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5"/>
  </p:notesMasterIdLst>
  <p:handoutMasterIdLst>
    <p:handoutMasterId r:id="rId16"/>
  </p:handoutMasterIdLst>
  <p:sldIdLst>
    <p:sldId id="340" r:id="rId5"/>
    <p:sldId id="344" r:id="rId6"/>
    <p:sldId id="355" r:id="rId7"/>
    <p:sldId id="361" r:id="rId8"/>
    <p:sldId id="357" r:id="rId9"/>
    <p:sldId id="358" r:id="rId10"/>
    <p:sldId id="359" r:id="rId11"/>
    <p:sldId id="356" r:id="rId12"/>
    <p:sldId id="360" r:id="rId13"/>
    <p:sldId id="353" r:id="rId14"/>
  </p:sldIdLst>
  <p:sldSz cx="9144000" cy="6858000" type="screen4x3"/>
  <p:notesSz cx="6858000" cy="9296400"/>
  <p:custShowLst>
    <p:custShow name=" Aerospace – Business Areas" id="0">
      <p:sldLst/>
    </p:custShow>
    <p:custShow name="UAS- Businees Units" id="1">
      <p:sldLst/>
    </p:custShow>
    <p:custShow name="Electro-optic – Elop – Business" id="2">
      <p:sldLst/>
    </p:custShow>
    <p:custShow name="Land C4I – Business Units" id="3">
      <p:sldLst/>
    </p:custShow>
    <p:custShow name="EW &amp; SIGINT- Business Units" id="4">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BA79A-D690-4BD0-A115-9FFD52E77735}">
          <p14:sldIdLst>
            <p14:sldId id="340"/>
            <p14:sldId id="344"/>
            <p14:sldId id="355"/>
            <p14:sldId id="361"/>
            <p14:sldId id="357"/>
            <p14:sldId id="358"/>
            <p14:sldId id="359"/>
            <p14:sldId id="356"/>
            <p14:sldId id="360"/>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FEE002"/>
    <a:srgbClr val="00007E"/>
    <a:srgbClr val="00006C"/>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6839" autoAdjust="0"/>
  </p:normalViewPr>
  <p:slideViewPr>
    <p:cSldViewPr snapToGrid="0">
      <p:cViewPr>
        <p:scale>
          <a:sx n="125" d="100"/>
          <a:sy n="125" d="100"/>
        </p:scale>
        <p:origin x="-7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44"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094E33D-6E1D-4268-A0C7-E7AE08740D1A}" type="datetimeFigureOut">
              <a:rPr lang="en-US" smtClean="0"/>
              <a:t>9/5/2018</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0C0A9C-9818-4454-8E87-C61557CB29FB}" type="slidenum">
              <a:rPr lang="en-US" smtClean="0"/>
              <a:t>‹#›</a:t>
            </a:fld>
            <a:endParaRPr lang="en-US"/>
          </a:p>
        </p:txBody>
      </p:sp>
    </p:spTree>
    <p:extLst>
      <p:ext uri="{BB962C8B-B14F-4D97-AF65-F5344CB8AC3E}">
        <p14:creationId xmlns:p14="http://schemas.microsoft.com/office/powerpoint/2010/main" val="36949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64820"/>
          </a:xfrm>
          <a:prstGeom prst="rect">
            <a:avLst/>
          </a:prstGeom>
        </p:spPr>
        <p:txBody>
          <a:bodyPr vert="horz" lIns="93177" tIns="46589" rIns="93177" bIns="46589" rtlCol="1"/>
          <a:lstStyle>
            <a:lvl1pPr algn="r">
              <a:defRPr sz="1200"/>
            </a:lvl1pPr>
          </a:lstStyle>
          <a:p>
            <a:endParaRPr lang="he-IL"/>
          </a:p>
        </p:txBody>
      </p:sp>
      <p:sp>
        <p:nvSpPr>
          <p:cNvPr id="3" name="Date Placeholder 2"/>
          <p:cNvSpPr>
            <a:spLocks noGrp="1"/>
          </p:cNvSpPr>
          <p:nvPr>
            <p:ph type="dt" idx="1"/>
          </p:nvPr>
        </p:nvSpPr>
        <p:spPr>
          <a:xfrm>
            <a:off x="1588" y="0"/>
            <a:ext cx="2971800" cy="464820"/>
          </a:xfrm>
          <a:prstGeom prst="rect">
            <a:avLst/>
          </a:prstGeom>
        </p:spPr>
        <p:txBody>
          <a:bodyPr vert="horz" lIns="93177" tIns="46589" rIns="93177" bIns="46589" rtlCol="1"/>
          <a:lstStyle>
            <a:lvl1pPr algn="l">
              <a:defRPr sz="1200"/>
            </a:lvl1pPr>
          </a:lstStyle>
          <a:p>
            <a:fld id="{95651016-69E9-464F-AF89-5684AEF24FEC}" type="datetimeFigureOut">
              <a:rPr lang="he-IL" smtClean="0"/>
              <a:pPr/>
              <a:t>כ"ה/אלול/תשע"ח</a:t>
            </a:fld>
            <a:endParaRPr lang="he-IL"/>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1" anchor="ctr"/>
          <a:lstStyle/>
          <a:p>
            <a:endParaRPr lang="he-IL"/>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829967"/>
            <a:ext cx="2971800" cy="464820"/>
          </a:xfrm>
          <a:prstGeom prst="rect">
            <a:avLst/>
          </a:prstGeom>
        </p:spPr>
        <p:txBody>
          <a:bodyPr vert="horz" lIns="93177" tIns="46589" rIns="93177" bIns="46589" rtlCol="1" anchor="b"/>
          <a:lstStyle>
            <a:lvl1pPr algn="r">
              <a:defRPr sz="1200"/>
            </a:lvl1pPr>
          </a:lstStyle>
          <a:p>
            <a:endParaRPr lang="he-IL"/>
          </a:p>
        </p:txBody>
      </p:sp>
      <p:sp>
        <p:nvSpPr>
          <p:cNvPr id="7" name="Slide Number Placeholder 6"/>
          <p:cNvSpPr>
            <a:spLocks noGrp="1"/>
          </p:cNvSpPr>
          <p:nvPr>
            <p:ph type="sldNum" sz="quarter" idx="5"/>
          </p:nvPr>
        </p:nvSpPr>
        <p:spPr>
          <a:xfrm>
            <a:off x="1588" y="8829967"/>
            <a:ext cx="2971800" cy="464820"/>
          </a:xfrm>
          <a:prstGeom prst="rect">
            <a:avLst/>
          </a:prstGeom>
        </p:spPr>
        <p:txBody>
          <a:bodyPr vert="horz" lIns="93177" tIns="46589" rIns="93177" bIns="46589" rtlCol="1" anchor="b"/>
          <a:lstStyle>
            <a:lvl1pPr algn="l">
              <a:defRPr sz="1200"/>
            </a:lvl1pPr>
          </a:lstStyle>
          <a:p>
            <a:fld id="{7B4B8964-6488-4D61-86DF-00319C1E3E72}" type="slidenum">
              <a:rPr lang="he-IL" smtClean="0"/>
              <a:pPr/>
              <a:t>‹#›</a:t>
            </a:fld>
            <a:endParaRPr lang="he-IL"/>
          </a:p>
        </p:txBody>
      </p:sp>
    </p:spTree>
    <p:extLst>
      <p:ext uri="{BB962C8B-B14F-4D97-AF65-F5344CB8AC3E}">
        <p14:creationId xmlns:p14="http://schemas.microsoft.com/office/powerpoint/2010/main" val="1793634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6"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ctrTitle"/>
          </p:nvPr>
        </p:nvSpPr>
        <p:spPr>
          <a:xfrm>
            <a:off x="439387" y="3428946"/>
            <a:ext cx="8312727" cy="648881"/>
          </a:xfrm>
        </p:spPr>
        <p:txBody>
          <a:bodyPr/>
          <a:lstStyle>
            <a:lvl1pPr algn="ctr">
              <a:defRPr sz="8000"/>
            </a:lvl1pPr>
          </a:lstStyle>
          <a:p>
            <a:r>
              <a:rPr lang="en-US" dirty="0" smtClean="0"/>
              <a:t>Click to edit Master title style</a:t>
            </a:r>
            <a:endParaRPr lang="he-IL" dirty="0"/>
          </a:p>
        </p:txBody>
      </p:sp>
      <p:sp>
        <p:nvSpPr>
          <p:cNvPr id="3" name="Subtitle 2"/>
          <p:cNvSpPr>
            <a:spLocks noGrp="1"/>
          </p:cNvSpPr>
          <p:nvPr>
            <p:ph type="subTitle" idx="1"/>
          </p:nvPr>
        </p:nvSpPr>
        <p:spPr>
          <a:xfrm>
            <a:off x="140198" y="1427268"/>
            <a:ext cx="6034971" cy="619866"/>
          </a:xfrm>
        </p:spPr>
        <p:txBody>
          <a:bodyPr/>
          <a:lstStyle>
            <a:lvl1pPr marL="0" indent="0" algn="l">
              <a:buNone/>
              <a:defRPr sz="3200">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he-IL" dirty="0"/>
          </a:p>
        </p:txBody>
      </p:sp>
      <p:sp>
        <p:nvSpPr>
          <p:cNvPr id="4" name="Rectangle 3"/>
          <p:cNvSpPr/>
          <p:nvPr userDrawn="1"/>
        </p:nvSpPr>
        <p:spPr>
          <a:xfrm>
            <a:off x="7114032" y="0"/>
            <a:ext cx="2020824" cy="86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p22434\Desktop\logo_STAR_ENG_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01384" y="184912"/>
            <a:ext cx="2423160" cy="91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179388" y="1080000"/>
            <a:ext cx="87137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1080000"/>
            <a:ext cx="87137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
        <p:nvSpPr>
          <p:cNvPr id="7" name="Rectangle 2"/>
          <p:cNvSpPr/>
          <p:nvPr userDrawn="1"/>
        </p:nvSpPr>
        <p:spPr>
          <a:xfrm>
            <a:off x="1933995" y="72354"/>
            <a:ext cx="5119947"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0" name="Title 9"/>
          <p:cNvSpPr>
            <a:spLocks noGrp="1"/>
          </p:cNvSpPr>
          <p:nvPr>
            <p:ph type="title"/>
          </p:nvPr>
        </p:nvSpPr>
        <p:spPr>
          <a:xfrm>
            <a:off x="1933995" y="50948"/>
            <a:ext cx="5010269" cy="6921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6977714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18CC6F-21C5-4C09-B765-894B6ADB973C}"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
        <p:nvSpPr>
          <p:cNvPr id="10" name="Picture Placeholder 9"/>
          <p:cNvSpPr>
            <a:spLocks noGrp="1"/>
          </p:cNvSpPr>
          <p:nvPr>
            <p:ph type="pic" sz="quarter" idx="13"/>
          </p:nvPr>
        </p:nvSpPr>
        <p:spPr>
          <a:xfrm>
            <a:off x="180975" y="2208331"/>
            <a:ext cx="2800888" cy="2412521"/>
          </a:xfrm>
        </p:spPr>
        <p:txBody>
          <a:bodyPr/>
          <a:lstStyle/>
          <a:p>
            <a:endParaRPr lang="en-US"/>
          </a:p>
        </p:txBody>
      </p:sp>
      <p:sp>
        <p:nvSpPr>
          <p:cNvPr id="11" name="Picture Placeholder 9"/>
          <p:cNvSpPr>
            <a:spLocks noGrp="1"/>
          </p:cNvSpPr>
          <p:nvPr>
            <p:ph type="pic" sz="quarter" idx="14"/>
          </p:nvPr>
        </p:nvSpPr>
        <p:spPr>
          <a:xfrm>
            <a:off x="3167150" y="2208331"/>
            <a:ext cx="2800888" cy="2412521"/>
          </a:xfrm>
        </p:spPr>
        <p:txBody>
          <a:bodyPr/>
          <a:lstStyle/>
          <a:p>
            <a:endParaRPr lang="en-US"/>
          </a:p>
        </p:txBody>
      </p:sp>
      <p:sp>
        <p:nvSpPr>
          <p:cNvPr id="12" name="Picture Placeholder 9"/>
          <p:cNvSpPr>
            <a:spLocks noGrp="1"/>
          </p:cNvSpPr>
          <p:nvPr>
            <p:ph type="pic" sz="quarter" idx="15"/>
          </p:nvPr>
        </p:nvSpPr>
        <p:spPr>
          <a:xfrm>
            <a:off x="6153325" y="2208331"/>
            <a:ext cx="2800888" cy="2412521"/>
          </a:xfrm>
        </p:spPr>
        <p:txBody>
          <a:bodyPr/>
          <a:lstStyle/>
          <a:p>
            <a:endParaRPr lang="en-US"/>
          </a:p>
        </p:txBody>
      </p:sp>
      <p:sp>
        <p:nvSpPr>
          <p:cNvPr id="13" name="Rectangle 2"/>
          <p:cNvSpPr/>
          <p:nvPr userDrawn="1"/>
        </p:nvSpPr>
        <p:spPr>
          <a:xfrm>
            <a:off x="1966365" y="72354"/>
            <a:ext cx="5087578"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4" name="Title 9"/>
          <p:cNvSpPr>
            <a:spLocks noGrp="1"/>
          </p:cNvSpPr>
          <p:nvPr>
            <p:ph type="title"/>
          </p:nvPr>
        </p:nvSpPr>
        <p:spPr>
          <a:xfrm>
            <a:off x="1966365" y="50948"/>
            <a:ext cx="4977899" cy="6921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50446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419566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10"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title"/>
          </p:nvPr>
        </p:nvSpPr>
        <p:spPr>
          <a:xfrm>
            <a:off x="535650" y="1343109"/>
            <a:ext cx="5497019" cy="692150"/>
          </a:xfrm>
        </p:spPr>
        <p:txBody>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426795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68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28799" y="0"/>
            <a:ext cx="5403273"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dirty="0" smtClean="0"/>
              <a:t>Company presentation</a:t>
            </a:r>
            <a:endParaRPr lang="en-US" dirty="0" smtClean="0"/>
          </a:p>
        </p:txBody>
      </p:sp>
      <p:sp>
        <p:nvSpPr>
          <p:cNvPr id="5123" name="Rectangle 3"/>
          <p:cNvSpPr>
            <a:spLocks noGrp="1" noChangeArrowheads="1"/>
          </p:cNvSpPr>
          <p:nvPr>
            <p:ph type="body" idx="1"/>
          </p:nvPr>
        </p:nvSpPr>
        <p:spPr bwMode="auto">
          <a:xfrm>
            <a:off x="179388" y="908050"/>
            <a:ext cx="87137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dirty="0" smtClean="0"/>
              <a:t> Click to edit Master text styles</a:t>
            </a:r>
          </a:p>
          <a:p>
            <a:pPr lvl="1"/>
            <a:r>
              <a:rPr lang="en-US" altLang="he-IL" dirty="0" smtClean="0"/>
              <a:t>Second level</a:t>
            </a:r>
          </a:p>
          <a:p>
            <a:pPr lvl="2"/>
            <a:r>
              <a:rPr lang="en-US" altLang="he-IL" dirty="0" smtClean="0"/>
              <a:t>Third level</a:t>
            </a:r>
          </a:p>
          <a:p>
            <a:pPr lvl="3"/>
            <a:r>
              <a:rPr lang="en-US" altLang="he-IL" dirty="0" smtClean="0"/>
              <a:t>Fourth level</a:t>
            </a:r>
          </a:p>
          <a:p>
            <a:pPr lvl="4"/>
            <a:r>
              <a:rPr lang="en-US" altLang="he-IL" dirty="0" smtClean="0"/>
              <a:t>Fifth level</a:t>
            </a:r>
          </a:p>
          <a:p>
            <a:pPr lvl="4"/>
            <a:endParaRPr lang="en-US" dirty="0" smtClean="0"/>
          </a:p>
        </p:txBody>
      </p:sp>
      <p:sp>
        <p:nvSpPr>
          <p:cNvPr id="2458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24584"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800" b="1" dirty="0">
                <a:solidFill>
                  <a:srgbClr val="FFFFFF"/>
                </a:solidFill>
              </a:rPr>
              <a:t>© </a:t>
            </a:r>
            <a:r>
              <a:rPr lang="en-US" sz="800" b="1" dirty="0" smtClean="0">
                <a:solidFill>
                  <a:srgbClr val="FFFFFF"/>
                </a:solidFill>
              </a:rPr>
              <a:t>2011 </a:t>
            </a:r>
            <a:r>
              <a:rPr lang="en-US" sz="800" b="1" dirty="0">
                <a:solidFill>
                  <a:srgbClr val="FFFFFF"/>
                </a:solidFill>
              </a:rPr>
              <a:t>by Elbit Systems | Elbit Systems Proprietary</a:t>
            </a:r>
          </a:p>
        </p:txBody>
      </p:sp>
      <p:grpSp>
        <p:nvGrpSpPr>
          <p:cNvPr id="3" name="Group 19"/>
          <p:cNvGrpSpPr/>
          <p:nvPr/>
        </p:nvGrpSpPr>
        <p:grpSpPr>
          <a:xfrm>
            <a:off x="0" y="6643688"/>
            <a:ext cx="9144000" cy="214312"/>
            <a:chOff x="0" y="6643688"/>
            <a:chExt cx="9144000" cy="214312"/>
          </a:xfrm>
        </p:grpSpPr>
        <p:sp>
          <p:nvSpPr>
            <p:cNvPr id="20" name="Rectangle 19"/>
            <p:cNvSpPr/>
            <p:nvPr/>
          </p:nvSpPr>
          <p:spPr>
            <a:xfrm>
              <a:off x="0" y="6643710"/>
              <a:ext cx="9144000" cy="2142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808080">
                    <a:lumMod val="20000"/>
                    <a:lumOff val="80000"/>
                  </a:srgbClr>
                </a:solidFill>
              </a:endParaRPr>
            </a:p>
          </p:txBody>
        </p:sp>
        <p:sp>
          <p:nvSpPr>
            <p:cNvPr id="21"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a:spcBef>
                  <a:spcPct val="50000"/>
                </a:spcBef>
                <a:defRPr/>
              </a:pPr>
              <a:r>
                <a:rPr lang="en-US" sz="800" b="1" dirty="0">
                  <a:solidFill>
                    <a:srgbClr val="000000">
                      <a:lumMod val="50000"/>
                      <a:lumOff val="50000"/>
                    </a:srgbClr>
                  </a:solidFill>
                </a:rPr>
                <a:t>© </a:t>
              </a:r>
              <a:r>
                <a:rPr lang="en-US" sz="800" b="1" dirty="0" smtClean="0">
                  <a:solidFill>
                    <a:srgbClr val="000000">
                      <a:lumMod val="50000"/>
                      <a:lumOff val="50000"/>
                    </a:srgbClr>
                  </a:solidFill>
                </a:rPr>
                <a:t>2015 </a:t>
              </a:r>
              <a:r>
                <a:rPr lang="en-US" sz="800" b="1" dirty="0">
                  <a:solidFill>
                    <a:srgbClr val="000000">
                      <a:lumMod val="50000"/>
                      <a:lumOff val="50000"/>
                    </a:srgbClr>
                  </a:solidFill>
                </a:rPr>
                <a:t>by Elbit Systems | Elbit Systems Proprietary</a:t>
              </a:r>
            </a:p>
          </p:txBody>
        </p:sp>
      </p:grpSp>
      <p:pic>
        <p:nvPicPr>
          <p:cNvPr id="12" name="Picture 11" descr="lock_24.png"/>
          <p:cNvPicPr>
            <a:picLocks noChangeAspect="1"/>
          </p:cNvPicPr>
          <p:nvPr/>
        </p:nvPicPr>
        <p:blipFill>
          <a:blip r:embed="rId9" cstate="print"/>
          <a:stretch>
            <a:fillRect/>
          </a:stretch>
        </p:blipFill>
        <p:spPr>
          <a:xfrm>
            <a:off x="7841718" y="6679219"/>
            <a:ext cx="144000" cy="144000"/>
          </a:xfrm>
          <a:prstGeom prst="rect">
            <a:avLst/>
          </a:prstGeom>
        </p:spPr>
      </p:pic>
      <p:pic>
        <p:nvPicPr>
          <p:cNvPr id="13" name="Picture 12" descr="home_24.png"/>
          <p:cNvPicPr>
            <a:picLocks noChangeAspect="1"/>
          </p:cNvPicPr>
          <p:nvPr/>
        </p:nvPicPr>
        <p:blipFill>
          <a:blip r:embed="rId10" cstate="print"/>
          <a:stretch>
            <a:fillRect/>
          </a:stretch>
        </p:blipFill>
        <p:spPr>
          <a:xfrm>
            <a:off x="214282" y="6683056"/>
            <a:ext cx="144000" cy="144000"/>
          </a:xfrm>
          <a:prstGeom prst="rect">
            <a:avLst/>
          </a:prstGeom>
        </p:spPr>
      </p:pic>
      <p:pic>
        <p:nvPicPr>
          <p:cNvPr id="14" name="Picture 13" descr="save_24.png"/>
          <p:cNvPicPr>
            <a:picLocks noChangeAspect="1"/>
          </p:cNvPicPr>
          <p:nvPr/>
        </p:nvPicPr>
        <p:blipFill>
          <a:blip r:embed="rId11" cstate="print"/>
          <a:stretch>
            <a:fillRect/>
          </a:stretch>
        </p:blipFill>
        <p:spPr>
          <a:xfrm>
            <a:off x="500034" y="6683056"/>
            <a:ext cx="144000" cy="144000"/>
          </a:xfrm>
          <a:prstGeom prst="rect">
            <a:avLst/>
          </a:prstGeom>
        </p:spPr>
      </p:pic>
      <p:pic>
        <p:nvPicPr>
          <p:cNvPr id="15" name="Picture 14" descr="calendar_24.png"/>
          <p:cNvPicPr>
            <a:picLocks noChangeAspect="1"/>
          </p:cNvPicPr>
          <p:nvPr/>
        </p:nvPicPr>
        <p:blipFill>
          <a:blip r:embed="rId12" cstate="print"/>
          <a:stretch>
            <a:fillRect/>
          </a:stretch>
        </p:blipFill>
        <p:spPr>
          <a:xfrm>
            <a:off x="8127470" y="6679219"/>
            <a:ext cx="144000" cy="144000"/>
          </a:xfrm>
          <a:prstGeom prst="rect">
            <a:avLst/>
          </a:prstGeom>
        </p:spPr>
      </p:pic>
      <p:pic>
        <p:nvPicPr>
          <p:cNvPr id="16" name="Picture 15" descr="trash_24.png"/>
          <p:cNvPicPr>
            <a:picLocks noChangeAspect="1"/>
          </p:cNvPicPr>
          <p:nvPr/>
        </p:nvPicPr>
        <p:blipFill>
          <a:blip r:embed="rId13" cstate="print"/>
          <a:stretch>
            <a:fillRect/>
          </a:stretch>
        </p:blipFill>
        <p:spPr>
          <a:xfrm>
            <a:off x="785786" y="6683056"/>
            <a:ext cx="144000" cy="144000"/>
          </a:xfrm>
          <a:prstGeom prst="rect">
            <a:avLst/>
          </a:prstGeom>
        </p:spPr>
      </p:pic>
      <p:pic>
        <p:nvPicPr>
          <p:cNvPr id="17" name="Picture 16" descr="zoom_in_24.png"/>
          <p:cNvPicPr>
            <a:picLocks noChangeAspect="1"/>
          </p:cNvPicPr>
          <p:nvPr/>
        </p:nvPicPr>
        <p:blipFill>
          <a:blip r:embed="rId14" cstate="print"/>
          <a:stretch>
            <a:fillRect/>
          </a:stretch>
        </p:blipFill>
        <p:spPr>
          <a:xfrm>
            <a:off x="1071538" y="6683056"/>
            <a:ext cx="144000" cy="144000"/>
          </a:xfrm>
          <a:prstGeom prst="rect">
            <a:avLst/>
          </a:prstGeom>
        </p:spPr>
      </p:pic>
      <p:pic>
        <p:nvPicPr>
          <p:cNvPr id="18" name="Picture 17" descr="chart_bar_down_24.png"/>
          <p:cNvPicPr>
            <a:picLocks noChangeAspect="1"/>
          </p:cNvPicPr>
          <p:nvPr/>
        </p:nvPicPr>
        <p:blipFill>
          <a:blip r:embed="rId15" cstate="print"/>
          <a:stretch>
            <a:fillRect/>
          </a:stretch>
        </p:blipFill>
        <p:spPr>
          <a:xfrm>
            <a:off x="8413222" y="6679219"/>
            <a:ext cx="144000" cy="144000"/>
          </a:xfrm>
          <a:prstGeom prst="rect">
            <a:avLst/>
          </a:prstGeom>
        </p:spPr>
      </p:pic>
      <p:pic>
        <p:nvPicPr>
          <p:cNvPr id="19" name="Picture 18" descr="display_on_24.png"/>
          <p:cNvPicPr>
            <a:picLocks noChangeAspect="1"/>
          </p:cNvPicPr>
          <p:nvPr/>
        </p:nvPicPr>
        <p:blipFill>
          <a:blip r:embed="rId16" cstate="print"/>
          <a:stretch>
            <a:fillRect/>
          </a:stretch>
        </p:blipFill>
        <p:spPr>
          <a:xfrm>
            <a:off x="8770412" y="6679219"/>
            <a:ext cx="144000" cy="144000"/>
          </a:xfrm>
          <a:prstGeom prst="rect">
            <a:avLst/>
          </a:prstGeom>
        </p:spPr>
      </p:pic>
      <p:sp>
        <p:nvSpPr>
          <p:cNvPr id="24582" name="Rectangle 6"/>
          <p:cNvSpPr>
            <a:spLocks noGrp="1" noChangeArrowheads="1"/>
          </p:cNvSpPr>
          <p:nvPr userDrawn="1">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base">
              <a:spcBef>
                <a:spcPct val="0"/>
              </a:spcBef>
              <a:spcAft>
                <a:spcPct val="0"/>
              </a:spcAft>
              <a:defRPr/>
            </a:pPr>
            <a:fld id="{F3BF5874-2490-416F-84D7-BF020E59C2A4}" type="slidenum">
              <a:rPr lang="he-IL">
                <a:solidFill>
                  <a:srgbClr val="000000"/>
                </a:solidFill>
              </a:rPr>
              <a:pPr fontAlgn="base">
                <a:spcBef>
                  <a:spcPct val="0"/>
                </a:spcBef>
                <a:spcAft>
                  <a:spcPct val="0"/>
                </a:spcAft>
                <a:defRPr/>
              </a:pPr>
              <a:t>‹#›</a:t>
            </a:fld>
            <a:endParaRPr lang="en-US">
              <a:solidFill>
                <a:srgbClr val="000000"/>
              </a:solidFill>
            </a:endParaRPr>
          </a:p>
        </p:txBody>
      </p:sp>
      <p:pic>
        <p:nvPicPr>
          <p:cNvPr id="22" name="Picture 2" descr="C:\Users\dp22434\Desktop\logo_STAR_ENG_COLOR.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29966" y="104265"/>
            <a:ext cx="1784446" cy="674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sl\dfs\DesignTeam\Chen\2.Images\logo5-5-2-2-גדול.png"/>
          <p:cNvPicPr>
            <a:picLocks noChangeAspect="1" noChangeArrowheads="1"/>
          </p:cNvPicPr>
          <p:nvPr userDrawn="1"/>
        </p:nvPicPr>
        <p:blipFill rotWithShape="1">
          <a:blip r:embed="rId18" cstate="print">
            <a:extLst>
              <a:ext uri="{28A0092B-C50C-407E-A947-70E740481C1C}">
                <a14:useLocalDpi xmlns:a14="http://schemas.microsoft.com/office/drawing/2010/main"/>
              </a:ext>
            </a:extLst>
          </a:blip>
          <a:srcRect b="24242"/>
          <a:stretch/>
        </p:blipFill>
        <p:spPr bwMode="auto">
          <a:xfrm>
            <a:off x="10764" y="44259"/>
            <a:ext cx="1939416" cy="7346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6" r:id="rId4"/>
    <p:sldLayoutId id="2147483668" r:id="rId5"/>
    <p:sldLayoutId id="2147483667" r:id="rId6"/>
    <p:sldLayoutId id="2147483669" r:id="rId7"/>
  </p:sldLayoutIdLst>
  <p:transition/>
  <p:timing>
    <p:tnLst>
      <p:par>
        <p:cTn id="1" dur="indefinite" restart="never" nodeType="tmRoot"/>
      </p:par>
    </p:tnLst>
  </p:timing>
  <p:txStyles>
    <p:titleStyle>
      <a:lvl1pPr algn="l" rtl="1" eaLnBrk="0" fontAlgn="base" hangingPunct="0">
        <a:spcBef>
          <a:spcPct val="0"/>
        </a:spcBef>
        <a:spcAft>
          <a:spcPct val="0"/>
        </a:spcAft>
        <a:defRPr lang="en-US" altLang="he-IL" sz="2400" b="1" kern="1200" dirty="0" smtClean="0">
          <a:solidFill>
            <a:schemeClr val="tx1"/>
          </a:solidFill>
          <a:latin typeface="Calibri" pitchFamily="34" charset="0"/>
          <a:ea typeface="+mj-ea"/>
          <a:cs typeface="+mj-cs"/>
        </a:defRPr>
      </a:lvl1pPr>
      <a:lvl2pPr algn="l" rtl="1" eaLnBrk="0" fontAlgn="base" hangingPunct="0">
        <a:spcBef>
          <a:spcPct val="0"/>
        </a:spcBef>
        <a:spcAft>
          <a:spcPct val="0"/>
        </a:spcAft>
        <a:defRPr sz="2400" b="1">
          <a:solidFill>
            <a:srgbClr val="FFFFFF"/>
          </a:solidFill>
          <a:latin typeface="Arial" pitchFamily="34" charset="0"/>
          <a:cs typeface="Arial" pitchFamily="34" charset="0"/>
        </a:defRPr>
      </a:lvl2pPr>
      <a:lvl3pPr algn="l" rtl="1" eaLnBrk="0" fontAlgn="base" hangingPunct="0">
        <a:spcBef>
          <a:spcPct val="0"/>
        </a:spcBef>
        <a:spcAft>
          <a:spcPct val="0"/>
        </a:spcAft>
        <a:defRPr sz="2400" b="1">
          <a:solidFill>
            <a:srgbClr val="FFFFFF"/>
          </a:solidFill>
          <a:latin typeface="Arial" pitchFamily="34" charset="0"/>
          <a:cs typeface="Arial" pitchFamily="34" charset="0"/>
        </a:defRPr>
      </a:lvl3pPr>
      <a:lvl4pPr algn="l" rtl="1" eaLnBrk="0" fontAlgn="base" hangingPunct="0">
        <a:spcBef>
          <a:spcPct val="0"/>
        </a:spcBef>
        <a:spcAft>
          <a:spcPct val="0"/>
        </a:spcAft>
        <a:defRPr sz="2400" b="1">
          <a:solidFill>
            <a:srgbClr val="FFFFFF"/>
          </a:solidFill>
          <a:latin typeface="Arial" pitchFamily="34" charset="0"/>
          <a:cs typeface="Arial" pitchFamily="34" charset="0"/>
        </a:defRPr>
      </a:lvl4pPr>
      <a:lvl5pPr algn="l" rtl="1" eaLnBrk="0" fontAlgn="base" hangingPunct="0">
        <a:spcBef>
          <a:spcPct val="0"/>
        </a:spcBef>
        <a:spcAft>
          <a:spcPct val="0"/>
        </a:spcAft>
        <a:defRPr sz="2400" b="1">
          <a:solidFill>
            <a:srgbClr val="FFFFFF"/>
          </a:solidFill>
          <a:latin typeface="Arial" pitchFamily="34" charset="0"/>
          <a:cs typeface="Arial" pitchFamily="34" charset="0"/>
        </a:defRPr>
      </a:lvl5pPr>
      <a:lvl6pPr marL="457200" algn="l" rtl="1" fontAlgn="base">
        <a:spcBef>
          <a:spcPct val="0"/>
        </a:spcBef>
        <a:spcAft>
          <a:spcPct val="0"/>
        </a:spcAft>
        <a:defRPr sz="2400" b="1">
          <a:solidFill>
            <a:srgbClr val="FFFFFF"/>
          </a:solidFill>
          <a:latin typeface="Arial" pitchFamily="34" charset="0"/>
          <a:cs typeface="Arial" pitchFamily="34" charset="0"/>
        </a:defRPr>
      </a:lvl6pPr>
      <a:lvl7pPr marL="914400" algn="l" rtl="1" fontAlgn="base">
        <a:spcBef>
          <a:spcPct val="0"/>
        </a:spcBef>
        <a:spcAft>
          <a:spcPct val="0"/>
        </a:spcAft>
        <a:defRPr sz="2400" b="1">
          <a:solidFill>
            <a:srgbClr val="FFFFFF"/>
          </a:solidFill>
          <a:latin typeface="Arial" pitchFamily="34" charset="0"/>
          <a:cs typeface="Arial" pitchFamily="34" charset="0"/>
        </a:defRPr>
      </a:lvl7pPr>
      <a:lvl8pPr marL="1371600" algn="l" rtl="1" fontAlgn="base">
        <a:spcBef>
          <a:spcPct val="0"/>
        </a:spcBef>
        <a:spcAft>
          <a:spcPct val="0"/>
        </a:spcAft>
        <a:defRPr sz="2400" b="1">
          <a:solidFill>
            <a:srgbClr val="FFFFFF"/>
          </a:solidFill>
          <a:latin typeface="Arial" pitchFamily="34" charset="0"/>
          <a:cs typeface="Arial" pitchFamily="34" charset="0"/>
        </a:defRPr>
      </a:lvl8pPr>
      <a:lvl9pPr marL="1828800" algn="l" rtl="1" fontAlgn="base">
        <a:spcBef>
          <a:spcPct val="0"/>
        </a:spcBef>
        <a:spcAft>
          <a:spcPct val="0"/>
        </a:spcAft>
        <a:defRPr sz="2400" b="1">
          <a:solidFill>
            <a:srgbClr val="FFFFFF"/>
          </a:solidFill>
          <a:latin typeface="Arial" pitchFamily="34" charset="0"/>
          <a:cs typeface="Arial" pitchFamily="34" charset="0"/>
        </a:defRPr>
      </a:lvl9pPr>
    </p:titleStyle>
    <p:bodyStyle>
      <a:lvl1pPr marL="285750" indent="-285750" algn="l" rtl="0" eaLnBrk="0" fontAlgn="base" hangingPunct="0">
        <a:spcBef>
          <a:spcPct val="45000"/>
        </a:spcBef>
        <a:spcAft>
          <a:spcPct val="0"/>
        </a:spcAft>
        <a:buSzPct val="100000"/>
        <a:buFontTx/>
        <a:buBlip>
          <a:blip r:embed="rId19"/>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20"/>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21"/>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5400" dirty="0" smtClean="0"/>
              <a:t>RT Telemetric (TLM) SW DR</a:t>
            </a:r>
            <a:endParaRPr lang="en-US" sz="5400" dirty="0"/>
          </a:p>
        </p:txBody>
      </p:sp>
      <p:sp>
        <p:nvSpPr>
          <p:cNvPr id="5" name="Subtitle 4"/>
          <p:cNvSpPr>
            <a:spLocks noGrp="1"/>
          </p:cNvSpPr>
          <p:nvPr>
            <p:ph type="subTitle" idx="1"/>
          </p:nvPr>
        </p:nvSpPr>
        <p:spPr/>
        <p:txBody>
          <a:bodyPr/>
          <a:lstStyle/>
          <a:p>
            <a:r>
              <a:rPr lang="en-US" dirty="0" smtClean="0"/>
              <a:t>26.08.18 </a:t>
            </a:r>
            <a:endParaRPr lang="en-US" dirty="0"/>
          </a:p>
        </p:txBody>
      </p:sp>
    </p:spTree>
    <p:extLst>
      <p:ext uri="{BB962C8B-B14F-4D97-AF65-F5344CB8AC3E}">
        <p14:creationId xmlns:p14="http://schemas.microsoft.com/office/powerpoint/2010/main" val="26986825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908556"/>
            <a:ext cx="8713787" cy="5616575"/>
          </a:xfrm>
        </p:spPr>
        <p:txBody>
          <a:bodyPr anchor="ctr"/>
          <a:lstStyle/>
          <a:p>
            <a:pPr marL="0" indent="0" algn="ctr">
              <a:buNone/>
              <a:defRPr/>
            </a:pPr>
            <a:r>
              <a:rPr lang="en-US" sz="6600" dirty="0" smtClean="0"/>
              <a:t>The End.</a:t>
            </a:r>
            <a:endParaRPr lang="en-US" sz="6600" dirty="0"/>
          </a:p>
          <a:p>
            <a:pPr marL="360000" lvl="1" indent="0">
              <a:buFontTx/>
              <a:buNone/>
              <a:defRPr/>
            </a:pPr>
            <a:endParaRPr lang="he-IL"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11F1AA19-9141-472E-89E4-8C389C88C0EC}" type="slidenum">
              <a:rPr lang="he-IL" smtClean="0">
                <a:solidFill>
                  <a:schemeClr val="bg1"/>
                </a:solidFill>
              </a:rPr>
              <a:pPr eaLnBrk="1" hangingPunct="1"/>
              <a:t>10</a:t>
            </a:fld>
            <a:endParaRPr lang="en-US" smtClean="0">
              <a:solidFill>
                <a:schemeClr val="bg1"/>
              </a:solidFill>
            </a:endParaRPr>
          </a:p>
        </p:txBody>
      </p:sp>
      <p:sp>
        <p:nvSpPr>
          <p:cNvPr id="18463" name="Rectangle 1"/>
          <p:cNvSpPr>
            <a:spLocks noChangeArrowheads="1"/>
          </p:cNvSpPr>
          <p:nvPr/>
        </p:nvSpPr>
        <p:spPr bwMode="auto">
          <a:xfrm>
            <a:off x="1116013" y="508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he-IL"/>
          </a:p>
        </p:txBody>
      </p:sp>
    </p:spTree>
    <p:extLst>
      <p:ext uri="{BB962C8B-B14F-4D97-AF65-F5344CB8AC3E}">
        <p14:creationId xmlns:p14="http://schemas.microsoft.com/office/powerpoint/2010/main" val="8979972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100" dirty="0" smtClean="0"/>
              <a:t>RTC shall record system status and events using read / write to internal FLASH memory in the following conditions:</a:t>
            </a:r>
          </a:p>
          <a:p>
            <a:pPr lvl="1"/>
            <a:r>
              <a:rPr lang="en-US" sz="1100" dirty="0" smtClean="0"/>
              <a:t>Write rate = The telemetric data base will be saved at the flash memory once in a 100 </a:t>
            </a:r>
            <a:r>
              <a:rPr lang="en-US" sz="1100" dirty="0" err="1" smtClean="0"/>
              <a:t>msec</a:t>
            </a:r>
            <a:r>
              <a:rPr lang="en-US" sz="1100" dirty="0" smtClean="0"/>
              <a:t> (100 </a:t>
            </a:r>
            <a:r>
              <a:rPr lang="en-US" sz="1100" dirty="0" err="1" smtClean="0"/>
              <a:t>msec</a:t>
            </a:r>
            <a:r>
              <a:rPr lang="en-US" sz="1100" dirty="0" smtClean="0"/>
              <a:t> equal to the fastest rate level). The write to flash operation will use HBS method:</a:t>
            </a:r>
            <a:r>
              <a:rPr lang="en-US" sz="1100" dirty="0"/>
              <a:t> </a:t>
            </a:r>
            <a:r>
              <a:rPr lang="en-US" sz="1100" dirty="0" err="1" smtClean="0"/>
              <a:t>p_CDS_write</a:t>
            </a:r>
            <a:r>
              <a:rPr lang="en-US" sz="1100" dirty="0" smtClean="0"/>
              <a:t>.</a:t>
            </a:r>
          </a:p>
          <a:p>
            <a:pPr lvl="1"/>
            <a:r>
              <a:rPr lang="en-US" sz="1100" dirty="0" smtClean="0"/>
              <a:t>Read rate = The RTC VTU module will read the telemetric data in cyclic loop once in a 1 second (using TLM module SW API), this data will be parsing and present in the RT viewer application. </a:t>
            </a:r>
            <a:r>
              <a:rPr lang="en-US" sz="1100" dirty="0"/>
              <a:t>The </a:t>
            </a:r>
            <a:r>
              <a:rPr lang="en-US" sz="1100" dirty="0" smtClean="0"/>
              <a:t>read from flash operation will use </a:t>
            </a:r>
            <a:r>
              <a:rPr lang="en-US" sz="1100" dirty="0"/>
              <a:t>HBS method: </a:t>
            </a:r>
            <a:r>
              <a:rPr lang="en-US" sz="1100" dirty="0" err="1" smtClean="0"/>
              <a:t>p_CDS_read</a:t>
            </a:r>
            <a:r>
              <a:rPr lang="en-US" sz="1100" dirty="0" smtClean="0"/>
              <a:t>.</a:t>
            </a:r>
          </a:p>
          <a:p>
            <a:pPr lvl="1"/>
            <a:r>
              <a:rPr lang="en-US" sz="1100" dirty="0" smtClean="0"/>
              <a:t>Read upon request – The telemetric module will consist an SW API to export the telemetric data at any request time.</a:t>
            </a:r>
          </a:p>
          <a:p>
            <a:pPr lvl="1"/>
            <a:r>
              <a:rPr lang="en-US" sz="1100" dirty="0" smtClean="0"/>
              <a:t>The </a:t>
            </a:r>
            <a:r>
              <a:rPr lang="en-US" sz="1100" dirty="0"/>
              <a:t>write </a:t>
            </a:r>
            <a:r>
              <a:rPr lang="en-US" sz="1100" dirty="0" smtClean="0"/>
              <a:t> to flash operations </a:t>
            </a:r>
            <a:r>
              <a:rPr lang="en-US" sz="1100" dirty="0"/>
              <a:t>will </a:t>
            </a:r>
            <a:r>
              <a:rPr lang="en-US" sz="1100" dirty="0" smtClean="0"/>
              <a:t>be protected in thread safe (this protection will be a part of the HBS API).</a:t>
            </a:r>
          </a:p>
          <a:p>
            <a:pPr marL="0" indent="0">
              <a:buNone/>
            </a:pPr>
            <a:endParaRPr lang="en-US" sz="1100" dirty="0" smtClean="0"/>
          </a:p>
          <a:p>
            <a:r>
              <a:rPr lang="en-US" sz="1100" dirty="0" smtClean="0"/>
              <a:t>The RTC telemetric operation shall be:</a:t>
            </a:r>
          </a:p>
          <a:p>
            <a:pPr lvl="1"/>
            <a:r>
              <a:rPr lang="en-US" sz="1100" dirty="0" smtClean="0"/>
              <a:t>Cyclic – replace old stored data with new values when cycle time elapsed.</a:t>
            </a:r>
          </a:p>
          <a:p>
            <a:pPr lvl="1"/>
            <a:r>
              <a:rPr lang="en-US" sz="1100" dirty="0" smtClean="0"/>
              <a:t>Deterministic – Each cycle is defined by time (each parameter has its own sample time interval) and record same data structure on each cycle iteration.</a:t>
            </a:r>
          </a:p>
          <a:p>
            <a:r>
              <a:rPr lang="en-US" sz="1100" dirty="0" smtClean="0"/>
              <a:t>  Each RTC software module has its own telemetric data structure. This structure consist all the internal data members that need to be recorded in the telemetric cycle.  </a:t>
            </a:r>
          </a:p>
          <a:p>
            <a:r>
              <a:rPr lang="en-US" sz="1100" dirty="0" smtClean="0"/>
              <a:t>Each RTC module has its own data base files (*.c, *,h)  that defined the module telemetric data fields that need to be sampled during telemetric record process. Using windows software application tool the system user can edit the telemetric data base parameters.</a:t>
            </a:r>
          </a:p>
          <a:p>
            <a:r>
              <a:rPr lang="en-US" sz="1100" dirty="0" smtClean="0"/>
              <a:t>Each data member that is part of the telemetric data base has its own: rate level (sampled time: fast, normal, slow), data type, Current data value, visually </a:t>
            </a:r>
            <a:r>
              <a:rPr lang="en-US" sz="1100" dirty="0"/>
              <a:t>and </a:t>
            </a:r>
            <a:r>
              <a:rPr lang="en-US" sz="1100" dirty="0" smtClean="0"/>
              <a:t>rate level.</a:t>
            </a:r>
          </a:p>
          <a:p>
            <a:r>
              <a:rPr lang="en-US" sz="1100" dirty="0" smtClean="0"/>
              <a:t>At future step the telemetric data should be export via VTU module in order to analyze the exported data in the RT viewer application. This data will be represent in textual or graphic way. (RT viewer will need to be update in order to support this issue)</a:t>
            </a:r>
            <a:endParaRPr lang="en-US" sz="1400" dirty="0" smtClean="0"/>
          </a:p>
          <a:p>
            <a:pPr marL="0" indent="0">
              <a:buNone/>
            </a:pPr>
            <a:r>
              <a:rPr lang="en-US" dirty="0" smtClean="0"/>
              <a:t>  </a:t>
            </a:r>
          </a:p>
        </p:txBody>
      </p:sp>
      <p:sp>
        <p:nvSpPr>
          <p:cNvPr id="5" name="Title 4"/>
          <p:cNvSpPr>
            <a:spLocks noGrp="1"/>
          </p:cNvSpPr>
          <p:nvPr>
            <p:ph type="title"/>
          </p:nvPr>
        </p:nvSpPr>
        <p:spPr/>
        <p:txBody>
          <a:bodyPr/>
          <a:lstStyle/>
          <a:p>
            <a:r>
              <a:rPr lang="en-US" dirty="0" smtClean="0"/>
              <a:t>RT TLM Requirements</a:t>
            </a:r>
            <a:endParaRPr lang="en-US" dirty="0"/>
          </a:p>
        </p:txBody>
      </p:sp>
    </p:spTree>
    <p:extLst>
      <p:ext uri="{BB962C8B-B14F-4D97-AF65-F5344CB8AC3E}">
        <p14:creationId xmlns:p14="http://schemas.microsoft.com/office/powerpoint/2010/main" val="41668346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Data member structure:</a:t>
            </a:r>
          </a:p>
          <a:p>
            <a:pPr lvl="1"/>
            <a:r>
              <a:rPr lang="en-US" sz="1400" dirty="0" smtClean="0"/>
              <a:t>Offset [void*]: pointer to address of the real location of the module data member.</a:t>
            </a:r>
          </a:p>
          <a:p>
            <a:pPr lvl="1"/>
            <a:r>
              <a:rPr lang="en-US" sz="1400" dirty="0" smtClean="0"/>
              <a:t>Data type [One of the list below]: Data type for specific data member.</a:t>
            </a:r>
          </a:p>
          <a:p>
            <a:pPr lvl="1"/>
            <a:r>
              <a:rPr lang="en-US" sz="1400" dirty="0" smtClean="0"/>
              <a:t>Data value [Data type]: Current data value of the parameter.</a:t>
            </a:r>
          </a:p>
          <a:p>
            <a:pPr lvl="1"/>
            <a:r>
              <a:rPr lang="en-US" sz="1400" dirty="0" smtClean="0"/>
              <a:t>Visually [Boolean]: If the data will be show in RT viewer application.</a:t>
            </a:r>
            <a:endParaRPr lang="he-IL" sz="1400" dirty="0" smtClean="0"/>
          </a:p>
          <a:p>
            <a:pPr lvl="1"/>
            <a:r>
              <a:rPr lang="en-US" sz="1400" dirty="0" smtClean="0"/>
              <a:t>Flash (Boolean): Store parameter in flash (flag = true), otherwise the parameter will not be save in the flash.</a:t>
            </a:r>
          </a:p>
          <a:p>
            <a:pPr lvl="1"/>
            <a:r>
              <a:rPr lang="en-US" sz="1400" dirty="0" smtClean="0"/>
              <a:t>Rate level [</a:t>
            </a:r>
            <a:r>
              <a:rPr lang="en-US" sz="1400" dirty="0" err="1" smtClean="0"/>
              <a:t>Enum</a:t>
            </a:r>
            <a:r>
              <a:rPr lang="en-US" sz="1400" dirty="0" smtClean="0"/>
              <a:t> RATE_LEVEL]: sample time interval (fast, normal, slow).</a:t>
            </a:r>
            <a:endParaRPr lang="en-US" sz="1400" dirty="0"/>
          </a:p>
          <a:p>
            <a:r>
              <a:rPr lang="en-US" dirty="0" smtClean="0"/>
              <a:t>When </a:t>
            </a:r>
            <a:endParaRPr lang="en-US" dirty="0"/>
          </a:p>
          <a:p>
            <a:pPr lvl="1"/>
            <a:r>
              <a:rPr lang="en-US" sz="1400" dirty="0" smtClean="0"/>
              <a:t>Data member type range: </a:t>
            </a:r>
            <a:r>
              <a:rPr lang="en-US" sz="1400" dirty="0" err="1"/>
              <a:t>int</a:t>
            </a:r>
            <a:r>
              <a:rPr lang="en-US" sz="1400" dirty="0"/>
              <a:t> (</a:t>
            </a:r>
            <a:r>
              <a:rPr lang="en-US" sz="1400" dirty="0" err="1"/>
              <a:t>interger</a:t>
            </a:r>
            <a:r>
              <a:rPr lang="en-US" sz="1400" dirty="0"/>
              <a:t>), </a:t>
            </a:r>
            <a:r>
              <a:rPr lang="en-US" sz="1400" dirty="0" err="1"/>
              <a:t>uint</a:t>
            </a:r>
            <a:r>
              <a:rPr lang="en-US" sz="1400" dirty="0"/>
              <a:t>,  real (double), char, </a:t>
            </a:r>
            <a:r>
              <a:rPr lang="en-US" sz="1400" dirty="0" err="1"/>
              <a:t>uchar</a:t>
            </a:r>
            <a:r>
              <a:rPr lang="en-US" sz="1400" dirty="0"/>
              <a:t>, </a:t>
            </a:r>
            <a:r>
              <a:rPr lang="en-US" sz="1400" dirty="0" err="1"/>
              <a:t>ushort</a:t>
            </a:r>
            <a:r>
              <a:rPr lang="en-US" sz="1400" dirty="0"/>
              <a:t>, short</a:t>
            </a:r>
            <a:r>
              <a:rPr lang="en-US" sz="1400" dirty="0" smtClean="0"/>
              <a:t>.</a:t>
            </a:r>
          </a:p>
          <a:p>
            <a:pPr lvl="1"/>
            <a:r>
              <a:rPr lang="en-US" sz="1400" dirty="0" smtClean="0"/>
              <a:t>Rate level (sample time interval [</a:t>
            </a:r>
            <a:r>
              <a:rPr lang="en-US" sz="1400" dirty="0" err="1" smtClean="0"/>
              <a:t>msec</a:t>
            </a:r>
            <a:r>
              <a:rPr lang="en-US" sz="1400" dirty="0" smtClean="0"/>
              <a:t>]): fast – 100, normal – 300, slow – 500.</a:t>
            </a:r>
          </a:p>
          <a:p>
            <a:pPr marL="457200" lvl="1" indent="0">
              <a:buNone/>
            </a:pPr>
            <a:r>
              <a:rPr lang="en-US" sz="1400" dirty="0" smtClean="0"/>
              <a:t>  </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r>
              <a:rPr lang="en-US" dirty="0" smtClean="0"/>
              <a:t>RT TLM Requirements</a:t>
            </a:r>
            <a:endParaRPr lang="en-US" dirty="0"/>
          </a:p>
        </p:txBody>
      </p:sp>
    </p:spTree>
    <p:extLst>
      <p:ext uri="{BB962C8B-B14F-4D97-AF65-F5344CB8AC3E}">
        <p14:creationId xmlns:p14="http://schemas.microsoft.com/office/powerpoint/2010/main" val="41213690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2448060"/>
          </a:xfrm>
        </p:spPr>
        <p:txBody>
          <a:bodyPr/>
          <a:lstStyle/>
          <a:p>
            <a:r>
              <a:rPr lang="en-US" dirty="0"/>
              <a:t> </a:t>
            </a:r>
            <a:r>
              <a:rPr lang="en-US" sz="1400" dirty="0" smtClean="0"/>
              <a:t>Each telemetric plan will be in an ICD file format (.grep file).</a:t>
            </a:r>
          </a:p>
          <a:p>
            <a:r>
              <a:rPr lang="en-US" sz="1400" dirty="0"/>
              <a:t> </a:t>
            </a:r>
            <a:r>
              <a:rPr lang="en-US" sz="1400" dirty="0" smtClean="0"/>
              <a:t>The telemetric plan members will be build throw GDE application. </a:t>
            </a:r>
          </a:p>
          <a:p>
            <a:r>
              <a:rPr lang="en-US" sz="1400" dirty="0"/>
              <a:t> </a:t>
            </a:r>
            <a:r>
              <a:rPr lang="en-US" sz="1400" dirty="0" smtClean="0"/>
              <a:t>Each telemetric plan member will consist fields as described in the previous slides (RATE_LEVEL, flash flag, </a:t>
            </a:r>
            <a:r>
              <a:rPr lang="en-US" sz="1400" dirty="0" err="1" smtClean="0"/>
              <a:t>etc</a:t>
            </a:r>
            <a:r>
              <a:rPr lang="en-US" sz="1400" dirty="0" smtClean="0"/>
              <a:t> …).</a:t>
            </a:r>
          </a:p>
          <a:p>
            <a:r>
              <a:rPr lang="en-US" sz="1400" dirty="0" smtClean="0"/>
              <a:t> In this solution the VTU (and therefore the RT viewer) and the RTC telemetric module will share same software building units (same data types, structures, </a:t>
            </a:r>
            <a:r>
              <a:rPr lang="en-US" sz="1400" dirty="0" err="1" smtClean="0"/>
              <a:t>etc</a:t>
            </a:r>
            <a:r>
              <a:rPr lang="en-US" sz="1400" dirty="0" smtClean="0"/>
              <a:t>…)</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dirty="0"/>
              <a:t>RT TLM parameters configuration</a:t>
            </a:r>
            <a:br>
              <a:rPr lang="en-US" dirty="0"/>
            </a:br>
            <a:r>
              <a:rPr lang="en-US" dirty="0"/>
              <a:t>Solution </a:t>
            </a:r>
            <a:r>
              <a:rPr lang="en-US" dirty="0" smtClean="0"/>
              <a:t>A – ICD messages</a:t>
            </a:r>
            <a:endParaRPr lang="en-US" dirty="0"/>
          </a:p>
        </p:txBody>
      </p:sp>
    </p:spTree>
    <p:extLst>
      <p:ext uri="{BB962C8B-B14F-4D97-AF65-F5344CB8AC3E}">
        <p14:creationId xmlns:p14="http://schemas.microsoft.com/office/powerpoint/2010/main" val="15095951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smtClean="0"/>
              <a:t>Parameters configurator tool goal is to add ability to insert / remove / view parameters for a chosen RTC module.  </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a:t>
            </a:r>
            <a:r>
              <a:rPr lang="en-US" sz="2000" dirty="0" smtClean="0"/>
              <a:t>B – Parameters configurator tool </a:t>
            </a:r>
            <a:endParaRPr lang="en-US" sz="2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3" y="2148052"/>
            <a:ext cx="3499788" cy="112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8452" y="1778720"/>
            <a:ext cx="3650358" cy="338554"/>
          </a:xfrm>
          <a:prstGeom prst="rect">
            <a:avLst/>
          </a:prstGeom>
          <a:noFill/>
        </p:spPr>
        <p:txBody>
          <a:bodyPr wrap="none" rtlCol="0">
            <a:spAutoFit/>
          </a:bodyPr>
          <a:lstStyle/>
          <a:p>
            <a:pPr algn="l" rtl="0"/>
            <a:r>
              <a:rPr lang="en-US" sz="1600" dirty="0" smtClean="0"/>
              <a:t>Configure path to DB files and module</a:t>
            </a:r>
            <a:endParaRPr lang="en-US" sz="1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69" y="3834147"/>
            <a:ext cx="3565124" cy="182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003" y="3434643"/>
            <a:ext cx="2364750" cy="369332"/>
          </a:xfrm>
          <a:prstGeom prst="rect">
            <a:avLst/>
          </a:prstGeom>
          <a:noFill/>
        </p:spPr>
        <p:txBody>
          <a:bodyPr wrap="none" rtlCol="0">
            <a:spAutoFit/>
          </a:bodyPr>
          <a:lstStyle/>
          <a:p>
            <a:pPr algn="l" rtl="0"/>
            <a:r>
              <a:rPr lang="en-US" dirty="0" smtClean="0"/>
              <a:t>Insert new parameter</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62" y="2158893"/>
            <a:ext cx="3426215" cy="11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06264" y="1747942"/>
            <a:ext cx="3890809" cy="369332"/>
          </a:xfrm>
          <a:prstGeom prst="rect">
            <a:avLst/>
          </a:prstGeom>
          <a:noFill/>
        </p:spPr>
        <p:txBody>
          <a:bodyPr wrap="none" rtlCol="0">
            <a:spAutoFit/>
          </a:bodyPr>
          <a:lstStyle/>
          <a:p>
            <a:pPr algn="l" rtl="0"/>
            <a:r>
              <a:rPr lang="en-US" dirty="0" smtClean="0"/>
              <a:t>Remove parameter from module DB</a:t>
            </a:r>
            <a:endParaRPr lang="en-US"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62" y="3834147"/>
            <a:ext cx="3509205" cy="2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33650" y="3434643"/>
            <a:ext cx="2732479" cy="369332"/>
          </a:xfrm>
          <a:prstGeom prst="rect">
            <a:avLst/>
          </a:prstGeom>
          <a:noFill/>
        </p:spPr>
        <p:txBody>
          <a:bodyPr wrap="none" rtlCol="0">
            <a:spAutoFit/>
          </a:bodyPr>
          <a:lstStyle/>
          <a:p>
            <a:pPr algn="l" rtl="0"/>
            <a:r>
              <a:rPr lang="en-US" dirty="0" smtClean="0"/>
              <a:t>View module parameters</a:t>
            </a:r>
            <a:endParaRPr lang="en-US" dirty="0"/>
          </a:p>
        </p:txBody>
      </p:sp>
    </p:spTree>
    <p:extLst>
      <p:ext uri="{BB962C8B-B14F-4D97-AF65-F5344CB8AC3E}">
        <p14:creationId xmlns:p14="http://schemas.microsoft.com/office/powerpoint/2010/main" val="25579977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smtClean="0"/>
              <a:t>The tool actually edit the implementation data base files for the selected module.</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1" y="5779826"/>
            <a:ext cx="26765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5823" y="5220521"/>
            <a:ext cx="2990850" cy="461665"/>
          </a:xfrm>
          <a:prstGeom prst="rect">
            <a:avLst/>
          </a:prstGeom>
          <a:noFill/>
          <a:ln>
            <a:solidFill>
              <a:schemeClr val="tx1"/>
            </a:solidFill>
            <a:prstDash val="dash"/>
          </a:ln>
        </p:spPr>
        <p:txBody>
          <a:bodyPr wrap="square" rtlCol="0">
            <a:spAutoFit/>
          </a:bodyPr>
          <a:lstStyle/>
          <a:p>
            <a:pPr algn="l" rtl="0"/>
            <a:r>
              <a:rPr lang="en-US" sz="1200" dirty="0" smtClean="0"/>
              <a:t>Create Telemetric object (in *.h file) with the given name (e.g. “TEST_FLAG”).</a:t>
            </a:r>
            <a:endParaRPr lang="en-US" sz="1200" dirty="0"/>
          </a:p>
        </p:txBody>
      </p:sp>
      <p:sp>
        <p:nvSpPr>
          <p:cNvPr id="13" name="TextBox 12"/>
          <p:cNvSpPr txBox="1"/>
          <p:nvPr/>
        </p:nvSpPr>
        <p:spPr>
          <a:xfrm>
            <a:off x="4096628" y="2010017"/>
            <a:ext cx="3682418" cy="276999"/>
          </a:xfrm>
          <a:prstGeom prst="rect">
            <a:avLst/>
          </a:prstGeom>
          <a:noFill/>
          <a:ln>
            <a:solidFill>
              <a:schemeClr val="tx1"/>
            </a:solidFill>
            <a:prstDash val="dash"/>
          </a:ln>
        </p:spPr>
        <p:txBody>
          <a:bodyPr wrap="none" rtlCol="0">
            <a:spAutoFit/>
          </a:bodyPr>
          <a:lstStyle/>
          <a:p>
            <a:pPr algn="l" rtl="0"/>
            <a:r>
              <a:rPr lang="en-US" sz="1200" dirty="0" smtClean="0"/>
              <a:t>Create configuration function for the new parameter</a:t>
            </a:r>
            <a:endParaRPr lang="en-US" sz="1200" dirty="0"/>
          </a:p>
        </p:txBody>
      </p:sp>
      <p:sp>
        <p:nvSpPr>
          <p:cNvPr id="14" name="TextBox 13"/>
          <p:cNvSpPr txBox="1"/>
          <p:nvPr/>
        </p:nvSpPr>
        <p:spPr>
          <a:xfrm>
            <a:off x="364213" y="2010017"/>
            <a:ext cx="2999539" cy="461665"/>
          </a:xfrm>
          <a:prstGeom prst="rect">
            <a:avLst/>
          </a:prstGeom>
          <a:noFill/>
          <a:ln>
            <a:solidFill>
              <a:schemeClr val="tx1"/>
            </a:solidFill>
            <a:prstDash val="dash"/>
          </a:ln>
        </p:spPr>
        <p:txBody>
          <a:bodyPr wrap="none" rtlCol="0">
            <a:spAutoFit/>
          </a:bodyPr>
          <a:lstStyle/>
          <a:p>
            <a:pPr algn="l" rtl="0"/>
            <a:r>
              <a:rPr lang="en-US" sz="1200" dirty="0" smtClean="0"/>
              <a:t>Add the parameter function configuration </a:t>
            </a:r>
          </a:p>
          <a:p>
            <a:pPr algn="l" rtl="0"/>
            <a:r>
              <a:rPr lang="en-US" sz="1200" dirty="0" smtClean="0"/>
              <a:t>to module initialization procedure.</a:t>
            </a:r>
            <a:endParaRPr lang="en-US" sz="1200"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28" y="2480574"/>
            <a:ext cx="4450051" cy="19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096628" y="4547920"/>
            <a:ext cx="4168129" cy="276999"/>
          </a:xfrm>
          <a:prstGeom prst="rect">
            <a:avLst/>
          </a:prstGeom>
          <a:noFill/>
          <a:ln>
            <a:solidFill>
              <a:schemeClr val="tx1"/>
            </a:solidFill>
            <a:prstDash val="dash"/>
          </a:ln>
        </p:spPr>
        <p:txBody>
          <a:bodyPr wrap="none" rtlCol="0">
            <a:spAutoFit/>
          </a:bodyPr>
          <a:lstStyle/>
          <a:p>
            <a:pPr algn="l" rtl="0"/>
            <a:r>
              <a:rPr lang="en-US" sz="1200" dirty="0" smtClean="0"/>
              <a:t>Update parameters module counter with amount of objects</a:t>
            </a:r>
            <a:endParaRPr lang="en-US" sz="1200" dirty="0"/>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13" y="2608185"/>
            <a:ext cx="3133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628" y="5248645"/>
            <a:ext cx="427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5652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t>RT telemetric – high level module diagram</a:t>
            </a:r>
            <a:endParaRPr lang="en-US" sz="2000" dirty="0"/>
          </a:p>
        </p:txBody>
      </p:sp>
      <p:grpSp>
        <p:nvGrpSpPr>
          <p:cNvPr id="4" name="Group 3"/>
          <p:cNvGrpSpPr/>
          <p:nvPr/>
        </p:nvGrpSpPr>
        <p:grpSpPr>
          <a:xfrm>
            <a:off x="1222575" y="1231591"/>
            <a:ext cx="4762500" cy="4857750"/>
            <a:chOff x="0" y="0"/>
            <a:chExt cx="4762500" cy="4857750"/>
          </a:xfrm>
        </p:grpSpPr>
        <p:sp>
          <p:nvSpPr>
            <p:cNvPr id="5" name="Rectangle 4"/>
            <p:cNvSpPr/>
            <p:nvPr/>
          </p:nvSpPr>
          <p:spPr>
            <a:xfrm>
              <a:off x="0" y="495300"/>
              <a:ext cx="4762500" cy="436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p:cNvGrpSpPr/>
            <p:nvPr/>
          </p:nvGrpSpPr>
          <p:grpSpPr>
            <a:xfrm>
              <a:off x="142875" y="0"/>
              <a:ext cx="4362450" cy="4486275"/>
              <a:chOff x="0" y="0"/>
              <a:chExt cx="4362450" cy="4486275"/>
            </a:xfrm>
          </p:grpSpPr>
          <p:grpSp>
            <p:nvGrpSpPr>
              <p:cNvPr id="7" name="Group 6"/>
              <p:cNvGrpSpPr/>
              <p:nvPr/>
            </p:nvGrpSpPr>
            <p:grpSpPr>
              <a:xfrm>
                <a:off x="1114425" y="762000"/>
                <a:ext cx="2009775" cy="1304925"/>
                <a:chOff x="0" y="0"/>
                <a:chExt cx="2009775" cy="1304925"/>
              </a:xfrm>
            </p:grpSpPr>
            <p:sp>
              <p:nvSpPr>
                <p:cNvPr id="21" name="Rectangle 20"/>
                <p:cNvSpPr/>
                <p:nvPr/>
              </p:nvSpPr>
              <p:spPr>
                <a:xfrm>
                  <a:off x="0" y="0"/>
                  <a:ext cx="2009775" cy="1304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
                <p:cNvSpPr txBox="1"/>
                <p:nvPr/>
              </p:nvSpPr>
              <p:spPr>
                <a:xfrm>
                  <a:off x="742950" y="514350"/>
                  <a:ext cx="600075" cy="314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TLM</a:t>
                  </a:r>
                  <a:endParaRPr lang="en-US" sz="1100">
                    <a:effectLst/>
                    <a:ea typeface="Calibri"/>
                    <a:cs typeface="Arial"/>
                  </a:endParaRPr>
                </a:p>
              </p:txBody>
            </p:sp>
          </p:grpSp>
          <p:grpSp>
            <p:nvGrpSpPr>
              <p:cNvPr id="8" name="Group 7"/>
              <p:cNvGrpSpPr/>
              <p:nvPr/>
            </p:nvGrpSpPr>
            <p:grpSpPr>
              <a:xfrm>
                <a:off x="0" y="3695700"/>
                <a:ext cx="1295400" cy="771525"/>
                <a:chOff x="0" y="0"/>
                <a:chExt cx="1295400" cy="771525"/>
              </a:xfrm>
            </p:grpSpPr>
            <p:sp>
              <p:nvSpPr>
                <p:cNvPr id="19" name="Rectangle 18"/>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HKY</a:t>
                  </a:r>
                  <a:endParaRPr lang="en-US" sz="1100">
                    <a:effectLst/>
                    <a:ea typeface="Calibri"/>
                    <a:cs typeface="Arial"/>
                  </a:endParaRPr>
                </a:p>
              </p:txBody>
            </p:sp>
          </p:grpSp>
          <p:grpSp>
            <p:nvGrpSpPr>
              <p:cNvPr id="9" name="Group 8"/>
              <p:cNvGrpSpPr/>
              <p:nvPr/>
            </p:nvGrpSpPr>
            <p:grpSpPr>
              <a:xfrm>
                <a:off x="1504950" y="3714750"/>
                <a:ext cx="1295400" cy="771525"/>
                <a:chOff x="0" y="0"/>
                <a:chExt cx="1295400" cy="771525"/>
              </a:xfrm>
            </p:grpSpPr>
            <p:sp>
              <p:nvSpPr>
                <p:cNvPr id="17" name="Rectangle 16"/>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5"/>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RTI</a:t>
                  </a:r>
                  <a:endParaRPr lang="en-US" sz="1100">
                    <a:effectLst/>
                    <a:ea typeface="Calibri"/>
                    <a:cs typeface="Arial"/>
                  </a:endParaRPr>
                </a:p>
              </p:txBody>
            </p:sp>
          </p:grpSp>
          <p:grpSp>
            <p:nvGrpSpPr>
              <p:cNvPr id="10" name="Group 9"/>
              <p:cNvGrpSpPr/>
              <p:nvPr/>
            </p:nvGrpSpPr>
            <p:grpSpPr>
              <a:xfrm>
                <a:off x="3067050" y="3714750"/>
                <a:ext cx="1295400" cy="771525"/>
                <a:chOff x="0" y="0"/>
                <a:chExt cx="1295400" cy="771525"/>
              </a:xfrm>
            </p:grpSpPr>
            <p:sp>
              <p:nvSpPr>
                <p:cNvPr id="15" name="Rectangle 14"/>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ETC.</a:t>
                  </a:r>
                  <a:endParaRPr lang="en-US" sz="1100">
                    <a:effectLst/>
                    <a:ea typeface="Calibri"/>
                    <a:cs typeface="Arial"/>
                  </a:endParaRPr>
                </a:p>
              </p:txBody>
            </p:sp>
          </p:grpSp>
          <p:cxnSp>
            <p:nvCxnSpPr>
              <p:cNvPr id="11" name="Straight Arrow Connector 10"/>
              <p:cNvCxnSpPr/>
              <p:nvPr/>
            </p:nvCxnSpPr>
            <p:spPr>
              <a:xfrm flipH="1">
                <a:off x="733425" y="2066925"/>
                <a:ext cx="117157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2066925"/>
                <a:ext cx="1562100" cy="16383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14550" y="2066925"/>
                <a:ext cx="12382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 Box 22"/>
              <p:cNvSpPr txBox="1"/>
              <p:nvPr/>
            </p:nvSpPr>
            <p:spPr>
              <a:xfrm>
                <a:off x="1657350" y="0"/>
                <a:ext cx="85725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RTC</a:t>
                </a:r>
                <a:endParaRPr lang="en-US" sz="1100">
                  <a:effectLst/>
                  <a:ea typeface="Calibri"/>
                  <a:cs typeface="Arial"/>
                </a:endParaRPr>
              </a:p>
            </p:txBody>
          </p:sp>
        </p:grpSp>
      </p:grpSp>
      <p:sp>
        <p:nvSpPr>
          <p:cNvPr id="23" name="Rectangle 22"/>
          <p:cNvSpPr/>
          <p:nvPr/>
        </p:nvSpPr>
        <p:spPr>
          <a:xfrm>
            <a:off x="6680400" y="2507941"/>
            <a:ext cx="1638300" cy="264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 Box 26"/>
          <p:cNvSpPr txBox="1"/>
          <p:nvPr/>
        </p:nvSpPr>
        <p:spPr>
          <a:xfrm>
            <a:off x="6928050" y="3431866"/>
            <a:ext cx="121920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Viewer</a:t>
            </a:r>
            <a:endParaRPr lang="en-US" sz="1100">
              <a:effectLst/>
              <a:ea typeface="Calibri"/>
              <a:cs typeface="Arial"/>
            </a:endParaRPr>
          </a:p>
        </p:txBody>
      </p:sp>
      <p:cxnSp>
        <p:nvCxnSpPr>
          <p:cNvPr id="25" name="Straight Arrow Connector 24"/>
          <p:cNvCxnSpPr/>
          <p:nvPr/>
        </p:nvCxnSpPr>
        <p:spPr>
          <a:xfrm>
            <a:off x="4546800" y="2641291"/>
            <a:ext cx="2133600" cy="65722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8"/>
          <p:cNvSpPr txBox="1"/>
          <p:nvPr/>
        </p:nvSpPr>
        <p:spPr>
          <a:xfrm>
            <a:off x="5985075" y="2888941"/>
            <a:ext cx="5619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Arial"/>
              </a:rPr>
              <a:t>UDP</a:t>
            </a:r>
            <a:endParaRPr lang="en-US" sz="1100">
              <a:effectLst/>
              <a:ea typeface="Calibri"/>
              <a:cs typeface="Arial"/>
            </a:endParaRPr>
          </a:p>
        </p:txBody>
      </p:sp>
      <p:sp>
        <p:nvSpPr>
          <p:cNvPr id="27" name="Text Box 29"/>
          <p:cNvSpPr txBox="1"/>
          <p:nvPr/>
        </p:nvSpPr>
        <p:spPr>
          <a:xfrm>
            <a:off x="4489650" y="416529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8" name="Text Box 30"/>
          <p:cNvSpPr txBox="1"/>
          <p:nvPr/>
        </p:nvSpPr>
        <p:spPr>
          <a:xfrm>
            <a:off x="34038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9" name="Text Box 31"/>
          <p:cNvSpPr txBox="1"/>
          <p:nvPr/>
        </p:nvSpPr>
        <p:spPr>
          <a:xfrm>
            <a:off x="15750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30"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64430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r>
              <a:rPr lang="en-US" sz="1400" dirty="0" smtClean="0"/>
              <a:t>Telemetric SW flow – Initialization and compilation process</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323023"/>
            <a:ext cx="5786490" cy="4513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7197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r>
              <a:rPr lang="en-US" sz="2000" dirty="0" smtClean="0"/>
              <a:t>Telemetric SW flow – Write process</a:t>
            </a:r>
            <a:endParaRPr lang="en-US" sz="2000" dirty="0"/>
          </a:p>
        </p:txBody>
      </p:sp>
      <p:pic>
        <p:nvPicPr>
          <p:cNvPr id="2050" name="Picture 2" descr="C:\Software_projects\Elbit\ElbitMalat\TLM_dr\Ver_1_002\Write_tas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41" y="1388584"/>
            <a:ext cx="8592759" cy="331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556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85891ea-cc2b-426e-89e8-b7f21e8d7005">
      <Terms xmlns="http://schemas.microsoft.com/office/infopath/2007/PartnerControls"/>
    </TaxKeywordTaxHTField>
    <Tags_x0020_And_x0020_Notes xmlns="54f95060-3a06-49bc-a45d-760f455d169f" xsi:nil="true"/>
    <TaxCatchAll xmlns="985891ea-cc2b-426e-89e8-b7f21e8d7005"/>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E16916E631B848A501381DD8EEAED7" ma:contentTypeVersion="6" ma:contentTypeDescription="Create a new document." ma:contentTypeScope="" ma:versionID="7df0c0be0b8d97f49516200f286f52d8">
  <xsd:schema xmlns:xsd="http://www.w3.org/2001/XMLSchema" xmlns:xs="http://www.w3.org/2001/XMLSchema" xmlns:p="http://schemas.microsoft.com/office/2006/metadata/properties" xmlns:ns1="http://schemas.microsoft.com/sharepoint/v3" xmlns:ns2="985891ea-cc2b-426e-89e8-b7f21e8d7005" xmlns:ns3="54f95060-3a06-49bc-a45d-760f455d169f" targetNamespace="http://schemas.microsoft.com/office/2006/metadata/properties" ma:root="true" ma:fieldsID="aeccfae96436f93cdc7abaadb9e42baa" ns1:_="" ns2:_="" ns3:_="">
    <xsd:import namespace="http://schemas.microsoft.com/sharepoint/v3"/>
    <xsd:import namespace="985891ea-cc2b-426e-89e8-b7f21e8d7005"/>
    <xsd:import namespace="54f95060-3a06-49bc-a45d-760f455d169f"/>
    <xsd:element name="properties">
      <xsd:complexType>
        <xsd:sequence>
          <xsd:element name="documentManagement">
            <xsd:complexType>
              <xsd:all>
                <xsd:element ref="ns1:AverageRating" minOccurs="0"/>
                <xsd:element ref="ns1:RatingCount" minOccurs="0"/>
                <xsd:element ref="ns2:TaxKeywordTaxHTField" minOccurs="0"/>
                <xsd:element ref="ns2:TaxCatchAll" minOccurs="0"/>
                <xsd:element ref="ns3:Tags_x0020_And_x0020_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85891ea-cc2b-426e-89e8-b7f21e8d700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84d534b8-b814-4779-9d52-c8fca9a8925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b3a38f78-afe9-4946-a6f8-59bd884bf96d}" ma:internalName="TaxCatchAll" ma:showField="CatchAllData" ma:web="985891ea-cc2b-426e-89e8-b7f21e8d70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4f95060-3a06-49bc-a45d-760f455d169f" elementFormDefault="qualified">
    <xsd:import namespace="http://schemas.microsoft.com/office/2006/documentManagement/types"/>
    <xsd:import namespace="http://schemas.microsoft.com/office/infopath/2007/PartnerControls"/>
    <xsd:element name="Tags_x0020_And_x0020_Notes" ma:index="13" nillable="true" ma:displayName="Tags And Notes" ma:internalName="Tags_x0020_And_x0020_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0D1EAC-4B40-4093-B2DA-DF232B1F2BEB}">
  <ds:schemaRefs>
    <ds:schemaRef ds:uri="http://schemas.microsoft.com/sharepoint/v3"/>
    <ds:schemaRef ds:uri="http://schemas.microsoft.com/office/infopath/2007/PartnerControls"/>
    <ds:schemaRef ds:uri="http://www.w3.org/XML/1998/namespace"/>
    <ds:schemaRef ds:uri="http://purl.org/dc/terms/"/>
    <ds:schemaRef ds:uri="http://schemas.microsoft.com/office/2006/metadata/properties"/>
    <ds:schemaRef ds:uri="54f95060-3a06-49bc-a45d-760f455d169f"/>
    <ds:schemaRef ds:uri="http://purl.org/dc/dcmitype/"/>
    <ds:schemaRef ds:uri="http://schemas.microsoft.com/office/2006/documentManagement/types"/>
    <ds:schemaRef ds:uri="http://schemas.openxmlformats.org/package/2006/metadata/core-properties"/>
    <ds:schemaRef ds:uri="985891ea-cc2b-426e-89e8-b7f21e8d7005"/>
    <ds:schemaRef ds:uri="http://purl.org/dc/elements/1.1/"/>
  </ds:schemaRefs>
</ds:datastoreItem>
</file>

<file path=customXml/itemProps2.xml><?xml version="1.0" encoding="utf-8"?>
<ds:datastoreItem xmlns:ds="http://schemas.openxmlformats.org/officeDocument/2006/customXml" ds:itemID="{3C889E48-FC40-4A9E-AE65-14B743C28FF7}">
  <ds:schemaRefs>
    <ds:schemaRef ds:uri="http://schemas.microsoft.com/sharepoint/v3/contenttype/forms"/>
  </ds:schemaRefs>
</ds:datastoreItem>
</file>

<file path=customXml/itemProps3.xml><?xml version="1.0" encoding="utf-8"?>
<ds:datastoreItem xmlns:ds="http://schemas.openxmlformats.org/officeDocument/2006/customXml" ds:itemID="{04C21879-72D6-412B-A31C-815B925B0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85891ea-cc2b-426e-89e8-b7f21e8d7005"/>
    <ds:schemaRef ds:uri="54f95060-3a06-49bc-a45d-760f455d1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34123</TotalTime>
  <Words>774</Words>
  <Application>Microsoft Office PowerPoint</Application>
  <PresentationFormat>On-screen Show (4:3)</PresentationFormat>
  <Paragraphs>74</Paragraphs>
  <Slides>10</Slides>
  <Notes>0</Notes>
  <HiddenSlides>0</HiddenSlides>
  <MMClips>0</MMClips>
  <ScaleCrop>false</ScaleCrop>
  <HeadingPairs>
    <vt:vector size="6" baseType="variant">
      <vt:variant>
        <vt:lpstr>Theme</vt:lpstr>
      </vt:variant>
      <vt:variant>
        <vt:i4>1</vt:i4>
      </vt:variant>
      <vt:variant>
        <vt:lpstr>Slide Titles</vt:lpstr>
      </vt:variant>
      <vt:variant>
        <vt:i4>10</vt:i4>
      </vt:variant>
      <vt:variant>
        <vt:lpstr>Custom Shows</vt:lpstr>
      </vt:variant>
      <vt:variant>
        <vt:i4>5</vt:i4>
      </vt:variant>
    </vt:vector>
  </HeadingPairs>
  <TitlesOfParts>
    <vt:vector size="16" baseType="lpstr">
      <vt:lpstr>2_Default Design</vt:lpstr>
      <vt:lpstr>RT Telemetric (TLM) SW DR</vt:lpstr>
      <vt:lpstr>RT TLM Requirements</vt:lpstr>
      <vt:lpstr>RT TLM Requirements</vt:lpstr>
      <vt:lpstr>RT TLM parameters configuration Solution A – ICD messages</vt:lpstr>
      <vt:lpstr>RT TLM parameters configuration Solution B – Parameters configurator tool </vt:lpstr>
      <vt:lpstr>RT TLM parameters configuration Solution B – Parameters configurator tool </vt:lpstr>
      <vt:lpstr>RT telemetric – high level module diagram</vt:lpstr>
      <vt:lpstr>Telemetric SW flow – Initialization and compilation process</vt:lpstr>
      <vt:lpstr>Telemetric SW flow – Write process</vt:lpstr>
      <vt:lpstr>PowerPoint Presentation</vt:lpstr>
      <vt:lpstr> Aerospace – Business Areas</vt:lpstr>
      <vt:lpstr>UAS- Businees Units</vt:lpstr>
      <vt:lpstr>Electro-optic – Elop – Business</vt:lpstr>
      <vt:lpstr>Land C4I – Business Units</vt:lpstr>
      <vt:lpstr>EW &amp; SIGINT- Business Units</vt:lpstr>
    </vt:vector>
  </TitlesOfParts>
  <Company>Elbit Systems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למצגת שוויץ אנגלית</dc:title>
  <dc:creator>dp22434</dc:creator>
  <cp:lastModifiedBy>Roee Zinoue</cp:lastModifiedBy>
  <cp:revision>850</cp:revision>
  <dcterms:created xsi:type="dcterms:W3CDTF">2013-04-10T07:07:30Z</dcterms:created>
  <dcterms:modified xsi:type="dcterms:W3CDTF">2018-09-05T15:05:48Z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0x01010026E16916E631B848A501381DD8EEAED7</vt:lpwstr>
  </property>
  <property fmtid="{D5CDD505-2E9C-101B-9397-08002B2CF9AE}" pid="4" name="TaxKeyword">
    <vt:lpwstr/>
  </property>
  <property fmtid="{D5CDD505-2E9C-101B-9397-08002B2CF9AE}" pid="5" name="Version Label">
    <vt:lpwstr/>
  </property>
</Properties>
</file>