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4"/>
  </p:sldMasterIdLst>
  <p:notesMasterIdLst>
    <p:notesMasterId r:id="rId24"/>
  </p:notesMasterIdLst>
  <p:handoutMasterIdLst>
    <p:handoutMasterId r:id="rId25"/>
  </p:handoutMasterIdLst>
  <p:sldIdLst>
    <p:sldId id="340" r:id="rId5"/>
    <p:sldId id="344" r:id="rId6"/>
    <p:sldId id="359" r:id="rId7"/>
    <p:sldId id="362" r:id="rId8"/>
    <p:sldId id="374" r:id="rId9"/>
    <p:sldId id="367" r:id="rId10"/>
    <p:sldId id="373" r:id="rId11"/>
    <p:sldId id="369" r:id="rId12"/>
    <p:sldId id="370" r:id="rId13"/>
    <p:sldId id="371" r:id="rId14"/>
    <p:sldId id="368" r:id="rId15"/>
    <p:sldId id="363" r:id="rId16"/>
    <p:sldId id="365" r:id="rId17"/>
    <p:sldId id="366" r:id="rId18"/>
    <p:sldId id="372" r:id="rId19"/>
    <p:sldId id="361" r:id="rId20"/>
    <p:sldId id="357" r:id="rId21"/>
    <p:sldId id="358" r:id="rId22"/>
    <p:sldId id="353" r:id="rId23"/>
  </p:sldIdLst>
  <p:sldSz cx="9144000" cy="6858000" type="screen4x3"/>
  <p:notesSz cx="6858000" cy="9296400"/>
  <p:custShowLst>
    <p:custShow name=" Aerospace – Business Areas" id="0">
      <p:sldLst/>
    </p:custShow>
    <p:custShow name="UAS- Businees Units" id="1">
      <p:sldLst/>
    </p:custShow>
    <p:custShow name="Electro-optic – Elop – Business" id="2">
      <p:sldLst/>
    </p:custShow>
    <p:custShow name="Land C4I – Business Units" id="3">
      <p:sldLst/>
    </p:custShow>
    <p:custShow name="EW &amp; SIGINT- Business Units" id="4">
      <p:sldLst/>
    </p:custShow>
  </p:custShowLst>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ABA79A-D690-4BD0-A115-9FFD52E77735}">
          <p14:sldIdLst>
            <p14:sldId id="340"/>
            <p14:sldId id="344"/>
            <p14:sldId id="359"/>
            <p14:sldId id="362"/>
            <p14:sldId id="374"/>
            <p14:sldId id="367"/>
            <p14:sldId id="373"/>
            <p14:sldId id="369"/>
            <p14:sldId id="370"/>
            <p14:sldId id="371"/>
            <p14:sldId id="368"/>
            <p14:sldId id="363"/>
            <p14:sldId id="365"/>
            <p14:sldId id="366"/>
            <p14:sldId id="372"/>
            <p14:sldId id="361"/>
            <p14:sldId id="357"/>
            <p14:sldId id="358"/>
            <p14:sldId id="353"/>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BCB"/>
    <a:srgbClr val="FEE002"/>
    <a:srgbClr val="00007E"/>
    <a:srgbClr val="00006C"/>
    <a:srgbClr val="0000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380"/>
    <p:restoredTop sz="96839" autoAdjust="0"/>
  </p:normalViewPr>
  <p:slideViewPr>
    <p:cSldViewPr snapToGrid="0">
      <p:cViewPr>
        <p:scale>
          <a:sx n="100" d="100"/>
          <a:sy n="100" d="100"/>
        </p:scale>
        <p:origin x="-1308" y="-3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1" d="100"/>
          <a:sy n="81" d="100"/>
        </p:scale>
        <p:origin x="-3144" y="-90"/>
      </p:cViewPr>
      <p:guideLst>
        <p:guide orient="horz" pos="2928"/>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3094E33D-6E1D-4268-A0C7-E7AE08740D1A}" type="datetimeFigureOut">
              <a:rPr lang="en-US" smtClean="0"/>
              <a:t>11/21/2018</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EE0C0A9C-9818-4454-8E87-C61557CB29FB}" type="slidenum">
              <a:rPr lang="en-US" smtClean="0"/>
              <a:t>‹#›</a:t>
            </a:fld>
            <a:endParaRPr lang="en-US"/>
          </a:p>
        </p:txBody>
      </p:sp>
    </p:spTree>
    <p:extLst>
      <p:ext uri="{BB962C8B-B14F-4D97-AF65-F5344CB8AC3E}">
        <p14:creationId xmlns:p14="http://schemas.microsoft.com/office/powerpoint/2010/main" val="3694935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64820"/>
          </a:xfrm>
          <a:prstGeom prst="rect">
            <a:avLst/>
          </a:prstGeom>
        </p:spPr>
        <p:txBody>
          <a:bodyPr vert="horz" lIns="93177" tIns="46589" rIns="93177" bIns="46589" rtlCol="1"/>
          <a:lstStyle>
            <a:lvl1pPr algn="r">
              <a:defRPr sz="1200"/>
            </a:lvl1pPr>
          </a:lstStyle>
          <a:p>
            <a:endParaRPr lang="he-IL"/>
          </a:p>
        </p:txBody>
      </p:sp>
      <p:sp>
        <p:nvSpPr>
          <p:cNvPr id="3" name="Date Placeholder 2"/>
          <p:cNvSpPr>
            <a:spLocks noGrp="1"/>
          </p:cNvSpPr>
          <p:nvPr>
            <p:ph type="dt" idx="1"/>
          </p:nvPr>
        </p:nvSpPr>
        <p:spPr>
          <a:xfrm>
            <a:off x="1588" y="0"/>
            <a:ext cx="2971800" cy="464820"/>
          </a:xfrm>
          <a:prstGeom prst="rect">
            <a:avLst/>
          </a:prstGeom>
        </p:spPr>
        <p:txBody>
          <a:bodyPr vert="horz" lIns="93177" tIns="46589" rIns="93177" bIns="46589" rtlCol="1"/>
          <a:lstStyle>
            <a:lvl1pPr algn="l">
              <a:defRPr sz="1200"/>
            </a:lvl1pPr>
          </a:lstStyle>
          <a:p>
            <a:fld id="{95651016-69E9-464F-AF89-5684AEF24FEC}" type="datetimeFigureOut">
              <a:rPr lang="he-IL" smtClean="0"/>
              <a:pPr/>
              <a:t>י"ג/כסלו/תשע"ט</a:t>
            </a:fld>
            <a:endParaRPr lang="he-IL"/>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3177" tIns="46589" rIns="93177" bIns="46589" rtlCol="1" anchor="ctr"/>
          <a:lstStyle/>
          <a:p>
            <a:endParaRPr lang="he-IL"/>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3177" tIns="46589" rIns="93177" bIns="46589"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3886200" y="8829967"/>
            <a:ext cx="2971800" cy="464820"/>
          </a:xfrm>
          <a:prstGeom prst="rect">
            <a:avLst/>
          </a:prstGeom>
        </p:spPr>
        <p:txBody>
          <a:bodyPr vert="horz" lIns="93177" tIns="46589" rIns="93177" bIns="46589" rtlCol="1" anchor="b"/>
          <a:lstStyle>
            <a:lvl1pPr algn="r">
              <a:defRPr sz="1200"/>
            </a:lvl1pPr>
          </a:lstStyle>
          <a:p>
            <a:endParaRPr lang="he-IL"/>
          </a:p>
        </p:txBody>
      </p:sp>
      <p:sp>
        <p:nvSpPr>
          <p:cNvPr id="7" name="Slide Number Placeholder 6"/>
          <p:cNvSpPr>
            <a:spLocks noGrp="1"/>
          </p:cNvSpPr>
          <p:nvPr>
            <p:ph type="sldNum" sz="quarter" idx="5"/>
          </p:nvPr>
        </p:nvSpPr>
        <p:spPr>
          <a:xfrm>
            <a:off x="1588" y="8829967"/>
            <a:ext cx="2971800" cy="464820"/>
          </a:xfrm>
          <a:prstGeom prst="rect">
            <a:avLst/>
          </a:prstGeom>
        </p:spPr>
        <p:txBody>
          <a:bodyPr vert="horz" lIns="93177" tIns="46589" rIns="93177" bIns="46589" rtlCol="1" anchor="b"/>
          <a:lstStyle>
            <a:lvl1pPr algn="l">
              <a:defRPr sz="1200"/>
            </a:lvl1pPr>
          </a:lstStyle>
          <a:p>
            <a:fld id="{7B4B8964-6488-4D61-86DF-00319C1E3E72}" type="slidenum">
              <a:rPr lang="he-IL" smtClean="0"/>
              <a:pPr/>
              <a:t>‹#›</a:t>
            </a:fld>
            <a:endParaRPr lang="he-IL"/>
          </a:p>
        </p:txBody>
      </p:sp>
    </p:spTree>
    <p:extLst>
      <p:ext uri="{BB962C8B-B14F-4D97-AF65-F5344CB8AC3E}">
        <p14:creationId xmlns:p14="http://schemas.microsoft.com/office/powerpoint/2010/main" val="179363407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00000"/>
            <a:ext cx="9131808" cy="4126992"/>
          </a:xfrm>
          <a:prstGeom prst="rect">
            <a:avLst/>
          </a:prstGeom>
        </p:spPr>
      </p:pic>
      <p:sp>
        <p:nvSpPr>
          <p:cNvPr id="6" name="Rectangle 2"/>
          <p:cNvSpPr/>
          <p:nvPr userDrawn="1"/>
        </p:nvSpPr>
        <p:spPr>
          <a:xfrm>
            <a:off x="-14180" y="1398253"/>
            <a:ext cx="6293721" cy="648881"/>
          </a:xfrm>
          <a:custGeom>
            <a:avLst/>
            <a:gdLst>
              <a:gd name="connsiteX0" fmla="*/ 0 w 6804248"/>
              <a:gd name="connsiteY0" fmla="*/ 0 h 3096344"/>
              <a:gd name="connsiteX1" fmla="*/ 6804248 w 6804248"/>
              <a:gd name="connsiteY1" fmla="*/ 0 h 3096344"/>
              <a:gd name="connsiteX2" fmla="*/ 6804248 w 6804248"/>
              <a:gd name="connsiteY2" fmla="*/ 309634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480157 w 6804248"/>
              <a:gd name="connsiteY2" fmla="*/ 3084769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711650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30628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0 w 6804248"/>
              <a:gd name="connsiteY4" fmla="*/ 0 h 3096344"/>
              <a:gd name="connsiteX0" fmla="*/ 763929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763929 w 6804248"/>
              <a:gd name="connsiteY4" fmla="*/ 0 h 3096344"/>
              <a:gd name="connsiteX0" fmla="*/ 23149 w 6063468"/>
              <a:gd name="connsiteY0" fmla="*/ 0 h 3159249"/>
              <a:gd name="connsiteX1" fmla="*/ 6063468 w 6063468"/>
              <a:gd name="connsiteY1" fmla="*/ 0 h 3159249"/>
              <a:gd name="connsiteX2" fmla="*/ 5947721 w 6063468"/>
              <a:gd name="connsiteY2" fmla="*/ 3021864 h 3159249"/>
              <a:gd name="connsiteX3" fmla="*/ 0 w 6063468"/>
              <a:gd name="connsiteY3" fmla="*/ 3159249 h 3159249"/>
              <a:gd name="connsiteX4" fmla="*/ 23149 w 6063468"/>
              <a:gd name="connsiteY4" fmla="*/ 0 h 3159249"/>
              <a:gd name="connsiteX0" fmla="*/ 0 w 6040319"/>
              <a:gd name="connsiteY0" fmla="*/ 0 h 3159249"/>
              <a:gd name="connsiteX1" fmla="*/ 6040319 w 6040319"/>
              <a:gd name="connsiteY1" fmla="*/ 0 h 3159249"/>
              <a:gd name="connsiteX2" fmla="*/ 5924572 w 6040319"/>
              <a:gd name="connsiteY2" fmla="*/ 3021864 h 3159249"/>
              <a:gd name="connsiteX3" fmla="*/ 46299 w 6040319"/>
              <a:gd name="connsiteY3" fmla="*/ 3159249 h 3159249"/>
              <a:gd name="connsiteX4" fmla="*/ 0 w 6040319"/>
              <a:gd name="connsiteY4" fmla="*/ 0 h 3159249"/>
              <a:gd name="connsiteX0" fmla="*/ 0 w 5994020"/>
              <a:gd name="connsiteY0" fmla="*/ 0 h 3159249"/>
              <a:gd name="connsiteX1" fmla="*/ 5994020 w 5994020"/>
              <a:gd name="connsiteY1" fmla="*/ 0 h 3159249"/>
              <a:gd name="connsiteX2" fmla="*/ 5878273 w 5994020"/>
              <a:gd name="connsiteY2" fmla="*/ 3021864 h 3159249"/>
              <a:gd name="connsiteX3" fmla="*/ 0 w 5994020"/>
              <a:gd name="connsiteY3" fmla="*/ 3159249 h 3159249"/>
              <a:gd name="connsiteX4" fmla="*/ 0 w 5994020"/>
              <a:gd name="connsiteY4" fmla="*/ 0 h 3159249"/>
              <a:gd name="connsiteX0" fmla="*/ 0 w 5994020"/>
              <a:gd name="connsiteY0" fmla="*/ 0 h 3039988"/>
              <a:gd name="connsiteX1" fmla="*/ 5994020 w 5994020"/>
              <a:gd name="connsiteY1" fmla="*/ 0 h 3039988"/>
              <a:gd name="connsiteX2" fmla="*/ 5878273 w 5994020"/>
              <a:gd name="connsiteY2" fmla="*/ 3021864 h 3039988"/>
              <a:gd name="connsiteX3" fmla="*/ 21945 w 5994020"/>
              <a:gd name="connsiteY3" fmla="*/ 3039988 h 3039988"/>
              <a:gd name="connsiteX4" fmla="*/ 0 w 5994020"/>
              <a:gd name="connsiteY4" fmla="*/ 0 h 3039988"/>
              <a:gd name="connsiteX0" fmla="*/ 0 w 5994020"/>
              <a:gd name="connsiteY0" fmla="*/ 0 h 3039988"/>
              <a:gd name="connsiteX1" fmla="*/ 5994020 w 5994020"/>
              <a:gd name="connsiteY1" fmla="*/ 0 h 3039988"/>
              <a:gd name="connsiteX2" fmla="*/ 5897626 w 5994020"/>
              <a:gd name="connsiteY2" fmla="*/ 3021864 h 3039988"/>
              <a:gd name="connsiteX3" fmla="*/ 21945 w 5994020"/>
              <a:gd name="connsiteY3" fmla="*/ 3039988 h 3039988"/>
              <a:gd name="connsiteX4" fmla="*/ 0 w 5994020"/>
              <a:gd name="connsiteY4" fmla="*/ 0 h 3039988"/>
              <a:gd name="connsiteX0" fmla="*/ 0 w 5994020"/>
              <a:gd name="connsiteY0" fmla="*/ 0 h 3053134"/>
              <a:gd name="connsiteX1" fmla="*/ 5994020 w 5994020"/>
              <a:gd name="connsiteY1" fmla="*/ 0 h 3053134"/>
              <a:gd name="connsiteX2" fmla="*/ 5897626 w 5994020"/>
              <a:gd name="connsiteY2" fmla="*/ 3021864 h 3053134"/>
              <a:gd name="connsiteX3" fmla="*/ 5012 w 5994020"/>
              <a:gd name="connsiteY3" fmla="*/ 3053134 h 3053134"/>
              <a:gd name="connsiteX4" fmla="*/ 0 w 5994020"/>
              <a:gd name="connsiteY4" fmla="*/ 0 h 3053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020" h="3053134">
                <a:moveTo>
                  <a:pt x="0" y="0"/>
                </a:moveTo>
                <a:lnTo>
                  <a:pt x="5994020" y="0"/>
                </a:lnTo>
                <a:lnTo>
                  <a:pt x="5897626" y="3021864"/>
                </a:lnTo>
                <a:lnTo>
                  <a:pt x="5012" y="3053134"/>
                </a:lnTo>
                <a:cubicBezTo>
                  <a:pt x="3341" y="2035423"/>
                  <a:pt x="1671" y="1017711"/>
                  <a:pt x="0" y="0"/>
                </a:cubicBezTo>
                <a:close/>
              </a:path>
            </a:pathLst>
          </a:custGeom>
          <a:solidFill>
            <a:srgbClr val="FEE002"/>
          </a:solidFill>
          <a:ln>
            <a:no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solidFill>
                <a:srgbClr val="FFFFFF"/>
              </a:solidFill>
            </a:endParaRPr>
          </a:p>
        </p:txBody>
      </p:sp>
      <p:sp>
        <p:nvSpPr>
          <p:cNvPr id="2" name="Title 1"/>
          <p:cNvSpPr>
            <a:spLocks noGrp="1"/>
          </p:cNvSpPr>
          <p:nvPr>
            <p:ph type="ctrTitle"/>
          </p:nvPr>
        </p:nvSpPr>
        <p:spPr>
          <a:xfrm>
            <a:off x="439387" y="3428946"/>
            <a:ext cx="8312727" cy="648881"/>
          </a:xfrm>
        </p:spPr>
        <p:txBody>
          <a:bodyPr/>
          <a:lstStyle>
            <a:lvl1pPr algn="ctr">
              <a:defRPr sz="8000"/>
            </a:lvl1pPr>
          </a:lstStyle>
          <a:p>
            <a:r>
              <a:rPr lang="en-US" dirty="0"/>
              <a:t>Click to edit Master title style</a:t>
            </a:r>
            <a:endParaRPr lang="he-IL" dirty="0"/>
          </a:p>
        </p:txBody>
      </p:sp>
      <p:sp>
        <p:nvSpPr>
          <p:cNvPr id="3" name="Subtitle 2"/>
          <p:cNvSpPr>
            <a:spLocks noGrp="1"/>
          </p:cNvSpPr>
          <p:nvPr>
            <p:ph type="subTitle" idx="1"/>
          </p:nvPr>
        </p:nvSpPr>
        <p:spPr>
          <a:xfrm>
            <a:off x="140198" y="1427268"/>
            <a:ext cx="6034971" cy="619866"/>
          </a:xfrm>
        </p:spPr>
        <p:txBody>
          <a:bodyPr/>
          <a:lstStyle>
            <a:lvl1pPr marL="0" indent="0" algn="l">
              <a:buNone/>
              <a:defRPr sz="3200">
                <a:latin typeface="Calibri" pitchFamily="34" charset="0"/>
                <a:cs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he-IL" dirty="0"/>
          </a:p>
        </p:txBody>
      </p:sp>
      <p:sp>
        <p:nvSpPr>
          <p:cNvPr id="4" name="Rectangle 3"/>
          <p:cNvSpPr/>
          <p:nvPr userDrawn="1"/>
        </p:nvSpPr>
        <p:spPr>
          <a:xfrm>
            <a:off x="7114032" y="0"/>
            <a:ext cx="2020824" cy="868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dp22434\Desktop\logo_STAR_ENG_COLOR.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501384" y="184912"/>
            <a:ext cx="2423160" cy="9160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he-IL" dirty="0"/>
          </a:p>
        </p:txBody>
      </p:sp>
      <p:sp>
        <p:nvSpPr>
          <p:cNvPr id="3" name="Content Placeholder 2"/>
          <p:cNvSpPr>
            <a:spLocks noGrp="1"/>
          </p:cNvSpPr>
          <p:nvPr>
            <p:ph idx="1"/>
          </p:nvPr>
        </p:nvSpPr>
        <p:spPr>
          <a:xfrm>
            <a:off x="179388" y="1080000"/>
            <a:ext cx="8713787" cy="5616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lvl1pPr>
              <a:defRPr/>
            </a:lvl1pPr>
          </a:lstStyle>
          <a:p>
            <a:pPr>
              <a:defRPr/>
            </a:pPr>
            <a:endParaRPr lang="en-US">
              <a:solidFill>
                <a:srgbClr val="000000"/>
              </a:solidFill>
            </a:endParaRPr>
          </a:p>
        </p:txBody>
      </p:sp>
      <p:sp>
        <p:nvSpPr>
          <p:cNvPr id="5" name="Slide Number Placeholder 5"/>
          <p:cNvSpPr>
            <a:spLocks noGrp="1"/>
          </p:cNvSpPr>
          <p:nvPr>
            <p:ph type="sldNum" sz="quarter" idx="11"/>
          </p:nvPr>
        </p:nvSpPr>
        <p:spPr/>
        <p:txBody>
          <a:bodyPr/>
          <a:lstStyle>
            <a:lvl1pPr>
              <a:defRPr/>
            </a:lvl1pPr>
          </a:lstStyle>
          <a:p>
            <a:pPr>
              <a:defRPr/>
            </a:pPr>
            <a:fld id="{C4C43472-7CAF-4109-AE24-0D03853F7954}" type="slidenum">
              <a:rPr lang="he-IL">
                <a:solidFill>
                  <a:srgbClr val="000000"/>
                </a:solidFill>
              </a:rPr>
              <a:pPr>
                <a:defRPr/>
              </a:pPr>
              <a:t>‹#›</a:t>
            </a:fld>
            <a:endParaRPr lang="en-US">
              <a:solidFill>
                <a:srgbClr val="000000"/>
              </a:solidFill>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388" y="1080000"/>
            <a:ext cx="8713787" cy="5616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lvl1pPr>
              <a:defRPr/>
            </a:lvl1pPr>
          </a:lstStyle>
          <a:p>
            <a:pPr>
              <a:defRPr/>
            </a:pPr>
            <a:endParaRPr lang="en-US">
              <a:solidFill>
                <a:srgbClr val="000000"/>
              </a:solidFill>
            </a:endParaRPr>
          </a:p>
        </p:txBody>
      </p:sp>
      <p:sp>
        <p:nvSpPr>
          <p:cNvPr id="5" name="Slide Number Placeholder 5"/>
          <p:cNvSpPr>
            <a:spLocks noGrp="1"/>
          </p:cNvSpPr>
          <p:nvPr>
            <p:ph type="sldNum" sz="quarter" idx="11"/>
          </p:nvPr>
        </p:nvSpPr>
        <p:spPr/>
        <p:txBody>
          <a:bodyPr/>
          <a:lstStyle>
            <a:lvl1pPr>
              <a:defRPr/>
            </a:lvl1pPr>
          </a:lstStyle>
          <a:p>
            <a:pPr>
              <a:defRPr/>
            </a:pPr>
            <a:fld id="{C4C43472-7CAF-4109-AE24-0D03853F7954}" type="slidenum">
              <a:rPr lang="he-IL">
                <a:solidFill>
                  <a:srgbClr val="000000"/>
                </a:solidFill>
              </a:rPr>
              <a:pPr>
                <a:defRPr/>
              </a:pPr>
              <a:t>‹#›</a:t>
            </a:fld>
            <a:endParaRPr lang="en-US">
              <a:solidFill>
                <a:srgbClr val="000000"/>
              </a:solidFill>
            </a:endParaRPr>
          </a:p>
        </p:txBody>
      </p:sp>
      <p:sp>
        <p:nvSpPr>
          <p:cNvPr id="7" name="Rectangle 2"/>
          <p:cNvSpPr/>
          <p:nvPr userDrawn="1"/>
        </p:nvSpPr>
        <p:spPr>
          <a:xfrm>
            <a:off x="1933995" y="72354"/>
            <a:ext cx="5119947" cy="648881"/>
          </a:xfrm>
          <a:custGeom>
            <a:avLst/>
            <a:gdLst>
              <a:gd name="connsiteX0" fmla="*/ 0 w 6804248"/>
              <a:gd name="connsiteY0" fmla="*/ 0 h 3096344"/>
              <a:gd name="connsiteX1" fmla="*/ 6804248 w 6804248"/>
              <a:gd name="connsiteY1" fmla="*/ 0 h 3096344"/>
              <a:gd name="connsiteX2" fmla="*/ 6804248 w 6804248"/>
              <a:gd name="connsiteY2" fmla="*/ 309634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480157 w 6804248"/>
              <a:gd name="connsiteY2" fmla="*/ 3084769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711650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30628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0 w 6804248"/>
              <a:gd name="connsiteY4" fmla="*/ 0 h 3096344"/>
              <a:gd name="connsiteX0" fmla="*/ 763929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763929 w 6804248"/>
              <a:gd name="connsiteY4" fmla="*/ 0 h 3096344"/>
              <a:gd name="connsiteX0" fmla="*/ 23149 w 6063468"/>
              <a:gd name="connsiteY0" fmla="*/ 0 h 3159249"/>
              <a:gd name="connsiteX1" fmla="*/ 6063468 w 6063468"/>
              <a:gd name="connsiteY1" fmla="*/ 0 h 3159249"/>
              <a:gd name="connsiteX2" fmla="*/ 5947721 w 6063468"/>
              <a:gd name="connsiteY2" fmla="*/ 3021864 h 3159249"/>
              <a:gd name="connsiteX3" fmla="*/ 0 w 6063468"/>
              <a:gd name="connsiteY3" fmla="*/ 3159249 h 3159249"/>
              <a:gd name="connsiteX4" fmla="*/ 23149 w 6063468"/>
              <a:gd name="connsiteY4" fmla="*/ 0 h 3159249"/>
              <a:gd name="connsiteX0" fmla="*/ 0 w 6040319"/>
              <a:gd name="connsiteY0" fmla="*/ 0 h 3159249"/>
              <a:gd name="connsiteX1" fmla="*/ 6040319 w 6040319"/>
              <a:gd name="connsiteY1" fmla="*/ 0 h 3159249"/>
              <a:gd name="connsiteX2" fmla="*/ 5924572 w 6040319"/>
              <a:gd name="connsiteY2" fmla="*/ 3021864 h 3159249"/>
              <a:gd name="connsiteX3" fmla="*/ 46299 w 6040319"/>
              <a:gd name="connsiteY3" fmla="*/ 3159249 h 3159249"/>
              <a:gd name="connsiteX4" fmla="*/ 0 w 6040319"/>
              <a:gd name="connsiteY4" fmla="*/ 0 h 3159249"/>
              <a:gd name="connsiteX0" fmla="*/ 0 w 5994020"/>
              <a:gd name="connsiteY0" fmla="*/ 0 h 3159249"/>
              <a:gd name="connsiteX1" fmla="*/ 5994020 w 5994020"/>
              <a:gd name="connsiteY1" fmla="*/ 0 h 3159249"/>
              <a:gd name="connsiteX2" fmla="*/ 5878273 w 5994020"/>
              <a:gd name="connsiteY2" fmla="*/ 3021864 h 3159249"/>
              <a:gd name="connsiteX3" fmla="*/ 0 w 5994020"/>
              <a:gd name="connsiteY3" fmla="*/ 3159249 h 3159249"/>
              <a:gd name="connsiteX4" fmla="*/ 0 w 5994020"/>
              <a:gd name="connsiteY4" fmla="*/ 0 h 3159249"/>
              <a:gd name="connsiteX0" fmla="*/ 0 w 5994020"/>
              <a:gd name="connsiteY0" fmla="*/ 0 h 3039988"/>
              <a:gd name="connsiteX1" fmla="*/ 5994020 w 5994020"/>
              <a:gd name="connsiteY1" fmla="*/ 0 h 3039988"/>
              <a:gd name="connsiteX2" fmla="*/ 5878273 w 5994020"/>
              <a:gd name="connsiteY2" fmla="*/ 3021864 h 3039988"/>
              <a:gd name="connsiteX3" fmla="*/ 21945 w 5994020"/>
              <a:gd name="connsiteY3" fmla="*/ 3039988 h 3039988"/>
              <a:gd name="connsiteX4" fmla="*/ 0 w 5994020"/>
              <a:gd name="connsiteY4" fmla="*/ 0 h 3039988"/>
              <a:gd name="connsiteX0" fmla="*/ 0 w 5994020"/>
              <a:gd name="connsiteY0" fmla="*/ 0 h 3039988"/>
              <a:gd name="connsiteX1" fmla="*/ 5994020 w 5994020"/>
              <a:gd name="connsiteY1" fmla="*/ 0 h 3039988"/>
              <a:gd name="connsiteX2" fmla="*/ 5897626 w 5994020"/>
              <a:gd name="connsiteY2" fmla="*/ 3021864 h 3039988"/>
              <a:gd name="connsiteX3" fmla="*/ 21945 w 5994020"/>
              <a:gd name="connsiteY3" fmla="*/ 3039988 h 3039988"/>
              <a:gd name="connsiteX4" fmla="*/ 0 w 5994020"/>
              <a:gd name="connsiteY4" fmla="*/ 0 h 3039988"/>
              <a:gd name="connsiteX0" fmla="*/ 0 w 5994020"/>
              <a:gd name="connsiteY0" fmla="*/ 0 h 3053134"/>
              <a:gd name="connsiteX1" fmla="*/ 5994020 w 5994020"/>
              <a:gd name="connsiteY1" fmla="*/ 0 h 3053134"/>
              <a:gd name="connsiteX2" fmla="*/ 5897626 w 5994020"/>
              <a:gd name="connsiteY2" fmla="*/ 3021864 h 3053134"/>
              <a:gd name="connsiteX3" fmla="*/ 5012 w 5994020"/>
              <a:gd name="connsiteY3" fmla="*/ 3053134 h 3053134"/>
              <a:gd name="connsiteX4" fmla="*/ 0 w 5994020"/>
              <a:gd name="connsiteY4" fmla="*/ 0 h 3053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020" h="3053134">
                <a:moveTo>
                  <a:pt x="0" y="0"/>
                </a:moveTo>
                <a:lnTo>
                  <a:pt x="5994020" y="0"/>
                </a:lnTo>
                <a:lnTo>
                  <a:pt x="5897626" y="3021864"/>
                </a:lnTo>
                <a:lnTo>
                  <a:pt x="5012" y="3053134"/>
                </a:lnTo>
                <a:cubicBezTo>
                  <a:pt x="3341" y="2035423"/>
                  <a:pt x="1671" y="1017711"/>
                  <a:pt x="0" y="0"/>
                </a:cubicBezTo>
                <a:close/>
              </a:path>
            </a:pathLst>
          </a:custGeom>
          <a:solidFill>
            <a:srgbClr val="FEE002"/>
          </a:solidFill>
          <a:ln>
            <a:noFill/>
          </a:ln>
          <a:effectLst>
            <a:outerShdw blurRad="25400" dist="25400" dir="3000000" algn="ctr" rotWithShape="0">
              <a:schemeClr val="bg1">
                <a:lumMod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FFFFFF"/>
              </a:solidFill>
            </a:endParaRPr>
          </a:p>
        </p:txBody>
      </p:sp>
      <p:sp>
        <p:nvSpPr>
          <p:cNvPr id="10" name="Title 9"/>
          <p:cNvSpPr>
            <a:spLocks noGrp="1"/>
          </p:cNvSpPr>
          <p:nvPr>
            <p:ph type="title"/>
          </p:nvPr>
        </p:nvSpPr>
        <p:spPr>
          <a:xfrm>
            <a:off x="1933995" y="50948"/>
            <a:ext cx="5010269" cy="692150"/>
          </a:xfrm>
        </p:spPr>
        <p:txBody>
          <a:bodyPr/>
          <a:lstStyle/>
          <a:p>
            <a:r>
              <a:rPr lang="en-US" dirty="0"/>
              <a:t>Click to edit Master title style</a:t>
            </a:r>
          </a:p>
        </p:txBody>
      </p:sp>
    </p:spTree>
    <p:extLst>
      <p:ext uri="{BB962C8B-B14F-4D97-AF65-F5344CB8AC3E}">
        <p14:creationId xmlns:p14="http://schemas.microsoft.com/office/powerpoint/2010/main" val="196977714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5018CC6F-21C5-4C09-B765-894B6ADB973C}" type="slidenum">
              <a:rPr lang="he-IL">
                <a:solidFill>
                  <a:srgbClr val="000000"/>
                </a:solidFill>
              </a:rPr>
              <a:pPr>
                <a:defRPr/>
              </a:pPr>
              <a:t>‹#›</a:t>
            </a:fld>
            <a:endParaRPr lang="en-US">
              <a:solidFill>
                <a:srgbClr val="000000"/>
              </a:solidFill>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fontAlgn="base">
              <a:spcBef>
                <a:spcPct val="0"/>
              </a:spcBef>
              <a:spcAft>
                <a:spcPct val="0"/>
              </a:spcAft>
              <a:defRPr/>
            </a:pPr>
            <a:endParaRPr lang="en-US">
              <a:solidFill>
                <a:srgbClr val="000000"/>
              </a:solidFill>
            </a:endParaRPr>
          </a:p>
        </p:txBody>
      </p:sp>
      <p:sp>
        <p:nvSpPr>
          <p:cNvPr id="4" name="Footer Placeholder 3"/>
          <p:cNvSpPr>
            <a:spLocks noGrp="1"/>
          </p:cNvSpPr>
          <p:nvPr>
            <p:ph type="ftr" sz="quarter" idx="11"/>
          </p:nvPr>
        </p:nvSpPr>
        <p:spPr/>
        <p:txBody>
          <a:bodyPr/>
          <a:lstStyle/>
          <a:p>
            <a:pPr fontAlgn="base">
              <a:spcBef>
                <a:spcPct val="0"/>
              </a:spcBef>
              <a:spcAft>
                <a:spcPct val="0"/>
              </a:spcAft>
              <a:defRPr/>
            </a:pPr>
            <a:endParaRPr lang="en-US">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F3BF5874-2490-416F-84D7-BF020E59C2A4}" type="slidenum">
              <a:rPr lang="he-IL" smtClean="0">
                <a:solidFill>
                  <a:srgbClr val="000000"/>
                </a:solidFill>
              </a:rPr>
              <a:pPr fontAlgn="base">
                <a:spcBef>
                  <a:spcPct val="0"/>
                </a:spcBef>
                <a:spcAft>
                  <a:spcPct val="0"/>
                </a:spcAft>
                <a:defRPr/>
              </a:pPr>
              <a:t>‹#›</a:t>
            </a:fld>
            <a:endParaRPr lang="en-US">
              <a:solidFill>
                <a:srgbClr val="000000"/>
              </a:solidFill>
            </a:endParaRPr>
          </a:p>
        </p:txBody>
      </p:sp>
      <p:sp>
        <p:nvSpPr>
          <p:cNvPr id="10" name="Picture Placeholder 9"/>
          <p:cNvSpPr>
            <a:spLocks noGrp="1"/>
          </p:cNvSpPr>
          <p:nvPr>
            <p:ph type="pic" sz="quarter" idx="13"/>
          </p:nvPr>
        </p:nvSpPr>
        <p:spPr>
          <a:xfrm>
            <a:off x="180975" y="2208331"/>
            <a:ext cx="2800888" cy="2412521"/>
          </a:xfrm>
        </p:spPr>
        <p:txBody>
          <a:bodyPr/>
          <a:lstStyle/>
          <a:p>
            <a:endParaRPr lang="en-US"/>
          </a:p>
        </p:txBody>
      </p:sp>
      <p:sp>
        <p:nvSpPr>
          <p:cNvPr id="11" name="Picture Placeholder 9"/>
          <p:cNvSpPr>
            <a:spLocks noGrp="1"/>
          </p:cNvSpPr>
          <p:nvPr>
            <p:ph type="pic" sz="quarter" idx="14"/>
          </p:nvPr>
        </p:nvSpPr>
        <p:spPr>
          <a:xfrm>
            <a:off x="3167150" y="2208331"/>
            <a:ext cx="2800888" cy="2412521"/>
          </a:xfrm>
        </p:spPr>
        <p:txBody>
          <a:bodyPr/>
          <a:lstStyle/>
          <a:p>
            <a:endParaRPr lang="en-US"/>
          </a:p>
        </p:txBody>
      </p:sp>
      <p:sp>
        <p:nvSpPr>
          <p:cNvPr id="12" name="Picture Placeholder 9"/>
          <p:cNvSpPr>
            <a:spLocks noGrp="1"/>
          </p:cNvSpPr>
          <p:nvPr>
            <p:ph type="pic" sz="quarter" idx="15"/>
          </p:nvPr>
        </p:nvSpPr>
        <p:spPr>
          <a:xfrm>
            <a:off x="6153325" y="2208331"/>
            <a:ext cx="2800888" cy="2412521"/>
          </a:xfrm>
        </p:spPr>
        <p:txBody>
          <a:bodyPr/>
          <a:lstStyle/>
          <a:p>
            <a:endParaRPr lang="en-US"/>
          </a:p>
        </p:txBody>
      </p:sp>
      <p:sp>
        <p:nvSpPr>
          <p:cNvPr id="13" name="Rectangle 2"/>
          <p:cNvSpPr/>
          <p:nvPr userDrawn="1"/>
        </p:nvSpPr>
        <p:spPr>
          <a:xfrm>
            <a:off x="1966365" y="72354"/>
            <a:ext cx="5087578" cy="648881"/>
          </a:xfrm>
          <a:custGeom>
            <a:avLst/>
            <a:gdLst>
              <a:gd name="connsiteX0" fmla="*/ 0 w 6804248"/>
              <a:gd name="connsiteY0" fmla="*/ 0 h 3096344"/>
              <a:gd name="connsiteX1" fmla="*/ 6804248 w 6804248"/>
              <a:gd name="connsiteY1" fmla="*/ 0 h 3096344"/>
              <a:gd name="connsiteX2" fmla="*/ 6804248 w 6804248"/>
              <a:gd name="connsiteY2" fmla="*/ 309634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480157 w 6804248"/>
              <a:gd name="connsiteY2" fmla="*/ 3084769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711650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30628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0 w 6804248"/>
              <a:gd name="connsiteY4" fmla="*/ 0 h 3096344"/>
              <a:gd name="connsiteX0" fmla="*/ 763929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763929 w 6804248"/>
              <a:gd name="connsiteY4" fmla="*/ 0 h 3096344"/>
              <a:gd name="connsiteX0" fmla="*/ 23149 w 6063468"/>
              <a:gd name="connsiteY0" fmla="*/ 0 h 3159249"/>
              <a:gd name="connsiteX1" fmla="*/ 6063468 w 6063468"/>
              <a:gd name="connsiteY1" fmla="*/ 0 h 3159249"/>
              <a:gd name="connsiteX2" fmla="*/ 5947721 w 6063468"/>
              <a:gd name="connsiteY2" fmla="*/ 3021864 h 3159249"/>
              <a:gd name="connsiteX3" fmla="*/ 0 w 6063468"/>
              <a:gd name="connsiteY3" fmla="*/ 3159249 h 3159249"/>
              <a:gd name="connsiteX4" fmla="*/ 23149 w 6063468"/>
              <a:gd name="connsiteY4" fmla="*/ 0 h 3159249"/>
              <a:gd name="connsiteX0" fmla="*/ 0 w 6040319"/>
              <a:gd name="connsiteY0" fmla="*/ 0 h 3159249"/>
              <a:gd name="connsiteX1" fmla="*/ 6040319 w 6040319"/>
              <a:gd name="connsiteY1" fmla="*/ 0 h 3159249"/>
              <a:gd name="connsiteX2" fmla="*/ 5924572 w 6040319"/>
              <a:gd name="connsiteY2" fmla="*/ 3021864 h 3159249"/>
              <a:gd name="connsiteX3" fmla="*/ 46299 w 6040319"/>
              <a:gd name="connsiteY3" fmla="*/ 3159249 h 3159249"/>
              <a:gd name="connsiteX4" fmla="*/ 0 w 6040319"/>
              <a:gd name="connsiteY4" fmla="*/ 0 h 3159249"/>
              <a:gd name="connsiteX0" fmla="*/ 0 w 5994020"/>
              <a:gd name="connsiteY0" fmla="*/ 0 h 3159249"/>
              <a:gd name="connsiteX1" fmla="*/ 5994020 w 5994020"/>
              <a:gd name="connsiteY1" fmla="*/ 0 h 3159249"/>
              <a:gd name="connsiteX2" fmla="*/ 5878273 w 5994020"/>
              <a:gd name="connsiteY2" fmla="*/ 3021864 h 3159249"/>
              <a:gd name="connsiteX3" fmla="*/ 0 w 5994020"/>
              <a:gd name="connsiteY3" fmla="*/ 3159249 h 3159249"/>
              <a:gd name="connsiteX4" fmla="*/ 0 w 5994020"/>
              <a:gd name="connsiteY4" fmla="*/ 0 h 3159249"/>
              <a:gd name="connsiteX0" fmla="*/ 0 w 5994020"/>
              <a:gd name="connsiteY0" fmla="*/ 0 h 3039988"/>
              <a:gd name="connsiteX1" fmla="*/ 5994020 w 5994020"/>
              <a:gd name="connsiteY1" fmla="*/ 0 h 3039988"/>
              <a:gd name="connsiteX2" fmla="*/ 5878273 w 5994020"/>
              <a:gd name="connsiteY2" fmla="*/ 3021864 h 3039988"/>
              <a:gd name="connsiteX3" fmla="*/ 21945 w 5994020"/>
              <a:gd name="connsiteY3" fmla="*/ 3039988 h 3039988"/>
              <a:gd name="connsiteX4" fmla="*/ 0 w 5994020"/>
              <a:gd name="connsiteY4" fmla="*/ 0 h 3039988"/>
              <a:gd name="connsiteX0" fmla="*/ 0 w 5994020"/>
              <a:gd name="connsiteY0" fmla="*/ 0 h 3039988"/>
              <a:gd name="connsiteX1" fmla="*/ 5994020 w 5994020"/>
              <a:gd name="connsiteY1" fmla="*/ 0 h 3039988"/>
              <a:gd name="connsiteX2" fmla="*/ 5897626 w 5994020"/>
              <a:gd name="connsiteY2" fmla="*/ 3021864 h 3039988"/>
              <a:gd name="connsiteX3" fmla="*/ 21945 w 5994020"/>
              <a:gd name="connsiteY3" fmla="*/ 3039988 h 3039988"/>
              <a:gd name="connsiteX4" fmla="*/ 0 w 5994020"/>
              <a:gd name="connsiteY4" fmla="*/ 0 h 3039988"/>
              <a:gd name="connsiteX0" fmla="*/ 0 w 5994020"/>
              <a:gd name="connsiteY0" fmla="*/ 0 h 3053134"/>
              <a:gd name="connsiteX1" fmla="*/ 5994020 w 5994020"/>
              <a:gd name="connsiteY1" fmla="*/ 0 h 3053134"/>
              <a:gd name="connsiteX2" fmla="*/ 5897626 w 5994020"/>
              <a:gd name="connsiteY2" fmla="*/ 3021864 h 3053134"/>
              <a:gd name="connsiteX3" fmla="*/ 5012 w 5994020"/>
              <a:gd name="connsiteY3" fmla="*/ 3053134 h 3053134"/>
              <a:gd name="connsiteX4" fmla="*/ 0 w 5994020"/>
              <a:gd name="connsiteY4" fmla="*/ 0 h 3053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020" h="3053134">
                <a:moveTo>
                  <a:pt x="0" y="0"/>
                </a:moveTo>
                <a:lnTo>
                  <a:pt x="5994020" y="0"/>
                </a:lnTo>
                <a:lnTo>
                  <a:pt x="5897626" y="3021864"/>
                </a:lnTo>
                <a:lnTo>
                  <a:pt x="5012" y="3053134"/>
                </a:lnTo>
                <a:cubicBezTo>
                  <a:pt x="3341" y="2035423"/>
                  <a:pt x="1671" y="1017711"/>
                  <a:pt x="0" y="0"/>
                </a:cubicBezTo>
                <a:close/>
              </a:path>
            </a:pathLst>
          </a:custGeom>
          <a:solidFill>
            <a:srgbClr val="FEE002"/>
          </a:solidFill>
          <a:ln>
            <a:noFill/>
          </a:ln>
          <a:effectLst>
            <a:outerShdw blurRad="25400" dist="25400" dir="3000000" algn="ctr" rotWithShape="0">
              <a:schemeClr val="bg1">
                <a:lumMod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FFFFFF"/>
              </a:solidFill>
            </a:endParaRPr>
          </a:p>
        </p:txBody>
      </p:sp>
      <p:sp>
        <p:nvSpPr>
          <p:cNvPr id="14" name="Title 9"/>
          <p:cNvSpPr>
            <a:spLocks noGrp="1"/>
          </p:cNvSpPr>
          <p:nvPr>
            <p:ph type="title"/>
          </p:nvPr>
        </p:nvSpPr>
        <p:spPr>
          <a:xfrm>
            <a:off x="1966365" y="50948"/>
            <a:ext cx="4977899" cy="692150"/>
          </a:xfrm>
        </p:spPr>
        <p:txBody>
          <a:bodyPr/>
          <a:lstStyle/>
          <a:p>
            <a:r>
              <a:rPr lang="en-US" dirty="0"/>
              <a:t>Click to edit Master title style</a:t>
            </a:r>
          </a:p>
        </p:txBody>
      </p:sp>
    </p:spTree>
    <p:extLst>
      <p:ext uri="{BB962C8B-B14F-4D97-AF65-F5344CB8AC3E}">
        <p14:creationId xmlns:p14="http://schemas.microsoft.com/office/powerpoint/2010/main" val="185044670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fontAlgn="base">
              <a:spcBef>
                <a:spcPct val="0"/>
              </a:spcBef>
              <a:spcAft>
                <a:spcPct val="0"/>
              </a:spcAft>
              <a:defRPr/>
            </a:pPr>
            <a:endParaRPr lang="en-US">
              <a:solidFill>
                <a:srgbClr val="000000"/>
              </a:solidFill>
            </a:endParaRPr>
          </a:p>
        </p:txBody>
      </p:sp>
      <p:sp>
        <p:nvSpPr>
          <p:cNvPr id="4" name="Footer Placeholder 3"/>
          <p:cNvSpPr>
            <a:spLocks noGrp="1"/>
          </p:cNvSpPr>
          <p:nvPr>
            <p:ph type="ftr" sz="quarter" idx="11"/>
          </p:nvPr>
        </p:nvSpPr>
        <p:spPr/>
        <p:txBody>
          <a:bodyPr/>
          <a:lstStyle/>
          <a:p>
            <a:pPr fontAlgn="base">
              <a:spcBef>
                <a:spcPct val="0"/>
              </a:spcBef>
              <a:spcAft>
                <a:spcPct val="0"/>
              </a:spcAft>
              <a:defRPr/>
            </a:pPr>
            <a:endParaRPr lang="en-US">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F3BF5874-2490-416F-84D7-BF020E59C2A4}" type="slidenum">
              <a:rPr lang="he-IL" smtClean="0">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8419566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00000"/>
            <a:ext cx="9131808" cy="4126992"/>
          </a:xfrm>
          <a:prstGeom prst="rect">
            <a:avLst/>
          </a:prstGeom>
        </p:spPr>
      </p:pic>
      <p:sp>
        <p:nvSpPr>
          <p:cNvPr id="10" name="Rectangle 2"/>
          <p:cNvSpPr/>
          <p:nvPr userDrawn="1"/>
        </p:nvSpPr>
        <p:spPr>
          <a:xfrm>
            <a:off x="-14180" y="1398253"/>
            <a:ext cx="6293721" cy="648881"/>
          </a:xfrm>
          <a:custGeom>
            <a:avLst/>
            <a:gdLst>
              <a:gd name="connsiteX0" fmla="*/ 0 w 6804248"/>
              <a:gd name="connsiteY0" fmla="*/ 0 h 3096344"/>
              <a:gd name="connsiteX1" fmla="*/ 6804248 w 6804248"/>
              <a:gd name="connsiteY1" fmla="*/ 0 h 3096344"/>
              <a:gd name="connsiteX2" fmla="*/ 6804248 w 6804248"/>
              <a:gd name="connsiteY2" fmla="*/ 309634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480157 w 6804248"/>
              <a:gd name="connsiteY2" fmla="*/ 3084769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711650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30628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0 w 6804248"/>
              <a:gd name="connsiteY4" fmla="*/ 0 h 3096344"/>
              <a:gd name="connsiteX0" fmla="*/ 763929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763929 w 6804248"/>
              <a:gd name="connsiteY4" fmla="*/ 0 h 3096344"/>
              <a:gd name="connsiteX0" fmla="*/ 23149 w 6063468"/>
              <a:gd name="connsiteY0" fmla="*/ 0 h 3159249"/>
              <a:gd name="connsiteX1" fmla="*/ 6063468 w 6063468"/>
              <a:gd name="connsiteY1" fmla="*/ 0 h 3159249"/>
              <a:gd name="connsiteX2" fmla="*/ 5947721 w 6063468"/>
              <a:gd name="connsiteY2" fmla="*/ 3021864 h 3159249"/>
              <a:gd name="connsiteX3" fmla="*/ 0 w 6063468"/>
              <a:gd name="connsiteY3" fmla="*/ 3159249 h 3159249"/>
              <a:gd name="connsiteX4" fmla="*/ 23149 w 6063468"/>
              <a:gd name="connsiteY4" fmla="*/ 0 h 3159249"/>
              <a:gd name="connsiteX0" fmla="*/ 0 w 6040319"/>
              <a:gd name="connsiteY0" fmla="*/ 0 h 3159249"/>
              <a:gd name="connsiteX1" fmla="*/ 6040319 w 6040319"/>
              <a:gd name="connsiteY1" fmla="*/ 0 h 3159249"/>
              <a:gd name="connsiteX2" fmla="*/ 5924572 w 6040319"/>
              <a:gd name="connsiteY2" fmla="*/ 3021864 h 3159249"/>
              <a:gd name="connsiteX3" fmla="*/ 46299 w 6040319"/>
              <a:gd name="connsiteY3" fmla="*/ 3159249 h 3159249"/>
              <a:gd name="connsiteX4" fmla="*/ 0 w 6040319"/>
              <a:gd name="connsiteY4" fmla="*/ 0 h 3159249"/>
              <a:gd name="connsiteX0" fmla="*/ 0 w 5994020"/>
              <a:gd name="connsiteY0" fmla="*/ 0 h 3159249"/>
              <a:gd name="connsiteX1" fmla="*/ 5994020 w 5994020"/>
              <a:gd name="connsiteY1" fmla="*/ 0 h 3159249"/>
              <a:gd name="connsiteX2" fmla="*/ 5878273 w 5994020"/>
              <a:gd name="connsiteY2" fmla="*/ 3021864 h 3159249"/>
              <a:gd name="connsiteX3" fmla="*/ 0 w 5994020"/>
              <a:gd name="connsiteY3" fmla="*/ 3159249 h 3159249"/>
              <a:gd name="connsiteX4" fmla="*/ 0 w 5994020"/>
              <a:gd name="connsiteY4" fmla="*/ 0 h 3159249"/>
              <a:gd name="connsiteX0" fmla="*/ 0 w 5994020"/>
              <a:gd name="connsiteY0" fmla="*/ 0 h 3039988"/>
              <a:gd name="connsiteX1" fmla="*/ 5994020 w 5994020"/>
              <a:gd name="connsiteY1" fmla="*/ 0 h 3039988"/>
              <a:gd name="connsiteX2" fmla="*/ 5878273 w 5994020"/>
              <a:gd name="connsiteY2" fmla="*/ 3021864 h 3039988"/>
              <a:gd name="connsiteX3" fmla="*/ 21945 w 5994020"/>
              <a:gd name="connsiteY3" fmla="*/ 3039988 h 3039988"/>
              <a:gd name="connsiteX4" fmla="*/ 0 w 5994020"/>
              <a:gd name="connsiteY4" fmla="*/ 0 h 3039988"/>
              <a:gd name="connsiteX0" fmla="*/ 0 w 5994020"/>
              <a:gd name="connsiteY0" fmla="*/ 0 h 3039988"/>
              <a:gd name="connsiteX1" fmla="*/ 5994020 w 5994020"/>
              <a:gd name="connsiteY1" fmla="*/ 0 h 3039988"/>
              <a:gd name="connsiteX2" fmla="*/ 5897626 w 5994020"/>
              <a:gd name="connsiteY2" fmla="*/ 3021864 h 3039988"/>
              <a:gd name="connsiteX3" fmla="*/ 21945 w 5994020"/>
              <a:gd name="connsiteY3" fmla="*/ 3039988 h 3039988"/>
              <a:gd name="connsiteX4" fmla="*/ 0 w 5994020"/>
              <a:gd name="connsiteY4" fmla="*/ 0 h 3039988"/>
              <a:gd name="connsiteX0" fmla="*/ 0 w 5994020"/>
              <a:gd name="connsiteY0" fmla="*/ 0 h 3053134"/>
              <a:gd name="connsiteX1" fmla="*/ 5994020 w 5994020"/>
              <a:gd name="connsiteY1" fmla="*/ 0 h 3053134"/>
              <a:gd name="connsiteX2" fmla="*/ 5897626 w 5994020"/>
              <a:gd name="connsiteY2" fmla="*/ 3021864 h 3053134"/>
              <a:gd name="connsiteX3" fmla="*/ 5012 w 5994020"/>
              <a:gd name="connsiteY3" fmla="*/ 3053134 h 3053134"/>
              <a:gd name="connsiteX4" fmla="*/ 0 w 5994020"/>
              <a:gd name="connsiteY4" fmla="*/ 0 h 3053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020" h="3053134">
                <a:moveTo>
                  <a:pt x="0" y="0"/>
                </a:moveTo>
                <a:lnTo>
                  <a:pt x="5994020" y="0"/>
                </a:lnTo>
                <a:lnTo>
                  <a:pt x="5897626" y="3021864"/>
                </a:lnTo>
                <a:lnTo>
                  <a:pt x="5012" y="3053134"/>
                </a:lnTo>
                <a:cubicBezTo>
                  <a:pt x="3341" y="2035423"/>
                  <a:pt x="1671" y="1017711"/>
                  <a:pt x="0" y="0"/>
                </a:cubicBezTo>
                <a:close/>
              </a:path>
            </a:pathLst>
          </a:custGeom>
          <a:solidFill>
            <a:srgbClr val="FEE002"/>
          </a:solidFill>
          <a:ln>
            <a:no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solidFill>
                <a:srgbClr val="FFFFFF"/>
              </a:solidFill>
            </a:endParaRPr>
          </a:p>
        </p:txBody>
      </p:sp>
      <p:sp>
        <p:nvSpPr>
          <p:cNvPr id="2" name="Title 1"/>
          <p:cNvSpPr>
            <a:spLocks noGrp="1"/>
          </p:cNvSpPr>
          <p:nvPr>
            <p:ph type="title"/>
          </p:nvPr>
        </p:nvSpPr>
        <p:spPr>
          <a:xfrm>
            <a:off x="535650" y="1343109"/>
            <a:ext cx="5497019" cy="692150"/>
          </a:xfrm>
        </p:spPr>
        <p:txBody>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pPr fontAlgn="base">
              <a:spcBef>
                <a:spcPct val="0"/>
              </a:spcBef>
              <a:spcAft>
                <a:spcPct val="0"/>
              </a:spcAft>
              <a:defRPr/>
            </a:pPr>
            <a:endParaRPr lang="en-US">
              <a:solidFill>
                <a:srgbClr val="000000"/>
              </a:solidFill>
            </a:endParaRPr>
          </a:p>
        </p:txBody>
      </p:sp>
      <p:sp>
        <p:nvSpPr>
          <p:cNvPr id="4" name="Footer Placeholder 3"/>
          <p:cNvSpPr>
            <a:spLocks noGrp="1"/>
          </p:cNvSpPr>
          <p:nvPr>
            <p:ph type="ftr" sz="quarter" idx="11"/>
          </p:nvPr>
        </p:nvSpPr>
        <p:spPr/>
        <p:txBody>
          <a:bodyPr/>
          <a:lstStyle/>
          <a:p>
            <a:pPr fontAlgn="base">
              <a:spcBef>
                <a:spcPct val="0"/>
              </a:spcBef>
              <a:spcAft>
                <a:spcPct val="0"/>
              </a:spcAft>
              <a:defRPr/>
            </a:pPr>
            <a:endParaRPr lang="en-US">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F3BF5874-2490-416F-84D7-BF020E59C2A4}" type="slidenum">
              <a:rPr lang="he-IL" smtClean="0">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42679519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5.png"/><Relationship Id="rId18" Type="http://schemas.openxmlformats.org/officeDocument/2006/relationships/image" Target="../media/image10.png"/><Relationship Id="rId3" Type="http://schemas.openxmlformats.org/officeDocument/2006/relationships/slideLayout" Target="../slideLayouts/slideLayout3.xml"/><Relationship Id="rId21" Type="http://schemas.openxmlformats.org/officeDocument/2006/relationships/image" Target="../media/image13.png"/><Relationship Id="rId7" Type="http://schemas.openxmlformats.org/officeDocument/2006/relationships/slideLayout" Target="../slideLayouts/slideLayout7.xml"/><Relationship Id="rId12" Type="http://schemas.openxmlformats.org/officeDocument/2006/relationships/image" Target="../media/image4.png"/><Relationship Id="rId17" Type="http://schemas.openxmlformats.org/officeDocument/2006/relationships/image" Target="../media/image9.png"/><Relationship Id="rId2" Type="http://schemas.openxmlformats.org/officeDocument/2006/relationships/slideLayout" Target="../slideLayouts/slideLayout2.xml"/><Relationship Id="rId16" Type="http://schemas.openxmlformats.org/officeDocument/2006/relationships/image" Target="../media/image8.png"/><Relationship Id="rId20"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image" Target="../media/image7.png"/><Relationship Id="rId10" Type="http://schemas.openxmlformats.org/officeDocument/2006/relationships/image" Target="../media/image2.png"/><Relationship Id="rId19" Type="http://schemas.openxmlformats.org/officeDocument/2006/relationships/image" Target="../media/image11.png"/><Relationship Id="rId4" Type="http://schemas.openxmlformats.org/officeDocument/2006/relationships/slideLayout" Target="../slideLayouts/slideLayout4.xml"/><Relationship Id="rId9" Type="http://schemas.openxmlformats.org/officeDocument/2006/relationships/image" Target="../media/image1.png"/><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68000"/>
          </a:schemeClr>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828799" y="0"/>
            <a:ext cx="5403273" cy="6921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he-IL" dirty="0"/>
              <a:t>Company presentation</a:t>
            </a:r>
            <a:endParaRPr lang="en-US" dirty="0"/>
          </a:p>
        </p:txBody>
      </p:sp>
      <p:sp>
        <p:nvSpPr>
          <p:cNvPr id="5123" name="Rectangle 3"/>
          <p:cNvSpPr>
            <a:spLocks noGrp="1" noChangeArrowheads="1"/>
          </p:cNvSpPr>
          <p:nvPr>
            <p:ph type="body" idx="1"/>
          </p:nvPr>
        </p:nvSpPr>
        <p:spPr bwMode="auto">
          <a:xfrm>
            <a:off x="179388" y="908050"/>
            <a:ext cx="8713787" cy="5616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he-IL" dirty="0"/>
              <a:t> Click to edit Master text styles</a:t>
            </a:r>
          </a:p>
          <a:p>
            <a:pPr lvl="1"/>
            <a:r>
              <a:rPr lang="en-US" altLang="he-IL" dirty="0"/>
              <a:t>Second level</a:t>
            </a:r>
          </a:p>
          <a:p>
            <a:pPr lvl="2"/>
            <a:r>
              <a:rPr lang="en-US" altLang="he-IL" dirty="0"/>
              <a:t>Third level</a:t>
            </a:r>
          </a:p>
          <a:p>
            <a:pPr lvl="3"/>
            <a:r>
              <a:rPr lang="en-US" altLang="he-IL" dirty="0"/>
              <a:t>Fourth level</a:t>
            </a:r>
          </a:p>
          <a:p>
            <a:pPr lvl="4"/>
            <a:r>
              <a:rPr lang="en-US" altLang="he-IL" dirty="0"/>
              <a:t>Fifth level</a:t>
            </a:r>
          </a:p>
          <a:p>
            <a:pPr lvl="4"/>
            <a:endParaRPr lang="en-US" dirty="0"/>
          </a:p>
        </p:txBody>
      </p:sp>
      <p:sp>
        <p:nvSpPr>
          <p:cNvPr id="24580" name="Rectangle 4"/>
          <p:cNvSpPr>
            <a:spLocks noGrp="1" noChangeArrowheads="1"/>
          </p:cNvSpPr>
          <p:nvPr>
            <p:ph type="dt" sz="half" idx="2"/>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defRPr/>
            </a:pPr>
            <a:endParaRPr lang="en-US">
              <a:solidFill>
                <a:srgbClr val="000000"/>
              </a:solidFill>
            </a:endParaRPr>
          </a:p>
        </p:txBody>
      </p:sp>
      <p:sp>
        <p:nvSpPr>
          <p:cNvPr id="2458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defRPr/>
            </a:pPr>
            <a:endParaRPr lang="en-US">
              <a:solidFill>
                <a:srgbClr val="000000"/>
              </a:solidFill>
            </a:endParaRPr>
          </a:p>
        </p:txBody>
      </p:sp>
      <p:sp>
        <p:nvSpPr>
          <p:cNvPr id="24584" name="Text Box 8"/>
          <p:cNvSpPr txBox="1">
            <a:spLocks noChangeArrowheads="1"/>
          </p:cNvSpPr>
          <p:nvPr/>
        </p:nvSpPr>
        <p:spPr bwMode="auto">
          <a:xfrm>
            <a:off x="3059113" y="6643688"/>
            <a:ext cx="2808287" cy="214312"/>
          </a:xfrm>
          <a:prstGeom prst="rect">
            <a:avLst/>
          </a:prstGeom>
          <a:noFill/>
          <a:ln w="9525">
            <a:noFill/>
            <a:miter lim="800000"/>
            <a:headEnd/>
            <a:tailEnd/>
          </a:ln>
          <a:effectLst/>
        </p:spPr>
        <p:txBody>
          <a:bodyPr>
            <a:spAutoFit/>
          </a:bodyPr>
          <a:lstStyle/>
          <a:p>
            <a:pPr fontAlgn="base">
              <a:spcBef>
                <a:spcPct val="50000"/>
              </a:spcBef>
              <a:spcAft>
                <a:spcPct val="0"/>
              </a:spcAft>
              <a:defRPr/>
            </a:pPr>
            <a:r>
              <a:rPr lang="en-US" sz="800" b="1" dirty="0">
                <a:solidFill>
                  <a:srgbClr val="FFFFFF"/>
                </a:solidFill>
              </a:rPr>
              <a:t>© 2011 by Elbit Systems | Elbit Systems Proprietary</a:t>
            </a:r>
          </a:p>
        </p:txBody>
      </p:sp>
      <p:grpSp>
        <p:nvGrpSpPr>
          <p:cNvPr id="3" name="Group 19"/>
          <p:cNvGrpSpPr/>
          <p:nvPr/>
        </p:nvGrpSpPr>
        <p:grpSpPr>
          <a:xfrm>
            <a:off x="0" y="6643688"/>
            <a:ext cx="9144000" cy="214312"/>
            <a:chOff x="0" y="6643688"/>
            <a:chExt cx="9144000" cy="214312"/>
          </a:xfrm>
        </p:grpSpPr>
        <p:sp>
          <p:nvSpPr>
            <p:cNvPr id="20" name="Rectangle 19"/>
            <p:cNvSpPr/>
            <p:nvPr/>
          </p:nvSpPr>
          <p:spPr>
            <a:xfrm>
              <a:off x="0" y="6643710"/>
              <a:ext cx="9144000" cy="2142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808080">
                    <a:lumMod val="20000"/>
                    <a:lumOff val="80000"/>
                  </a:srgbClr>
                </a:solidFill>
              </a:endParaRPr>
            </a:p>
          </p:txBody>
        </p:sp>
        <p:sp>
          <p:nvSpPr>
            <p:cNvPr id="21" name="Text Box 8"/>
            <p:cNvSpPr txBox="1">
              <a:spLocks noChangeArrowheads="1"/>
            </p:cNvSpPr>
            <p:nvPr/>
          </p:nvSpPr>
          <p:spPr bwMode="auto">
            <a:xfrm>
              <a:off x="3059113" y="6643688"/>
              <a:ext cx="2808287" cy="214312"/>
            </a:xfrm>
            <a:prstGeom prst="rect">
              <a:avLst/>
            </a:prstGeom>
            <a:noFill/>
            <a:ln w="9525">
              <a:noFill/>
              <a:miter lim="800000"/>
              <a:headEnd/>
              <a:tailEnd/>
            </a:ln>
            <a:effectLst/>
          </p:spPr>
          <p:txBody>
            <a:bodyPr>
              <a:spAutoFit/>
            </a:bodyPr>
            <a:lstStyle/>
            <a:p>
              <a:pPr>
                <a:spcBef>
                  <a:spcPct val="50000"/>
                </a:spcBef>
                <a:defRPr/>
              </a:pPr>
              <a:r>
                <a:rPr lang="en-US" sz="800" b="1" dirty="0">
                  <a:solidFill>
                    <a:srgbClr val="000000">
                      <a:lumMod val="50000"/>
                      <a:lumOff val="50000"/>
                    </a:srgbClr>
                  </a:solidFill>
                </a:rPr>
                <a:t>© 2015 by Elbit Systems | Elbit Systems Proprietary</a:t>
              </a:r>
            </a:p>
          </p:txBody>
        </p:sp>
      </p:grpSp>
      <p:pic>
        <p:nvPicPr>
          <p:cNvPr id="12" name="Picture 11" descr="lock_24.png"/>
          <p:cNvPicPr>
            <a:picLocks noChangeAspect="1"/>
          </p:cNvPicPr>
          <p:nvPr/>
        </p:nvPicPr>
        <p:blipFill>
          <a:blip r:embed="rId9" cstate="print"/>
          <a:stretch>
            <a:fillRect/>
          </a:stretch>
        </p:blipFill>
        <p:spPr>
          <a:xfrm>
            <a:off x="7841718" y="6679219"/>
            <a:ext cx="144000" cy="144000"/>
          </a:xfrm>
          <a:prstGeom prst="rect">
            <a:avLst/>
          </a:prstGeom>
        </p:spPr>
      </p:pic>
      <p:pic>
        <p:nvPicPr>
          <p:cNvPr id="13" name="Picture 12" descr="home_24.png"/>
          <p:cNvPicPr>
            <a:picLocks noChangeAspect="1"/>
          </p:cNvPicPr>
          <p:nvPr/>
        </p:nvPicPr>
        <p:blipFill>
          <a:blip r:embed="rId10" cstate="print"/>
          <a:stretch>
            <a:fillRect/>
          </a:stretch>
        </p:blipFill>
        <p:spPr>
          <a:xfrm>
            <a:off x="214282" y="6683056"/>
            <a:ext cx="144000" cy="144000"/>
          </a:xfrm>
          <a:prstGeom prst="rect">
            <a:avLst/>
          </a:prstGeom>
        </p:spPr>
      </p:pic>
      <p:pic>
        <p:nvPicPr>
          <p:cNvPr id="14" name="Picture 13" descr="save_24.png"/>
          <p:cNvPicPr>
            <a:picLocks noChangeAspect="1"/>
          </p:cNvPicPr>
          <p:nvPr/>
        </p:nvPicPr>
        <p:blipFill>
          <a:blip r:embed="rId11" cstate="print"/>
          <a:stretch>
            <a:fillRect/>
          </a:stretch>
        </p:blipFill>
        <p:spPr>
          <a:xfrm>
            <a:off x="500034" y="6683056"/>
            <a:ext cx="144000" cy="144000"/>
          </a:xfrm>
          <a:prstGeom prst="rect">
            <a:avLst/>
          </a:prstGeom>
        </p:spPr>
      </p:pic>
      <p:pic>
        <p:nvPicPr>
          <p:cNvPr id="15" name="Picture 14" descr="calendar_24.png"/>
          <p:cNvPicPr>
            <a:picLocks noChangeAspect="1"/>
          </p:cNvPicPr>
          <p:nvPr/>
        </p:nvPicPr>
        <p:blipFill>
          <a:blip r:embed="rId12" cstate="print"/>
          <a:stretch>
            <a:fillRect/>
          </a:stretch>
        </p:blipFill>
        <p:spPr>
          <a:xfrm>
            <a:off x="8127470" y="6679219"/>
            <a:ext cx="144000" cy="144000"/>
          </a:xfrm>
          <a:prstGeom prst="rect">
            <a:avLst/>
          </a:prstGeom>
        </p:spPr>
      </p:pic>
      <p:pic>
        <p:nvPicPr>
          <p:cNvPr id="16" name="Picture 15" descr="trash_24.png"/>
          <p:cNvPicPr>
            <a:picLocks noChangeAspect="1"/>
          </p:cNvPicPr>
          <p:nvPr/>
        </p:nvPicPr>
        <p:blipFill>
          <a:blip r:embed="rId13" cstate="print"/>
          <a:stretch>
            <a:fillRect/>
          </a:stretch>
        </p:blipFill>
        <p:spPr>
          <a:xfrm>
            <a:off x="785786" y="6683056"/>
            <a:ext cx="144000" cy="144000"/>
          </a:xfrm>
          <a:prstGeom prst="rect">
            <a:avLst/>
          </a:prstGeom>
        </p:spPr>
      </p:pic>
      <p:pic>
        <p:nvPicPr>
          <p:cNvPr id="17" name="Picture 16" descr="zoom_in_24.png"/>
          <p:cNvPicPr>
            <a:picLocks noChangeAspect="1"/>
          </p:cNvPicPr>
          <p:nvPr/>
        </p:nvPicPr>
        <p:blipFill>
          <a:blip r:embed="rId14" cstate="print"/>
          <a:stretch>
            <a:fillRect/>
          </a:stretch>
        </p:blipFill>
        <p:spPr>
          <a:xfrm>
            <a:off x="1071538" y="6683056"/>
            <a:ext cx="144000" cy="144000"/>
          </a:xfrm>
          <a:prstGeom prst="rect">
            <a:avLst/>
          </a:prstGeom>
        </p:spPr>
      </p:pic>
      <p:pic>
        <p:nvPicPr>
          <p:cNvPr id="18" name="Picture 17" descr="chart_bar_down_24.png"/>
          <p:cNvPicPr>
            <a:picLocks noChangeAspect="1"/>
          </p:cNvPicPr>
          <p:nvPr/>
        </p:nvPicPr>
        <p:blipFill>
          <a:blip r:embed="rId15" cstate="print"/>
          <a:stretch>
            <a:fillRect/>
          </a:stretch>
        </p:blipFill>
        <p:spPr>
          <a:xfrm>
            <a:off x="8413222" y="6679219"/>
            <a:ext cx="144000" cy="144000"/>
          </a:xfrm>
          <a:prstGeom prst="rect">
            <a:avLst/>
          </a:prstGeom>
        </p:spPr>
      </p:pic>
      <p:pic>
        <p:nvPicPr>
          <p:cNvPr id="19" name="Picture 18" descr="display_on_24.png"/>
          <p:cNvPicPr>
            <a:picLocks noChangeAspect="1"/>
          </p:cNvPicPr>
          <p:nvPr/>
        </p:nvPicPr>
        <p:blipFill>
          <a:blip r:embed="rId16" cstate="print"/>
          <a:stretch>
            <a:fillRect/>
          </a:stretch>
        </p:blipFill>
        <p:spPr>
          <a:xfrm>
            <a:off x="8770412" y="6679219"/>
            <a:ext cx="144000" cy="144000"/>
          </a:xfrm>
          <a:prstGeom prst="rect">
            <a:avLst/>
          </a:prstGeom>
        </p:spPr>
      </p:pic>
      <p:sp>
        <p:nvSpPr>
          <p:cNvPr id="24582" name="Rectangle 6"/>
          <p:cNvSpPr>
            <a:spLocks noGrp="1" noChangeArrowheads="1"/>
          </p:cNvSpPr>
          <p:nvPr userDrawn="1">
            <p:ph type="sldNum" sz="quarter" idx="4"/>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pPr fontAlgn="base">
              <a:spcBef>
                <a:spcPct val="0"/>
              </a:spcBef>
              <a:spcAft>
                <a:spcPct val="0"/>
              </a:spcAft>
              <a:defRPr/>
            </a:pPr>
            <a:fld id="{F3BF5874-2490-416F-84D7-BF020E59C2A4}" type="slidenum">
              <a:rPr lang="he-IL">
                <a:solidFill>
                  <a:srgbClr val="000000"/>
                </a:solidFill>
              </a:rPr>
              <a:pPr fontAlgn="base">
                <a:spcBef>
                  <a:spcPct val="0"/>
                </a:spcBef>
                <a:spcAft>
                  <a:spcPct val="0"/>
                </a:spcAft>
                <a:defRPr/>
              </a:pPr>
              <a:t>‹#›</a:t>
            </a:fld>
            <a:endParaRPr lang="en-US">
              <a:solidFill>
                <a:srgbClr val="000000"/>
              </a:solidFill>
            </a:endParaRPr>
          </a:p>
        </p:txBody>
      </p:sp>
      <p:pic>
        <p:nvPicPr>
          <p:cNvPr id="22" name="Picture 2" descr="C:\Users\dp22434\Desktop\logo_STAR_ENG_COLOR.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7129966" y="104265"/>
            <a:ext cx="1784446" cy="67462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esl\dfs\DesignTeam\Chen\2.Images\logo5-5-2-2-גדול.png"/>
          <p:cNvPicPr>
            <a:picLocks noChangeAspect="1" noChangeArrowheads="1"/>
          </p:cNvPicPr>
          <p:nvPr userDrawn="1"/>
        </p:nvPicPr>
        <p:blipFill rotWithShape="1">
          <a:blip r:embed="rId18" cstate="print">
            <a:extLst>
              <a:ext uri="{28A0092B-C50C-407E-A947-70E740481C1C}">
                <a14:useLocalDpi xmlns:a14="http://schemas.microsoft.com/office/drawing/2010/main"/>
              </a:ext>
            </a:extLst>
          </a:blip>
          <a:srcRect b="24242"/>
          <a:stretch/>
        </p:blipFill>
        <p:spPr bwMode="auto">
          <a:xfrm>
            <a:off x="10764" y="44259"/>
            <a:ext cx="1939416" cy="734629"/>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0" r:id="rId3"/>
    <p:sldLayoutId id="2147483666" r:id="rId4"/>
    <p:sldLayoutId id="2147483668" r:id="rId5"/>
    <p:sldLayoutId id="2147483667" r:id="rId6"/>
    <p:sldLayoutId id="2147483669" r:id="rId7"/>
  </p:sldLayoutIdLst>
  <p:transition/>
  <p:txStyles>
    <p:titleStyle>
      <a:lvl1pPr algn="l" rtl="1" eaLnBrk="0" fontAlgn="base" hangingPunct="0">
        <a:spcBef>
          <a:spcPct val="0"/>
        </a:spcBef>
        <a:spcAft>
          <a:spcPct val="0"/>
        </a:spcAft>
        <a:defRPr lang="en-US" altLang="he-IL" sz="2400" b="1" kern="1200" dirty="0" smtClean="0">
          <a:solidFill>
            <a:schemeClr val="tx1"/>
          </a:solidFill>
          <a:latin typeface="Calibri" pitchFamily="34" charset="0"/>
          <a:ea typeface="+mj-ea"/>
          <a:cs typeface="+mj-cs"/>
        </a:defRPr>
      </a:lvl1pPr>
      <a:lvl2pPr algn="l" rtl="1" eaLnBrk="0" fontAlgn="base" hangingPunct="0">
        <a:spcBef>
          <a:spcPct val="0"/>
        </a:spcBef>
        <a:spcAft>
          <a:spcPct val="0"/>
        </a:spcAft>
        <a:defRPr sz="2400" b="1">
          <a:solidFill>
            <a:srgbClr val="FFFFFF"/>
          </a:solidFill>
          <a:latin typeface="Arial" pitchFamily="34" charset="0"/>
          <a:cs typeface="Arial" pitchFamily="34" charset="0"/>
        </a:defRPr>
      </a:lvl2pPr>
      <a:lvl3pPr algn="l" rtl="1" eaLnBrk="0" fontAlgn="base" hangingPunct="0">
        <a:spcBef>
          <a:spcPct val="0"/>
        </a:spcBef>
        <a:spcAft>
          <a:spcPct val="0"/>
        </a:spcAft>
        <a:defRPr sz="2400" b="1">
          <a:solidFill>
            <a:srgbClr val="FFFFFF"/>
          </a:solidFill>
          <a:latin typeface="Arial" pitchFamily="34" charset="0"/>
          <a:cs typeface="Arial" pitchFamily="34" charset="0"/>
        </a:defRPr>
      </a:lvl3pPr>
      <a:lvl4pPr algn="l" rtl="1" eaLnBrk="0" fontAlgn="base" hangingPunct="0">
        <a:spcBef>
          <a:spcPct val="0"/>
        </a:spcBef>
        <a:spcAft>
          <a:spcPct val="0"/>
        </a:spcAft>
        <a:defRPr sz="2400" b="1">
          <a:solidFill>
            <a:srgbClr val="FFFFFF"/>
          </a:solidFill>
          <a:latin typeface="Arial" pitchFamily="34" charset="0"/>
          <a:cs typeface="Arial" pitchFamily="34" charset="0"/>
        </a:defRPr>
      </a:lvl4pPr>
      <a:lvl5pPr algn="l" rtl="1" eaLnBrk="0" fontAlgn="base" hangingPunct="0">
        <a:spcBef>
          <a:spcPct val="0"/>
        </a:spcBef>
        <a:spcAft>
          <a:spcPct val="0"/>
        </a:spcAft>
        <a:defRPr sz="2400" b="1">
          <a:solidFill>
            <a:srgbClr val="FFFFFF"/>
          </a:solidFill>
          <a:latin typeface="Arial" pitchFamily="34" charset="0"/>
          <a:cs typeface="Arial" pitchFamily="34" charset="0"/>
        </a:defRPr>
      </a:lvl5pPr>
      <a:lvl6pPr marL="457200" algn="l" rtl="1" fontAlgn="base">
        <a:spcBef>
          <a:spcPct val="0"/>
        </a:spcBef>
        <a:spcAft>
          <a:spcPct val="0"/>
        </a:spcAft>
        <a:defRPr sz="2400" b="1">
          <a:solidFill>
            <a:srgbClr val="FFFFFF"/>
          </a:solidFill>
          <a:latin typeface="Arial" pitchFamily="34" charset="0"/>
          <a:cs typeface="Arial" pitchFamily="34" charset="0"/>
        </a:defRPr>
      </a:lvl6pPr>
      <a:lvl7pPr marL="914400" algn="l" rtl="1" fontAlgn="base">
        <a:spcBef>
          <a:spcPct val="0"/>
        </a:spcBef>
        <a:spcAft>
          <a:spcPct val="0"/>
        </a:spcAft>
        <a:defRPr sz="2400" b="1">
          <a:solidFill>
            <a:srgbClr val="FFFFFF"/>
          </a:solidFill>
          <a:latin typeface="Arial" pitchFamily="34" charset="0"/>
          <a:cs typeface="Arial" pitchFamily="34" charset="0"/>
        </a:defRPr>
      </a:lvl7pPr>
      <a:lvl8pPr marL="1371600" algn="l" rtl="1" fontAlgn="base">
        <a:spcBef>
          <a:spcPct val="0"/>
        </a:spcBef>
        <a:spcAft>
          <a:spcPct val="0"/>
        </a:spcAft>
        <a:defRPr sz="2400" b="1">
          <a:solidFill>
            <a:srgbClr val="FFFFFF"/>
          </a:solidFill>
          <a:latin typeface="Arial" pitchFamily="34" charset="0"/>
          <a:cs typeface="Arial" pitchFamily="34" charset="0"/>
        </a:defRPr>
      </a:lvl8pPr>
      <a:lvl9pPr marL="1828800" algn="l" rtl="1" fontAlgn="base">
        <a:spcBef>
          <a:spcPct val="0"/>
        </a:spcBef>
        <a:spcAft>
          <a:spcPct val="0"/>
        </a:spcAft>
        <a:defRPr sz="2400" b="1">
          <a:solidFill>
            <a:srgbClr val="FFFFFF"/>
          </a:solidFill>
          <a:latin typeface="Arial" pitchFamily="34" charset="0"/>
          <a:cs typeface="Arial" pitchFamily="34" charset="0"/>
        </a:defRPr>
      </a:lvl9pPr>
    </p:titleStyle>
    <p:bodyStyle>
      <a:lvl1pPr marL="285750" indent="-285750" algn="l" rtl="0" eaLnBrk="0" fontAlgn="base" hangingPunct="0">
        <a:spcBef>
          <a:spcPct val="45000"/>
        </a:spcBef>
        <a:spcAft>
          <a:spcPct val="0"/>
        </a:spcAft>
        <a:buSzPct val="100000"/>
        <a:buFontTx/>
        <a:buBlip>
          <a:blip r:embed="rId19"/>
        </a:buBlip>
        <a:defRPr b="1">
          <a:solidFill>
            <a:schemeClr val="tx1"/>
          </a:solidFill>
          <a:latin typeface="+mn-lt"/>
          <a:ea typeface="+mn-ea"/>
          <a:cs typeface="+mn-cs"/>
        </a:defRPr>
      </a:lvl1pPr>
      <a:lvl2pPr marL="742950" indent="-285750" algn="l" rtl="0" eaLnBrk="0" fontAlgn="base" hangingPunct="0">
        <a:spcBef>
          <a:spcPct val="45000"/>
        </a:spcBef>
        <a:spcAft>
          <a:spcPct val="0"/>
        </a:spcAft>
        <a:buSzPct val="100000"/>
        <a:buFontTx/>
        <a:buBlip>
          <a:blip r:embed="rId20"/>
        </a:buBlip>
        <a:defRPr sz="1600">
          <a:solidFill>
            <a:schemeClr val="tx1"/>
          </a:solidFill>
          <a:latin typeface="+mn-lt"/>
          <a:cs typeface="+mn-cs"/>
        </a:defRPr>
      </a:lvl2pPr>
      <a:lvl3pPr marL="1085850" indent="-171450" algn="l" rtl="0" eaLnBrk="0" fontAlgn="base" hangingPunct="0">
        <a:spcBef>
          <a:spcPct val="45000"/>
        </a:spcBef>
        <a:spcAft>
          <a:spcPct val="0"/>
        </a:spcAft>
        <a:buSzPct val="100000"/>
        <a:buFontTx/>
        <a:buBlip>
          <a:blip r:embed="rId21"/>
        </a:buBlip>
        <a:defRPr sz="1200">
          <a:solidFill>
            <a:schemeClr val="tx1"/>
          </a:solidFill>
          <a:latin typeface="+mn-lt"/>
          <a:cs typeface="+mn-cs"/>
        </a:defRPr>
      </a:lvl3pPr>
      <a:lvl4pPr marL="1600200" indent="-228600" algn="l" rtl="0" eaLnBrk="0" fontAlgn="base" hangingPunct="0">
        <a:spcBef>
          <a:spcPct val="45000"/>
        </a:spcBef>
        <a:spcAft>
          <a:spcPct val="0"/>
        </a:spcAft>
        <a:buChar char="–"/>
        <a:defRPr sz="1600">
          <a:solidFill>
            <a:schemeClr val="tx1"/>
          </a:solidFill>
          <a:latin typeface="Times New Roman" pitchFamily="18" charset="0"/>
          <a:cs typeface="+mn-cs"/>
        </a:defRPr>
      </a:lvl4pPr>
      <a:lvl5pPr marL="2057400" indent="-228600" algn="l" rtl="0" eaLnBrk="0" fontAlgn="base" hangingPunct="0">
        <a:spcBef>
          <a:spcPct val="45000"/>
        </a:spcBef>
        <a:spcAft>
          <a:spcPct val="0"/>
        </a:spcAft>
        <a:buChar char="»"/>
        <a:defRPr sz="1400">
          <a:solidFill>
            <a:schemeClr val="tx1"/>
          </a:solidFill>
          <a:latin typeface="Times New Roman" pitchFamily="18" charset="0"/>
          <a:cs typeface="+mn-cs"/>
        </a:defRPr>
      </a:lvl5pPr>
      <a:lvl6pPr marL="2514600" indent="-228600" algn="l" rtl="0" fontAlgn="base">
        <a:spcBef>
          <a:spcPct val="45000"/>
        </a:spcBef>
        <a:spcAft>
          <a:spcPct val="0"/>
        </a:spcAft>
        <a:buChar char="»"/>
        <a:defRPr sz="1400">
          <a:solidFill>
            <a:schemeClr val="tx1"/>
          </a:solidFill>
          <a:latin typeface="Times New Roman" pitchFamily="18" charset="0"/>
          <a:cs typeface="+mn-cs"/>
        </a:defRPr>
      </a:lvl6pPr>
      <a:lvl7pPr marL="2971800" indent="-228600" algn="l" rtl="0" fontAlgn="base">
        <a:spcBef>
          <a:spcPct val="45000"/>
        </a:spcBef>
        <a:spcAft>
          <a:spcPct val="0"/>
        </a:spcAft>
        <a:buChar char="»"/>
        <a:defRPr sz="1400">
          <a:solidFill>
            <a:schemeClr val="tx1"/>
          </a:solidFill>
          <a:latin typeface="Times New Roman" pitchFamily="18" charset="0"/>
          <a:cs typeface="+mn-cs"/>
        </a:defRPr>
      </a:lvl7pPr>
      <a:lvl8pPr marL="3429000" indent="-228600" algn="l" rtl="0" fontAlgn="base">
        <a:spcBef>
          <a:spcPct val="45000"/>
        </a:spcBef>
        <a:spcAft>
          <a:spcPct val="0"/>
        </a:spcAft>
        <a:buChar char="»"/>
        <a:defRPr sz="1400">
          <a:solidFill>
            <a:schemeClr val="tx1"/>
          </a:solidFill>
          <a:latin typeface="Times New Roman" pitchFamily="18" charset="0"/>
          <a:cs typeface="+mn-cs"/>
        </a:defRPr>
      </a:lvl8pPr>
      <a:lvl9pPr marL="3886200" indent="-228600" algn="l" rtl="0" fontAlgn="base">
        <a:spcBef>
          <a:spcPct val="45000"/>
        </a:spcBef>
        <a:spcAft>
          <a:spcPct val="0"/>
        </a:spcAft>
        <a:buChar char="»"/>
        <a:defRPr sz="1400">
          <a:solidFill>
            <a:schemeClr val="tx1"/>
          </a:solidFill>
          <a:latin typeface="Times New Roman" pitchFamily="18" charset="0"/>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rtl="0"/>
            <a:r>
              <a:rPr lang="en-US" sz="5400" dirty="0"/>
              <a:t>RT Telemetric (TLM) SW DR</a:t>
            </a:r>
            <a:br>
              <a:rPr lang="en-US" sz="5400" dirty="0"/>
            </a:br>
            <a:r>
              <a:rPr lang="en-US" sz="5400" dirty="0" err="1"/>
              <a:t>DR</a:t>
            </a:r>
            <a:r>
              <a:rPr lang="en-US" sz="5400" dirty="0"/>
              <a:t>: </a:t>
            </a:r>
            <a:r>
              <a:rPr lang="en-US" sz="5400" dirty="0" smtClean="0"/>
              <a:t>1.03</a:t>
            </a:r>
            <a:endParaRPr lang="en-US" sz="5400" dirty="0"/>
          </a:p>
        </p:txBody>
      </p:sp>
      <p:sp>
        <p:nvSpPr>
          <p:cNvPr id="5" name="Subtitle 4"/>
          <p:cNvSpPr>
            <a:spLocks noGrp="1"/>
          </p:cNvSpPr>
          <p:nvPr>
            <p:ph type="subTitle" idx="1"/>
          </p:nvPr>
        </p:nvSpPr>
        <p:spPr/>
        <p:txBody>
          <a:bodyPr/>
          <a:lstStyle/>
          <a:p>
            <a:r>
              <a:rPr lang="en-US" dirty="0" smtClean="0"/>
              <a:t>11.11.18 </a:t>
            </a:r>
            <a:endParaRPr lang="en-US" dirty="0"/>
          </a:p>
        </p:txBody>
      </p:sp>
    </p:spTree>
    <p:extLst>
      <p:ext uri="{BB962C8B-B14F-4D97-AF65-F5344CB8AC3E}">
        <p14:creationId xmlns:p14="http://schemas.microsoft.com/office/powerpoint/2010/main" val="269868256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0"/>
            <a:r>
              <a:rPr lang="en-US" sz="1400" dirty="0"/>
              <a:t>Telemetric SW flow</a:t>
            </a:r>
            <a:br>
              <a:rPr lang="en-US" sz="1400" dirty="0"/>
            </a:br>
            <a:r>
              <a:rPr lang="en-US" sz="1400" dirty="0" smtClean="0"/>
              <a:t>Flash store process</a:t>
            </a:r>
            <a:endParaRPr lang="en-US" sz="1400" dirty="0"/>
          </a:p>
        </p:txBody>
      </p:sp>
      <p:pic>
        <p:nvPicPr>
          <p:cNvPr id="3075" name="Picture 3" descr="C:\Software_projects\Elbit\ElbitMalat\Telemetric\DR\Flow charts\FlashWriteTas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725" y="1023866"/>
            <a:ext cx="6543675" cy="5148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57844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79388" y="1080001"/>
            <a:ext cx="8713787" cy="1168250"/>
          </a:xfrm>
        </p:spPr>
        <p:txBody>
          <a:bodyPr/>
          <a:lstStyle/>
          <a:p>
            <a:endParaRPr lang="en-US" sz="1100" dirty="0"/>
          </a:p>
          <a:p>
            <a:r>
              <a:rPr lang="en-US" sz="1100" dirty="0"/>
              <a:t>RTC shall record current system data and present it in RT viewer upon user request and based on the following conditions:</a:t>
            </a:r>
          </a:p>
          <a:p>
            <a:pPr lvl="1"/>
            <a:r>
              <a:rPr lang="en-US" sz="1100" dirty="0" smtClean="0"/>
              <a:t>Each TLM member shall be saved on Current status queue in the order of the time he arrive to queue. </a:t>
            </a:r>
            <a:endParaRPr lang="en-US" sz="1100" dirty="0"/>
          </a:p>
          <a:p>
            <a:pPr lvl="1"/>
            <a:r>
              <a:rPr lang="en-US" sz="1100" dirty="0"/>
              <a:t>Upon any given read the telemetric data the timestamp shall be read as well . </a:t>
            </a:r>
          </a:p>
          <a:p>
            <a:pPr marL="0" indent="0">
              <a:buNone/>
            </a:pPr>
            <a:endParaRPr lang="en-US" sz="1100" dirty="0"/>
          </a:p>
          <a:p>
            <a:pPr marL="0" indent="0">
              <a:buNone/>
            </a:pPr>
            <a:r>
              <a:rPr lang="en-US" dirty="0"/>
              <a:t>  </a:t>
            </a:r>
          </a:p>
        </p:txBody>
      </p:sp>
      <p:sp>
        <p:nvSpPr>
          <p:cNvPr id="5" name="Title 4"/>
          <p:cNvSpPr>
            <a:spLocks noGrp="1"/>
          </p:cNvSpPr>
          <p:nvPr>
            <p:ph type="title"/>
          </p:nvPr>
        </p:nvSpPr>
        <p:spPr/>
        <p:txBody>
          <a:bodyPr/>
          <a:lstStyle/>
          <a:p>
            <a:pPr algn="ctr" rtl="0"/>
            <a:r>
              <a:rPr lang="en-US" dirty="0"/>
              <a:t>RT TLM </a:t>
            </a:r>
            <a:br>
              <a:rPr lang="en-US" dirty="0"/>
            </a:br>
            <a:r>
              <a:rPr lang="en-US" sz="2100" dirty="0"/>
              <a:t>Telemetric current state - requirements</a:t>
            </a:r>
          </a:p>
        </p:txBody>
      </p:sp>
    </p:spTree>
    <p:extLst>
      <p:ext uri="{BB962C8B-B14F-4D97-AF65-F5344CB8AC3E}">
        <p14:creationId xmlns:p14="http://schemas.microsoft.com/office/powerpoint/2010/main" val="148826355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0"/>
            <a:r>
              <a:rPr lang="en-US" dirty="0"/>
              <a:t>RT TLM </a:t>
            </a:r>
            <a:br>
              <a:rPr lang="en-US" dirty="0"/>
            </a:br>
            <a:r>
              <a:rPr lang="en-US" dirty="0"/>
              <a:t>RT viewer requirements</a:t>
            </a:r>
          </a:p>
        </p:txBody>
      </p:sp>
      <p:sp>
        <p:nvSpPr>
          <p:cNvPr id="2" name="Content Placeholder 1"/>
          <p:cNvSpPr>
            <a:spLocks noGrp="1"/>
          </p:cNvSpPr>
          <p:nvPr>
            <p:ph idx="1"/>
          </p:nvPr>
        </p:nvSpPr>
        <p:spPr/>
        <p:txBody>
          <a:bodyPr/>
          <a:lstStyle/>
          <a:p>
            <a:r>
              <a:rPr lang="en-US" sz="1300" dirty="0"/>
              <a:t>The RT viewer shell present telemetric data from upon user request at any given time from 3 different sources:</a:t>
            </a:r>
          </a:p>
          <a:p>
            <a:pPr lvl="1"/>
            <a:r>
              <a:rPr lang="en-US" sz="1050" dirty="0"/>
              <a:t>Current data:  Current condition of the RTC telemetric members. </a:t>
            </a:r>
          </a:p>
          <a:p>
            <a:pPr lvl="1"/>
            <a:r>
              <a:rPr lang="en-US" sz="1050" dirty="0"/>
              <a:t>Flash data: All Flash blocks that had been written to Flash (from latest to oldest).</a:t>
            </a:r>
          </a:p>
          <a:p>
            <a:pPr lvl="1"/>
            <a:r>
              <a:rPr lang="en-US" sz="1050" dirty="0"/>
              <a:t>File: raw data that had been previous stored (format of text file).</a:t>
            </a:r>
          </a:p>
          <a:p>
            <a:r>
              <a:rPr lang="en-US" dirty="0"/>
              <a:t> </a:t>
            </a:r>
            <a:r>
              <a:rPr lang="en-US" sz="1300" dirty="0"/>
              <a:t>The RT viewer shell present the telemetric data at the following way:</a:t>
            </a:r>
          </a:p>
          <a:p>
            <a:pPr lvl="1"/>
            <a:r>
              <a:rPr lang="en-US" sz="1050" dirty="0"/>
              <a:t>Table of all members: This table will consist all telemetric members information one after one. This data can be view at:</a:t>
            </a:r>
          </a:p>
          <a:p>
            <a:pPr lvl="2"/>
            <a:r>
              <a:rPr lang="en-US" sz="1050" dirty="0"/>
              <a:t>Sort values: The user will be able to sort those data from low to high, low to high or group them by RTC module.</a:t>
            </a:r>
          </a:p>
          <a:p>
            <a:pPr lvl="2"/>
            <a:r>
              <a:rPr lang="en-US" sz="1050" dirty="0"/>
              <a:t>Data view: The user will be able to view members data by bytes or by original data values.</a:t>
            </a:r>
          </a:p>
          <a:p>
            <a:pPr lvl="1"/>
            <a:r>
              <a:rPr lang="en-US" sz="1050" dirty="0"/>
              <a:t>Visual way: The user will able to search after data member by his name or index and by his group. Then the RT viewer shell present for this selected member a 2D figure and  table of results by time stamp.</a:t>
            </a:r>
          </a:p>
          <a:p>
            <a:r>
              <a:rPr lang="en-US" sz="1300" b="1" dirty="0">
                <a:ea typeface="+mn-ea"/>
              </a:rPr>
              <a:t> The RT viewer shall present telemetric members by his names:</a:t>
            </a:r>
          </a:p>
          <a:p>
            <a:pPr lvl="1"/>
            <a:r>
              <a:rPr lang="en-US" sz="1050" dirty="0"/>
              <a:t>The telemetric members names will be read from generated file. This file generate by 3d application. </a:t>
            </a:r>
          </a:p>
          <a:p>
            <a:r>
              <a:rPr lang="en-US" sz="1250" dirty="0"/>
              <a:t> The RT viewer shall saved output files:</a:t>
            </a:r>
          </a:p>
          <a:p>
            <a:pPr lvl="1"/>
            <a:r>
              <a:rPr lang="en-US" sz="1050" dirty="0"/>
              <a:t>Upon user request the RT viewer shell generate the following output files:</a:t>
            </a:r>
          </a:p>
          <a:p>
            <a:pPr lvl="2"/>
            <a:r>
              <a:rPr lang="en-US" sz="1050" dirty="0"/>
              <a:t>Table of all members – At text file.</a:t>
            </a:r>
          </a:p>
          <a:p>
            <a:pPr lvl="2"/>
            <a:r>
              <a:rPr lang="en-US" sz="1050" dirty="0"/>
              <a:t>Raw data of the incoming data.</a:t>
            </a:r>
          </a:p>
          <a:p>
            <a:pPr lvl="2"/>
            <a:r>
              <a:rPr lang="en-US" sz="1050" dirty="0"/>
              <a:t>Picture (format *.jpg) of the 2D figure.  </a:t>
            </a:r>
          </a:p>
          <a:p>
            <a:pPr lvl="1"/>
            <a:endParaRPr lang="en-US" dirty="0"/>
          </a:p>
          <a:p>
            <a:endParaRPr lang="en-US" dirty="0"/>
          </a:p>
        </p:txBody>
      </p:sp>
    </p:spTree>
    <p:extLst>
      <p:ext uri="{BB962C8B-B14F-4D97-AF65-F5344CB8AC3E}">
        <p14:creationId xmlns:p14="http://schemas.microsoft.com/office/powerpoint/2010/main" val="221249226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0"/>
            <a:r>
              <a:rPr lang="en-US" dirty="0"/>
              <a:t>RT TLM </a:t>
            </a:r>
            <a:br>
              <a:rPr lang="en-US" dirty="0"/>
            </a:br>
            <a:r>
              <a:rPr lang="en-US" dirty="0"/>
              <a:t>RT viewer - Presentation </a:t>
            </a:r>
            <a:r>
              <a:rPr lang="en-US" dirty="0" smtClean="0"/>
              <a:t>1 </a:t>
            </a:r>
            <a:r>
              <a:rPr lang="en-US" dirty="0"/>
              <a:t>/ 3</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839" y="1260060"/>
            <a:ext cx="6300786" cy="4788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927453" y="890728"/>
            <a:ext cx="1941557" cy="369332"/>
          </a:xfrm>
          <a:prstGeom prst="rect">
            <a:avLst/>
          </a:prstGeom>
          <a:noFill/>
        </p:spPr>
        <p:txBody>
          <a:bodyPr wrap="none" rtlCol="0">
            <a:spAutoFit/>
          </a:bodyPr>
          <a:lstStyle/>
          <a:p>
            <a:pPr algn="r" rtl="0"/>
            <a:r>
              <a:rPr lang="en-US" dirty="0" smtClean="0"/>
              <a:t>TLM values table</a:t>
            </a:r>
            <a:endParaRPr lang="en-US" dirty="0"/>
          </a:p>
        </p:txBody>
      </p:sp>
    </p:spTree>
    <p:extLst>
      <p:ext uri="{BB962C8B-B14F-4D97-AF65-F5344CB8AC3E}">
        <p14:creationId xmlns:p14="http://schemas.microsoft.com/office/powerpoint/2010/main" val="416448515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0"/>
            <a:r>
              <a:rPr lang="en-US" dirty="0"/>
              <a:t>RT TLM </a:t>
            </a:r>
            <a:br>
              <a:rPr lang="en-US" dirty="0"/>
            </a:br>
            <a:r>
              <a:rPr lang="en-US" dirty="0"/>
              <a:t>RT viewer - Presentation </a:t>
            </a:r>
            <a:r>
              <a:rPr lang="en-US" dirty="0" smtClean="0"/>
              <a:t>2 / 3</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413" y="1260060"/>
            <a:ext cx="7005636" cy="50853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670972" y="890728"/>
            <a:ext cx="2198038" cy="369332"/>
          </a:xfrm>
          <a:prstGeom prst="rect">
            <a:avLst/>
          </a:prstGeom>
          <a:noFill/>
        </p:spPr>
        <p:txBody>
          <a:bodyPr wrap="none" rtlCol="0">
            <a:spAutoFit/>
          </a:bodyPr>
          <a:lstStyle/>
          <a:p>
            <a:pPr algn="r" rtl="0"/>
            <a:r>
              <a:rPr lang="en-US" dirty="0" smtClean="0"/>
              <a:t>TLM member figure</a:t>
            </a:r>
            <a:endParaRPr lang="en-US" dirty="0"/>
          </a:p>
        </p:txBody>
      </p:sp>
    </p:spTree>
    <p:extLst>
      <p:ext uri="{BB962C8B-B14F-4D97-AF65-F5344CB8AC3E}">
        <p14:creationId xmlns:p14="http://schemas.microsoft.com/office/powerpoint/2010/main" val="145337915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0"/>
            <a:r>
              <a:rPr lang="en-US" dirty="0"/>
              <a:t>RT TLM </a:t>
            </a:r>
            <a:br>
              <a:rPr lang="en-US" dirty="0"/>
            </a:br>
            <a:r>
              <a:rPr lang="en-US" dirty="0"/>
              <a:t>RT viewer - Presentation </a:t>
            </a:r>
            <a:r>
              <a:rPr lang="en-US" dirty="0" smtClean="0"/>
              <a:t>3 / 3</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488" y="1260060"/>
            <a:ext cx="3124605" cy="5307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657875" y="890728"/>
            <a:ext cx="3211135" cy="369332"/>
          </a:xfrm>
          <a:prstGeom prst="rect">
            <a:avLst/>
          </a:prstGeom>
          <a:noFill/>
        </p:spPr>
        <p:txBody>
          <a:bodyPr wrap="none" rtlCol="0">
            <a:spAutoFit/>
          </a:bodyPr>
          <a:lstStyle/>
          <a:p>
            <a:pPr algn="r" rtl="0"/>
            <a:r>
              <a:rPr lang="en-US" dirty="0" smtClean="0"/>
              <a:t>TLM Configuration and status</a:t>
            </a:r>
            <a:endParaRPr lang="en-US" dirty="0"/>
          </a:p>
        </p:txBody>
      </p:sp>
    </p:spTree>
    <p:extLst>
      <p:ext uri="{BB962C8B-B14F-4D97-AF65-F5344CB8AC3E}">
        <p14:creationId xmlns:p14="http://schemas.microsoft.com/office/powerpoint/2010/main" val="350822538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79388" y="1080000"/>
            <a:ext cx="8713787" cy="2448060"/>
          </a:xfrm>
        </p:spPr>
        <p:txBody>
          <a:bodyPr/>
          <a:lstStyle/>
          <a:p>
            <a:r>
              <a:rPr lang="en-US" dirty="0"/>
              <a:t> </a:t>
            </a:r>
            <a:r>
              <a:rPr lang="en-US" sz="1400" dirty="0"/>
              <a:t>Each telemetric plan will be in an ICD file format (.grep file).</a:t>
            </a:r>
          </a:p>
          <a:p>
            <a:r>
              <a:rPr lang="en-US" sz="1400" dirty="0"/>
              <a:t> The telemetric plan members will be build throw GDE application.</a:t>
            </a:r>
          </a:p>
          <a:p>
            <a:r>
              <a:rPr lang="en-US" sz="1400" dirty="0"/>
              <a:t> The ICD message will be form by system engineers.</a:t>
            </a:r>
            <a:endParaRPr lang="en-US" dirty="0"/>
          </a:p>
          <a:p>
            <a:pPr marL="0" indent="0">
              <a:buNone/>
            </a:pPr>
            <a:r>
              <a:rPr lang="en-US" dirty="0"/>
              <a:t>  </a:t>
            </a:r>
          </a:p>
        </p:txBody>
      </p:sp>
      <p:sp>
        <p:nvSpPr>
          <p:cNvPr id="5" name="Title 4"/>
          <p:cNvSpPr>
            <a:spLocks noGrp="1"/>
          </p:cNvSpPr>
          <p:nvPr>
            <p:ph type="title"/>
          </p:nvPr>
        </p:nvSpPr>
        <p:spPr/>
        <p:txBody>
          <a:bodyPr/>
          <a:lstStyle/>
          <a:p>
            <a:pPr algn="ctr" rtl="0"/>
            <a:r>
              <a:rPr lang="en-US" dirty="0"/>
              <a:t>RT TLM parameters configuration</a:t>
            </a:r>
            <a:br>
              <a:rPr lang="en-US" dirty="0"/>
            </a:br>
            <a:r>
              <a:rPr lang="en-US" dirty="0"/>
              <a:t>Solution A – ICD messages</a:t>
            </a:r>
          </a:p>
        </p:txBody>
      </p:sp>
    </p:spTree>
    <p:extLst>
      <p:ext uri="{BB962C8B-B14F-4D97-AF65-F5344CB8AC3E}">
        <p14:creationId xmlns:p14="http://schemas.microsoft.com/office/powerpoint/2010/main" val="150959516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79388" y="1080001"/>
            <a:ext cx="8713787" cy="651146"/>
          </a:xfrm>
        </p:spPr>
        <p:txBody>
          <a:bodyPr/>
          <a:lstStyle/>
          <a:p>
            <a:r>
              <a:rPr lang="en-US" dirty="0"/>
              <a:t>Parameters configurator tool goal is to add ability to insert / remove / view parameters for a chosen RTC module.  </a:t>
            </a:r>
          </a:p>
          <a:p>
            <a:pPr marL="0" indent="0">
              <a:buNone/>
            </a:pPr>
            <a:endParaRPr lang="en-US" dirty="0"/>
          </a:p>
          <a:p>
            <a:pPr marL="0" indent="0">
              <a:buNone/>
            </a:pPr>
            <a:r>
              <a:rPr lang="en-US" dirty="0"/>
              <a:t>  </a:t>
            </a:r>
          </a:p>
        </p:txBody>
      </p:sp>
      <p:sp>
        <p:nvSpPr>
          <p:cNvPr id="5" name="Title 4"/>
          <p:cNvSpPr>
            <a:spLocks noGrp="1"/>
          </p:cNvSpPr>
          <p:nvPr>
            <p:ph type="title"/>
          </p:nvPr>
        </p:nvSpPr>
        <p:spPr/>
        <p:txBody>
          <a:bodyPr/>
          <a:lstStyle/>
          <a:p>
            <a:pPr algn="ctr" rtl="0"/>
            <a:r>
              <a:rPr lang="en-US" sz="2000" dirty="0"/>
              <a:t>RT TLM parameters configuration</a:t>
            </a:r>
            <a:br>
              <a:rPr lang="en-US" sz="2000" dirty="0"/>
            </a:br>
            <a:r>
              <a:rPr lang="en-US" sz="2000" dirty="0"/>
              <a:t>Solution B – Parameters configurator tool </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003" y="2148052"/>
            <a:ext cx="3499788" cy="1120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28452" y="1778720"/>
            <a:ext cx="3650358" cy="338554"/>
          </a:xfrm>
          <a:prstGeom prst="rect">
            <a:avLst/>
          </a:prstGeom>
          <a:noFill/>
        </p:spPr>
        <p:txBody>
          <a:bodyPr wrap="none" rtlCol="0">
            <a:spAutoFit/>
          </a:bodyPr>
          <a:lstStyle/>
          <a:p>
            <a:pPr algn="l" rtl="0"/>
            <a:r>
              <a:rPr lang="en-US" sz="1600" dirty="0"/>
              <a:t>Configure path to DB files and module</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069" y="3834147"/>
            <a:ext cx="3565124" cy="1826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56003" y="3434643"/>
            <a:ext cx="2364750" cy="369332"/>
          </a:xfrm>
          <a:prstGeom prst="rect">
            <a:avLst/>
          </a:prstGeom>
          <a:noFill/>
        </p:spPr>
        <p:txBody>
          <a:bodyPr wrap="none" rtlCol="0">
            <a:spAutoFit/>
          </a:bodyPr>
          <a:lstStyle/>
          <a:p>
            <a:pPr algn="l" rtl="0"/>
            <a:r>
              <a:rPr lang="en-US" dirty="0"/>
              <a:t>Insert new parameter</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4762" y="2158893"/>
            <a:ext cx="3426215" cy="1109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506264" y="1747942"/>
            <a:ext cx="3890809" cy="369332"/>
          </a:xfrm>
          <a:prstGeom prst="rect">
            <a:avLst/>
          </a:prstGeom>
          <a:noFill/>
        </p:spPr>
        <p:txBody>
          <a:bodyPr wrap="none" rtlCol="0">
            <a:spAutoFit/>
          </a:bodyPr>
          <a:lstStyle/>
          <a:p>
            <a:pPr algn="l" rtl="0"/>
            <a:r>
              <a:rPr lang="en-US" dirty="0"/>
              <a:t>Remove parameter from module DB</a:t>
            </a: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4762" y="3834147"/>
            <a:ext cx="3509205" cy="2280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4933650" y="3434643"/>
            <a:ext cx="2732479" cy="369332"/>
          </a:xfrm>
          <a:prstGeom prst="rect">
            <a:avLst/>
          </a:prstGeom>
          <a:noFill/>
        </p:spPr>
        <p:txBody>
          <a:bodyPr wrap="none" rtlCol="0">
            <a:spAutoFit/>
          </a:bodyPr>
          <a:lstStyle/>
          <a:p>
            <a:pPr algn="l" rtl="0"/>
            <a:r>
              <a:rPr lang="en-US" dirty="0"/>
              <a:t>View module parameters</a:t>
            </a:r>
          </a:p>
        </p:txBody>
      </p:sp>
    </p:spTree>
    <p:extLst>
      <p:ext uri="{BB962C8B-B14F-4D97-AF65-F5344CB8AC3E}">
        <p14:creationId xmlns:p14="http://schemas.microsoft.com/office/powerpoint/2010/main" val="255799776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79388" y="1080001"/>
            <a:ext cx="8713787" cy="651146"/>
          </a:xfrm>
        </p:spPr>
        <p:txBody>
          <a:bodyPr/>
          <a:lstStyle/>
          <a:p>
            <a:r>
              <a:rPr lang="en-US" dirty="0"/>
              <a:t>The tool actually edit the implementation data base files for the selected module.</a:t>
            </a:r>
          </a:p>
          <a:p>
            <a:pPr marL="0" indent="0">
              <a:buNone/>
            </a:pPr>
            <a:endParaRPr lang="en-US" dirty="0"/>
          </a:p>
          <a:p>
            <a:pPr marL="0" indent="0">
              <a:buNone/>
            </a:pPr>
            <a:r>
              <a:rPr lang="en-US" dirty="0"/>
              <a:t>  </a:t>
            </a:r>
          </a:p>
        </p:txBody>
      </p:sp>
      <p:sp>
        <p:nvSpPr>
          <p:cNvPr id="5" name="Title 4"/>
          <p:cNvSpPr>
            <a:spLocks noGrp="1"/>
          </p:cNvSpPr>
          <p:nvPr>
            <p:ph type="title"/>
          </p:nvPr>
        </p:nvSpPr>
        <p:spPr/>
        <p:txBody>
          <a:bodyPr/>
          <a:lstStyle/>
          <a:p>
            <a:pPr algn="ctr" rtl="0"/>
            <a:r>
              <a:rPr lang="en-US" sz="2000" dirty="0"/>
              <a:t>RT TLM parameters configuration</a:t>
            </a:r>
            <a:br>
              <a:rPr lang="en-US" sz="2000" dirty="0"/>
            </a:br>
            <a:r>
              <a:rPr lang="en-US" sz="2000" dirty="0"/>
              <a:t>Solution B – Parameters configurator tool </a:t>
            </a: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21" y="5779826"/>
            <a:ext cx="26765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45823" y="5220521"/>
            <a:ext cx="2990850" cy="461665"/>
          </a:xfrm>
          <a:prstGeom prst="rect">
            <a:avLst/>
          </a:prstGeom>
          <a:noFill/>
          <a:ln>
            <a:solidFill>
              <a:schemeClr val="tx1"/>
            </a:solidFill>
            <a:prstDash val="dash"/>
          </a:ln>
        </p:spPr>
        <p:txBody>
          <a:bodyPr wrap="square" rtlCol="0">
            <a:spAutoFit/>
          </a:bodyPr>
          <a:lstStyle/>
          <a:p>
            <a:pPr algn="l" rtl="0"/>
            <a:r>
              <a:rPr lang="en-US" sz="1200" dirty="0"/>
              <a:t>Create Telemetric object (in *.h file) with the given name (e.g. “TEST_FLAG”).</a:t>
            </a:r>
          </a:p>
        </p:txBody>
      </p:sp>
      <p:sp>
        <p:nvSpPr>
          <p:cNvPr id="13" name="TextBox 12"/>
          <p:cNvSpPr txBox="1"/>
          <p:nvPr/>
        </p:nvSpPr>
        <p:spPr>
          <a:xfrm>
            <a:off x="4096628" y="2010017"/>
            <a:ext cx="3682418" cy="276999"/>
          </a:xfrm>
          <a:prstGeom prst="rect">
            <a:avLst/>
          </a:prstGeom>
          <a:noFill/>
          <a:ln>
            <a:solidFill>
              <a:schemeClr val="tx1"/>
            </a:solidFill>
            <a:prstDash val="dash"/>
          </a:ln>
        </p:spPr>
        <p:txBody>
          <a:bodyPr wrap="none" rtlCol="0">
            <a:spAutoFit/>
          </a:bodyPr>
          <a:lstStyle/>
          <a:p>
            <a:pPr algn="l" rtl="0"/>
            <a:r>
              <a:rPr lang="en-US" sz="1200" dirty="0"/>
              <a:t>Create configuration function for the new parameter</a:t>
            </a:r>
          </a:p>
        </p:txBody>
      </p:sp>
      <p:sp>
        <p:nvSpPr>
          <p:cNvPr id="14" name="TextBox 13"/>
          <p:cNvSpPr txBox="1"/>
          <p:nvPr/>
        </p:nvSpPr>
        <p:spPr>
          <a:xfrm>
            <a:off x="364213" y="2010017"/>
            <a:ext cx="2999539" cy="461665"/>
          </a:xfrm>
          <a:prstGeom prst="rect">
            <a:avLst/>
          </a:prstGeom>
          <a:noFill/>
          <a:ln>
            <a:solidFill>
              <a:schemeClr val="tx1"/>
            </a:solidFill>
            <a:prstDash val="dash"/>
          </a:ln>
        </p:spPr>
        <p:txBody>
          <a:bodyPr wrap="none" rtlCol="0">
            <a:spAutoFit/>
          </a:bodyPr>
          <a:lstStyle/>
          <a:p>
            <a:pPr algn="l" rtl="0"/>
            <a:r>
              <a:rPr lang="en-US" sz="1200" dirty="0"/>
              <a:t>Add the parameter function configuration </a:t>
            </a:r>
          </a:p>
          <a:p>
            <a:pPr algn="l" rtl="0"/>
            <a:r>
              <a:rPr lang="en-US" sz="1200" dirty="0"/>
              <a:t>to module initialization procedure.</a:t>
            </a: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6628" y="2480574"/>
            <a:ext cx="4450051" cy="190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4096628" y="4547920"/>
            <a:ext cx="4168129" cy="276999"/>
          </a:xfrm>
          <a:prstGeom prst="rect">
            <a:avLst/>
          </a:prstGeom>
          <a:noFill/>
          <a:ln>
            <a:solidFill>
              <a:schemeClr val="tx1"/>
            </a:solidFill>
            <a:prstDash val="dash"/>
          </a:ln>
        </p:spPr>
        <p:txBody>
          <a:bodyPr wrap="none" rtlCol="0">
            <a:spAutoFit/>
          </a:bodyPr>
          <a:lstStyle/>
          <a:p>
            <a:pPr algn="l" rtl="0"/>
            <a:r>
              <a:rPr lang="en-US" sz="1200" dirty="0"/>
              <a:t>Update parameters module counter with amount of objects</a:t>
            </a:r>
          </a:p>
        </p:txBody>
      </p:sp>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13" y="2608185"/>
            <a:ext cx="313372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6628" y="5248645"/>
            <a:ext cx="42767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456528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388" y="908556"/>
            <a:ext cx="8713787" cy="5616575"/>
          </a:xfrm>
        </p:spPr>
        <p:txBody>
          <a:bodyPr anchor="ctr"/>
          <a:lstStyle/>
          <a:p>
            <a:pPr marL="0" indent="0" algn="ctr">
              <a:buNone/>
              <a:defRPr/>
            </a:pPr>
            <a:r>
              <a:rPr lang="en-US" sz="6600" dirty="0"/>
              <a:t>The End.</a:t>
            </a:r>
          </a:p>
          <a:p>
            <a:pPr marL="360000" lvl="1" indent="0">
              <a:buFontTx/>
              <a:buNone/>
              <a:defRPr/>
            </a:pPr>
            <a:endParaRPr lang="he-IL" dirty="0"/>
          </a:p>
        </p:txBody>
      </p:sp>
      <p:sp>
        <p:nvSpPr>
          <p:cNvPr id="1843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eaLnBrk="1" hangingPunct="1"/>
            <a:fld id="{11F1AA19-9141-472E-89E4-8C389C88C0EC}" type="slidenum">
              <a:rPr lang="he-IL" smtClean="0">
                <a:solidFill>
                  <a:schemeClr val="bg1"/>
                </a:solidFill>
              </a:rPr>
              <a:pPr eaLnBrk="1" hangingPunct="1"/>
              <a:t>19</a:t>
            </a:fld>
            <a:endParaRPr lang="en-US">
              <a:solidFill>
                <a:schemeClr val="bg1"/>
              </a:solidFill>
            </a:endParaRPr>
          </a:p>
        </p:txBody>
      </p:sp>
      <p:sp>
        <p:nvSpPr>
          <p:cNvPr id="18463" name="Rectangle 1"/>
          <p:cNvSpPr>
            <a:spLocks noChangeArrowheads="1"/>
          </p:cNvSpPr>
          <p:nvPr/>
        </p:nvSpPr>
        <p:spPr bwMode="auto">
          <a:xfrm>
            <a:off x="1116013" y="5084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he-IL"/>
          </a:p>
        </p:txBody>
      </p:sp>
    </p:spTree>
    <p:extLst>
      <p:ext uri="{BB962C8B-B14F-4D97-AF65-F5344CB8AC3E}">
        <p14:creationId xmlns:p14="http://schemas.microsoft.com/office/powerpoint/2010/main" val="89799720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1100" dirty="0"/>
              <a:t>RTC shall record system status and events from RTC SW modules and export them to RT viewer using UDP connection.</a:t>
            </a:r>
          </a:p>
          <a:p>
            <a:r>
              <a:rPr lang="en-US" sz="1100" dirty="0"/>
              <a:t>The telemetric module will consist data base files (*.c, *,h) for each RTC module. This files will consist all the data members that need to be sample throw the telemetric procedure. </a:t>
            </a:r>
          </a:p>
          <a:p>
            <a:r>
              <a:rPr lang="en-US" sz="1100" dirty="0"/>
              <a:t>Each telemetric member will consist the following information fields:</a:t>
            </a:r>
          </a:p>
          <a:p>
            <a:pPr lvl="1"/>
            <a:r>
              <a:rPr lang="en-US" sz="1050" dirty="0"/>
              <a:t>Module: the RTC module that the data member belong to (e.g. PFD, UAV, etc.…) [up to 32 groups].</a:t>
            </a:r>
          </a:p>
          <a:p>
            <a:pPr lvl="1"/>
            <a:r>
              <a:rPr lang="en-US" sz="1050" dirty="0"/>
              <a:t>Data index: The member location at the telemetric RTC module structure [ up to 255 parameters in module].</a:t>
            </a:r>
          </a:p>
          <a:p>
            <a:pPr lvl="1"/>
            <a:r>
              <a:rPr lang="en-US" sz="1050" dirty="0"/>
              <a:t>Offset [void*]: memory address of the data at the RTC module.</a:t>
            </a:r>
          </a:p>
          <a:p>
            <a:pPr lvl="1"/>
            <a:r>
              <a:rPr lang="en-US" sz="1050" dirty="0"/>
              <a:t>Data type: Data type of the data [INT8, UINT8, INT16, UINT16, INT32, UINT32, INT64, </a:t>
            </a:r>
            <a:r>
              <a:rPr lang="en-US" sz="1050" dirty="0" smtClean="0"/>
              <a:t>UINT64</a:t>
            </a:r>
            <a:r>
              <a:rPr lang="en-US" sz="1050" smtClean="0"/>
              <a:t>, </a:t>
            </a:r>
            <a:r>
              <a:rPr lang="en-US" sz="1050" smtClean="0"/>
              <a:t>FLOAT</a:t>
            </a:r>
            <a:r>
              <a:rPr lang="en-US" sz="1050" smtClean="0"/>
              <a:t>, </a:t>
            </a:r>
            <a:r>
              <a:rPr lang="en-US" sz="1050" smtClean="0"/>
              <a:t>DOUBLE </a:t>
            </a:r>
            <a:r>
              <a:rPr lang="en-US" sz="1050" dirty="0"/>
              <a:t>].</a:t>
            </a:r>
          </a:p>
          <a:p>
            <a:pPr lvl="1"/>
            <a:r>
              <a:rPr lang="en-US" sz="1050" dirty="0"/>
              <a:t>Visually: Indicate that the data will be show in RT viewer application (visually = true).</a:t>
            </a:r>
            <a:endParaRPr lang="he-IL" sz="1050" dirty="0"/>
          </a:p>
          <a:p>
            <a:pPr lvl="1"/>
            <a:r>
              <a:rPr lang="en-US" sz="1050" dirty="0"/>
              <a:t>Flash: Indicate that the data will be saved at Flash. (Flash = true).</a:t>
            </a:r>
            <a:endParaRPr lang="he-IL" sz="1050" dirty="0"/>
          </a:p>
          <a:p>
            <a:pPr lvl="1"/>
            <a:r>
              <a:rPr lang="en-US" sz="1050" dirty="0"/>
              <a:t>Group number: Indicate the rate sample in </a:t>
            </a:r>
            <a:r>
              <a:rPr lang="en-US" sz="1050" dirty="0" err="1"/>
              <a:t>mSec</a:t>
            </a:r>
            <a:r>
              <a:rPr lang="en-US" sz="1050" dirty="0"/>
              <a:t> (up to 10 possible groups) (Each group </a:t>
            </a:r>
            <a:r>
              <a:rPr lang="en-US" sz="1050" dirty="0" smtClean="0"/>
              <a:t>rate [</a:t>
            </a:r>
            <a:r>
              <a:rPr lang="en-US" sz="1050" dirty="0" err="1" smtClean="0"/>
              <a:t>mSec</a:t>
            </a:r>
            <a:r>
              <a:rPr lang="en-US" sz="1050" dirty="0" smtClean="0"/>
              <a:t>] is configurable </a:t>
            </a:r>
            <a:r>
              <a:rPr lang="en-US" sz="1050" dirty="0"/>
              <a:t>throw “offline parameters</a:t>
            </a:r>
            <a:r>
              <a:rPr lang="en-US" sz="1050" dirty="0" smtClean="0"/>
              <a:t>” table).</a:t>
            </a:r>
            <a:endParaRPr lang="en-US" sz="1050" dirty="0"/>
          </a:p>
          <a:p>
            <a:pPr lvl="1"/>
            <a:r>
              <a:rPr lang="en-US" sz="1050" dirty="0" smtClean="0"/>
              <a:t>The </a:t>
            </a:r>
            <a:r>
              <a:rPr lang="en-US" sz="1050" dirty="0" smtClean="0"/>
              <a:t>data for each telemetric member shall be saved in bytes.</a:t>
            </a:r>
            <a:endParaRPr lang="en-US" sz="900" dirty="0"/>
          </a:p>
          <a:p>
            <a:pPr lvl="1"/>
            <a:endParaRPr lang="en-US" sz="900" dirty="0"/>
          </a:p>
          <a:p>
            <a:pPr marL="457200" lvl="1" indent="0">
              <a:buNone/>
            </a:pPr>
            <a:r>
              <a:rPr lang="en-US" sz="900" dirty="0"/>
              <a:t> </a:t>
            </a:r>
            <a:endParaRPr lang="en-US" sz="1100" dirty="0"/>
          </a:p>
          <a:p>
            <a:endParaRPr lang="en-US" sz="1100" dirty="0"/>
          </a:p>
          <a:p>
            <a:pPr marL="0" indent="0">
              <a:buNone/>
            </a:pPr>
            <a:endParaRPr lang="en-US" sz="1100" dirty="0"/>
          </a:p>
        </p:txBody>
      </p:sp>
      <p:sp>
        <p:nvSpPr>
          <p:cNvPr id="5" name="Title 4"/>
          <p:cNvSpPr>
            <a:spLocks noGrp="1"/>
          </p:cNvSpPr>
          <p:nvPr>
            <p:ph type="title"/>
          </p:nvPr>
        </p:nvSpPr>
        <p:spPr/>
        <p:txBody>
          <a:bodyPr/>
          <a:lstStyle/>
          <a:p>
            <a:pPr algn="ctr" rtl="0"/>
            <a:r>
              <a:rPr lang="en-US" dirty="0"/>
              <a:t>RT TLM </a:t>
            </a:r>
            <a:br>
              <a:rPr lang="en-US" dirty="0"/>
            </a:br>
            <a:r>
              <a:rPr lang="en-US" dirty="0"/>
              <a:t>General Requirements</a:t>
            </a:r>
          </a:p>
        </p:txBody>
      </p:sp>
    </p:spTree>
    <p:extLst>
      <p:ext uri="{BB962C8B-B14F-4D97-AF65-F5344CB8AC3E}">
        <p14:creationId xmlns:p14="http://schemas.microsoft.com/office/powerpoint/2010/main" val="416683464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dirty="0"/>
              <a:t>RT telemetric – high level module diagram</a:t>
            </a:r>
          </a:p>
        </p:txBody>
      </p:sp>
      <p:grpSp>
        <p:nvGrpSpPr>
          <p:cNvPr id="4" name="Group 3"/>
          <p:cNvGrpSpPr/>
          <p:nvPr/>
        </p:nvGrpSpPr>
        <p:grpSpPr>
          <a:xfrm>
            <a:off x="1222575" y="1231591"/>
            <a:ext cx="4762500" cy="4857750"/>
            <a:chOff x="0" y="0"/>
            <a:chExt cx="4762500" cy="4857750"/>
          </a:xfrm>
        </p:grpSpPr>
        <p:sp>
          <p:nvSpPr>
            <p:cNvPr id="5" name="Rectangle 4"/>
            <p:cNvSpPr/>
            <p:nvPr/>
          </p:nvSpPr>
          <p:spPr>
            <a:xfrm>
              <a:off x="0" y="495300"/>
              <a:ext cx="4762500" cy="436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6" name="Group 5"/>
            <p:cNvGrpSpPr/>
            <p:nvPr/>
          </p:nvGrpSpPr>
          <p:grpSpPr>
            <a:xfrm>
              <a:off x="142875" y="0"/>
              <a:ext cx="4362450" cy="4486275"/>
              <a:chOff x="0" y="0"/>
              <a:chExt cx="4362450" cy="4486275"/>
            </a:xfrm>
          </p:grpSpPr>
          <p:grpSp>
            <p:nvGrpSpPr>
              <p:cNvPr id="7" name="Group 6"/>
              <p:cNvGrpSpPr/>
              <p:nvPr/>
            </p:nvGrpSpPr>
            <p:grpSpPr>
              <a:xfrm>
                <a:off x="1114425" y="762000"/>
                <a:ext cx="2009775" cy="1304925"/>
                <a:chOff x="0" y="0"/>
                <a:chExt cx="2009775" cy="1304925"/>
              </a:xfrm>
            </p:grpSpPr>
            <p:sp>
              <p:nvSpPr>
                <p:cNvPr id="21" name="Rectangle 20"/>
                <p:cNvSpPr/>
                <p:nvPr/>
              </p:nvSpPr>
              <p:spPr>
                <a:xfrm>
                  <a:off x="0" y="0"/>
                  <a:ext cx="2009775" cy="13049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Text Box 2"/>
                <p:cNvSpPr txBox="1"/>
                <p:nvPr/>
              </p:nvSpPr>
              <p:spPr>
                <a:xfrm>
                  <a:off x="742950" y="514350"/>
                  <a:ext cx="600075" cy="3143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b="1">
                      <a:effectLst/>
                      <a:ea typeface="Calibri"/>
                      <a:cs typeface="Arial"/>
                    </a:rPr>
                    <a:t>TLM</a:t>
                  </a:r>
                  <a:endParaRPr lang="en-US" sz="1100">
                    <a:effectLst/>
                    <a:ea typeface="Calibri"/>
                    <a:cs typeface="Arial"/>
                  </a:endParaRPr>
                </a:p>
              </p:txBody>
            </p:sp>
          </p:grpSp>
          <p:grpSp>
            <p:nvGrpSpPr>
              <p:cNvPr id="8" name="Group 7"/>
              <p:cNvGrpSpPr/>
              <p:nvPr/>
            </p:nvGrpSpPr>
            <p:grpSpPr>
              <a:xfrm>
                <a:off x="0" y="3695700"/>
                <a:ext cx="1295400" cy="771525"/>
                <a:chOff x="0" y="0"/>
                <a:chExt cx="1295400" cy="771525"/>
              </a:xfrm>
            </p:grpSpPr>
            <p:sp>
              <p:nvSpPr>
                <p:cNvPr id="19" name="Rectangle 18"/>
                <p:cNvSpPr/>
                <p:nvPr/>
              </p:nvSpPr>
              <p:spPr>
                <a:xfrm>
                  <a:off x="0" y="0"/>
                  <a:ext cx="1295400" cy="771525"/>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Text Box 8"/>
                <p:cNvSpPr txBox="1"/>
                <p:nvPr/>
              </p:nvSpPr>
              <p:spPr>
                <a:xfrm>
                  <a:off x="352425" y="209550"/>
                  <a:ext cx="600075" cy="314325"/>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b="1">
                      <a:effectLst/>
                      <a:ea typeface="Calibri"/>
                      <a:cs typeface="Arial"/>
                    </a:rPr>
                    <a:t>HKY</a:t>
                  </a:r>
                  <a:endParaRPr lang="en-US" sz="1100">
                    <a:effectLst/>
                    <a:ea typeface="Calibri"/>
                    <a:cs typeface="Arial"/>
                  </a:endParaRPr>
                </a:p>
              </p:txBody>
            </p:sp>
          </p:grpSp>
          <p:grpSp>
            <p:nvGrpSpPr>
              <p:cNvPr id="9" name="Group 8"/>
              <p:cNvGrpSpPr/>
              <p:nvPr/>
            </p:nvGrpSpPr>
            <p:grpSpPr>
              <a:xfrm>
                <a:off x="1504950" y="3714750"/>
                <a:ext cx="1295400" cy="771525"/>
                <a:chOff x="0" y="0"/>
                <a:chExt cx="1295400" cy="771525"/>
              </a:xfrm>
            </p:grpSpPr>
            <p:sp>
              <p:nvSpPr>
                <p:cNvPr id="17" name="Rectangle 16"/>
                <p:cNvSpPr/>
                <p:nvPr/>
              </p:nvSpPr>
              <p:spPr>
                <a:xfrm>
                  <a:off x="0" y="0"/>
                  <a:ext cx="1295400" cy="771525"/>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Text Box 15"/>
                <p:cNvSpPr txBox="1"/>
                <p:nvPr/>
              </p:nvSpPr>
              <p:spPr>
                <a:xfrm>
                  <a:off x="352425" y="209550"/>
                  <a:ext cx="600075" cy="314325"/>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b="1">
                      <a:effectLst/>
                      <a:ea typeface="Calibri"/>
                      <a:cs typeface="Arial"/>
                    </a:rPr>
                    <a:t>RTI</a:t>
                  </a:r>
                  <a:endParaRPr lang="en-US" sz="1100">
                    <a:effectLst/>
                    <a:ea typeface="Calibri"/>
                    <a:cs typeface="Arial"/>
                  </a:endParaRPr>
                </a:p>
              </p:txBody>
            </p:sp>
          </p:grpSp>
          <p:grpSp>
            <p:nvGrpSpPr>
              <p:cNvPr id="10" name="Group 9"/>
              <p:cNvGrpSpPr/>
              <p:nvPr/>
            </p:nvGrpSpPr>
            <p:grpSpPr>
              <a:xfrm>
                <a:off x="3067050" y="3714750"/>
                <a:ext cx="1295400" cy="771525"/>
                <a:chOff x="0" y="0"/>
                <a:chExt cx="1295400" cy="771525"/>
              </a:xfrm>
            </p:grpSpPr>
            <p:sp>
              <p:nvSpPr>
                <p:cNvPr id="15" name="Rectangle 14"/>
                <p:cNvSpPr/>
                <p:nvPr/>
              </p:nvSpPr>
              <p:spPr>
                <a:xfrm>
                  <a:off x="0" y="0"/>
                  <a:ext cx="1295400" cy="771525"/>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Text Box 18"/>
                <p:cNvSpPr txBox="1"/>
                <p:nvPr/>
              </p:nvSpPr>
              <p:spPr>
                <a:xfrm>
                  <a:off x="352425" y="209550"/>
                  <a:ext cx="600075" cy="314325"/>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b="1">
                      <a:effectLst/>
                      <a:ea typeface="Calibri"/>
                      <a:cs typeface="Arial"/>
                    </a:rPr>
                    <a:t>ETC.</a:t>
                  </a:r>
                  <a:endParaRPr lang="en-US" sz="1100">
                    <a:effectLst/>
                    <a:ea typeface="Calibri"/>
                    <a:cs typeface="Arial"/>
                  </a:endParaRPr>
                </a:p>
              </p:txBody>
            </p:sp>
          </p:grpSp>
          <p:cxnSp>
            <p:nvCxnSpPr>
              <p:cNvPr id="11" name="Straight Arrow Connector 10"/>
              <p:cNvCxnSpPr/>
              <p:nvPr/>
            </p:nvCxnSpPr>
            <p:spPr>
              <a:xfrm flipH="1">
                <a:off x="733425" y="2066925"/>
                <a:ext cx="1171575" cy="16287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286000" y="2066925"/>
                <a:ext cx="1562100" cy="163830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14550" y="2066925"/>
                <a:ext cx="123825" cy="16287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 Box 22"/>
              <p:cNvSpPr txBox="1"/>
              <p:nvPr/>
            </p:nvSpPr>
            <p:spPr>
              <a:xfrm>
                <a:off x="1657350" y="0"/>
                <a:ext cx="857250" cy="40957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2400" b="1">
                    <a:effectLst/>
                    <a:ea typeface="Calibri"/>
                    <a:cs typeface="Arial"/>
                  </a:rPr>
                  <a:t>RTC</a:t>
                </a:r>
                <a:endParaRPr lang="en-US" sz="1100">
                  <a:effectLst/>
                  <a:ea typeface="Calibri"/>
                  <a:cs typeface="Arial"/>
                </a:endParaRPr>
              </a:p>
            </p:txBody>
          </p:sp>
        </p:grpSp>
      </p:grpSp>
      <p:sp>
        <p:nvSpPr>
          <p:cNvPr id="23" name="Rectangle 22"/>
          <p:cNvSpPr/>
          <p:nvPr/>
        </p:nvSpPr>
        <p:spPr>
          <a:xfrm>
            <a:off x="6680400" y="2507941"/>
            <a:ext cx="1638300" cy="2647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Text Box 26"/>
          <p:cNvSpPr txBox="1"/>
          <p:nvPr/>
        </p:nvSpPr>
        <p:spPr>
          <a:xfrm>
            <a:off x="6928050" y="3431866"/>
            <a:ext cx="1219200" cy="40957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2400" b="1">
                <a:effectLst/>
                <a:ea typeface="Calibri"/>
                <a:cs typeface="Arial"/>
              </a:rPr>
              <a:t>Viewer</a:t>
            </a:r>
            <a:endParaRPr lang="en-US" sz="1100">
              <a:effectLst/>
              <a:ea typeface="Calibri"/>
              <a:cs typeface="Arial"/>
            </a:endParaRPr>
          </a:p>
        </p:txBody>
      </p:sp>
      <p:cxnSp>
        <p:nvCxnSpPr>
          <p:cNvPr id="25" name="Straight Arrow Connector 24"/>
          <p:cNvCxnSpPr/>
          <p:nvPr/>
        </p:nvCxnSpPr>
        <p:spPr>
          <a:xfrm>
            <a:off x="4546800" y="2641291"/>
            <a:ext cx="2133600" cy="65722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 Box 28"/>
          <p:cNvSpPr txBox="1"/>
          <p:nvPr/>
        </p:nvSpPr>
        <p:spPr>
          <a:xfrm>
            <a:off x="5985075" y="2888941"/>
            <a:ext cx="561975" cy="2762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effectLst/>
                <a:ea typeface="Calibri"/>
                <a:cs typeface="Arial"/>
              </a:rPr>
              <a:t>UDP</a:t>
            </a:r>
            <a:endParaRPr lang="en-US" sz="1100">
              <a:effectLst/>
              <a:ea typeface="Calibri"/>
              <a:cs typeface="Arial"/>
            </a:endParaRPr>
          </a:p>
        </p:txBody>
      </p:sp>
      <p:sp>
        <p:nvSpPr>
          <p:cNvPr id="27" name="Text Box 29"/>
          <p:cNvSpPr txBox="1"/>
          <p:nvPr/>
        </p:nvSpPr>
        <p:spPr>
          <a:xfrm>
            <a:off x="4489650" y="4165291"/>
            <a:ext cx="981075" cy="2762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solidFill>
                  <a:srgbClr val="FFFFFF"/>
                </a:solidFill>
                <a:effectLst/>
                <a:ea typeface="Calibri"/>
                <a:cs typeface="Arial"/>
              </a:rPr>
              <a:t>Registry</a:t>
            </a:r>
            <a:endParaRPr lang="en-US" sz="1100">
              <a:effectLst/>
              <a:ea typeface="Calibri"/>
              <a:cs typeface="Arial"/>
            </a:endParaRPr>
          </a:p>
        </p:txBody>
      </p:sp>
      <p:sp>
        <p:nvSpPr>
          <p:cNvPr id="28" name="Text Box 30"/>
          <p:cNvSpPr txBox="1"/>
          <p:nvPr/>
        </p:nvSpPr>
        <p:spPr>
          <a:xfrm>
            <a:off x="3403800" y="4146241"/>
            <a:ext cx="981075" cy="2762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solidFill>
                  <a:srgbClr val="FFFFFF"/>
                </a:solidFill>
                <a:effectLst/>
                <a:ea typeface="Calibri"/>
                <a:cs typeface="Arial"/>
              </a:rPr>
              <a:t>Registry</a:t>
            </a:r>
            <a:endParaRPr lang="en-US" sz="1100">
              <a:effectLst/>
              <a:ea typeface="Calibri"/>
              <a:cs typeface="Arial"/>
            </a:endParaRPr>
          </a:p>
        </p:txBody>
      </p:sp>
      <p:sp>
        <p:nvSpPr>
          <p:cNvPr id="29" name="Text Box 31"/>
          <p:cNvSpPr txBox="1"/>
          <p:nvPr/>
        </p:nvSpPr>
        <p:spPr>
          <a:xfrm>
            <a:off x="1575000" y="4146241"/>
            <a:ext cx="981075" cy="2762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solidFill>
                  <a:srgbClr val="FFFFFF"/>
                </a:solidFill>
                <a:effectLst/>
                <a:ea typeface="Calibri"/>
                <a:cs typeface="Arial"/>
              </a:rPr>
              <a:t>Registry</a:t>
            </a:r>
            <a:endParaRPr lang="en-US" sz="1100">
              <a:effectLst/>
              <a:ea typeface="Calibri"/>
              <a:cs typeface="Arial"/>
            </a:endParaRPr>
          </a:p>
        </p:txBody>
      </p:sp>
      <p:sp>
        <p:nvSpPr>
          <p:cNvPr id="30" name="Rectangle 2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1" name="Rectangle 38"/>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0664430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79388" y="1080000"/>
            <a:ext cx="8713787" cy="3613919"/>
          </a:xfrm>
        </p:spPr>
        <p:txBody>
          <a:bodyPr/>
          <a:lstStyle/>
          <a:p>
            <a:endParaRPr lang="en-US" sz="1100" dirty="0"/>
          </a:p>
          <a:p>
            <a:r>
              <a:rPr lang="en-US" sz="1100" dirty="0"/>
              <a:t>RTC shall record system status and events using read / write to internal FLASH memory in the following conditions:</a:t>
            </a:r>
          </a:p>
          <a:p>
            <a:pPr lvl="1"/>
            <a:r>
              <a:rPr lang="en-US" sz="1100" dirty="0"/>
              <a:t>Each telemetric </a:t>
            </a:r>
            <a:r>
              <a:rPr lang="en-US" sz="1100" dirty="0" smtClean="0"/>
              <a:t>member shell </a:t>
            </a:r>
            <a:r>
              <a:rPr lang="en-US" sz="1100" dirty="0"/>
              <a:t>be belong to one of 10 possible </a:t>
            </a:r>
            <a:r>
              <a:rPr lang="en-US" sz="1100" dirty="0" smtClean="0"/>
              <a:t>programs</a:t>
            </a:r>
            <a:r>
              <a:rPr lang="en-US" sz="1100" dirty="0"/>
              <a:t> </a:t>
            </a:r>
            <a:r>
              <a:rPr lang="en-US" sz="1100" dirty="0" smtClean="0"/>
              <a:t>according to his rate sample.</a:t>
            </a:r>
          </a:p>
          <a:p>
            <a:pPr lvl="1"/>
            <a:r>
              <a:rPr lang="en-US" sz="1100" dirty="0" smtClean="0"/>
              <a:t>Each telemetric program shall </a:t>
            </a:r>
            <a:r>
              <a:rPr lang="en-US" sz="1100" dirty="0"/>
              <a:t>contain </a:t>
            </a:r>
            <a:r>
              <a:rPr lang="en-US" sz="1100" dirty="0" smtClean="0"/>
              <a:t>data buffers that consist telemetric </a:t>
            </a:r>
            <a:r>
              <a:rPr lang="en-US" sz="1100" dirty="0"/>
              <a:t>members that belong to </a:t>
            </a:r>
            <a:r>
              <a:rPr lang="en-US" sz="1100" dirty="0" smtClean="0"/>
              <a:t>this group number.</a:t>
            </a:r>
            <a:endParaRPr lang="en-US" sz="1100" dirty="0"/>
          </a:p>
          <a:p>
            <a:pPr lvl="1"/>
            <a:r>
              <a:rPr lang="en-US" sz="1100" dirty="0"/>
              <a:t>Each program (1 – 10 possible groups) will have Flash section (memory space) to store all the telemetric members that belong to this program. </a:t>
            </a:r>
          </a:p>
          <a:p>
            <a:pPr lvl="1"/>
            <a:r>
              <a:rPr lang="en-US" sz="1100" dirty="0"/>
              <a:t>The </a:t>
            </a:r>
            <a:r>
              <a:rPr lang="en-US" sz="1100" dirty="0" smtClean="0"/>
              <a:t>program </a:t>
            </a:r>
            <a:r>
              <a:rPr lang="en-US" sz="1100" dirty="0"/>
              <a:t>address </a:t>
            </a:r>
            <a:r>
              <a:rPr lang="en-US" sz="1100" dirty="0" smtClean="0"/>
              <a:t>limits at the Flash will be calculate once during the boot </a:t>
            </a:r>
            <a:r>
              <a:rPr lang="en-US" sz="1100" dirty="0"/>
              <a:t>time process</a:t>
            </a:r>
            <a:r>
              <a:rPr lang="en-US" sz="1100" dirty="0" smtClean="0"/>
              <a:t>. The calculation will be based on the number of members in the program multiple by each member data type in bytes.</a:t>
            </a:r>
            <a:endParaRPr lang="en-US" sz="1100" dirty="0"/>
          </a:p>
          <a:p>
            <a:pPr lvl="1"/>
            <a:r>
              <a:rPr lang="en-US" sz="1100" dirty="0"/>
              <a:t>The System Engineer will have the available memory space for each program on Flash. With this information the System Engineer shell supply the number of iterations for each program to save.  </a:t>
            </a:r>
          </a:p>
          <a:p>
            <a:pPr marL="0" indent="0">
              <a:buNone/>
            </a:pPr>
            <a:r>
              <a:rPr lang="en-US" dirty="0"/>
              <a:t>  </a:t>
            </a:r>
          </a:p>
        </p:txBody>
      </p:sp>
      <p:sp>
        <p:nvSpPr>
          <p:cNvPr id="5" name="Title 4"/>
          <p:cNvSpPr>
            <a:spLocks noGrp="1"/>
          </p:cNvSpPr>
          <p:nvPr>
            <p:ph type="title"/>
          </p:nvPr>
        </p:nvSpPr>
        <p:spPr/>
        <p:txBody>
          <a:bodyPr/>
          <a:lstStyle/>
          <a:p>
            <a:pPr algn="ctr" rtl="0"/>
            <a:r>
              <a:rPr lang="en-US" dirty="0"/>
              <a:t>RT TLM </a:t>
            </a:r>
            <a:br>
              <a:rPr lang="en-US" dirty="0"/>
            </a:br>
            <a:r>
              <a:rPr lang="en-US" dirty="0"/>
              <a:t>Flash – general requirements</a:t>
            </a:r>
          </a:p>
        </p:txBody>
      </p:sp>
    </p:spTree>
    <p:extLst>
      <p:ext uri="{BB962C8B-B14F-4D97-AF65-F5344CB8AC3E}">
        <p14:creationId xmlns:p14="http://schemas.microsoft.com/office/powerpoint/2010/main" val="55550366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79388" y="1080000"/>
            <a:ext cx="8713787" cy="872625"/>
          </a:xfrm>
        </p:spPr>
        <p:txBody>
          <a:bodyPr/>
          <a:lstStyle/>
          <a:p>
            <a:endParaRPr lang="en-US" sz="1100" dirty="0"/>
          </a:p>
          <a:p>
            <a:r>
              <a:rPr lang="en-US" sz="1100" dirty="0" smtClean="0"/>
              <a:t>Flash data blocks headers</a:t>
            </a:r>
          </a:p>
          <a:p>
            <a:pPr lvl="1"/>
            <a:r>
              <a:rPr lang="en-US" sz="1100" dirty="0" smtClean="0"/>
              <a:t>The following shell present the headers for each data block:</a:t>
            </a:r>
          </a:p>
          <a:p>
            <a:pPr lvl="1"/>
            <a:endParaRPr lang="en-US" sz="1100" dirty="0"/>
          </a:p>
          <a:p>
            <a:pPr lvl="1"/>
            <a:endParaRPr lang="en-US" sz="1100" dirty="0" smtClean="0"/>
          </a:p>
          <a:p>
            <a:pPr lvl="1"/>
            <a:endParaRPr lang="en-US" sz="1100" dirty="0"/>
          </a:p>
          <a:p>
            <a:pPr lvl="1"/>
            <a:endParaRPr lang="en-US" sz="1100" dirty="0" smtClean="0"/>
          </a:p>
          <a:p>
            <a:pPr lvl="1"/>
            <a:endParaRPr lang="en-US" sz="1100" dirty="0"/>
          </a:p>
          <a:p>
            <a:pPr lvl="1"/>
            <a:endParaRPr lang="en-US" sz="1100" dirty="0" smtClean="0"/>
          </a:p>
          <a:p>
            <a:pPr lvl="1"/>
            <a:endParaRPr lang="en-US" sz="1100" dirty="0"/>
          </a:p>
          <a:p>
            <a:pPr lvl="1"/>
            <a:endParaRPr lang="en-US" sz="1100" dirty="0" smtClean="0"/>
          </a:p>
          <a:p>
            <a:pPr lvl="1"/>
            <a:r>
              <a:rPr lang="en-US" sz="1100" dirty="0" smtClean="0"/>
              <a:t>When</a:t>
            </a:r>
          </a:p>
          <a:p>
            <a:pPr lvl="2"/>
            <a:r>
              <a:rPr lang="en-US" sz="1100" dirty="0" smtClean="0"/>
              <a:t>RTC module: the </a:t>
            </a:r>
            <a:r>
              <a:rPr lang="en-US" sz="1100" dirty="0"/>
              <a:t>RTC module that the data member belong to (e.g. PFD, UAV, etc.…) [up to 32 groups].</a:t>
            </a:r>
          </a:p>
          <a:p>
            <a:pPr lvl="2"/>
            <a:r>
              <a:rPr lang="en-US" sz="1100" dirty="0" smtClean="0"/>
              <a:t>Member index: Position of this data member in the module telemetric structure. </a:t>
            </a:r>
          </a:p>
          <a:p>
            <a:pPr lvl="2"/>
            <a:r>
              <a:rPr lang="en-US" sz="1100" dirty="0"/>
              <a:t>Data type: Data type of the data [INT8, UINT8, INT16, UINT16, INT32, UINT32, INT64, UINT64, FLOAT_DOUBLE ].</a:t>
            </a:r>
          </a:p>
          <a:p>
            <a:pPr lvl="2"/>
            <a:r>
              <a:rPr lang="en-US" sz="1100" dirty="0" smtClean="0"/>
              <a:t>Time stamp: The time that this buffer save to Flash memory section.</a:t>
            </a:r>
          </a:p>
          <a:p>
            <a:pPr lvl="2"/>
            <a:r>
              <a:rPr lang="en-US" sz="1100" dirty="0" smtClean="0"/>
              <a:t>Group number</a:t>
            </a:r>
            <a:r>
              <a:rPr lang="en-US" sz="1100" dirty="0"/>
              <a:t>: : Indicate the rate sample in </a:t>
            </a:r>
            <a:r>
              <a:rPr lang="en-US" sz="1100" dirty="0" err="1"/>
              <a:t>mSec</a:t>
            </a:r>
            <a:r>
              <a:rPr lang="en-US" sz="1100" dirty="0"/>
              <a:t> (up to 10 possible groups) (Each group rate [</a:t>
            </a:r>
            <a:r>
              <a:rPr lang="en-US" sz="1100" dirty="0" err="1"/>
              <a:t>mSec</a:t>
            </a:r>
            <a:r>
              <a:rPr lang="en-US" sz="1100" dirty="0"/>
              <a:t>] is configurable throw “offline parameters” table).</a:t>
            </a:r>
          </a:p>
          <a:p>
            <a:pPr lvl="2"/>
            <a:r>
              <a:rPr lang="en-US" sz="1100" dirty="0" smtClean="0"/>
              <a:t>Buffer counter index: Number of buffers that placed in the Flash memory section.</a:t>
            </a:r>
          </a:p>
          <a:p>
            <a:pPr marL="0" indent="0">
              <a:buNone/>
            </a:pPr>
            <a:endParaRPr lang="en-US" sz="1100" dirty="0"/>
          </a:p>
          <a:p>
            <a:pPr marL="0" indent="0">
              <a:buNone/>
            </a:pPr>
            <a:r>
              <a:rPr lang="en-US" dirty="0"/>
              <a:t>  </a:t>
            </a:r>
          </a:p>
        </p:txBody>
      </p:sp>
      <p:sp>
        <p:nvSpPr>
          <p:cNvPr id="5" name="Title 4"/>
          <p:cNvSpPr>
            <a:spLocks noGrp="1"/>
          </p:cNvSpPr>
          <p:nvPr>
            <p:ph type="title"/>
          </p:nvPr>
        </p:nvSpPr>
        <p:spPr/>
        <p:txBody>
          <a:bodyPr/>
          <a:lstStyle/>
          <a:p>
            <a:pPr algn="ctr" rtl="0"/>
            <a:r>
              <a:rPr lang="en-US" dirty="0"/>
              <a:t>RT TLM </a:t>
            </a:r>
            <a:br>
              <a:rPr lang="en-US" dirty="0"/>
            </a:br>
            <a:r>
              <a:rPr lang="en-US" dirty="0"/>
              <a:t>Flash – general requirements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586" y="1914525"/>
            <a:ext cx="6600825" cy="1809750"/>
          </a:xfrm>
          <a:prstGeom prst="rect">
            <a:avLst/>
          </a:prstGeom>
        </p:spPr>
      </p:pic>
    </p:spTree>
    <p:extLst>
      <p:ext uri="{BB962C8B-B14F-4D97-AF65-F5344CB8AC3E}">
        <p14:creationId xmlns:p14="http://schemas.microsoft.com/office/powerpoint/2010/main" val="358053208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179388" y="1080001"/>
                <a:ext cx="8713787" cy="1898092"/>
              </a:xfrm>
            </p:spPr>
            <p:txBody>
              <a:bodyPr/>
              <a:lstStyle/>
              <a:p>
                <a:endParaRPr lang="en-US" sz="1100" dirty="0"/>
              </a:p>
              <a:p>
                <a:pPr marL="914400" lvl="2" indent="0">
                  <a:buNone/>
                </a:pPr>
                <a:endParaRPr lang="en-US" sz="1050" dirty="0"/>
              </a:p>
              <a:p>
                <a:pPr lvl="1"/>
                <a:r>
                  <a:rPr lang="en-US" sz="1100" dirty="0"/>
                  <a:t>Flash write speed: each telemetric groups will manage local buffer to store all the telemetric members that belong to him.  When the size of this buffer shell be:</a:t>
                </a:r>
              </a:p>
              <a:p>
                <a:pPr marL="457200" lvl="1" indent="0">
                  <a:buNone/>
                </a:pPr>
                <a14:m>
                  <m:oMathPara xmlns:m="http://schemas.openxmlformats.org/officeDocument/2006/math">
                    <m:oMathParaPr>
                      <m:jc m:val="centerGroup"/>
                    </m:oMathParaPr>
                    <m:oMath xmlns:m="http://schemas.openxmlformats.org/officeDocument/2006/math">
                      <m:r>
                        <a:rPr lang="en-US" sz="1100">
                          <a:latin typeface="Cambria Math"/>
                        </a:rPr>
                        <m:t>𝑆𝑖𝑧𝑒</m:t>
                      </m:r>
                      <m:r>
                        <a:rPr lang="en-US" sz="1100">
                          <a:latin typeface="Cambria Math"/>
                        </a:rPr>
                        <m:t>=</m:t>
                      </m:r>
                      <m:r>
                        <a:rPr lang="en-US" sz="1100">
                          <a:latin typeface="Cambria Math"/>
                        </a:rPr>
                        <m:t>𝑁𝑢𝑚𝑏𝑒𝑟</m:t>
                      </m:r>
                      <m:r>
                        <a:rPr lang="en-US" sz="1100">
                          <a:latin typeface="Cambria Math"/>
                        </a:rPr>
                        <m:t> </m:t>
                      </m:r>
                      <m:r>
                        <a:rPr lang="en-US" sz="1100">
                          <a:latin typeface="Cambria Math"/>
                        </a:rPr>
                        <m:t>𝑜𝑓</m:t>
                      </m:r>
                      <m:r>
                        <a:rPr lang="en-US" sz="1100">
                          <a:latin typeface="Cambria Math"/>
                        </a:rPr>
                        <m:t> </m:t>
                      </m:r>
                      <m:r>
                        <a:rPr lang="en-US" sz="1100">
                          <a:latin typeface="Cambria Math"/>
                        </a:rPr>
                        <m:t>𝑝𝑎𝑟𝑎𝑚𝑡𝑒𝑟𝑠</m:t>
                      </m:r>
                      <m:r>
                        <a:rPr lang="en-US" sz="1100">
                          <a:latin typeface="Cambria Math"/>
                        </a:rPr>
                        <m:t> </m:t>
                      </m:r>
                      <m:r>
                        <a:rPr lang="en-US" sz="1100">
                          <a:latin typeface="Cambria Math"/>
                        </a:rPr>
                        <m:t>𝑏𝑒𝑙𝑜𝑛𝑔</m:t>
                      </m:r>
                      <m:r>
                        <a:rPr lang="en-US" sz="1100">
                          <a:latin typeface="Cambria Math"/>
                        </a:rPr>
                        <m:t> </m:t>
                      </m:r>
                      <m:r>
                        <a:rPr lang="en-US" sz="1100">
                          <a:latin typeface="Cambria Math"/>
                        </a:rPr>
                        <m:t>𝑡𝑜</m:t>
                      </m:r>
                      <m:r>
                        <a:rPr lang="en-US" sz="1100">
                          <a:latin typeface="Cambria Math"/>
                        </a:rPr>
                        <m:t> </m:t>
                      </m:r>
                      <m:r>
                        <a:rPr lang="en-US" sz="1100">
                          <a:latin typeface="Cambria Math"/>
                        </a:rPr>
                        <m:t>𝑡</m:t>
                      </m:r>
                      <m:r>
                        <a:rPr lang="en-US" sz="1100">
                          <a:latin typeface="Cambria Math"/>
                        </a:rPr>
                        <m:t>h</m:t>
                      </m:r>
                      <m:r>
                        <a:rPr lang="en-US" sz="1100">
                          <a:latin typeface="Cambria Math"/>
                        </a:rPr>
                        <m:t>𝑖𝑠</m:t>
                      </m:r>
                      <m:r>
                        <a:rPr lang="en-US" sz="1100">
                          <a:latin typeface="Cambria Math"/>
                        </a:rPr>
                        <m:t> </m:t>
                      </m:r>
                      <m:r>
                        <a:rPr lang="en-US" sz="1100">
                          <a:latin typeface="Cambria Math"/>
                        </a:rPr>
                        <m:t>𝑝𝑟𝑜𝑔𝑟𝑎𝑚</m:t>
                      </m:r>
                      <m:r>
                        <a:rPr lang="en-US" sz="1100">
                          <a:latin typeface="Cambria Math"/>
                        </a:rPr>
                        <m:t> ∗</m:t>
                      </m:r>
                      <m:r>
                        <a:rPr lang="en-US" sz="1100">
                          <a:latin typeface="Cambria Math"/>
                        </a:rPr>
                        <m:t>𝐿𝑎𝑟𝑔𝑒𝑠𝑡</m:t>
                      </m:r>
                      <m:r>
                        <a:rPr lang="en-US" sz="1100">
                          <a:latin typeface="Cambria Math"/>
                        </a:rPr>
                        <m:t> </m:t>
                      </m:r>
                      <m:r>
                        <a:rPr lang="en-US" sz="1100">
                          <a:latin typeface="Cambria Math"/>
                        </a:rPr>
                        <m:t>𝑑𝑎𝑡𝑎</m:t>
                      </m:r>
                      <m:r>
                        <a:rPr lang="en-US" sz="1100">
                          <a:latin typeface="Cambria Math"/>
                        </a:rPr>
                        <m:t> </m:t>
                      </m:r>
                      <m:r>
                        <a:rPr lang="en-US" sz="1100">
                          <a:latin typeface="Cambria Math"/>
                        </a:rPr>
                        <m:t>𝑡𝑦𝑝𝑒</m:t>
                      </m:r>
                      <m:r>
                        <a:rPr lang="en-US" sz="1100">
                          <a:latin typeface="Cambria Math"/>
                        </a:rPr>
                        <m:t> </m:t>
                      </m:r>
                      <m:r>
                        <a:rPr lang="en-US" sz="1100">
                          <a:latin typeface="Cambria Math"/>
                        </a:rPr>
                        <m:t>𝑖𝑛</m:t>
                      </m:r>
                      <m:r>
                        <a:rPr lang="en-US" sz="1100">
                          <a:latin typeface="Cambria Math"/>
                        </a:rPr>
                        <m:t> </m:t>
                      </m:r>
                      <m:r>
                        <a:rPr lang="en-US" sz="1100">
                          <a:latin typeface="Cambria Math"/>
                        </a:rPr>
                        <m:t>𝑏𝑦𝑡𝑒𝑠</m:t>
                      </m:r>
                      <m:r>
                        <a:rPr lang="en-US" sz="1100">
                          <a:latin typeface="Cambria Math"/>
                        </a:rPr>
                        <m:t>.</m:t>
                      </m:r>
                    </m:oMath>
                  </m:oMathPara>
                </a14:m>
                <a:endParaRPr lang="en-US" sz="1100" dirty="0"/>
              </a:p>
              <a:p>
                <a:pPr lvl="1"/>
                <a:r>
                  <a:rPr lang="en-US" sz="1100" dirty="0"/>
                  <a:t>Flash write rate: This rate will indicate the time interval to store the entire programs contents to Flash. This time will be configurable throw the offline parameters.</a:t>
                </a:r>
              </a:p>
              <a:p>
                <a:pPr lvl="1"/>
                <a:r>
                  <a:rPr lang="en-US" sz="1100" dirty="0"/>
                  <a:t>Write to Flash HBS API: the methods that will handle write to Flash shall be: </a:t>
                </a:r>
                <a:r>
                  <a:rPr lang="en-US" sz="1100" dirty="0" err="1"/>
                  <a:t>p_CDS_write</a:t>
                </a:r>
                <a:r>
                  <a:rPr lang="en-US" sz="1100" dirty="0"/>
                  <a:t>.</a:t>
                </a:r>
              </a:p>
              <a:p>
                <a:pPr marL="0" indent="0">
                  <a:buNone/>
                </a:pPr>
                <a:r>
                  <a:rPr lang="en-US" dirty="0"/>
                  <a:t>  </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179388" y="1080001"/>
                <a:ext cx="8713787" cy="1898092"/>
              </a:xfrm>
              <a:blipFill>
                <a:blip r:embed="rId2"/>
                <a:stretch>
                  <a:fillRect/>
                </a:stretch>
              </a:blipFill>
            </p:spPr>
            <p:txBody>
              <a:bodyPr/>
              <a:lstStyle/>
              <a:p>
                <a:r>
                  <a:rPr lang="en-US">
                    <a:noFill/>
                  </a:rPr>
                  <a:t> </a:t>
                </a:r>
              </a:p>
            </p:txBody>
          </p:sp>
        </mc:Fallback>
      </mc:AlternateContent>
      <p:sp>
        <p:nvSpPr>
          <p:cNvPr id="5" name="Title 4"/>
          <p:cNvSpPr>
            <a:spLocks noGrp="1"/>
          </p:cNvSpPr>
          <p:nvPr>
            <p:ph type="title"/>
          </p:nvPr>
        </p:nvSpPr>
        <p:spPr/>
        <p:txBody>
          <a:bodyPr/>
          <a:lstStyle/>
          <a:p>
            <a:pPr algn="ctr" rtl="0"/>
            <a:r>
              <a:rPr lang="en-US" dirty="0"/>
              <a:t>RT TLM </a:t>
            </a:r>
            <a:br>
              <a:rPr lang="en-US" dirty="0"/>
            </a:br>
            <a:r>
              <a:rPr lang="en-US" dirty="0"/>
              <a:t>Flash – Read / write requirements</a:t>
            </a:r>
          </a:p>
        </p:txBody>
      </p:sp>
      <p:sp>
        <p:nvSpPr>
          <p:cNvPr id="2" name="TextBox 1"/>
          <p:cNvSpPr txBox="1"/>
          <p:nvPr/>
        </p:nvSpPr>
        <p:spPr>
          <a:xfrm>
            <a:off x="3401066" y="1013460"/>
            <a:ext cx="1668085" cy="369332"/>
          </a:xfrm>
          <a:prstGeom prst="rect">
            <a:avLst/>
          </a:prstGeom>
          <a:noFill/>
        </p:spPr>
        <p:txBody>
          <a:bodyPr wrap="none" rtlCol="0">
            <a:spAutoFit/>
          </a:bodyPr>
          <a:lstStyle/>
          <a:p>
            <a:r>
              <a:rPr lang="en-US" dirty="0">
                <a:solidFill>
                  <a:schemeClr val="accent6"/>
                </a:solidFill>
              </a:rPr>
              <a:t>FLASH - Write</a:t>
            </a:r>
          </a:p>
        </p:txBody>
      </p:sp>
      <p:sp>
        <p:nvSpPr>
          <p:cNvPr id="9" name="Content Placeholder 5">
            <a:extLst>
              <a:ext uri="{FF2B5EF4-FFF2-40B4-BE49-F238E27FC236}">
                <a16:creationId xmlns="" xmlns:a16="http://schemas.microsoft.com/office/drawing/2014/main" id="{2C9EF6B2-6107-4C59-9419-487492911BF1}"/>
              </a:ext>
            </a:extLst>
          </p:cNvPr>
          <p:cNvSpPr txBox="1">
            <a:spLocks/>
          </p:cNvSpPr>
          <p:nvPr/>
        </p:nvSpPr>
        <p:spPr bwMode="auto">
          <a:xfrm>
            <a:off x="215106" y="3413966"/>
            <a:ext cx="8713787" cy="18980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45000"/>
              </a:spcBef>
              <a:spcAft>
                <a:spcPct val="0"/>
              </a:spcAft>
              <a:buSzPct val="100000"/>
              <a:buFontTx/>
              <a:buBlip>
                <a:blip r:embed="rId3"/>
              </a:buBlip>
              <a:defRPr b="1">
                <a:solidFill>
                  <a:schemeClr val="tx1"/>
                </a:solidFill>
                <a:latin typeface="+mn-lt"/>
                <a:ea typeface="+mn-ea"/>
                <a:cs typeface="+mn-cs"/>
              </a:defRPr>
            </a:lvl1pPr>
            <a:lvl2pPr marL="742950" indent="-285750" algn="l" rtl="0" eaLnBrk="0" fontAlgn="base" hangingPunct="0">
              <a:spcBef>
                <a:spcPct val="45000"/>
              </a:spcBef>
              <a:spcAft>
                <a:spcPct val="0"/>
              </a:spcAft>
              <a:buSzPct val="100000"/>
              <a:buFontTx/>
              <a:buBlip>
                <a:blip r:embed="rId4"/>
              </a:buBlip>
              <a:defRPr sz="1600">
                <a:solidFill>
                  <a:schemeClr val="tx1"/>
                </a:solidFill>
                <a:latin typeface="+mn-lt"/>
                <a:cs typeface="+mn-cs"/>
              </a:defRPr>
            </a:lvl2pPr>
            <a:lvl3pPr marL="1085850" indent="-171450" algn="l" rtl="0" eaLnBrk="0" fontAlgn="base" hangingPunct="0">
              <a:spcBef>
                <a:spcPct val="45000"/>
              </a:spcBef>
              <a:spcAft>
                <a:spcPct val="0"/>
              </a:spcAft>
              <a:buSzPct val="100000"/>
              <a:buFontTx/>
              <a:buBlip>
                <a:blip r:embed="rId5"/>
              </a:buBlip>
              <a:defRPr sz="1200">
                <a:solidFill>
                  <a:schemeClr val="tx1"/>
                </a:solidFill>
                <a:latin typeface="+mn-lt"/>
                <a:cs typeface="+mn-cs"/>
              </a:defRPr>
            </a:lvl3pPr>
            <a:lvl4pPr marL="1600200" indent="-228600" algn="l" rtl="0" eaLnBrk="0" fontAlgn="base" hangingPunct="0">
              <a:spcBef>
                <a:spcPct val="45000"/>
              </a:spcBef>
              <a:spcAft>
                <a:spcPct val="0"/>
              </a:spcAft>
              <a:buChar char="–"/>
              <a:defRPr sz="1600">
                <a:solidFill>
                  <a:schemeClr val="tx1"/>
                </a:solidFill>
                <a:latin typeface="Times New Roman" pitchFamily="18" charset="0"/>
                <a:cs typeface="+mn-cs"/>
              </a:defRPr>
            </a:lvl4pPr>
            <a:lvl5pPr marL="2057400" indent="-228600" algn="l" rtl="0" eaLnBrk="0" fontAlgn="base" hangingPunct="0">
              <a:spcBef>
                <a:spcPct val="45000"/>
              </a:spcBef>
              <a:spcAft>
                <a:spcPct val="0"/>
              </a:spcAft>
              <a:buChar char="»"/>
              <a:defRPr sz="1400">
                <a:solidFill>
                  <a:schemeClr val="tx1"/>
                </a:solidFill>
                <a:latin typeface="Times New Roman" pitchFamily="18" charset="0"/>
                <a:cs typeface="+mn-cs"/>
              </a:defRPr>
            </a:lvl5pPr>
            <a:lvl6pPr marL="2514600" indent="-228600" algn="l" rtl="0" fontAlgn="base">
              <a:spcBef>
                <a:spcPct val="45000"/>
              </a:spcBef>
              <a:spcAft>
                <a:spcPct val="0"/>
              </a:spcAft>
              <a:buChar char="»"/>
              <a:defRPr sz="1400">
                <a:solidFill>
                  <a:schemeClr val="tx1"/>
                </a:solidFill>
                <a:latin typeface="Times New Roman" pitchFamily="18" charset="0"/>
                <a:cs typeface="+mn-cs"/>
              </a:defRPr>
            </a:lvl6pPr>
            <a:lvl7pPr marL="2971800" indent="-228600" algn="l" rtl="0" fontAlgn="base">
              <a:spcBef>
                <a:spcPct val="45000"/>
              </a:spcBef>
              <a:spcAft>
                <a:spcPct val="0"/>
              </a:spcAft>
              <a:buChar char="»"/>
              <a:defRPr sz="1400">
                <a:solidFill>
                  <a:schemeClr val="tx1"/>
                </a:solidFill>
                <a:latin typeface="Times New Roman" pitchFamily="18" charset="0"/>
                <a:cs typeface="+mn-cs"/>
              </a:defRPr>
            </a:lvl7pPr>
            <a:lvl8pPr marL="3429000" indent="-228600" algn="l" rtl="0" fontAlgn="base">
              <a:spcBef>
                <a:spcPct val="45000"/>
              </a:spcBef>
              <a:spcAft>
                <a:spcPct val="0"/>
              </a:spcAft>
              <a:buChar char="»"/>
              <a:defRPr sz="1400">
                <a:solidFill>
                  <a:schemeClr val="tx1"/>
                </a:solidFill>
                <a:latin typeface="Times New Roman" pitchFamily="18" charset="0"/>
                <a:cs typeface="+mn-cs"/>
              </a:defRPr>
            </a:lvl8pPr>
            <a:lvl9pPr marL="3886200" indent="-228600" algn="l" rtl="0" fontAlgn="base">
              <a:spcBef>
                <a:spcPct val="45000"/>
              </a:spcBef>
              <a:spcAft>
                <a:spcPct val="0"/>
              </a:spcAft>
              <a:buChar char="»"/>
              <a:defRPr sz="1400">
                <a:solidFill>
                  <a:schemeClr val="tx1"/>
                </a:solidFill>
                <a:latin typeface="Times New Roman" pitchFamily="18" charset="0"/>
                <a:cs typeface="+mn-cs"/>
              </a:defRPr>
            </a:lvl9pPr>
          </a:lstStyle>
          <a:p>
            <a:pPr lvl="1"/>
            <a:endParaRPr lang="en-US" sz="1100" kern="0" dirty="0"/>
          </a:p>
          <a:p>
            <a:pPr lvl="1"/>
            <a:endParaRPr lang="en-US" sz="1100" kern="0" dirty="0"/>
          </a:p>
          <a:p>
            <a:pPr lvl="1"/>
            <a:r>
              <a:rPr lang="en-US" sz="1100" kern="0" dirty="0"/>
              <a:t>Read from Flash: The RT viewer shall be read all programs contents upon user request from RT viewer. The user shall </a:t>
            </a:r>
            <a:r>
              <a:rPr lang="en-US" sz="1100" kern="0" dirty="0" smtClean="0"/>
              <a:t>select to </a:t>
            </a:r>
            <a:r>
              <a:rPr lang="en-US" sz="1100" kern="0" dirty="0"/>
              <a:t>read contents from Flash by </a:t>
            </a:r>
            <a:r>
              <a:rPr lang="en-US" sz="1100" kern="0" dirty="0" smtClean="0"/>
              <a:t>mark </a:t>
            </a:r>
            <a:r>
              <a:rPr lang="en-US" sz="1100" kern="0" dirty="0"/>
              <a:t>this options </a:t>
            </a:r>
            <a:r>
              <a:rPr lang="en-US" sz="1100" kern="0" dirty="0" smtClean="0"/>
              <a:t>at </a:t>
            </a:r>
            <a:r>
              <a:rPr lang="en-US" sz="1100" kern="0" dirty="0"/>
              <a:t>RT </a:t>
            </a:r>
            <a:r>
              <a:rPr lang="en-US" sz="1100" kern="0" smtClean="0"/>
              <a:t>Viewer interface.</a:t>
            </a:r>
            <a:endParaRPr lang="en-US" sz="1100" kern="0" dirty="0"/>
          </a:p>
          <a:p>
            <a:pPr lvl="1"/>
            <a:r>
              <a:rPr lang="en-US" sz="1100" kern="0" dirty="0"/>
              <a:t>The write </a:t>
            </a:r>
            <a:r>
              <a:rPr lang="en-US" sz="1100" kern="0" dirty="0" smtClean="0"/>
              <a:t>to </a:t>
            </a:r>
            <a:r>
              <a:rPr lang="en-US" sz="1100" kern="0" dirty="0"/>
              <a:t>flash operations will be protected in thread safe (this protection will be a handle by HBS SW layer).</a:t>
            </a:r>
          </a:p>
          <a:p>
            <a:pPr lvl="1"/>
            <a:r>
              <a:rPr lang="en-US" sz="1100" dirty="0"/>
              <a:t>Read from Flash HBS API: the methods that will handle read from Flash shall be: </a:t>
            </a:r>
            <a:r>
              <a:rPr lang="en-US" sz="1100" dirty="0" err="1"/>
              <a:t>p_CDS_read</a:t>
            </a:r>
            <a:r>
              <a:rPr lang="en-US" sz="1100" dirty="0"/>
              <a:t>.</a:t>
            </a:r>
          </a:p>
          <a:p>
            <a:pPr marL="0" indent="0">
              <a:buFontTx/>
              <a:buNone/>
            </a:pPr>
            <a:endParaRPr lang="en-US" sz="1100" kern="0" dirty="0"/>
          </a:p>
          <a:p>
            <a:pPr marL="0" indent="0">
              <a:buFontTx/>
              <a:buNone/>
            </a:pPr>
            <a:r>
              <a:rPr lang="en-US" kern="0" dirty="0"/>
              <a:t>  </a:t>
            </a:r>
          </a:p>
        </p:txBody>
      </p:sp>
      <p:sp>
        <p:nvSpPr>
          <p:cNvPr id="10" name="TextBox 9">
            <a:extLst>
              <a:ext uri="{FF2B5EF4-FFF2-40B4-BE49-F238E27FC236}">
                <a16:creationId xmlns="" xmlns:a16="http://schemas.microsoft.com/office/drawing/2014/main" id="{37FA1E4B-C19E-4B77-BB79-41DEDC2FDA98}"/>
              </a:ext>
            </a:extLst>
          </p:cNvPr>
          <p:cNvSpPr txBox="1"/>
          <p:nvPr/>
        </p:nvSpPr>
        <p:spPr>
          <a:xfrm>
            <a:off x="3401066" y="3514417"/>
            <a:ext cx="1685078" cy="369332"/>
          </a:xfrm>
          <a:prstGeom prst="rect">
            <a:avLst/>
          </a:prstGeom>
          <a:noFill/>
        </p:spPr>
        <p:txBody>
          <a:bodyPr wrap="none" rtlCol="0">
            <a:spAutoFit/>
          </a:bodyPr>
          <a:lstStyle/>
          <a:p>
            <a:r>
              <a:rPr lang="en-US" dirty="0">
                <a:solidFill>
                  <a:schemeClr val="accent6"/>
                </a:solidFill>
              </a:rPr>
              <a:t>FLASH - Read</a:t>
            </a:r>
          </a:p>
        </p:txBody>
      </p:sp>
    </p:spTree>
    <p:extLst>
      <p:ext uri="{BB962C8B-B14F-4D97-AF65-F5344CB8AC3E}">
        <p14:creationId xmlns:p14="http://schemas.microsoft.com/office/powerpoint/2010/main" val="48397809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0"/>
            <a:r>
              <a:rPr lang="en-US" dirty="0"/>
              <a:t>RT TLM </a:t>
            </a:r>
            <a:br>
              <a:rPr lang="en-US" dirty="0"/>
            </a:br>
            <a:r>
              <a:rPr lang="en-US" dirty="0"/>
              <a:t>Flash – </a:t>
            </a:r>
            <a:r>
              <a:rPr lang="en-US" dirty="0" smtClean="0"/>
              <a:t>Memory description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654" y="797204"/>
            <a:ext cx="7191746" cy="5870295"/>
          </a:xfrm>
          <a:prstGeom prst="rect">
            <a:avLst/>
          </a:prstGeom>
        </p:spPr>
      </p:pic>
    </p:spTree>
    <p:extLst>
      <p:ext uri="{BB962C8B-B14F-4D97-AF65-F5344CB8AC3E}">
        <p14:creationId xmlns:p14="http://schemas.microsoft.com/office/powerpoint/2010/main" val="364936090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0"/>
            <a:r>
              <a:rPr lang="en-US" sz="1400" dirty="0"/>
              <a:t>Telemetric SW flow</a:t>
            </a:r>
            <a:br>
              <a:rPr lang="en-US" sz="1400" dirty="0"/>
            </a:br>
            <a:r>
              <a:rPr lang="en-US" sz="1400" dirty="0" smtClean="0"/>
              <a:t>Initialize TLM module</a:t>
            </a:r>
            <a:endParaRPr lang="en-US" sz="1400" dirty="0"/>
          </a:p>
        </p:txBody>
      </p:sp>
      <p:pic>
        <p:nvPicPr>
          <p:cNvPr id="1028" name="Picture 4" descr="C:\Software_projects\Elbit\ElbitMalat\Telemetric\DR\Flow charts\Init_tlm_modu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488" y="1056048"/>
            <a:ext cx="6967537" cy="483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53374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0"/>
            <a:r>
              <a:rPr lang="en-US" sz="1400" dirty="0"/>
              <a:t>Telemetric SW flow</a:t>
            </a:r>
            <a:br>
              <a:rPr lang="en-US" sz="1400" dirty="0"/>
            </a:br>
            <a:r>
              <a:rPr lang="en-US" sz="1400" dirty="0" smtClean="0"/>
              <a:t>Update members process</a:t>
            </a:r>
            <a:endParaRPr lang="en-US" sz="1400" dirty="0"/>
          </a:p>
        </p:txBody>
      </p:sp>
      <p:pic>
        <p:nvPicPr>
          <p:cNvPr id="2051" name="Picture 3" descr="C:\Software_projects\Elbit\ElbitMalat\Telemetric\DR\Flow charts\Write proc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2" y="1064623"/>
            <a:ext cx="7549242" cy="5466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25445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985891ea-cc2b-426e-89e8-b7f21e8d7005">
      <Terms xmlns="http://schemas.microsoft.com/office/infopath/2007/PartnerControls"/>
    </TaxKeywordTaxHTField>
    <Tags_x0020_And_x0020_Notes xmlns="54f95060-3a06-49bc-a45d-760f455d169f" xsi:nil="true"/>
    <TaxCatchAll xmlns="985891ea-cc2b-426e-89e8-b7f21e8d7005"/>
    <AverageRating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E16916E631B848A501381DD8EEAED7" ma:contentTypeVersion="6" ma:contentTypeDescription="Create a new document." ma:contentTypeScope="" ma:versionID="7df0c0be0b8d97f49516200f286f52d8">
  <xsd:schema xmlns:xsd="http://www.w3.org/2001/XMLSchema" xmlns:xs="http://www.w3.org/2001/XMLSchema" xmlns:p="http://schemas.microsoft.com/office/2006/metadata/properties" xmlns:ns1="http://schemas.microsoft.com/sharepoint/v3" xmlns:ns2="985891ea-cc2b-426e-89e8-b7f21e8d7005" xmlns:ns3="54f95060-3a06-49bc-a45d-760f455d169f" targetNamespace="http://schemas.microsoft.com/office/2006/metadata/properties" ma:root="true" ma:fieldsID="aeccfae96436f93cdc7abaadb9e42baa" ns1:_="" ns2:_="" ns3:_="">
    <xsd:import namespace="http://schemas.microsoft.com/sharepoint/v3"/>
    <xsd:import namespace="985891ea-cc2b-426e-89e8-b7f21e8d7005"/>
    <xsd:import namespace="54f95060-3a06-49bc-a45d-760f455d169f"/>
    <xsd:element name="properties">
      <xsd:complexType>
        <xsd:sequence>
          <xsd:element name="documentManagement">
            <xsd:complexType>
              <xsd:all>
                <xsd:element ref="ns1:AverageRating" minOccurs="0"/>
                <xsd:element ref="ns1:RatingCount" minOccurs="0"/>
                <xsd:element ref="ns2:TaxKeywordTaxHTField" minOccurs="0"/>
                <xsd:element ref="ns2:TaxCatchAll" minOccurs="0"/>
                <xsd:element ref="ns3:Tags_x0020_And_x0020_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985891ea-cc2b-426e-89e8-b7f21e8d7005"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84d534b8-b814-4779-9d52-c8fca9a89253"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description="" ma:hidden="true" ma:list="{b3a38f78-afe9-4946-a6f8-59bd884bf96d}" ma:internalName="TaxCatchAll" ma:showField="CatchAllData" ma:web="985891ea-cc2b-426e-89e8-b7f21e8d700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4f95060-3a06-49bc-a45d-760f455d169f" elementFormDefault="qualified">
    <xsd:import namespace="http://schemas.microsoft.com/office/2006/documentManagement/types"/>
    <xsd:import namespace="http://schemas.microsoft.com/office/infopath/2007/PartnerControls"/>
    <xsd:element name="Tags_x0020_And_x0020_Notes" ma:index="13" nillable="true" ma:displayName="Tags And Notes" ma:internalName="Tags_x0020_And_x0020_Notes">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30D1EAC-4B40-4093-B2DA-DF232B1F2BEB}">
  <ds:schemaRefs>
    <ds:schemaRef ds:uri="54f95060-3a06-49bc-a45d-760f455d169f"/>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schemas.microsoft.com/sharepoint/v3"/>
    <ds:schemaRef ds:uri="http://schemas.microsoft.com/office/infopath/2007/PartnerControls"/>
    <ds:schemaRef ds:uri="http://purl.org/dc/dcmitype/"/>
    <ds:schemaRef ds:uri="985891ea-cc2b-426e-89e8-b7f21e8d7005"/>
    <ds:schemaRef ds:uri="http://www.w3.org/XML/1998/namespace"/>
    <ds:schemaRef ds:uri="http://purl.org/dc/terms/"/>
  </ds:schemaRefs>
</ds:datastoreItem>
</file>

<file path=customXml/itemProps2.xml><?xml version="1.0" encoding="utf-8"?>
<ds:datastoreItem xmlns:ds="http://schemas.openxmlformats.org/officeDocument/2006/customXml" ds:itemID="{04C21879-72D6-412B-A31C-815B925B05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85891ea-cc2b-426e-89e8-b7f21e8d7005"/>
    <ds:schemaRef ds:uri="54f95060-3a06-49bc-a45d-760f455d16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889E48-FC40-4A9E-AE65-14B743C28F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35178</TotalTime>
  <Words>1277</Words>
  <Application>Microsoft Office PowerPoint</Application>
  <PresentationFormat>On-screen Show (4:3)</PresentationFormat>
  <Paragraphs>132</Paragraphs>
  <Slides>19</Slides>
  <Notes>0</Notes>
  <HiddenSlides>0</HiddenSlides>
  <MMClips>0</MMClips>
  <ScaleCrop>false</ScaleCrop>
  <HeadingPairs>
    <vt:vector size="6" baseType="variant">
      <vt:variant>
        <vt:lpstr>Theme</vt:lpstr>
      </vt:variant>
      <vt:variant>
        <vt:i4>1</vt:i4>
      </vt:variant>
      <vt:variant>
        <vt:lpstr>Slide Titles</vt:lpstr>
      </vt:variant>
      <vt:variant>
        <vt:i4>19</vt:i4>
      </vt:variant>
      <vt:variant>
        <vt:lpstr>Custom Shows</vt:lpstr>
      </vt:variant>
      <vt:variant>
        <vt:i4>5</vt:i4>
      </vt:variant>
    </vt:vector>
  </HeadingPairs>
  <TitlesOfParts>
    <vt:vector size="25" baseType="lpstr">
      <vt:lpstr>2_Default Design</vt:lpstr>
      <vt:lpstr>RT Telemetric (TLM) SW DR DR: 1.03</vt:lpstr>
      <vt:lpstr>RT TLM  General Requirements</vt:lpstr>
      <vt:lpstr>RT telemetric – high level module diagram</vt:lpstr>
      <vt:lpstr>RT TLM  Flash – general requirements</vt:lpstr>
      <vt:lpstr>RT TLM  Flash – general requirements</vt:lpstr>
      <vt:lpstr>RT TLM  Flash – Read / write requirements</vt:lpstr>
      <vt:lpstr>RT TLM  Flash – Memory description</vt:lpstr>
      <vt:lpstr>Telemetric SW flow Initialize TLM module</vt:lpstr>
      <vt:lpstr>Telemetric SW flow Update members process</vt:lpstr>
      <vt:lpstr>Telemetric SW flow Flash store process</vt:lpstr>
      <vt:lpstr>RT TLM  Telemetric current state - requirements</vt:lpstr>
      <vt:lpstr>RT TLM  RT viewer requirements</vt:lpstr>
      <vt:lpstr>RT TLM  RT viewer - Presentation 1 / 3</vt:lpstr>
      <vt:lpstr>RT TLM  RT viewer - Presentation 2 / 3</vt:lpstr>
      <vt:lpstr>RT TLM  RT viewer - Presentation 3 / 3</vt:lpstr>
      <vt:lpstr>RT TLM parameters configuration Solution A – ICD messages</vt:lpstr>
      <vt:lpstr>RT TLM parameters configuration Solution B – Parameters configurator tool </vt:lpstr>
      <vt:lpstr>RT TLM parameters configuration Solution B – Parameters configurator tool </vt:lpstr>
      <vt:lpstr>PowerPoint Presentation</vt:lpstr>
      <vt:lpstr> Aerospace – Business Areas</vt:lpstr>
      <vt:lpstr>UAS- Businees Units</vt:lpstr>
      <vt:lpstr>Electro-optic – Elop – Business</vt:lpstr>
      <vt:lpstr>Land C4I – Business Units</vt:lpstr>
      <vt:lpstr>EW &amp; SIGINT- Business Units</vt:lpstr>
    </vt:vector>
  </TitlesOfParts>
  <Company>Elbit Systems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תבנית למצגת שוויץ אנגלית</dc:title>
  <dc:creator>dp22434</dc:creator>
  <cp:lastModifiedBy>Roee Zinoue</cp:lastModifiedBy>
  <cp:revision>905</cp:revision>
  <dcterms:created xsi:type="dcterms:W3CDTF">2013-04-10T07:07:30Z</dcterms:created>
  <dcterms:modified xsi:type="dcterms:W3CDTF">2018-11-21T12:42:26Z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0x01010026E16916E631B848A501381DD8EEAED7</vt:lpwstr>
  </property>
  <property fmtid="{D5CDD505-2E9C-101B-9397-08002B2CF9AE}" pid="4" name="TaxKeyword">
    <vt:lpwstr/>
  </property>
  <property fmtid="{D5CDD505-2E9C-101B-9397-08002B2CF9AE}" pid="5" name="Version Label">
    <vt:lpwstr/>
  </property>
</Properties>
</file>