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18"/>
  </p:notesMasterIdLst>
  <p:handoutMasterIdLst>
    <p:handoutMasterId r:id="rId19"/>
  </p:handoutMasterIdLst>
  <p:sldIdLst>
    <p:sldId id="340" r:id="rId5"/>
    <p:sldId id="344" r:id="rId6"/>
    <p:sldId id="359" r:id="rId7"/>
    <p:sldId id="362" r:id="rId8"/>
    <p:sldId id="363" r:id="rId9"/>
    <p:sldId id="365" r:id="rId10"/>
    <p:sldId id="366" r:id="rId11"/>
    <p:sldId id="361" r:id="rId12"/>
    <p:sldId id="357" r:id="rId13"/>
    <p:sldId id="358" r:id="rId14"/>
    <p:sldId id="356" r:id="rId15"/>
    <p:sldId id="364" r:id="rId16"/>
    <p:sldId id="353" r:id="rId17"/>
  </p:sldIdLst>
  <p:sldSz cx="9144000" cy="6858000" type="screen4x3"/>
  <p:notesSz cx="6858000" cy="9296400"/>
  <p:custShowLst>
    <p:custShow name=" Aerospace – Business Areas" id="0">
      <p:sldLst/>
    </p:custShow>
    <p:custShow name="UAS- Businees Units" id="1">
      <p:sldLst/>
    </p:custShow>
    <p:custShow name="Electro-optic – Elop – Business" id="2">
      <p:sldLst/>
    </p:custShow>
    <p:custShow name="Land C4I – Business Units" id="3">
      <p:sldLst/>
    </p:custShow>
    <p:custShow name="EW &amp; SIGINT- Business Units" id="4">
      <p:sldLst/>
    </p:custShow>
  </p:custShow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BA79A-D690-4BD0-A115-9FFD52E77735}">
          <p14:sldIdLst>
            <p14:sldId id="340"/>
            <p14:sldId id="344"/>
            <p14:sldId id="359"/>
            <p14:sldId id="362"/>
            <p14:sldId id="363"/>
            <p14:sldId id="365"/>
            <p14:sldId id="366"/>
            <p14:sldId id="361"/>
            <p14:sldId id="357"/>
            <p14:sldId id="358"/>
            <p14:sldId id="356"/>
            <p14:sldId id="364"/>
            <p14:sldId id="3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FEE002"/>
    <a:srgbClr val="00007E"/>
    <a:srgbClr val="00006C"/>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6839" autoAdjust="0"/>
  </p:normalViewPr>
  <p:slideViewPr>
    <p:cSldViewPr snapToGrid="0">
      <p:cViewPr>
        <p:scale>
          <a:sx n="70" d="100"/>
          <a:sy n="70" d="100"/>
        </p:scale>
        <p:origin x="-2814" y="-11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44" y="-9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094E33D-6E1D-4268-A0C7-E7AE08740D1A}" type="datetimeFigureOut">
              <a:rPr lang="en-US" smtClean="0"/>
              <a:t>10/28/2018</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E0C0A9C-9818-4454-8E87-C61557CB29FB}" type="slidenum">
              <a:rPr lang="en-US" smtClean="0"/>
              <a:t>‹#›</a:t>
            </a:fld>
            <a:endParaRPr lang="en-US"/>
          </a:p>
        </p:txBody>
      </p:sp>
    </p:spTree>
    <p:extLst>
      <p:ext uri="{BB962C8B-B14F-4D97-AF65-F5344CB8AC3E}">
        <p14:creationId xmlns:p14="http://schemas.microsoft.com/office/powerpoint/2010/main" val="3694935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64820"/>
          </a:xfrm>
          <a:prstGeom prst="rect">
            <a:avLst/>
          </a:prstGeom>
        </p:spPr>
        <p:txBody>
          <a:bodyPr vert="horz" lIns="93177" tIns="46589" rIns="93177" bIns="46589" rtlCol="1"/>
          <a:lstStyle>
            <a:lvl1pPr algn="r">
              <a:defRPr sz="1200"/>
            </a:lvl1pPr>
          </a:lstStyle>
          <a:p>
            <a:endParaRPr lang="he-IL"/>
          </a:p>
        </p:txBody>
      </p:sp>
      <p:sp>
        <p:nvSpPr>
          <p:cNvPr id="3" name="Date Placeholder 2"/>
          <p:cNvSpPr>
            <a:spLocks noGrp="1"/>
          </p:cNvSpPr>
          <p:nvPr>
            <p:ph type="dt" idx="1"/>
          </p:nvPr>
        </p:nvSpPr>
        <p:spPr>
          <a:xfrm>
            <a:off x="1588" y="0"/>
            <a:ext cx="2971800" cy="464820"/>
          </a:xfrm>
          <a:prstGeom prst="rect">
            <a:avLst/>
          </a:prstGeom>
        </p:spPr>
        <p:txBody>
          <a:bodyPr vert="horz" lIns="93177" tIns="46589" rIns="93177" bIns="46589" rtlCol="1"/>
          <a:lstStyle>
            <a:lvl1pPr algn="l">
              <a:defRPr sz="1200"/>
            </a:lvl1pPr>
          </a:lstStyle>
          <a:p>
            <a:fld id="{95651016-69E9-464F-AF89-5684AEF24FEC}" type="datetimeFigureOut">
              <a:rPr lang="he-IL" smtClean="0"/>
              <a:pPr/>
              <a:t>י"ט/חשון/תשע"ט</a:t>
            </a:fld>
            <a:endParaRPr lang="he-IL"/>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1" anchor="ctr"/>
          <a:lstStyle/>
          <a:p>
            <a:endParaRPr lang="he-IL"/>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829967"/>
            <a:ext cx="2971800" cy="464820"/>
          </a:xfrm>
          <a:prstGeom prst="rect">
            <a:avLst/>
          </a:prstGeom>
        </p:spPr>
        <p:txBody>
          <a:bodyPr vert="horz" lIns="93177" tIns="46589" rIns="93177" bIns="46589" rtlCol="1" anchor="b"/>
          <a:lstStyle>
            <a:lvl1pPr algn="r">
              <a:defRPr sz="1200"/>
            </a:lvl1pPr>
          </a:lstStyle>
          <a:p>
            <a:endParaRPr lang="he-IL"/>
          </a:p>
        </p:txBody>
      </p:sp>
      <p:sp>
        <p:nvSpPr>
          <p:cNvPr id="7" name="Slide Number Placeholder 6"/>
          <p:cNvSpPr>
            <a:spLocks noGrp="1"/>
          </p:cNvSpPr>
          <p:nvPr>
            <p:ph type="sldNum" sz="quarter" idx="5"/>
          </p:nvPr>
        </p:nvSpPr>
        <p:spPr>
          <a:xfrm>
            <a:off x="1588" y="8829967"/>
            <a:ext cx="2971800" cy="464820"/>
          </a:xfrm>
          <a:prstGeom prst="rect">
            <a:avLst/>
          </a:prstGeom>
        </p:spPr>
        <p:txBody>
          <a:bodyPr vert="horz" lIns="93177" tIns="46589" rIns="93177" bIns="46589" rtlCol="1" anchor="b"/>
          <a:lstStyle>
            <a:lvl1pPr algn="l">
              <a:defRPr sz="1200"/>
            </a:lvl1pPr>
          </a:lstStyle>
          <a:p>
            <a:fld id="{7B4B8964-6488-4D61-86DF-00319C1E3E72}" type="slidenum">
              <a:rPr lang="he-IL" smtClean="0"/>
              <a:pPr/>
              <a:t>‹#›</a:t>
            </a:fld>
            <a:endParaRPr lang="he-IL"/>
          </a:p>
        </p:txBody>
      </p:sp>
    </p:spTree>
    <p:extLst>
      <p:ext uri="{BB962C8B-B14F-4D97-AF65-F5344CB8AC3E}">
        <p14:creationId xmlns:p14="http://schemas.microsoft.com/office/powerpoint/2010/main" val="17936340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6"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ctrTitle"/>
          </p:nvPr>
        </p:nvSpPr>
        <p:spPr>
          <a:xfrm>
            <a:off x="439387" y="3428946"/>
            <a:ext cx="8312727" cy="648881"/>
          </a:xfrm>
        </p:spPr>
        <p:txBody>
          <a:bodyPr/>
          <a:lstStyle>
            <a:lvl1pPr algn="ctr">
              <a:defRPr sz="8000"/>
            </a:lvl1pPr>
          </a:lstStyle>
          <a:p>
            <a:r>
              <a:rPr lang="en-US" dirty="0" smtClean="0"/>
              <a:t>Click to edit Master title style</a:t>
            </a:r>
            <a:endParaRPr lang="he-IL" dirty="0"/>
          </a:p>
        </p:txBody>
      </p:sp>
      <p:sp>
        <p:nvSpPr>
          <p:cNvPr id="3" name="Subtitle 2"/>
          <p:cNvSpPr>
            <a:spLocks noGrp="1"/>
          </p:cNvSpPr>
          <p:nvPr>
            <p:ph type="subTitle" idx="1"/>
          </p:nvPr>
        </p:nvSpPr>
        <p:spPr>
          <a:xfrm>
            <a:off x="140198" y="1427268"/>
            <a:ext cx="6034971" cy="619866"/>
          </a:xfrm>
        </p:spPr>
        <p:txBody>
          <a:bodyPr/>
          <a:lstStyle>
            <a:lvl1pPr marL="0" indent="0" algn="l">
              <a:buNone/>
              <a:defRPr sz="3200">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he-IL" dirty="0"/>
          </a:p>
        </p:txBody>
      </p:sp>
      <p:sp>
        <p:nvSpPr>
          <p:cNvPr id="4" name="Rectangle 3"/>
          <p:cNvSpPr/>
          <p:nvPr userDrawn="1"/>
        </p:nvSpPr>
        <p:spPr>
          <a:xfrm>
            <a:off x="7114032" y="0"/>
            <a:ext cx="2020824" cy="86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p22434\Desktop\logo_STAR_ENG_C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01384" y="184912"/>
            <a:ext cx="2423160" cy="91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179388" y="1080000"/>
            <a:ext cx="871378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1080000"/>
            <a:ext cx="8713787" cy="5616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
        <p:nvSpPr>
          <p:cNvPr id="7" name="Rectangle 2"/>
          <p:cNvSpPr/>
          <p:nvPr userDrawn="1"/>
        </p:nvSpPr>
        <p:spPr>
          <a:xfrm>
            <a:off x="1933995" y="72354"/>
            <a:ext cx="5119947"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0" name="Title 9"/>
          <p:cNvSpPr>
            <a:spLocks noGrp="1"/>
          </p:cNvSpPr>
          <p:nvPr>
            <p:ph type="title"/>
          </p:nvPr>
        </p:nvSpPr>
        <p:spPr>
          <a:xfrm>
            <a:off x="1933995" y="50948"/>
            <a:ext cx="5010269" cy="69215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6977714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018CC6F-21C5-4C09-B765-894B6ADB973C}"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
        <p:nvSpPr>
          <p:cNvPr id="10" name="Picture Placeholder 9"/>
          <p:cNvSpPr>
            <a:spLocks noGrp="1"/>
          </p:cNvSpPr>
          <p:nvPr>
            <p:ph type="pic" sz="quarter" idx="13"/>
          </p:nvPr>
        </p:nvSpPr>
        <p:spPr>
          <a:xfrm>
            <a:off x="180975" y="2208331"/>
            <a:ext cx="2800888" cy="2412521"/>
          </a:xfrm>
        </p:spPr>
        <p:txBody>
          <a:bodyPr/>
          <a:lstStyle/>
          <a:p>
            <a:endParaRPr lang="en-US"/>
          </a:p>
        </p:txBody>
      </p:sp>
      <p:sp>
        <p:nvSpPr>
          <p:cNvPr id="11" name="Picture Placeholder 9"/>
          <p:cNvSpPr>
            <a:spLocks noGrp="1"/>
          </p:cNvSpPr>
          <p:nvPr>
            <p:ph type="pic" sz="quarter" idx="14"/>
          </p:nvPr>
        </p:nvSpPr>
        <p:spPr>
          <a:xfrm>
            <a:off x="3167150" y="2208331"/>
            <a:ext cx="2800888" cy="2412521"/>
          </a:xfrm>
        </p:spPr>
        <p:txBody>
          <a:bodyPr/>
          <a:lstStyle/>
          <a:p>
            <a:endParaRPr lang="en-US"/>
          </a:p>
        </p:txBody>
      </p:sp>
      <p:sp>
        <p:nvSpPr>
          <p:cNvPr id="12" name="Picture Placeholder 9"/>
          <p:cNvSpPr>
            <a:spLocks noGrp="1"/>
          </p:cNvSpPr>
          <p:nvPr>
            <p:ph type="pic" sz="quarter" idx="15"/>
          </p:nvPr>
        </p:nvSpPr>
        <p:spPr>
          <a:xfrm>
            <a:off x="6153325" y="2208331"/>
            <a:ext cx="2800888" cy="2412521"/>
          </a:xfrm>
        </p:spPr>
        <p:txBody>
          <a:bodyPr/>
          <a:lstStyle/>
          <a:p>
            <a:endParaRPr lang="en-US"/>
          </a:p>
        </p:txBody>
      </p:sp>
      <p:sp>
        <p:nvSpPr>
          <p:cNvPr id="13" name="Rectangle 2"/>
          <p:cNvSpPr/>
          <p:nvPr userDrawn="1"/>
        </p:nvSpPr>
        <p:spPr>
          <a:xfrm>
            <a:off x="1966365" y="72354"/>
            <a:ext cx="5087578"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4" name="Title 9"/>
          <p:cNvSpPr>
            <a:spLocks noGrp="1"/>
          </p:cNvSpPr>
          <p:nvPr>
            <p:ph type="title"/>
          </p:nvPr>
        </p:nvSpPr>
        <p:spPr>
          <a:xfrm>
            <a:off x="1966365" y="50948"/>
            <a:ext cx="4977899" cy="69215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504467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8419566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10"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title"/>
          </p:nvPr>
        </p:nvSpPr>
        <p:spPr>
          <a:xfrm>
            <a:off x="535650" y="1343109"/>
            <a:ext cx="5497019" cy="692150"/>
          </a:xfrm>
        </p:spPr>
        <p:txBody>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426795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13.png"/><Relationship Id="rId7" Type="http://schemas.openxmlformats.org/officeDocument/2006/relationships/slideLayout" Target="../slideLayouts/slideLayout7.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68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828799" y="0"/>
            <a:ext cx="5403273"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he-IL" dirty="0" smtClean="0"/>
              <a:t>Company presentation</a:t>
            </a:r>
            <a:endParaRPr lang="en-US" dirty="0" smtClean="0"/>
          </a:p>
        </p:txBody>
      </p:sp>
      <p:sp>
        <p:nvSpPr>
          <p:cNvPr id="5123" name="Rectangle 3"/>
          <p:cNvSpPr>
            <a:spLocks noGrp="1" noChangeArrowheads="1"/>
          </p:cNvSpPr>
          <p:nvPr>
            <p:ph type="body" idx="1"/>
          </p:nvPr>
        </p:nvSpPr>
        <p:spPr bwMode="auto">
          <a:xfrm>
            <a:off x="179388" y="908050"/>
            <a:ext cx="8713787"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he-IL" dirty="0" smtClean="0"/>
              <a:t> Click to edit Master text styles</a:t>
            </a:r>
          </a:p>
          <a:p>
            <a:pPr lvl="1"/>
            <a:r>
              <a:rPr lang="en-US" altLang="he-IL" dirty="0" smtClean="0"/>
              <a:t>Second level</a:t>
            </a:r>
          </a:p>
          <a:p>
            <a:pPr lvl="2"/>
            <a:r>
              <a:rPr lang="en-US" altLang="he-IL" dirty="0" smtClean="0"/>
              <a:t>Third level</a:t>
            </a:r>
          </a:p>
          <a:p>
            <a:pPr lvl="3"/>
            <a:r>
              <a:rPr lang="en-US" altLang="he-IL" dirty="0" smtClean="0"/>
              <a:t>Fourth level</a:t>
            </a:r>
          </a:p>
          <a:p>
            <a:pPr lvl="4"/>
            <a:r>
              <a:rPr lang="en-US" altLang="he-IL" dirty="0" smtClean="0"/>
              <a:t>Fifth level</a:t>
            </a:r>
          </a:p>
          <a:p>
            <a:pPr lvl="4"/>
            <a:endParaRPr lang="en-US" dirty="0" smtClean="0"/>
          </a:p>
        </p:txBody>
      </p:sp>
      <p:sp>
        <p:nvSpPr>
          <p:cNvPr id="24580" name="Rectangle 4"/>
          <p:cNvSpPr>
            <a:spLocks noGrp="1" noChangeArrowheads="1"/>
          </p:cNvSpPr>
          <p:nvPr>
            <p:ph type="dt" sz="half" idx="2"/>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24584"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800" b="1" dirty="0">
                <a:solidFill>
                  <a:srgbClr val="FFFFFF"/>
                </a:solidFill>
              </a:rPr>
              <a:t>© </a:t>
            </a:r>
            <a:r>
              <a:rPr lang="en-US" sz="800" b="1" dirty="0" smtClean="0">
                <a:solidFill>
                  <a:srgbClr val="FFFFFF"/>
                </a:solidFill>
              </a:rPr>
              <a:t>2011 </a:t>
            </a:r>
            <a:r>
              <a:rPr lang="en-US" sz="800" b="1" dirty="0">
                <a:solidFill>
                  <a:srgbClr val="FFFFFF"/>
                </a:solidFill>
              </a:rPr>
              <a:t>by Elbit Systems | Elbit Systems Proprietary</a:t>
            </a:r>
          </a:p>
        </p:txBody>
      </p:sp>
      <p:grpSp>
        <p:nvGrpSpPr>
          <p:cNvPr id="3" name="Group 19"/>
          <p:cNvGrpSpPr/>
          <p:nvPr/>
        </p:nvGrpSpPr>
        <p:grpSpPr>
          <a:xfrm>
            <a:off x="0" y="6643688"/>
            <a:ext cx="9144000" cy="214312"/>
            <a:chOff x="0" y="6643688"/>
            <a:chExt cx="9144000" cy="214312"/>
          </a:xfrm>
        </p:grpSpPr>
        <p:sp>
          <p:nvSpPr>
            <p:cNvPr id="20" name="Rectangle 19"/>
            <p:cNvSpPr/>
            <p:nvPr/>
          </p:nvSpPr>
          <p:spPr>
            <a:xfrm>
              <a:off x="0" y="6643710"/>
              <a:ext cx="9144000" cy="2142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808080">
                    <a:lumMod val="20000"/>
                    <a:lumOff val="80000"/>
                  </a:srgbClr>
                </a:solidFill>
              </a:endParaRPr>
            </a:p>
          </p:txBody>
        </p:sp>
        <p:sp>
          <p:nvSpPr>
            <p:cNvPr id="21"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a:spcBef>
                  <a:spcPct val="50000"/>
                </a:spcBef>
                <a:defRPr/>
              </a:pPr>
              <a:r>
                <a:rPr lang="en-US" sz="800" b="1" dirty="0">
                  <a:solidFill>
                    <a:srgbClr val="000000">
                      <a:lumMod val="50000"/>
                      <a:lumOff val="50000"/>
                    </a:srgbClr>
                  </a:solidFill>
                </a:rPr>
                <a:t>© </a:t>
              </a:r>
              <a:r>
                <a:rPr lang="en-US" sz="800" b="1" dirty="0" smtClean="0">
                  <a:solidFill>
                    <a:srgbClr val="000000">
                      <a:lumMod val="50000"/>
                      <a:lumOff val="50000"/>
                    </a:srgbClr>
                  </a:solidFill>
                </a:rPr>
                <a:t>2015 </a:t>
              </a:r>
              <a:r>
                <a:rPr lang="en-US" sz="800" b="1" dirty="0">
                  <a:solidFill>
                    <a:srgbClr val="000000">
                      <a:lumMod val="50000"/>
                      <a:lumOff val="50000"/>
                    </a:srgbClr>
                  </a:solidFill>
                </a:rPr>
                <a:t>by Elbit Systems | Elbit Systems Proprietary</a:t>
              </a:r>
            </a:p>
          </p:txBody>
        </p:sp>
      </p:grpSp>
      <p:pic>
        <p:nvPicPr>
          <p:cNvPr id="12" name="Picture 11" descr="lock_24.png"/>
          <p:cNvPicPr>
            <a:picLocks noChangeAspect="1"/>
          </p:cNvPicPr>
          <p:nvPr/>
        </p:nvPicPr>
        <p:blipFill>
          <a:blip r:embed="rId9" cstate="print"/>
          <a:stretch>
            <a:fillRect/>
          </a:stretch>
        </p:blipFill>
        <p:spPr>
          <a:xfrm>
            <a:off x="7841718" y="6679219"/>
            <a:ext cx="144000" cy="144000"/>
          </a:xfrm>
          <a:prstGeom prst="rect">
            <a:avLst/>
          </a:prstGeom>
        </p:spPr>
      </p:pic>
      <p:pic>
        <p:nvPicPr>
          <p:cNvPr id="13" name="Picture 12" descr="home_24.png"/>
          <p:cNvPicPr>
            <a:picLocks noChangeAspect="1"/>
          </p:cNvPicPr>
          <p:nvPr/>
        </p:nvPicPr>
        <p:blipFill>
          <a:blip r:embed="rId10" cstate="print"/>
          <a:stretch>
            <a:fillRect/>
          </a:stretch>
        </p:blipFill>
        <p:spPr>
          <a:xfrm>
            <a:off x="214282" y="6683056"/>
            <a:ext cx="144000" cy="144000"/>
          </a:xfrm>
          <a:prstGeom prst="rect">
            <a:avLst/>
          </a:prstGeom>
        </p:spPr>
      </p:pic>
      <p:pic>
        <p:nvPicPr>
          <p:cNvPr id="14" name="Picture 13" descr="save_24.png"/>
          <p:cNvPicPr>
            <a:picLocks noChangeAspect="1"/>
          </p:cNvPicPr>
          <p:nvPr/>
        </p:nvPicPr>
        <p:blipFill>
          <a:blip r:embed="rId11" cstate="print"/>
          <a:stretch>
            <a:fillRect/>
          </a:stretch>
        </p:blipFill>
        <p:spPr>
          <a:xfrm>
            <a:off x="500034" y="6683056"/>
            <a:ext cx="144000" cy="144000"/>
          </a:xfrm>
          <a:prstGeom prst="rect">
            <a:avLst/>
          </a:prstGeom>
        </p:spPr>
      </p:pic>
      <p:pic>
        <p:nvPicPr>
          <p:cNvPr id="15" name="Picture 14" descr="calendar_24.png"/>
          <p:cNvPicPr>
            <a:picLocks noChangeAspect="1"/>
          </p:cNvPicPr>
          <p:nvPr/>
        </p:nvPicPr>
        <p:blipFill>
          <a:blip r:embed="rId12" cstate="print"/>
          <a:stretch>
            <a:fillRect/>
          </a:stretch>
        </p:blipFill>
        <p:spPr>
          <a:xfrm>
            <a:off x="8127470" y="6679219"/>
            <a:ext cx="144000" cy="144000"/>
          </a:xfrm>
          <a:prstGeom prst="rect">
            <a:avLst/>
          </a:prstGeom>
        </p:spPr>
      </p:pic>
      <p:pic>
        <p:nvPicPr>
          <p:cNvPr id="16" name="Picture 15" descr="trash_24.png"/>
          <p:cNvPicPr>
            <a:picLocks noChangeAspect="1"/>
          </p:cNvPicPr>
          <p:nvPr/>
        </p:nvPicPr>
        <p:blipFill>
          <a:blip r:embed="rId13" cstate="print"/>
          <a:stretch>
            <a:fillRect/>
          </a:stretch>
        </p:blipFill>
        <p:spPr>
          <a:xfrm>
            <a:off x="785786" y="6683056"/>
            <a:ext cx="144000" cy="144000"/>
          </a:xfrm>
          <a:prstGeom prst="rect">
            <a:avLst/>
          </a:prstGeom>
        </p:spPr>
      </p:pic>
      <p:pic>
        <p:nvPicPr>
          <p:cNvPr id="17" name="Picture 16" descr="zoom_in_24.png"/>
          <p:cNvPicPr>
            <a:picLocks noChangeAspect="1"/>
          </p:cNvPicPr>
          <p:nvPr/>
        </p:nvPicPr>
        <p:blipFill>
          <a:blip r:embed="rId14" cstate="print"/>
          <a:stretch>
            <a:fillRect/>
          </a:stretch>
        </p:blipFill>
        <p:spPr>
          <a:xfrm>
            <a:off x="1071538" y="6683056"/>
            <a:ext cx="144000" cy="144000"/>
          </a:xfrm>
          <a:prstGeom prst="rect">
            <a:avLst/>
          </a:prstGeom>
        </p:spPr>
      </p:pic>
      <p:pic>
        <p:nvPicPr>
          <p:cNvPr id="18" name="Picture 17" descr="chart_bar_down_24.png"/>
          <p:cNvPicPr>
            <a:picLocks noChangeAspect="1"/>
          </p:cNvPicPr>
          <p:nvPr/>
        </p:nvPicPr>
        <p:blipFill>
          <a:blip r:embed="rId15" cstate="print"/>
          <a:stretch>
            <a:fillRect/>
          </a:stretch>
        </p:blipFill>
        <p:spPr>
          <a:xfrm>
            <a:off x="8413222" y="6679219"/>
            <a:ext cx="144000" cy="144000"/>
          </a:xfrm>
          <a:prstGeom prst="rect">
            <a:avLst/>
          </a:prstGeom>
        </p:spPr>
      </p:pic>
      <p:pic>
        <p:nvPicPr>
          <p:cNvPr id="19" name="Picture 18" descr="display_on_24.png"/>
          <p:cNvPicPr>
            <a:picLocks noChangeAspect="1"/>
          </p:cNvPicPr>
          <p:nvPr/>
        </p:nvPicPr>
        <p:blipFill>
          <a:blip r:embed="rId16" cstate="print"/>
          <a:stretch>
            <a:fillRect/>
          </a:stretch>
        </p:blipFill>
        <p:spPr>
          <a:xfrm>
            <a:off x="8770412" y="6679219"/>
            <a:ext cx="144000" cy="144000"/>
          </a:xfrm>
          <a:prstGeom prst="rect">
            <a:avLst/>
          </a:prstGeom>
        </p:spPr>
      </p:pic>
      <p:sp>
        <p:nvSpPr>
          <p:cNvPr id="24582" name="Rectangle 6"/>
          <p:cNvSpPr>
            <a:spLocks noGrp="1" noChangeArrowheads="1"/>
          </p:cNvSpPr>
          <p:nvPr userDrawn="1">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fontAlgn="base">
              <a:spcBef>
                <a:spcPct val="0"/>
              </a:spcBef>
              <a:spcAft>
                <a:spcPct val="0"/>
              </a:spcAft>
              <a:defRPr/>
            </a:pPr>
            <a:fld id="{F3BF5874-2490-416F-84D7-BF020E59C2A4}" type="slidenum">
              <a:rPr lang="he-IL">
                <a:solidFill>
                  <a:srgbClr val="000000"/>
                </a:solidFill>
              </a:rPr>
              <a:pPr fontAlgn="base">
                <a:spcBef>
                  <a:spcPct val="0"/>
                </a:spcBef>
                <a:spcAft>
                  <a:spcPct val="0"/>
                </a:spcAft>
                <a:defRPr/>
              </a:pPr>
              <a:t>‹#›</a:t>
            </a:fld>
            <a:endParaRPr lang="en-US">
              <a:solidFill>
                <a:srgbClr val="000000"/>
              </a:solidFill>
            </a:endParaRPr>
          </a:p>
        </p:txBody>
      </p:sp>
      <p:pic>
        <p:nvPicPr>
          <p:cNvPr id="22" name="Picture 2" descr="C:\Users\dp22434\Desktop\logo_STAR_ENG_COLOR.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29966" y="104265"/>
            <a:ext cx="1784446" cy="674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sl\dfs\DesignTeam\Chen\2.Images\logo5-5-2-2-גדול.png"/>
          <p:cNvPicPr>
            <a:picLocks noChangeAspect="1" noChangeArrowheads="1"/>
          </p:cNvPicPr>
          <p:nvPr userDrawn="1"/>
        </p:nvPicPr>
        <p:blipFill rotWithShape="1">
          <a:blip r:embed="rId18" cstate="print">
            <a:extLst>
              <a:ext uri="{28A0092B-C50C-407E-A947-70E740481C1C}">
                <a14:useLocalDpi xmlns:a14="http://schemas.microsoft.com/office/drawing/2010/main"/>
              </a:ext>
            </a:extLst>
          </a:blip>
          <a:srcRect b="24242"/>
          <a:stretch/>
        </p:blipFill>
        <p:spPr bwMode="auto">
          <a:xfrm>
            <a:off x="10764" y="44259"/>
            <a:ext cx="1939416" cy="73462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6" r:id="rId4"/>
    <p:sldLayoutId id="2147483668" r:id="rId5"/>
    <p:sldLayoutId id="2147483667" r:id="rId6"/>
    <p:sldLayoutId id="2147483669" r:id="rId7"/>
  </p:sldLayoutIdLst>
  <p:transition/>
  <p:timing>
    <p:tnLst>
      <p:par>
        <p:cTn id="1" dur="indefinite" restart="never" nodeType="tmRoot"/>
      </p:par>
    </p:tnLst>
  </p:timing>
  <p:txStyles>
    <p:titleStyle>
      <a:lvl1pPr algn="l" rtl="1" eaLnBrk="0" fontAlgn="base" hangingPunct="0">
        <a:spcBef>
          <a:spcPct val="0"/>
        </a:spcBef>
        <a:spcAft>
          <a:spcPct val="0"/>
        </a:spcAft>
        <a:defRPr lang="en-US" altLang="he-IL" sz="2400" b="1" kern="1200" dirty="0" smtClean="0">
          <a:solidFill>
            <a:schemeClr val="tx1"/>
          </a:solidFill>
          <a:latin typeface="Calibri" pitchFamily="34" charset="0"/>
          <a:ea typeface="+mj-ea"/>
          <a:cs typeface="+mj-cs"/>
        </a:defRPr>
      </a:lvl1pPr>
      <a:lvl2pPr algn="l" rtl="1" eaLnBrk="0" fontAlgn="base" hangingPunct="0">
        <a:spcBef>
          <a:spcPct val="0"/>
        </a:spcBef>
        <a:spcAft>
          <a:spcPct val="0"/>
        </a:spcAft>
        <a:defRPr sz="2400" b="1">
          <a:solidFill>
            <a:srgbClr val="FFFFFF"/>
          </a:solidFill>
          <a:latin typeface="Arial" pitchFamily="34" charset="0"/>
          <a:cs typeface="Arial" pitchFamily="34" charset="0"/>
        </a:defRPr>
      </a:lvl2pPr>
      <a:lvl3pPr algn="l" rtl="1" eaLnBrk="0" fontAlgn="base" hangingPunct="0">
        <a:spcBef>
          <a:spcPct val="0"/>
        </a:spcBef>
        <a:spcAft>
          <a:spcPct val="0"/>
        </a:spcAft>
        <a:defRPr sz="2400" b="1">
          <a:solidFill>
            <a:srgbClr val="FFFFFF"/>
          </a:solidFill>
          <a:latin typeface="Arial" pitchFamily="34" charset="0"/>
          <a:cs typeface="Arial" pitchFamily="34" charset="0"/>
        </a:defRPr>
      </a:lvl3pPr>
      <a:lvl4pPr algn="l" rtl="1" eaLnBrk="0" fontAlgn="base" hangingPunct="0">
        <a:spcBef>
          <a:spcPct val="0"/>
        </a:spcBef>
        <a:spcAft>
          <a:spcPct val="0"/>
        </a:spcAft>
        <a:defRPr sz="2400" b="1">
          <a:solidFill>
            <a:srgbClr val="FFFFFF"/>
          </a:solidFill>
          <a:latin typeface="Arial" pitchFamily="34" charset="0"/>
          <a:cs typeface="Arial" pitchFamily="34" charset="0"/>
        </a:defRPr>
      </a:lvl4pPr>
      <a:lvl5pPr algn="l" rtl="1" eaLnBrk="0" fontAlgn="base" hangingPunct="0">
        <a:spcBef>
          <a:spcPct val="0"/>
        </a:spcBef>
        <a:spcAft>
          <a:spcPct val="0"/>
        </a:spcAft>
        <a:defRPr sz="2400" b="1">
          <a:solidFill>
            <a:srgbClr val="FFFFFF"/>
          </a:solidFill>
          <a:latin typeface="Arial" pitchFamily="34" charset="0"/>
          <a:cs typeface="Arial" pitchFamily="34" charset="0"/>
        </a:defRPr>
      </a:lvl5pPr>
      <a:lvl6pPr marL="457200" algn="l" rtl="1" fontAlgn="base">
        <a:spcBef>
          <a:spcPct val="0"/>
        </a:spcBef>
        <a:spcAft>
          <a:spcPct val="0"/>
        </a:spcAft>
        <a:defRPr sz="2400" b="1">
          <a:solidFill>
            <a:srgbClr val="FFFFFF"/>
          </a:solidFill>
          <a:latin typeface="Arial" pitchFamily="34" charset="0"/>
          <a:cs typeface="Arial" pitchFamily="34" charset="0"/>
        </a:defRPr>
      </a:lvl6pPr>
      <a:lvl7pPr marL="914400" algn="l" rtl="1" fontAlgn="base">
        <a:spcBef>
          <a:spcPct val="0"/>
        </a:spcBef>
        <a:spcAft>
          <a:spcPct val="0"/>
        </a:spcAft>
        <a:defRPr sz="2400" b="1">
          <a:solidFill>
            <a:srgbClr val="FFFFFF"/>
          </a:solidFill>
          <a:latin typeface="Arial" pitchFamily="34" charset="0"/>
          <a:cs typeface="Arial" pitchFamily="34" charset="0"/>
        </a:defRPr>
      </a:lvl7pPr>
      <a:lvl8pPr marL="1371600" algn="l" rtl="1" fontAlgn="base">
        <a:spcBef>
          <a:spcPct val="0"/>
        </a:spcBef>
        <a:spcAft>
          <a:spcPct val="0"/>
        </a:spcAft>
        <a:defRPr sz="2400" b="1">
          <a:solidFill>
            <a:srgbClr val="FFFFFF"/>
          </a:solidFill>
          <a:latin typeface="Arial" pitchFamily="34" charset="0"/>
          <a:cs typeface="Arial" pitchFamily="34" charset="0"/>
        </a:defRPr>
      </a:lvl8pPr>
      <a:lvl9pPr marL="1828800" algn="l" rtl="1" fontAlgn="base">
        <a:spcBef>
          <a:spcPct val="0"/>
        </a:spcBef>
        <a:spcAft>
          <a:spcPct val="0"/>
        </a:spcAft>
        <a:defRPr sz="2400" b="1">
          <a:solidFill>
            <a:srgbClr val="FFFFFF"/>
          </a:solidFill>
          <a:latin typeface="Arial" pitchFamily="34" charset="0"/>
          <a:cs typeface="Arial" pitchFamily="34" charset="0"/>
        </a:defRPr>
      </a:lvl9pPr>
    </p:titleStyle>
    <p:bodyStyle>
      <a:lvl1pPr marL="285750" indent="-285750" algn="l" rtl="0" eaLnBrk="0" fontAlgn="base" hangingPunct="0">
        <a:spcBef>
          <a:spcPct val="45000"/>
        </a:spcBef>
        <a:spcAft>
          <a:spcPct val="0"/>
        </a:spcAft>
        <a:buSzPct val="100000"/>
        <a:buFontTx/>
        <a:buBlip>
          <a:blip r:embed="rId19"/>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20"/>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21"/>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rtl="0"/>
            <a:r>
              <a:rPr lang="en-US" sz="5400" dirty="0" smtClean="0"/>
              <a:t>RT Telemetric (TLM) SW DR</a:t>
            </a:r>
            <a:br>
              <a:rPr lang="en-US" sz="5400" dirty="0" smtClean="0"/>
            </a:br>
            <a:r>
              <a:rPr lang="en-US" sz="5400" dirty="0" err="1" smtClean="0"/>
              <a:t>DR</a:t>
            </a:r>
            <a:r>
              <a:rPr lang="en-US" sz="5400" dirty="0" smtClean="0"/>
              <a:t>: 1.02</a:t>
            </a:r>
            <a:endParaRPr lang="en-US" sz="5400" dirty="0"/>
          </a:p>
        </p:txBody>
      </p:sp>
      <p:sp>
        <p:nvSpPr>
          <p:cNvPr id="5" name="Subtitle 4"/>
          <p:cNvSpPr>
            <a:spLocks noGrp="1"/>
          </p:cNvSpPr>
          <p:nvPr>
            <p:ph type="subTitle" idx="1"/>
          </p:nvPr>
        </p:nvSpPr>
        <p:spPr/>
        <p:txBody>
          <a:bodyPr/>
          <a:lstStyle/>
          <a:p>
            <a:r>
              <a:rPr lang="en-US" dirty="0" smtClean="0"/>
              <a:t>26.08.18 </a:t>
            </a:r>
            <a:endParaRPr lang="en-US" dirty="0"/>
          </a:p>
        </p:txBody>
      </p:sp>
    </p:spTree>
    <p:extLst>
      <p:ext uri="{BB962C8B-B14F-4D97-AF65-F5344CB8AC3E}">
        <p14:creationId xmlns:p14="http://schemas.microsoft.com/office/powerpoint/2010/main" val="269868256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smtClean="0"/>
              <a:t>The tool actually edit the implementation data base files for the selected module.</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21" y="5779826"/>
            <a:ext cx="26765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5823" y="5220521"/>
            <a:ext cx="2990850" cy="461665"/>
          </a:xfrm>
          <a:prstGeom prst="rect">
            <a:avLst/>
          </a:prstGeom>
          <a:noFill/>
          <a:ln>
            <a:solidFill>
              <a:schemeClr val="tx1"/>
            </a:solidFill>
            <a:prstDash val="dash"/>
          </a:ln>
        </p:spPr>
        <p:txBody>
          <a:bodyPr wrap="square" rtlCol="0">
            <a:spAutoFit/>
          </a:bodyPr>
          <a:lstStyle/>
          <a:p>
            <a:pPr algn="l" rtl="0"/>
            <a:r>
              <a:rPr lang="en-US" sz="1200" dirty="0" smtClean="0"/>
              <a:t>Create Telemetric object (in *.h file) with the given name (e.g. “TEST_FLAG”).</a:t>
            </a:r>
            <a:endParaRPr lang="en-US" sz="1200" dirty="0"/>
          </a:p>
        </p:txBody>
      </p:sp>
      <p:sp>
        <p:nvSpPr>
          <p:cNvPr id="13" name="TextBox 12"/>
          <p:cNvSpPr txBox="1"/>
          <p:nvPr/>
        </p:nvSpPr>
        <p:spPr>
          <a:xfrm>
            <a:off x="4096628" y="2010017"/>
            <a:ext cx="3682418" cy="276999"/>
          </a:xfrm>
          <a:prstGeom prst="rect">
            <a:avLst/>
          </a:prstGeom>
          <a:noFill/>
          <a:ln>
            <a:solidFill>
              <a:schemeClr val="tx1"/>
            </a:solidFill>
            <a:prstDash val="dash"/>
          </a:ln>
        </p:spPr>
        <p:txBody>
          <a:bodyPr wrap="none" rtlCol="0">
            <a:spAutoFit/>
          </a:bodyPr>
          <a:lstStyle/>
          <a:p>
            <a:pPr algn="l" rtl="0"/>
            <a:r>
              <a:rPr lang="en-US" sz="1200" dirty="0" smtClean="0"/>
              <a:t>Create configuration function for the new parameter</a:t>
            </a:r>
            <a:endParaRPr lang="en-US" sz="1200" dirty="0"/>
          </a:p>
        </p:txBody>
      </p:sp>
      <p:sp>
        <p:nvSpPr>
          <p:cNvPr id="14" name="TextBox 13"/>
          <p:cNvSpPr txBox="1"/>
          <p:nvPr/>
        </p:nvSpPr>
        <p:spPr>
          <a:xfrm>
            <a:off x="364213" y="2010017"/>
            <a:ext cx="2999539" cy="461665"/>
          </a:xfrm>
          <a:prstGeom prst="rect">
            <a:avLst/>
          </a:prstGeom>
          <a:noFill/>
          <a:ln>
            <a:solidFill>
              <a:schemeClr val="tx1"/>
            </a:solidFill>
            <a:prstDash val="dash"/>
          </a:ln>
        </p:spPr>
        <p:txBody>
          <a:bodyPr wrap="none" rtlCol="0">
            <a:spAutoFit/>
          </a:bodyPr>
          <a:lstStyle/>
          <a:p>
            <a:pPr algn="l" rtl="0"/>
            <a:r>
              <a:rPr lang="en-US" sz="1200" dirty="0" smtClean="0"/>
              <a:t>Add the parameter function configuration </a:t>
            </a:r>
          </a:p>
          <a:p>
            <a:pPr algn="l" rtl="0"/>
            <a:r>
              <a:rPr lang="en-US" sz="1200" dirty="0" smtClean="0"/>
              <a:t>to module initialization procedure.</a:t>
            </a:r>
            <a:endParaRPr lang="en-US" sz="1200"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28" y="2480574"/>
            <a:ext cx="4450051" cy="19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096628" y="4547920"/>
            <a:ext cx="4168129" cy="276999"/>
          </a:xfrm>
          <a:prstGeom prst="rect">
            <a:avLst/>
          </a:prstGeom>
          <a:noFill/>
          <a:ln>
            <a:solidFill>
              <a:schemeClr val="tx1"/>
            </a:solidFill>
            <a:prstDash val="dash"/>
          </a:ln>
        </p:spPr>
        <p:txBody>
          <a:bodyPr wrap="none" rtlCol="0">
            <a:spAutoFit/>
          </a:bodyPr>
          <a:lstStyle/>
          <a:p>
            <a:pPr algn="l" rtl="0"/>
            <a:r>
              <a:rPr lang="en-US" sz="1200" dirty="0" smtClean="0"/>
              <a:t>Update parameters module counter with amount of objects</a:t>
            </a:r>
            <a:endParaRPr lang="en-US" sz="1200" dirty="0"/>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13" y="2608185"/>
            <a:ext cx="31337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628" y="5248645"/>
            <a:ext cx="427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56528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smtClean="0"/>
              <a:t>Telemetric SW flow</a:t>
            </a:r>
            <a:br>
              <a:rPr lang="en-US" sz="1400" dirty="0" smtClean="0"/>
            </a:br>
            <a:r>
              <a:rPr lang="en-US" sz="1400" dirty="0" smtClean="0"/>
              <a:t>Write process</a:t>
            </a:r>
            <a:endParaRPr lang="en-US" sz="1400" dirty="0"/>
          </a:p>
        </p:txBody>
      </p:sp>
      <p:pic>
        <p:nvPicPr>
          <p:cNvPr id="2051" name="Picture 3" descr="C:\Software_projects\Elbit\ElbitMalat\Telemetric\DR\Flow charts\Write 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 y="993485"/>
            <a:ext cx="9162694" cy="547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197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smtClean="0"/>
              <a:t>Telemetric SW flow</a:t>
            </a:r>
            <a:br>
              <a:rPr lang="en-US" sz="1400" dirty="0" smtClean="0"/>
            </a:br>
            <a:r>
              <a:rPr lang="en-US" sz="1400" dirty="0" smtClean="0"/>
              <a:t>Flash write task, initialize process</a:t>
            </a:r>
            <a:endParaRPr lang="en-US" sz="1400" dirty="0"/>
          </a:p>
        </p:txBody>
      </p:sp>
      <p:pic>
        <p:nvPicPr>
          <p:cNvPr id="6" name="Picture 2" descr="C:\Software_projects\Elbit\ElbitMalat\Telemetric\DR\Flow charts\Init_flashWriteTa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216" y="952969"/>
            <a:ext cx="3881721" cy="534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7944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908556"/>
            <a:ext cx="8713787" cy="5616575"/>
          </a:xfrm>
        </p:spPr>
        <p:txBody>
          <a:bodyPr anchor="ctr"/>
          <a:lstStyle/>
          <a:p>
            <a:pPr marL="0" indent="0" algn="ctr">
              <a:buNone/>
              <a:defRPr/>
            </a:pPr>
            <a:r>
              <a:rPr lang="en-US" sz="6600" dirty="0" smtClean="0"/>
              <a:t>The End.</a:t>
            </a:r>
            <a:endParaRPr lang="en-US" sz="6600" dirty="0"/>
          </a:p>
          <a:p>
            <a:pPr marL="360000" lvl="1" indent="0">
              <a:buFontTx/>
              <a:buNone/>
              <a:defRPr/>
            </a:pPr>
            <a:endParaRPr lang="he-IL" dirty="0"/>
          </a:p>
        </p:txBody>
      </p:sp>
      <p:sp>
        <p:nvSpPr>
          <p:cNvPr id="184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11F1AA19-9141-472E-89E4-8C389C88C0EC}" type="slidenum">
              <a:rPr lang="he-IL" smtClean="0">
                <a:solidFill>
                  <a:schemeClr val="bg1"/>
                </a:solidFill>
              </a:rPr>
              <a:pPr eaLnBrk="1" hangingPunct="1"/>
              <a:t>13</a:t>
            </a:fld>
            <a:endParaRPr lang="en-US" smtClean="0">
              <a:solidFill>
                <a:schemeClr val="bg1"/>
              </a:solidFill>
            </a:endParaRPr>
          </a:p>
        </p:txBody>
      </p:sp>
      <p:sp>
        <p:nvSpPr>
          <p:cNvPr id="18463" name="Rectangle 1"/>
          <p:cNvSpPr>
            <a:spLocks noChangeArrowheads="1"/>
          </p:cNvSpPr>
          <p:nvPr/>
        </p:nvSpPr>
        <p:spPr bwMode="auto">
          <a:xfrm>
            <a:off x="1116013" y="508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he-IL"/>
          </a:p>
        </p:txBody>
      </p:sp>
    </p:spTree>
    <p:extLst>
      <p:ext uri="{BB962C8B-B14F-4D97-AF65-F5344CB8AC3E}">
        <p14:creationId xmlns:p14="http://schemas.microsoft.com/office/powerpoint/2010/main" val="8979972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100" dirty="0"/>
              <a:t>RTC shall record system status and events </a:t>
            </a:r>
            <a:r>
              <a:rPr lang="en-US" sz="1100" dirty="0" smtClean="0"/>
              <a:t>from RTC SW modules and export them to RT viewer using UDP connection.</a:t>
            </a:r>
            <a:endParaRPr lang="en-US" sz="1100" dirty="0"/>
          </a:p>
          <a:p>
            <a:r>
              <a:rPr lang="en-US" sz="1100" dirty="0" smtClean="0"/>
              <a:t>The telemetric module will consist data base </a:t>
            </a:r>
            <a:r>
              <a:rPr lang="en-US" sz="1100" dirty="0"/>
              <a:t>files (*.c, *,h</a:t>
            </a:r>
            <a:r>
              <a:rPr lang="en-US" sz="1100" dirty="0" smtClean="0"/>
              <a:t>) for each RTC module. This files will consist all the data members that need to be sample throw the telemetric procedure. </a:t>
            </a:r>
          </a:p>
          <a:p>
            <a:r>
              <a:rPr lang="en-US" sz="1100" dirty="0" smtClean="0"/>
              <a:t>Each telemetric data member will consist the following information fields:</a:t>
            </a:r>
          </a:p>
          <a:p>
            <a:pPr lvl="1"/>
            <a:r>
              <a:rPr lang="en-US" sz="1050" dirty="0" smtClean="0"/>
              <a:t>Group: the RTC module that the data member belong to (e.g. PFD, UAV, etc.…) [up to 32 groups].</a:t>
            </a:r>
          </a:p>
          <a:p>
            <a:pPr lvl="1"/>
            <a:r>
              <a:rPr lang="en-US" sz="1050" dirty="0" smtClean="0"/>
              <a:t>Data index: The member location at the telemetric RTC module structure [ up to 255 parameters in module].</a:t>
            </a:r>
          </a:p>
          <a:p>
            <a:pPr lvl="1"/>
            <a:r>
              <a:rPr lang="en-US" sz="1050" dirty="0" smtClean="0"/>
              <a:t>Offset </a:t>
            </a:r>
            <a:r>
              <a:rPr lang="en-US" sz="1050" dirty="0"/>
              <a:t>[void*]: </a:t>
            </a:r>
            <a:r>
              <a:rPr lang="en-US" sz="1050" dirty="0" smtClean="0"/>
              <a:t>memory address </a:t>
            </a:r>
            <a:r>
              <a:rPr lang="en-US" sz="1050" dirty="0"/>
              <a:t>of the </a:t>
            </a:r>
            <a:r>
              <a:rPr lang="en-US" sz="1050" dirty="0" smtClean="0"/>
              <a:t>data at </a:t>
            </a:r>
            <a:r>
              <a:rPr lang="en-US" sz="1050" dirty="0"/>
              <a:t>the </a:t>
            </a:r>
            <a:r>
              <a:rPr lang="en-US" sz="1050" dirty="0" smtClean="0"/>
              <a:t>RTC module.</a:t>
            </a:r>
          </a:p>
          <a:p>
            <a:pPr lvl="1"/>
            <a:r>
              <a:rPr lang="en-US" sz="1050" dirty="0" smtClean="0"/>
              <a:t>Data type: Data type of the </a:t>
            </a:r>
            <a:r>
              <a:rPr lang="en-US" sz="1050" dirty="0"/>
              <a:t>data [INT1_INT8, INT16, INT32, </a:t>
            </a:r>
            <a:r>
              <a:rPr lang="en-US" sz="1050" dirty="0" smtClean="0"/>
              <a:t>INT64, FLOAT_DOUBLE ].</a:t>
            </a:r>
          </a:p>
          <a:p>
            <a:pPr lvl="1"/>
            <a:r>
              <a:rPr lang="en-US" sz="1050" dirty="0" smtClean="0"/>
              <a:t>Data sign: polarity of the data [sign, unsinged].</a:t>
            </a:r>
            <a:endParaRPr lang="en-US" sz="1050" dirty="0"/>
          </a:p>
          <a:p>
            <a:pPr lvl="1"/>
            <a:r>
              <a:rPr lang="en-US" sz="1050" dirty="0" smtClean="0"/>
              <a:t>Visually: Indicate that the data </a:t>
            </a:r>
            <a:r>
              <a:rPr lang="en-US" sz="1050" dirty="0"/>
              <a:t>will be show in RT viewer </a:t>
            </a:r>
            <a:r>
              <a:rPr lang="en-US" sz="1050" dirty="0" smtClean="0"/>
              <a:t>application (visually = true).</a:t>
            </a:r>
            <a:endParaRPr lang="he-IL" sz="1050" dirty="0"/>
          </a:p>
          <a:p>
            <a:pPr lvl="1"/>
            <a:r>
              <a:rPr lang="en-US" sz="1050" dirty="0" smtClean="0"/>
              <a:t>Flash: </a:t>
            </a:r>
            <a:r>
              <a:rPr lang="en-US" sz="1050" dirty="0"/>
              <a:t>Indicate that the data will be </a:t>
            </a:r>
            <a:r>
              <a:rPr lang="en-US" sz="1050" dirty="0" smtClean="0"/>
              <a:t>saved at Flash. (Flash </a:t>
            </a:r>
            <a:r>
              <a:rPr lang="en-US" sz="1050" dirty="0"/>
              <a:t>= true).</a:t>
            </a:r>
            <a:endParaRPr lang="he-IL" sz="1050" dirty="0"/>
          </a:p>
          <a:p>
            <a:pPr lvl="1"/>
            <a:r>
              <a:rPr lang="en-US" sz="1050" dirty="0" smtClean="0"/>
              <a:t>Rate level: Rate sample of the data member [fast</a:t>
            </a:r>
            <a:r>
              <a:rPr lang="en-US" sz="1050" dirty="0"/>
              <a:t>, normal, </a:t>
            </a:r>
            <a:r>
              <a:rPr lang="en-US" sz="1050" dirty="0" smtClean="0"/>
              <a:t>slow] (can be configured throw “offline parameters”).</a:t>
            </a:r>
            <a:endParaRPr lang="en-US" sz="1100" dirty="0" smtClean="0"/>
          </a:p>
          <a:p>
            <a:r>
              <a:rPr lang="en-US" sz="1100" dirty="0" smtClean="0"/>
              <a:t>Each telemetric data member that will saved to Flash / Current structure will be saved at the following form:</a:t>
            </a:r>
          </a:p>
          <a:p>
            <a:pPr lvl="1"/>
            <a:r>
              <a:rPr lang="en-US" sz="900" dirty="0" smtClean="0"/>
              <a:t>Data: The member data will be </a:t>
            </a:r>
            <a:r>
              <a:rPr lang="en-US" sz="900" dirty="0"/>
              <a:t>convert </a:t>
            </a:r>
            <a:r>
              <a:rPr lang="en-US" sz="900" dirty="0" smtClean="0"/>
              <a:t>and compress to bytes </a:t>
            </a:r>
            <a:r>
              <a:rPr lang="en-US" sz="900" dirty="0"/>
              <a:t>(bytes without leading spaces</a:t>
            </a:r>
            <a:r>
              <a:rPr lang="en-US" sz="900" dirty="0" smtClean="0"/>
              <a:t>).</a:t>
            </a:r>
          </a:p>
          <a:p>
            <a:pPr lvl="1"/>
            <a:r>
              <a:rPr lang="en-US" sz="900" dirty="0" smtClean="0"/>
              <a:t>Information bytes (3 bytes): This bytes consist the telemetric member information by bit fields at the following order:</a:t>
            </a:r>
          </a:p>
          <a:p>
            <a:pPr lvl="1"/>
            <a:endParaRPr lang="en-US" sz="900" dirty="0"/>
          </a:p>
          <a:p>
            <a:pPr lvl="1"/>
            <a:endParaRPr lang="en-US" sz="900" dirty="0" smtClean="0"/>
          </a:p>
          <a:p>
            <a:pPr marL="457200" lvl="1" indent="0">
              <a:buNone/>
            </a:pPr>
            <a:r>
              <a:rPr lang="en-US" sz="900" dirty="0"/>
              <a:t> </a:t>
            </a:r>
            <a:endParaRPr lang="en-US" sz="1100" dirty="0"/>
          </a:p>
          <a:p>
            <a:endParaRPr lang="en-US" sz="1100" dirty="0" smtClean="0"/>
          </a:p>
          <a:p>
            <a:pPr marL="0" indent="0">
              <a:buNone/>
            </a:pPr>
            <a:endParaRPr lang="en-US" sz="1100" dirty="0" smtClean="0"/>
          </a:p>
        </p:txBody>
      </p:sp>
      <p:sp>
        <p:nvSpPr>
          <p:cNvPr id="5" name="Title 4"/>
          <p:cNvSpPr>
            <a:spLocks noGrp="1"/>
          </p:cNvSpPr>
          <p:nvPr>
            <p:ph type="title"/>
          </p:nvPr>
        </p:nvSpPr>
        <p:spPr/>
        <p:txBody>
          <a:bodyPr/>
          <a:lstStyle/>
          <a:p>
            <a:pPr algn="ctr" rtl="0"/>
            <a:r>
              <a:rPr lang="en-US" dirty="0" smtClean="0"/>
              <a:t>RT TLM </a:t>
            </a:r>
            <a:br>
              <a:rPr lang="en-US" dirty="0" smtClean="0"/>
            </a:br>
            <a:r>
              <a:rPr lang="en-US" dirty="0" smtClean="0"/>
              <a:t>General Requirements</a:t>
            </a:r>
            <a:endParaRPr lang="en-US" dirty="0"/>
          </a:p>
        </p:txBody>
      </p:sp>
      <p:pic>
        <p:nvPicPr>
          <p:cNvPr id="1026" name="Picture 2" descr="C:\Software_projects\Elbit\ElbitMalat\Telemetric\DR\Flow charts\bits or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17" y="4493278"/>
            <a:ext cx="8202371" cy="90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8346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smtClean="0"/>
              <a:t>RT telemetric – high level module diagram</a:t>
            </a:r>
            <a:endParaRPr lang="en-US" sz="2000" dirty="0"/>
          </a:p>
        </p:txBody>
      </p:sp>
      <p:grpSp>
        <p:nvGrpSpPr>
          <p:cNvPr id="4" name="Group 3"/>
          <p:cNvGrpSpPr/>
          <p:nvPr/>
        </p:nvGrpSpPr>
        <p:grpSpPr>
          <a:xfrm>
            <a:off x="1222575" y="1231591"/>
            <a:ext cx="4762500" cy="4857750"/>
            <a:chOff x="0" y="0"/>
            <a:chExt cx="4762500" cy="4857750"/>
          </a:xfrm>
        </p:grpSpPr>
        <p:sp>
          <p:nvSpPr>
            <p:cNvPr id="5" name="Rectangle 4"/>
            <p:cNvSpPr/>
            <p:nvPr/>
          </p:nvSpPr>
          <p:spPr>
            <a:xfrm>
              <a:off x="0" y="495300"/>
              <a:ext cx="4762500" cy="436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p:cNvGrpSpPr/>
            <p:nvPr/>
          </p:nvGrpSpPr>
          <p:grpSpPr>
            <a:xfrm>
              <a:off x="142875" y="0"/>
              <a:ext cx="4362450" cy="4486275"/>
              <a:chOff x="0" y="0"/>
              <a:chExt cx="4362450" cy="4486275"/>
            </a:xfrm>
          </p:grpSpPr>
          <p:grpSp>
            <p:nvGrpSpPr>
              <p:cNvPr id="7" name="Group 6"/>
              <p:cNvGrpSpPr/>
              <p:nvPr/>
            </p:nvGrpSpPr>
            <p:grpSpPr>
              <a:xfrm>
                <a:off x="1114425" y="762000"/>
                <a:ext cx="2009775" cy="1304925"/>
                <a:chOff x="0" y="0"/>
                <a:chExt cx="2009775" cy="1304925"/>
              </a:xfrm>
            </p:grpSpPr>
            <p:sp>
              <p:nvSpPr>
                <p:cNvPr id="21" name="Rectangle 20"/>
                <p:cNvSpPr/>
                <p:nvPr/>
              </p:nvSpPr>
              <p:spPr>
                <a:xfrm>
                  <a:off x="0" y="0"/>
                  <a:ext cx="2009775" cy="1304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2"/>
                <p:cNvSpPr txBox="1"/>
                <p:nvPr/>
              </p:nvSpPr>
              <p:spPr>
                <a:xfrm>
                  <a:off x="742950" y="514350"/>
                  <a:ext cx="600075" cy="314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TLM</a:t>
                  </a:r>
                  <a:endParaRPr lang="en-US" sz="1100">
                    <a:effectLst/>
                    <a:ea typeface="Calibri"/>
                    <a:cs typeface="Arial"/>
                  </a:endParaRPr>
                </a:p>
              </p:txBody>
            </p:sp>
          </p:grpSp>
          <p:grpSp>
            <p:nvGrpSpPr>
              <p:cNvPr id="8" name="Group 7"/>
              <p:cNvGrpSpPr/>
              <p:nvPr/>
            </p:nvGrpSpPr>
            <p:grpSpPr>
              <a:xfrm>
                <a:off x="0" y="3695700"/>
                <a:ext cx="1295400" cy="771525"/>
                <a:chOff x="0" y="0"/>
                <a:chExt cx="1295400" cy="771525"/>
              </a:xfrm>
            </p:grpSpPr>
            <p:sp>
              <p:nvSpPr>
                <p:cNvPr id="19" name="Rectangle 18"/>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HKY</a:t>
                  </a:r>
                  <a:endParaRPr lang="en-US" sz="1100">
                    <a:effectLst/>
                    <a:ea typeface="Calibri"/>
                    <a:cs typeface="Arial"/>
                  </a:endParaRPr>
                </a:p>
              </p:txBody>
            </p:sp>
          </p:grpSp>
          <p:grpSp>
            <p:nvGrpSpPr>
              <p:cNvPr id="9" name="Group 8"/>
              <p:cNvGrpSpPr/>
              <p:nvPr/>
            </p:nvGrpSpPr>
            <p:grpSpPr>
              <a:xfrm>
                <a:off x="1504950" y="3714750"/>
                <a:ext cx="1295400" cy="771525"/>
                <a:chOff x="0" y="0"/>
                <a:chExt cx="1295400" cy="771525"/>
              </a:xfrm>
            </p:grpSpPr>
            <p:sp>
              <p:nvSpPr>
                <p:cNvPr id="17" name="Rectangle 16"/>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5"/>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RTI</a:t>
                  </a:r>
                  <a:endParaRPr lang="en-US" sz="1100">
                    <a:effectLst/>
                    <a:ea typeface="Calibri"/>
                    <a:cs typeface="Arial"/>
                  </a:endParaRPr>
                </a:p>
              </p:txBody>
            </p:sp>
          </p:grpSp>
          <p:grpSp>
            <p:nvGrpSpPr>
              <p:cNvPr id="10" name="Group 9"/>
              <p:cNvGrpSpPr/>
              <p:nvPr/>
            </p:nvGrpSpPr>
            <p:grpSpPr>
              <a:xfrm>
                <a:off x="3067050" y="3714750"/>
                <a:ext cx="1295400" cy="771525"/>
                <a:chOff x="0" y="0"/>
                <a:chExt cx="1295400" cy="771525"/>
              </a:xfrm>
            </p:grpSpPr>
            <p:sp>
              <p:nvSpPr>
                <p:cNvPr id="15" name="Rectangle 14"/>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ETC.</a:t>
                  </a:r>
                  <a:endParaRPr lang="en-US" sz="1100">
                    <a:effectLst/>
                    <a:ea typeface="Calibri"/>
                    <a:cs typeface="Arial"/>
                  </a:endParaRPr>
                </a:p>
              </p:txBody>
            </p:sp>
          </p:grpSp>
          <p:cxnSp>
            <p:nvCxnSpPr>
              <p:cNvPr id="11" name="Straight Arrow Connector 10"/>
              <p:cNvCxnSpPr/>
              <p:nvPr/>
            </p:nvCxnSpPr>
            <p:spPr>
              <a:xfrm flipH="1">
                <a:off x="733425" y="2066925"/>
                <a:ext cx="117157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2066925"/>
                <a:ext cx="1562100" cy="16383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14550" y="2066925"/>
                <a:ext cx="12382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 Box 22"/>
              <p:cNvSpPr txBox="1"/>
              <p:nvPr/>
            </p:nvSpPr>
            <p:spPr>
              <a:xfrm>
                <a:off x="1657350" y="0"/>
                <a:ext cx="85725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RTC</a:t>
                </a:r>
                <a:endParaRPr lang="en-US" sz="1100">
                  <a:effectLst/>
                  <a:ea typeface="Calibri"/>
                  <a:cs typeface="Arial"/>
                </a:endParaRPr>
              </a:p>
            </p:txBody>
          </p:sp>
        </p:grpSp>
      </p:grpSp>
      <p:sp>
        <p:nvSpPr>
          <p:cNvPr id="23" name="Rectangle 22"/>
          <p:cNvSpPr/>
          <p:nvPr/>
        </p:nvSpPr>
        <p:spPr>
          <a:xfrm>
            <a:off x="6680400" y="2507941"/>
            <a:ext cx="1638300" cy="264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Text Box 26"/>
          <p:cNvSpPr txBox="1"/>
          <p:nvPr/>
        </p:nvSpPr>
        <p:spPr>
          <a:xfrm>
            <a:off x="6928050" y="3431866"/>
            <a:ext cx="121920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Viewer</a:t>
            </a:r>
            <a:endParaRPr lang="en-US" sz="1100">
              <a:effectLst/>
              <a:ea typeface="Calibri"/>
              <a:cs typeface="Arial"/>
            </a:endParaRPr>
          </a:p>
        </p:txBody>
      </p:sp>
      <p:cxnSp>
        <p:nvCxnSpPr>
          <p:cNvPr id="25" name="Straight Arrow Connector 24"/>
          <p:cNvCxnSpPr/>
          <p:nvPr/>
        </p:nvCxnSpPr>
        <p:spPr>
          <a:xfrm>
            <a:off x="4546800" y="2641291"/>
            <a:ext cx="2133600" cy="65722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8"/>
          <p:cNvSpPr txBox="1"/>
          <p:nvPr/>
        </p:nvSpPr>
        <p:spPr>
          <a:xfrm>
            <a:off x="5985075" y="2888941"/>
            <a:ext cx="5619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Arial"/>
              </a:rPr>
              <a:t>UDP</a:t>
            </a:r>
            <a:endParaRPr lang="en-US" sz="1100">
              <a:effectLst/>
              <a:ea typeface="Calibri"/>
              <a:cs typeface="Arial"/>
            </a:endParaRPr>
          </a:p>
        </p:txBody>
      </p:sp>
      <p:sp>
        <p:nvSpPr>
          <p:cNvPr id="27" name="Text Box 29"/>
          <p:cNvSpPr txBox="1"/>
          <p:nvPr/>
        </p:nvSpPr>
        <p:spPr>
          <a:xfrm>
            <a:off x="4489650" y="416529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8" name="Text Box 30"/>
          <p:cNvSpPr txBox="1"/>
          <p:nvPr/>
        </p:nvSpPr>
        <p:spPr>
          <a:xfrm>
            <a:off x="34038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9" name="Text Box 31"/>
          <p:cNvSpPr txBox="1"/>
          <p:nvPr/>
        </p:nvSpPr>
        <p:spPr>
          <a:xfrm>
            <a:off x="15750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30"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66443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79388" y="1080000"/>
                <a:ext cx="8713787" cy="3613919"/>
              </a:xfrm>
            </p:spPr>
            <p:txBody>
              <a:bodyPr/>
              <a:lstStyle/>
              <a:p>
                <a:endParaRPr lang="en-US" sz="1100" dirty="0" smtClean="0"/>
              </a:p>
              <a:p>
                <a:r>
                  <a:rPr lang="en-US" sz="1100" dirty="0" smtClean="0"/>
                  <a:t>RTC shall record system status and events using read / write to internal FLASH memory in the following conditions:</a:t>
                </a:r>
              </a:p>
              <a:p>
                <a:pPr lvl="1"/>
                <a:r>
                  <a:rPr lang="en-US" sz="1100" dirty="0" smtClean="0"/>
                  <a:t>Write to Flash: </a:t>
                </a:r>
              </a:p>
              <a:p>
                <a:pPr lvl="2"/>
                <a:r>
                  <a:rPr lang="en-US" sz="1050" dirty="0" smtClean="0"/>
                  <a:t>Member update rate: Each telemetric member (that have Flash enable flag) will be updated and store to Flash local structure according to his rate speed.  </a:t>
                </a:r>
              </a:p>
              <a:p>
                <a:pPr lvl="2"/>
                <a:r>
                  <a:rPr lang="en-US" sz="1050" dirty="0" smtClean="0"/>
                  <a:t>Block update rate: The local Flash data base will </a:t>
                </a:r>
                <a:r>
                  <a:rPr lang="en-US" sz="1050" dirty="0"/>
                  <a:t>be saved at the flash memory every </a:t>
                </a:r>
                <a:r>
                  <a:rPr lang="en-US" sz="1050" dirty="0" smtClean="0"/>
                  <a:t>t sec (where t </a:t>
                </a:r>
                <a:r>
                  <a:rPr lang="en-US" sz="1050" dirty="0"/>
                  <a:t>= time factor that is a part of the “offline parameters</a:t>
                </a:r>
                <a:r>
                  <a:rPr lang="en-US" sz="1050" dirty="0" smtClean="0"/>
                  <a:t>”) in Flash data blocks in order to read data history from Flash.</a:t>
                </a:r>
              </a:p>
              <a:p>
                <a:pPr marL="914400" lvl="2" indent="0">
                  <a:buNone/>
                </a:pPr>
                <a14:m>
                  <m:oMath xmlns:m="http://schemas.openxmlformats.org/officeDocument/2006/math">
                    <m:r>
                      <a:rPr lang="en-US" sz="1050" i="1">
                        <a:latin typeface="Cambria Math"/>
                      </a:rPr>
                      <m:t>𝑛𝑢𝑚𝑏𝑒𝑟</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𝐹𝑙𝑎𝑠</m:t>
                    </m:r>
                    <m:r>
                      <a:rPr lang="en-US" sz="1050" i="1">
                        <a:latin typeface="Cambria Math"/>
                      </a:rPr>
                      <m:t>h</m:t>
                    </m:r>
                    <m:r>
                      <a:rPr lang="en-US" sz="1050" i="1">
                        <a:latin typeface="Cambria Math"/>
                      </a:rPr>
                      <m:t> </m:t>
                    </m:r>
                    <m:r>
                      <a:rPr lang="en-US" sz="1050" i="1">
                        <a:latin typeface="Cambria Math"/>
                      </a:rPr>
                      <m:t>𝑏𝑙𝑜𝑐𝑘𝑠</m:t>
                    </m:r>
                    <m:r>
                      <a:rPr lang="en-US" sz="1050" i="1">
                        <a:latin typeface="Cambria Math"/>
                      </a:rPr>
                      <m:t>= </m:t>
                    </m:r>
                    <m:f>
                      <m:fPr>
                        <m:ctrlPr>
                          <a:rPr lang="en-US" sz="1050" i="1">
                            <a:latin typeface="Cambria Math"/>
                          </a:rPr>
                        </m:ctrlPr>
                      </m:fPr>
                      <m:num>
                        <m:r>
                          <a:rPr lang="en-US" sz="1050" i="1">
                            <a:latin typeface="Cambria Math"/>
                          </a:rPr>
                          <m:t>𝐹𝑙𝑎𝑠</m:t>
                        </m:r>
                        <m:r>
                          <a:rPr lang="en-US" sz="1050" i="1">
                            <a:latin typeface="Cambria Math"/>
                          </a:rPr>
                          <m:t>h</m:t>
                        </m:r>
                        <m:r>
                          <a:rPr lang="en-US" sz="1050" i="1">
                            <a:latin typeface="Cambria Math"/>
                          </a:rPr>
                          <m:t> </m:t>
                        </m:r>
                        <m:r>
                          <a:rPr lang="en-US" sz="1050" i="1">
                            <a:latin typeface="Cambria Math"/>
                          </a:rPr>
                          <m:t>𝑡𝑜𝑡𝑎𝑙</m:t>
                        </m:r>
                        <m:r>
                          <a:rPr lang="en-US" sz="1050" i="1">
                            <a:latin typeface="Cambria Math"/>
                          </a:rPr>
                          <m:t> </m:t>
                        </m:r>
                        <m:r>
                          <a:rPr lang="en-US" sz="1050" i="1">
                            <a:latin typeface="Cambria Math"/>
                          </a:rPr>
                          <m:t>𝑚𝑒𝑚𝑜𝑟𝑦</m:t>
                        </m:r>
                        <m:r>
                          <a:rPr lang="en-US" sz="1050" i="1">
                            <a:latin typeface="Cambria Math"/>
                          </a:rPr>
                          <m:t> </m:t>
                        </m:r>
                        <m:r>
                          <a:rPr lang="en-US" sz="1050" i="1">
                            <a:latin typeface="Cambria Math"/>
                          </a:rPr>
                          <m:t>𝑠𝑝𝑎𝑐𝑒</m:t>
                        </m:r>
                        <m:r>
                          <a:rPr lang="en-US" sz="1050" i="1">
                            <a:latin typeface="Cambria Math"/>
                          </a:rPr>
                          <m:t> </m:t>
                        </m:r>
                        <m:r>
                          <a:rPr lang="en-US" sz="1050" i="1">
                            <a:latin typeface="Cambria Math"/>
                          </a:rPr>
                          <m:t>𝑎𝑡</m:t>
                        </m:r>
                        <m:r>
                          <a:rPr lang="en-US" sz="1050" i="1">
                            <a:latin typeface="Cambria Math"/>
                          </a:rPr>
                          <m:t> </m:t>
                        </m:r>
                        <m:r>
                          <a:rPr lang="en-US" sz="1050" i="1">
                            <a:latin typeface="Cambria Math"/>
                          </a:rPr>
                          <m:t>𝑅𝑇𝐶</m:t>
                        </m:r>
                        <m:r>
                          <a:rPr lang="en-US" sz="1050" i="1">
                            <a:latin typeface="Cambria Math"/>
                          </a:rPr>
                          <m:t>.</m:t>
                        </m:r>
                      </m:num>
                      <m:den>
                        <m:r>
                          <a:rPr lang="en-US" sz="1050" i="1">
                            <a:latin typeface="Cambria Math"/>
                          </a:rPr>
                          <m:t>𝑠𝑖𝑧𝑒</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𝑡𝑒𝑙𝑒𝑚𝑒𝑡𝑟𝑖𝑐</m:t>
                        </m:r>
                        <m:r>
                          <a:rPr lang="en-US" sz="1050" i="1">
                            <a:latin typeface="Cambria Math"/>
                          </a:rPr>
                          <m:t> </m:t>
                        </m:r>
                        <m:r>
                          <a:rPr lang="en-US" sz="1050" i="1">
                            <a:latin typeface="Cambria Math"/>
                          </a:rPr>
                          <m:t>𝑑𝑎𝑡𝑎</m:t>
                        </m:r>
                        <m:r>
                          <a:rPr lang="en-US" sz="1050" i="1">
                            <a:latin typeface="Cambria Math"/>
                          </a:rPr>
                          <m:t> </m:t>
                        </m:r>
                        <m:r>
                          <a:rPr lang="en-US" sz="1050" i="1">
                            <a:latin typeface="Cambria Math"/>
                          </a:rPr>
                          <m:t>𝑏𝑎𝑠𝑒</m:t>
                        </m:r>
                      </m:den>
                    </m:f>
                  </m:oMath>
                </a14:m>
                <a:r>
                  <a:rPr lang="en-US" sz="1050" dirty="0"/>
                  <a:t>  </a:t>
                </a:r>
              </a:p>
              <a:p>
                <a:pPr marL="914400" lvl="2" indent="0">
                  <a:buNone/>
                </a:pPr>
                <a14:m>
                  <m:oMathPara xmlns:m="http://schemas.openxmlformats.org/officeDocument/2006/math">
                    <m:oMathParaPr>
                      <m:jc m:val="centerGroup"/>
                    </m:oMathParaPr>
                    <m:oMath xmlns:m="http://schemas.openxmlformats.org/officeDocument/2006/math">
                      <m:r>
                        <a:rPr lang="en-US" sz="1050" i="1">
                          <a:latin typeface="Cambria Math"/>
                        </a:rPr>
                        <m:t>𝑆𝑖𝑧𝑒</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𝑡𝑒𝑙𝑒𝑚𝑡𝑟𝑖𝑐</m:t>
                      </m:r>
                      <m:r>
                        <a:rPr lang="en-US" sz="1050" i="1">
                          <a:latin typeface="Cambria Math"/>
                        </a:rPr>
                        <m:t> </m:t>
                      </m:r>
                      <m:r>
                        <a:rPr lang="en-US" sz="1050" i="1">
                          <a:latin typeface="Cambria Math"/>
                        </a:rPr>
                        <m:t>𝑑𝑎𝑡𝑎</m:t>
                      </m:r>
                      <m:r>
                        <a:rPr lang="en-US" sz="1050" i="1">
                          <a:latin typeface="Cambria Math"/>
                        </a:rPr>
                        <m:t> </m:t>
                      </m:r>
                      <m:r>
                        <a:rPr lang="en-US" sz="1050" i="1">
                          <a:latin typeface="Cambria Math"/>
                        </a:rPr>
                        <m:t>𝑏𝑎𝑠𝑒</m:t>
                      </m:r>
                      <m:r>
                        <a:rPr lang="en-US" sz="1050" i="1">
                          <a:latin typeface="Cambria Math"/>
                        </a:rPr>
                        <m:t>≅</m:t>
                      </m:r>
                      <m:d>
                        <m:dPr>
                          <m:ctrlPr>
                            <a:rPr lang="en-US" sz="1050" i="1">
                              <a:latin typeface="Cambria Math"/>
                            </a:rPr>
                          </m:ctrlPr>
                        </m:dPr>
                        <m:e>
                          <m:r>
                            <a:rPr lang="en-US" sz="1050" i="1">
                              <a:latin typeface="Cambria Math"/>
                            </a:rPr>
                            <m:t>𝑒𝑣𝑒𝑟𝑎𝑔𝑒</m:t>
                          </m:r>
                          <m:r>
                            <a:rPr lang="en-US" sz="1050" i="1">
                              <a:latin typeface="Cambria Math"/>
                            </a:rPr>
                            <m:t> </m:t>
                          </m:r>
                          <m:r>
                            <a:rPr lang="en-US" sz="1050" i="1">
                              <a:latin typeface="Cambria Math"/>
                            </a:rPr>
                            <m:t>𝑎𝑚𝑜𝑢𝑛𝑡</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𝑏𝑦𝑡𝑒𝑠</m:t>
                          </m:r>
                          <m:r>
                            <a:rPr lang="en-US" sz="1050" i="1">
                              <a:latin typeface="Cambria Math"/>
                            </a:rPr>
                            <m:t> </m:t>
                          </m:r>
                          <m:r>
                            <a:rPr lang="en-US" sz="1050" i="1">
                              <a:latin typeface="Cambria Math"/>
                            </a:rPr>
                            <m:t>𝑖𝑛</m:t>
                          </m:r>
                          <m:r>
                            <a:rPr lang="en-US" sz="1050" i="1">
                              <a:latin typeface="Cambria Math"/>
                            </a:rPr>
                            <m:t> </m:t>
                          </m:r>
                          <m:r>
                            <a:rPr lang="en-US" sz="1050" i="1">
                              <a:latin typeface="Cambria Math"/>
                            </a:rPr>
                            <m:t>1</m:t>
                          </m:r>
                          <m:r>
                            <a:rPr lang="en-US" sz="1050" i="1">
                              <a:latin typeface="Cambria Math"/>
                            </a:rPr>
                            <m:t> </m:t>
                          </m:r>
                          <m:r>
                            <a:rPr lang="en-US" sz="1050" i="1">
                              <a:latin typeface="Cambria Math"/>
                            </a:rPr>
                            <m:t>𝑑𝑎𝑡𝑎</m:t>
                          </m:r>
                          <m:r>
                            <a:rPr lang="en-US" sz="1050" i="1">
                              <a:latin typeface="Cambria Math"/>
                            </a:rPr>
                            <m:t> </m:t>
                          </m:r>
                          <m:r>
                            <a:rPr lang="en-US" sz="1050" i="1">
                              <a:latin typeface="Cambria Math"/>
                            </a:rPr>
                            <m:t>𝑚𝑒𝑚𝑏𝑒𝑟</m:t>
                          </m:r>
                          <m:r>
                            <a:rPr lang="en-US" sz="1050" i="1">
                              <a:latin typeface="Cambria Math"/>
                            </a:rPr>
                            <m:t>+</m:t>
                          </m:r>
                          <m:r>
                            <a:rPr lang="en-US" sz="1050" i="1">
                              <a:latin typeface="Cambria Math"/>
                            </a:rPr>
                            <m:t>3</m:t>
                          </m:r>
                          <m:r>
                            <a:rPr lang="en-US" sz="1050" i="1">
                              <a:latin typeface="Cambria Math"/>
                            </a:rPr>
                            <m:t> </m:t>
                          </m:r>
                          <m:r>
                            <a:rPr lang="en-US" sz="1050" i="1">
                              <a:latin typeface="Cambria Math"/>
                            </a:rPr>
                            <m:t>𝑐𝑜𝑛𝑓𝑖𝑔𝑢𝑟𝑎𝑡𝑖𝑜𝑛</m:t>
                          </m:r>
                          <m:r>
                            <a:rPr lang="en-US" sz="1050" i="1">
                              <a:latin typeface="Cambria Math"/>
                            </a:rPr>
                            <m:t> </m:t>
                          </m:r>
                          <m:r>
                            <a:rPr lang="en-US" sz="1050" i="1">
                              <a:latin typeface="Cambria Math"/>
                            </a:rPr>
                            <m:t>𝑏𝑦𝑡𝑒𝑠</m:t>
                          </m:r>
                        </m:e>
                      </m:d>
                      <m:r>
                        <a:rPr lang="en-US" sz="1050" i="1">
                          <a:latin typeface="Cambria Math"/>
                        </a:rPr>
                        <m:t>∗</m:t>
                      </m:r>
                      <m:r>
                        <a:rPr lang="en-US" sz="1050" i="1">
                          <a:latin typeface="Cambria Math"/>
                        </a:rPr>
                        <m:t>𝑛𝑢𝑚𝑏𝑒𝑟</m:t>
                      </m:r>
                      <m:r>
                        <a:rPr lang="en-US" sz="1050" i="1">
                          <a:latin typeface="Cambria Math"/>
                        </a:rPr>
                        <m:t> </m:t>
                      </m:r>
                      <m:r>
                        <a:rPr lang="en-US" sz="1050" i="1">
                          <a:latin typeface="Cambria Math"/>
                        </a:rPr>
                        <m:t>𝑜𝑓</m:t>
                      </m:r>
                      <m:r>
                        <a:rPr lang="en-US" sz="1050" i="1">
                          <a:latin typeface="Cambria Math"/>
                        </a:rPr>
                        <m:t> </m:t>
                      </m:r>
                      <m:r>
                        <a:rPr lang="en-US" sz="1050" i="1">
                          <a:latin typeface="Cambria Math"/>
                        </a:rPr>
                        <m:t>𝑚𝑒𝑚𝑏𝑒𝑟𝑠</m:t>
                      </m:r>
                      <m:r>
                        <a:rPr lang="en-US" sz="1050" i="1">
                          <a:latin typeface="Cambria Math"/>
                        </a:rPr>
                        <m:t>. </m:t>
                      </m:r>
                    </m:oMath>
                  </m:oMathPara>
                </a14:m>
                <a:endParaRPr lang="en-US" sz="1050" dirty="0"/>
              </a:p>
              <a:p>
                <a:pPr marL="914400" lvl="2" indent="0">
                  <a:buNone/>
                </a:pPr>
                <a:endParaRPr lang="en-US" sz="1050" dirty="0" smtClean="0"/>
              </a:p>
              <a:p>
                <a:pPr lvl="2"/>
                <a:r>
                  <a:rPr lang="en-US" sz="1050" dirty="0" smtClean="0"/>
                  <a:t>Flash block header: This header will be added to each Flash block that will write be to Flash. This header consist: number of members in the block.</a:t>
                </a:r>
                <a:endParaRPr lang="en-US" sz="1000" dirty="0"/>
              </a:p>
              <a:p>
                <a:pPr lvl="1"/>
                <a:r>
                  <a:rPr lang="en-US" sz="1100" dirty="0" smtClean="0"/>
                  <a:t>Read from Flash: The RT viewer will be able to read and present data from Flash at any given time and if the user checked the option to read data from Flash at the RT viewer interface.</a:t>
                </a:r>
              </a:p>
              <a:p>
                <a:pPr lvl="1"/>
                <a:r>
                  <a:rPr lang="en-US" sz="1100" dirty="0" smtClean="0"/>
                  <a:t>The </a:t>
                </a:r>
                <a:r>
                  <a:rPr lang="en-US" sz="1100" dirty="0"/>
                  <a:t>write </a:t>
                </a:r>
                <a:r>
                  <a:rPr lang="en-US" sz="1100" dirty="0" smtClean="0"/>
                  <a:t> to flash operations </a:t>
                </a:r>
                <a:r>
                  <a:rPr lang="en-US" sz="1100" dirty="0"/>
                  <a:t>will </a:t>
                </a:r>
                <a:r>
                  <a:rPr lang="en-US" sz="1100" dirty="0" smtClean="0"/>
                  <a:t>be protected in thread safe (this protection will be a handle by HBS SW layer).</a:t>
                </a:r>
              </a:p>
              <a:p>
                <a:pPr lvl="1"/>
                <a:r>
                  <a:rPr lang="en-US" sz="1100" dirty="0" smtClean="0"/>
                  <a:t>HBS methods that will handle read / write from Flash are: </a:t>
                </a:r>
                <a:r>
                  <a:rPr lang="en-US" sz="1100" dirty="0" err="1" smtClean="0"/>
                  <a:t>p_CDS_write</a:t>
                </a:r>
                <a:r>
                  <a:rPr lang="en-US" sz="1100" dirty="0" smtClean="0"/>
                  <a:t>, </a:t>
                </a:r>
                <a:r>
                  <a:rPr lang="en-US" sz="1100" dirty="0" err="1" smtClean="0"/>
                  <a:t>p_CDS_read</a:t>
                </a:r>
                <a:r>
                  <a:rPr lang="en-US" sz="1100" dirty="0"/>
                  <a:t>.</a:t>
                </a:r>
                <a:r>
                  <a:rPr lang="en-US" sz="1100" dirty="0" smtClean="0"/>
                  <a:t> </a:t>
                </a:r>
              </a:p>
              <a:p>
                <a:pPr marL="0" indent="0">
                  <a:buNone/>
                </a:pPr>
                <a:endParaRPr lang="en-US" sz="1100" dirty="0" smtClean="0"/>
              </a:p>
              <a:p>
                <a:pPr marL="0" indent="0">
                  <a:buNone/>
                </a:pPr>
                <a:r>
                  <a:rPr lang="en-US" dirty="0" smtClean="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79388" y="1080000"/>
                <a:ext cx="8713787" cy="3613919"/>
              </a:xfrm>
              <a:blipFill rotWithShape="1">
                <a:blip r:embed="rId2"/>
                <a:stretch>
                  <a:fillRect/>
                </a:stretch>
              </a:blipFill>
            </p:spPr>
            <p:txBody>
              <a:bodyPr/>
              <a:lstStyle/>
              <a:p>
                <a:r>
                  <a:rPr lang="en-US">
                    <a:noFill/>
                  </a:rPr>
                  <a:t> </a:t>
                </a:r>
              </a:p>
            </p:txBody>
          </p:sp>
        </mc:Fallback>
      </mc:AlternateContent>
      <p:sp>
        <p:nvSpPr>
          <p:cNvPr id="5" name="Title 4"/>
          <p:cNvSpPr>
            <a:spLocks noGrp="1"/>
          </p:cNvSpPr>
          <p:nvPr>
            <p:ph type="title"/>
          </p:nvPr>
        </p:nvSpPr>
        <p:spPr/>
        <p:txBody>
          <a:bodyPr/>
          <a:lstStyle/>
          <a:p>
            <a:pPr algn="ctr" rtl="0"/>
            <a:r>
              <a:rPr lang="en-US" dirty="0" smtClean="0"/>
              <a:t>RT TLM </a:t>
            </a:r>
            <a:br>
              <a:rPr lang="en-US" dirty="0" smtClean="0"/>
            </a:br>
            <a:r>
              <a:rPr lang="en-US" dirty="0" smtClean="0"/>
              <a:t>Flash / current data requirements</a:t>
            </a:r>
            <a:endParaRPr lang="en-US" dirty="0"/>
          </a:p>
        </p:txBody>
      </p:sp>
      <p:sp>
        <p:nvSpPr>
          <p:cNvPr id="2" name="TextBox 1"/>
          <p:cNvSpPr txBox="1"/>
          <p:nvPr/>
        </p:nvSpPr>
        <p:spPr>
          <a:xfrm>
            <a:off x="4140692" y="1013460"/>
            <a:ext cx="928459" cy="369332"/>
          </a:xfrm>
          <a:prstGeom prst="rect">
            <a:avLst/>
          </a:prstGeom>
          <a:noFill/>
        </p:spPr>
        <p:txBody>
          <a:bodyPr wrap="none" rtlCol="0">
            <a:spAutoFit/>
          </a:bodyPr>
          <a:lstStyle/>
          <a:p>
            <a:r>
              <a:rPr lang="en-US" dirty="0" smtClean="0">
                <a:solidFill>
                  <a:schemeClr val="accent6"/>
                </a:solidFill>
              </a:rPr>
              <a:t>FLASH</a:t>
            </a:r>
            <a:endParaRPr lang="en-US" dirty="0">
              <a:solidFill>
                <a:schemeClr val="accent6"/>
              </a:solidFill>
            </a:endParaRPr>
          </a:p>
        </p:txBody>
      </p:sp>
      <p:sp>
        <p:nvSpPr>
          <p:cNvPr id="7" name="Content Placeholder 5"/>
          <p:cNvSpPr txBox="1">
            <a:spLocks/>
          </p:cNvSpPr>
          <p:nvPr/>
        </p:nvSpPr>
        <p:spPr bwMode="auto">
          <a:xfrm>
            <a:off x="248027" y="4968239"/>
            <a:ext cx="8713787" cy="15849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45000"/>
              </a:spcBef>
              <a:spcAft>
                <a:spcPct val="0"/>
              </a:spcAft>
              <a:buSzPct val="100000"/>
              <a:buFontTx/>
              <a:buBlip>
                <a:blip r:embed="rId3"/>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4"/>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5"/>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a:lstStyle>
          <a:p>
            <a:endParaRPr lang="en-US" sz="1100" kern="0" dirty="0" smtClean="0"/>
          </a:p>
          <a:p>
            <a:r>
              <a:rPr lang="en-US" sz="1050" b="0" dirty="0"/>
              <a:t>RTC shall save current condition of the telemetric data base to be able to read upon user request from the RT viewer interface at any given time. The members that will be save have to be visually enable flag.</a:t>
            </a:r>
          </a:p>
          <a:p>
            <a:pPr marL="285750" lvl="1">
              <a:buFontTx/>
              <a:buBlip>
                <a:blip r:embed="rId3"/>
              </a:buBlip>
            </a:pPr>
            <a:r>
              <a:rPr lang="en-US" sz="1050" dirty="0"/>
              <a:t>Read current data: The RT viewer will be able to read and present current data at any given time and if the user checked the option to read current data at the RT viewer interface.</a:t>
            </a:r>
          </a:p>
          <a:p>
            <a:pPr marL="285750" lvl="1">
              <a:buFontTx/>
              <a:buBlip>
                <a:blip r:embed="rId3"/>
              </a:buBlip>
            </a:pPr>
            <a:endParaRPr lang="en-US" sz="1100" b="1" kern="0" dirty="0" smtClean="0">
              <a:ea typeface="+mn-ea"/>
            </a:endParaRPr>
          </a:p>
          <a:p>
            <a:pPr marL="0" indent="0">
              <a:buFontTx/>
              <a:buNone/>
            </a:pPr>
            <a:endParaRPr lang="en-US" sz="1100" kern="0" dirty="0" smtClean="0"/>
          </a:p>
          <a:p>
            <a:pPr marL="0" indent="0">
              <a:buFontTx/>
              <a:buNone/>
            </a:pPr>
            <a:r>
              <a:rPr lang="en-US" kern="0" dirty="0" smtClean="0"/>
              <a:t>  </a:t>
            </a:r>
          </a:p>
        </p:txBody>
      </p:sp>
      <p:sp>
        <p:nvSpPr>
          <p:cNvPr id="8" name="TextBox 7"/>
          <p:cNvSpPr txBox="1"/>
          <p:nvPr/>
        </p:nvSpPr>
        <p:spPr>
          <a:xfrm>
            <a:off x="3871387" y="4783573"/>
            <a:ext cx="1467068" cy="369332"/>
          </a:xfrm>
          <a:prstGeom prst="rect">
            <a:avLst/>
          </a:prstGeom>
          <a:noFill/>
        </p:spPr>
        <p:txBody>
          <a:bodyPr wrap="none" rtlCol="0">
            <a:spAutoFit/>
          </a:bodyPr>
          <a:lstStyle/>
          <a:p>
            <a:pPr algn="r" rtl="0"/>
            <a:r>
              <a:rPr lang="en-US" dirty="0" smtClean="0">
                <a:solidFill>
                  <a:schemeClr val="accent6"/>
                </a:solidFill>
              </a:rPr>
              <a:t>Current data</a:t>
            </a:r>
            <a:endParaRPr lang="en-US" dirty="0">
              <a:solidFill>
                <a:schemeClr val="accent6"/>
              </a:solidFill>
            </a:endParaRPr>
          </a:p>
        </p:txBody>
      </p:sp>
    </p:spTree>
    <p:extLst>
      <p:ext uri="{BB962C8B-B14F-4D97-AF65-F5344CB8AC3E}">
        <p14:creationId xmlns:p14="http://schemas.microsoft.com/office/powerpoint/2010/main" val="5555036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smtClean="0"/>
              <a:t>RT TLM </a:t>
            </a:r>
            <a:br>
              <a:rPr lang="en-US" dirty="0" smtClean="0"/>
            </a:br>
            <a:r>
              <a:rPr lang="en-US" dirty="0" smtClean="0"/>
              <a:t>RT viewer requirements</a:t>
            </a:r>
            <a:endParaRPr lang="en-US" dirty="0"/>
          </a:p>
        </p:txBody>
      </p:sp>
      <p:sp>
        <p:nvSpPr>
          <p:cNvPr id="2" name="Content Placeholder 1"/>
          <p:cNvSpPr>
            <a:spLocks noGrp="1"/>
          </p:cNvSpPr>
          <p:nvPr>
            <p:ph idx="1"/>
          </p:nvPr>
        </p:nvSpPr>
        <p:spPr/>
        <p:txBody>
          <a:bodyPr/>
          <a:lstStyle/>
          <a:p>
            <a:r>
              <a:rPr lang="en-US" sz="1300" dirty="0" smtClean="0"/>
              <a:t>The RT viewer shell present telemetric data from upon user request at any given time from 3 different sources:</a:t>
            </a:r>
          </a:p>
          <a:p>
            <a:pPr lvl="1"/>
            <a:r>
              <a:rPr lang="en-US" sz="1050" dirty="0" smtClean="0"/>
              <a:t>Current data:  Current condition of the RTC telemetric members. </a:t>
            </a:r>
          </a:p>
          <a:p>
            <a:pPr lvl="1"/>
            <a:r>
              <a:rPr lang="en-US" sz="1050" dirty="0" smtClean="0"/>
              <a:t>Flash data: All Flash blocks that had been written to Flash (from latest to oldest).</a:t>
            </a:r>
          </a:p>
          <a:p>
            <a:pPr lvl="1"/>
            <a:r>
              <a:rPr lang="en-US" sz="1050" dirty="0" smtClean="0"/>
              <a:t>File: raw data that had been previous stored (format of text file).</a:t>
            </a:r>
          </a:p>
          <a:p>
            <a:r>
              <a:rPr lang="en-US" dirty="0"/>
              <a:t> </a:t>
            </a:r>
            <a:r>
              <a:rPr lang="en-US" sz="1300" dirty="0" smtClean="0"/>
              <a:t>The RT viewer shell present the telemetric data at the following way:</a:t>
            </a:r>
          </a:p>
          <a:p>
            <a:pPr lvl="1"/>
            <a:r>
              <a:rPr lang="en-US" sz="1050" dirty="0" smtClean="0"/>
              <a:t>Table of all members: This table will consist all telemetric members information one after one. This data can be view at:</a:t>
            </a:r>
          </a:p>
          <a:p>
            <a:pPr lvl="2"/>
            <a:r>
              <a:rPr lang="en-US" sz="1050" dirty="0" smtClean="0"/>
              <a:t>Sort values: The user will be able to sort those data from low to high, low to high or group them by RTC module.</a:t>
            </a:r>
          </a:p>
          <a:p>
            <a:pPr lvl="2"/>
            <a:r>
              <a:rPr lang="en-US" sz="1050" dirty="0" smtClean="0"/>
              <a:t>Data view: The user will be able to view members data by bytes or by original data values.</a:t>
            </a:r>
          </a:p>
          <a:p>
            <a:pPr lvl="1"/>
            <a:r>
              <a:rPr lang="en-US" sz="1050" dirty="0" smtClean="0"/>
              <a:t>Visual way: The user will able to search after data member by his name or index and by his group. Then the RT viewer shell present for this selected member a 2D figure and  table of results by time stamp.</a:t>
            </a:r>
          </a:p>
          <a:p>
            <a:r>
              <a:rPr lang="en-US" sz="1300" b="1" dirty="0" smtClean="0">
                <a:ea typeface="+mn-ea"/>
              </a:rPr>
              <a:t> The </a:t>
            </a:r>
            <a:r>
              <a:rPr lang="en-US" sz="1300" b="1" dirty="0">
                <a:ea typeface="+mn-ea"/>
              </a:rPr>
              <a:t>RT viewer shall present telemetric members by his names:</a:t>
            </a:r>
          </a:p>
          <a:p>
            <a:pPr lvl="1"/>
            <a:r>
              <a:rPr lang="en-US" sz="1050" dirty="0" smtClean="0"/>
              <a:t>The telemetric members names will be read from generated file. This file generate by 3d application. </a:t>
            </a:r>
          </a:p>
          <a:p>
            <a:r>
              <a:rPr lang="en-US" sz="1250" dirty="0"/>
              <a:t> </a:t>
            </a:r>
            <a:r>
              <a:rPr lang="en-US" sz="1250" dirty="0" smtClean="0"/>
              <a:t>The RT viewer shall saved output files:</a:t>
            </a:r>
          </a:p>
          <a:p>
            <a:pPr lvl="1"/>
            <a:r>
              <a:rPr lang="en-US" sz="1050" dirty="0" smtClean="0"/>
              <a:t>Upon user request the RT viewer shell generate the following output files:</a:t>
            </a:r>
          </a:p>
          <a:p>
            <a:pPr lvl="2"/>
            <a:r>
              <a:rPr lang="en-US" sz="1050" dirty="0"/>
              <a:t>Table of all </a:t>
            </a:r>
            <a:r>
              <a:rPr lang="en-US" sz="1050" dirty="0" smtClean="0"/>
              <a:t>members – At text file.</a:t>
            </a:r>
          </a:p>
          <a:p>
            <a:pPr lvl="2"/>
            <a:r>
              <a:rPr lang="en-US" sz="1050" dirty="0" smtClean="0"/>
              <a:t>Raw data of the incoming data.</a:t>
            </a:r>
          </a:p>
          <a:p>
            <a:pPr lvl="2"/>
            <a:r>
              <a:rPr lang="en-US" sz="1050" dirty="0" smtClean="0"/>
              <a:t>Picture (format *.jpg) of the 2D figure.  </a:t>
            </a:r>
            <a:endParaRPr lang="en-US" sz="1050" dirty="0"/>
          </a:p>
          <a:p>
            <a:pPr lvl="1"/>
            <a:endParaRPr lang="en-US" dirty="0" smtClean="0"/>
          </a:p>
          <a:p>
            <a:endParaRPr lang="en-US" dirty="0"/>
          </a:p>
        </p:txBody>
      </p:sp>
    </p:spTree>
    <p:extLst>
      <p:ext uri="{BB962C8B-B14F-4D97-AF65-F5344CB8AC3E}">
        <p14:creationId xmlns:p14="http://schemas.microsoft.com/office/powerpoint/2010/main" val="221249226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smtClean="0"/>
              <a:t>RT TLM </a:t>
            </a:r>
            <a:br>
              <a:rPr lang="en-US" dirty="0" smtClean="0"/>
            </a:br>
            <a:r>
              <a:rPr lang="en-US" dirty="0" smtClean="0"/>
              <a:t>RT viewer - Presentation of table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936223"/>
            <a:ext cx="824865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4851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smtClean="0"/>
              <a:t>RT TLM </a:t>
            </a:r>
            <a:br>
              <a:rPr lang="en-US" dirty="0" smtClean="0"/>
            </a:br>
            <a:r>
              <a:rPr lang="en-US" dirty="0" smtClean="0"/>
              <a:t>RT viewer - Presentation of table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910" y="1173705"/>
            <a:ext cx="7583578" cy="504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37915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2448060"/>
          </a:xfrm>
        </p:spPr>
        <p:txBody>
          <a:bodyPr/>
          <a:lstStyle/>
          <a:p>
            <a:r>
              <a:rPr lang="en-US" dirty="0"/>
              <a:t> </a:t>
            </a:r>
            <a:r>
              <a:rPr lang="en-US" sz="1400" dirty="0" smtClean="0"/>
              <a:t>Each telemetric plan will be in an ICD file format (.grep file).</a:t>
            </a:r>
          </a:p>
          <a:p>
            <a:r>
              <a:rPr lang="en-US" sz="1400" dirty="0" smtClean="0"/>
              <a:t> The </a:t>
            </a:r>
            <a:r>
              <a:rPr lang="en-US" sz="1400" dirty="0"/>
              <a:t>telemetric plan members will be build throw GDE application.</a:t>
            </a:r>
            <a:endParaRPr lang="en-US" sz="1400" dirty="0" smtClean="0"/>
          </a:p>
          <a:p>
            <a:r>
              <a:rPr lang="en-US" sz="1400" dirty="0"/>
              <a:t> </a:t>
            </a:r>
            <a:r>
              <a:rPr lang="en-US" sz="1400" dirty="0" smtClean="0"/>
              <a:t>The ICD message will be form by system engineers.</a:t>
            </a: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dirty="0"/>
              <a:t>RT TLM parameters configuration</a:t>
            </a:r>
            <a:br>
              <a:rPr lang="en-US" dirty="0"/>
            </a:br>
            <a:r>
              <a:rPr lang="en-US" dirty="0"/>
              <a:t>Solution </a:t>
            </a:r>
            <a:r>
              <a:rPr lang="en-US" dirty="0" smtClean="0"/>
              <a:t>A – ICD messages</a:t>
            </a:r>
            <a:endParaRPr lang="en-US" dirty="0"/>
          </a:p>
        </p:txBody>
      </p:sp>
    </p:spTree>
    <p:extLst>
      <p:ext uri="{BB962C8B-B14F-4D97-AF65-F5344CB8AC3E}">
        <p14:creationId xmlns:p14="http://schemas.microsoft.com/office/powerpoint/2010/main" val="150959516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smtClean="0"/>
              <a:t>Parameters configurator tool goal is to add ability to insert / remove / view parameters for a chosen RTC module.  </a:t>
            </a:r>
          </a:p>
          <a:p>
            <a:pPr marL="0" indent="0">
              <a:buNone/>
            </a:pPr>
            <a:endParaRPr lang="en-US" dirty="0" smtClean="0"/>
          </a:p>
          <a:p>
            <a:pPr marL="0" indent="0">
              <a:buNone/>
            </a:pPr>
            <a:r>
              <a:rPr lang="en-US" dirty="0" smtClean="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a:t>
            </a:r>
            <a:r>
              <a:rPr lang="en-US" sz="2000" dirty="0" smtClean="0"/>
              <a:t>B – Parameters configurator tool </a:t>
            </a:r>
            <a:endParaRPr lang="en-US" sz="20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3" y="2148052"/>
            <a:ext cx="3499788" cy="112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8452" y="1778720"/>
            <a:ext cx="3650358" cy="338554"/>
          </a:xfrm>
          <a:prstGeom prst="rect">
            <a:avLst/>
          </a:prstGeom>
          <a:noFill/>
        </p:spPr>
        <p:txBody>
          <a:bodyPr wrap="none" rtlCol="0">
            <a:spAutoFit/>
          </a:bodyPr>
          <a:lstStyle/>
          <a:p>
            <a:pPr algn="l" rtl="0"/>
            <a:r>
              <a:rPr lang="en-US" sz="1600" dirty="0" smtClean="0"/>
              <a:t>Configure path to DB files and module</a:t>
            </a:r>
            <a:endParaRPr lang="en-US" sz="1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69" y="3834147"/>
            <a:ext cx="3565124" cy="182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6003" y="3434643"/>
            <a:ext cx="2364750" cy="369332"/>
          </a:xfrm>
          <a:prstGeom prst="rect">
            <a:avLst/>
          </a:prstGeom>
          <a:noFill/>
        </p:spPr>
        <p:txBody>
          <a:bodyPr wrap="none" rtlCol="0">
            <a:spAutoFit/>
          </a:bodyPr>
          <a:lstStyle/>
          <a:p>
            <a:pPr algn="l" rtl="0"/>
            <a:r>
              <a:rPr lang="en-US" dirty="0" smtClean="0"/>
              <a:t>Insert new parameter</a:t>
            </a:r>
            <a:endParaRPr lang="en-US"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762" y="2158893"/>
            <a:ext cx="3426215" cy="11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06264" y="1747942"/>
            <a:ext cx="3890809" cy="369332"/>
          </a:xfrm>
          <a:prstGeom prst="rect">
            <a:avLst/>
          </a:prstGeom>
          <a:noFill/>
        </p:spPr>
        <p:txBody>
          <a:bodyPr wrap="none" rtlCol="0">
            <a:spAutoFit/>
          </a:bodyPr>
          <a:lstStyle/>
          <a:p>
            <a:pPr algn="l" rtl="0"/>
            <a:r>
              <a:rPr lang="en-US" dirty="0" smtClean="0"/>
              <a:t>Remove parameter from module DB</a:t>
            </a:r>
            <a:endParaRPr lang="en-US"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762" y="3834147"/>
            <a:ext cx="3509205" cy="2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933650" y="3434643"/>
            <a:ext cx="2732479" cy="369332"/>
          </a:xfrm>
          <a:prstGeom prst="rect">
            <a:avLst/>
          </a:prstGeom>
          <a:noFill/>
        </p:spPr>
        <p:txBody>
          <a:bodyPr wrap="none" rtlCol="0">
            <a:spAutoFit/>
          </a:bodyPr>
          <a:lstStyle/>
          <a:p>
            <a:pPr algn="l" rtl="0"/>
            <a:r>
              <a:rPr lang="en-US" dirty="0" smtClean="0"/>
              <a:t>View module parameters</a:t>
            </a:r>
            <a:endParaRPr lang="en-US" dirty="0"/>
          </a:p>
        </p:txBody>
      </p:sp>
    </p:spTree>
    <p:extLst>
      <p:ext uri="{BB962C8B-B14F-4D97-AF65-F5344CB8AC3E}">
        <p14:creationId xmlns:p14="http://schemas.microsoft.com/office/powerpoint/2010/main" val="255799776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985891ea-cc2b-426e-89e8-b7f21e8d7005">
      <Terms xmlns="http://schemas.microsoft.com/office/infopath/2007/PartnerControls"/>
    </TaxKeywordTaxHTField>
    <Tags_x0020_And_x0020_Notes xmlns="54f95060-3a06-49bc-a45d-760f455d169f" xsi:nil="true"/>
    <TaxCatchAll xmlns="985891ea-cc2b-426e-89e8-b7f21e8d7005"/>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E16916E631B848A501381DD8EEAED7" ma:contentTypeVersion="6" ma:contentTypeDescription="Create a new document." ma:contentTypeScope="" ma:versionID="7df0c0be0b8d97f49516200f286f52d8">
  <xsd:schema xmlns:xsd="http://www.w3.org/2001/XMLSchema" xmlns:xs="http://www.w3.org/2001/XMLSchema" xmlns:p="http://schemas.microsoft.com/office/2006/metadata/properties" xmlns:ns1="http://schemas.microsoft.com/sharepoint/v3" xmlns:ns2="985891ea-cc2b-426e-89e8-b7f21e8d7005" xmlns:ns3="54f95060-3a06-49bc-a45d-760f455d169f" targetNamespace="http://schemas.microsoft.com/office/2006/metadata/properties" ma:root="true" ma:fieldsID="aeccfae96436f93cdc7abaadb9e42baa" ns1:_="" ns2:_="" ns3:_="">
    <xsd:import namespace="http://schemas.microsoft.com/sharepoint/v3"/>
    <xsd:import namespace="985891ea-cc2b-426e-89e8-b7f21e8d7005"/>
    <xsd:import namespace="54f95060-3a06-49bc-a45d-760f455d169f"/>
    <xsd:element name="properties">
      <xsd:complexType>
        <xsd:sequence>
          <xsd:element name="documentManagement">
            <xsd:complexType>
              <xsd:all>
                <xsd:element ref="ns1:AverageRating" minOccurs="0"/>
                <xsd:element ref="ns1:RatingCount" minOccurs="0"/>
                <xsd:element ref="ns2:TaxKeywordTaxHTField" minOccurs="0"/>
                <xsd:element ref="ns2:TaxCatchAll" minOccurs="0"/>
                <xsd:element ref="ns3:Tags_x0020_And_x0020_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85891ea-cc2b-426e-89e8-b7f21e8d7005"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84d534b8-b814-4779-9d52-c8fca9a8925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b3a38f78-afe9-4946-a6f8-59bd884bf96d}" ma:internalName="TaxCatchAll" ma:showField="CatchAllData" ma:web="985891ea-cc2b-426e-89e8-b7f21e8d70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4f95060-3a06-49bc-a45d-760f455d169f" elementFormDefault="qualified">
    <xsd:import namespace="http://schemas.microsoft.com/office/2006/documentManagement/types"/>
    <xsd:import namespace="http://schemas.microsoft.com/office/infopath/2007/PartnerControls"/>
    <xsd:element name="Tags_x0020_And_x0020_Notes" ma:index="13" nillable="true" ma:displayName="Tags And Notes" ma:internalName="Tags_x0020_And_x0020_Note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0D1EAC-4B40-4093-B2DA-DF232B1F2BEB}">
  <ds:schemaRefs>
    <ds:schemaRef ds:uri="54f95060-3a06-49bc-a45d-760f455d169f"/>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 ds:uri="985891ea-cc2b-426e-89e8-b7f21e8d7005"/>
    <ds:schemaRef ds:uri="http://www.w3.org/XML/1998/namespace"/>
    <ds:schemaRef ds:uri="http://purl.org/dc/terms/"/>
  </ds:schemaRefs>
</ds:datastoreItem>
</file>

<file path=customXml/itemProps2.xml><?xml version="1.0" encoding="utf-8"?>
<ds:datastoreItem xmlns:ds="http://schemas.openxmlformats.org/officeDocument/2006/customXml" ds:itemID="{3C889E48-FC40-4A9E-AE65-14B743C28FF7}">
  <ds:schemaRefs>
    <ds:schemaRef ds:uri="http://schemas.microsoft.com/sharepoint/v3/contenttype/forms"/>
  </ds:schemaRefs>
</ds:datastoreItem>
</file>

<file path=customXml/itemProps3.xml><?xml version="1.0" encoding="utf-8"?>
<ds:datastoreItem xmlns:ds="http://schemas.openxmlformats.org/officeDocument/2006/customXml" ds:itemID="{04C21879-72D6-412B-A31C-815B925B0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85891ea-cc2b-426e-89e8-b7f21e8d7005"/>
    <ds:schemaRef ds:uri="54f95060-3a06-49bc-a45d-760f455d1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34412</TotalTime>
  <Words>1086</Words>
  <Application>Microsoft Office PowerPoint</Application>
  <PresentationFormat>On-screen Show (4:3)</PresentationFormat>
  <Paragraphs>99</Paragraphs>
  <Slides>13</Slides>
  <Notes>0</Notes>
  <HiddenSlides>0</HiddenSlides>
  <MMClips>0</MMClips>
  <ScaleCrop>false</ScaleCrop>
  <HeadingPairs>
    <vt:vector size="6" baseType="variant">
      <vt:variant>
        <vt:lpstr>Theme</vt:lpstr>
      </vt:variant>
      <vt:variant>
        <vt:i4>1</vt:i4>
      </vt:variant>
      <vt:variant>
        <vt:lpstr>Slide Titles</vt:lpstr>
      </vt:variant>
      <vt:variant>
        <vt:i4>13</vt:i4>
      </vt:variant>
      <vt:variant>
        <vt:lpstr>Custom Shows</vt:lpstr>
      </vt:variant>
      <vt:variant>
        <vt:i4>5</vt:i4>
      </vt:variant>
    </vt:vector>
  </HeadingPairs>
  <TitlesOfParts>
    <vt:vector size="19" baseType="lpstr">
      <vt:lpstr>2_Default Design</vt:lpstr>
      <vt:lpstr>RT Telemetric (TLM) SW DR DR: 1.02</vt:lpstr>
      <vt:lpstr>RT TLM  General Requirements</vt:lpstr>
      <vt:lpstr>RT telemetric – high level module diagram</vt:lpstr>
      <vt:lpstr>RT TLM  Flash / current data requirements</vt:lpstr>
      <vt:lpstr>RT TLM  RT viewer requirements</vt:lpstr>
      <vt:lpstr>RT TLM  RT viewer - Presentation of table</vt:lpstr>
      <vt:lpstr>RT TLM  RT viewer - Presentation of table</vt:lpstr>
      <vt:lpstr>RT TLM parameters configuration Solution A – ICD messages</vt:lpstr>
      <vt:lpstr>RT TLM parameters configuration Solution B – Parameters configurator tool </vt:lpstr>
      <vt:lpstr>RT TLM parameters configuration Solution B – Parameters configurator tool </vt:lpstr>
      <vt:lpstr>Telemetric SW flow Write process</vt:lpstr>
      <vt:lpstr>Telemetric SW flow Flash write task, initialize process</vt:lpstr>
      <vt:lpstr>PowerPoint Presentation</vt:lpstr>
      <vt:lpstr> Aerospace – Business Areas</vt:lpstr>
      <vt:lpstr>UAS- Businees Units</vt:lpstr>
      <vt:lpstr>Electro-optic – Elop – Business</vt:lpstr>
      <vt:lpstr>Land C4I – Business Units</vt:lpstr>
      <vt:lpstr>EW &amp; SIGINT- Business Units</vt:lpstr>
    </vt:vector>
  </TitlesOfParts>
  <Company>Elbit Systems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תבנית למצגת שוויץ אנגלית</dc:title>
  <dc:creator>dp22434</dc:creator>
  <cp:lastModifiedBy>Roee Zinoue</cp:lastModifiedBy>
  <cp:revision>872</cp:revision>
  <dcterms:created xsi:type="dcterms:W3CDTF">2013-04-10T07:07:30Z</dcterms:created>
  <dcterms:modified xsi:type="dcterms:W3CDTF">2018-10-28T17:27:47Z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0x01010026E16916E631B848A501381DD8EEAED7</vt:lpwstr>
  </property>
  <property fmtid="{D5CDD505-2E9C-101B-9397-08002B2CF9AE}" pid="4" name="TaxKeyword">
    <vt:lpwstr/>
  </property>
  <property fmtid="{D5CDD505-2E9C-101B-9397-08002B2CF9AE}" pid="5" name="Version Label">
    <vt:lpwstr/>
  </property>
</Properties>
</file>