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4"/>
  </p:sldMasterIdLst>
  <p:notesMasterIdLst>
    <p:notesMasterId r:id="rId13"/>
  </p:notesMasterIdLst>
  <p:handoutMasterIdLst>
    <p:handoutMasterId r:id="rId14"/>
  </p:handoutMasterIdLst>
  <p:sldIdLst>
    <p:sldId id="256" r:id="rId5"/>
    <p:sldId id="257" r:id="rId6"/>
    <p:sldId id="258" r:id="rId7"/>
    <p:sldId id="259" r:id="rId8"/>
    <p:sldId id="260" r:id="rId9"/>
    <p:sldId id="263"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5"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8/5/2024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6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909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00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72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696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988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6124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242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656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527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997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87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550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3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5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48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43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4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533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660162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a:bodyPr>
          <a:lstStyle/>
          <a:p>
            <a:r>
              <a:rPr lang="en-US" dirty="0">
                <a:solidFill>
                  <a:schemeClr val="tx1">
                    <a:lumMod val="65000"/>
                    <a:lumOff val="35000"/>
                  </a:schemeClr>
                </a:solidFill>
              </a:rPr>
              <a:t>FLAPPY BIRD</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a:bodyPr>
          <a:lstStyle/>
          <a:p>
            <a:endParaRPr lang="en-US" dirty="0"/>
          </a:p>
        </p:txBody>
      </p:sp>
    </p:spTree>
    <p:extLst>
      <p:ext uri="{BB962C8B-B14F-4D97-AF65-F5344CB8AC3E}">
        <p14:creationId xmlns:p14="http://schemas.microsoft.com/office/powerpoint/2010/main" val="26420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82A2-3BF3-F638-FD14-6F3036128042}"/>
              </a:ext>
            </a:extLst>
          </p:cNvPr>
          <p:cNvSpPr>
            <a:spLocks noGrp="1"/>
          </p:cNvSpPr>
          <p:nvPr>
            <p:ph type="title"/>
          </p:nvPr>
        </p:nvSpPr>
        <p:spPr>
          <a:xfrm>
            <a:off x="913775" y="609600"/>
            <a:ext cx="3935688" cy="1467556"/>
          </a:xfrm>
        </p:spPr>
        <p:txBody>
          <a:bodyPr/>
          <a:lstStyle/>
          <a:p>
            <a:r>
              <a:rPr lang="en-US" u="sng" dirty="0"/>
              <a:t>introduction</a:t>
            </a:r>
            <a:endParaRPr lang="en-IN" u="sng" dirty="0"/>
          </a:p>
        </p:txBody>
      </p:sp>
      <p:pic>
        <p:nvPicPr>
          <p:cNvPr id="6" name="Content Placeholder 5">
            <a:extLst>
              <a:ext uri="{FF2B5EF4-FFF2-40B4-BE49-F238E27FC236}">
                <a16:creationId xmlns:a16="http://schemas.microsoft.com/office/drawing/2014/main" id="{ADE445DE-26EB-02AE-9389-5438420ABADF}"/>
              </a:ext>
            </a:extLst>
          </p:cNvPr>
          <p:cNvPicPr>
            <a:picLocks noGrp="1" noChangeAspect="1"/>
          </p:cNvPicPr>
          <p:nvPr>
            <p:ph sz="quarter" idx="13"/>
          </p:nvPr>
        </p:nvPicPr>
        <p:blipFill>
          <a:blip r:embed="rId2"/>
          <a:stretch>
            <a:fillRect/>
          </a:stretch>
        </p:blipFill>
        <p:spPr>
          <a:xfrm>
            <a:off x="5033262" y="1756906"/>
            <a:ext cx="6244963" cy="3497179"/>
          </a:xfrm>
        </p:spPr>
      </p:pic>
      <p:sp>
        <p:nvSpPr>
          <p:cNvPr id="4" name="Text Placeholder 3">
            <a:extLst>
              <a:ext uri="{FF2B5EF4-FFF2-40B4-BE49-F238E27FC236}">
                <a16:creationId xmlns:a16="http://schemas.microsoft.com/office/drawing/2014/main" id="{5CD28560-4AA4-812D-12AD-DA830228E15F}"/>
              </a:ext>
            </a:extLst>
          </p:cNvPr>
          <p:cNvSpPr>
            <a:spLocks noGrp="1"/>
          </p:cNvSpPr>
          <p:nvPr>
            <p:ph type="body" sz="half" idx="2"/>
          </p:nvPr>
        </p:nvSpPr>
        <p:spPr>
          <a:xfrm>
            <a:off x="913774" y="2632852"/>
            <a:ext cx="3935689" cy="3338970"/>
          </a:xfrm>
        </p:spPr>
        <p:txBody>
          <a:bodyPr>
            <a:normAutofit fontScale="92500" lnSpcReduction="20000"/>
          </a:bodyPr>
          <a:lstStyle/>
          <a:p>
            <a:r>
              <a:rPr lang="en-US" sz="2400" b="1" i="0" dirty="0">
                <a:solidFill>
                  <a:srgbClr val="111111"/>
                </a:solidFill>
                <a:effectLst/>
                <a:highlight>
                  <a:srgbClr val="FFFFFF"/>
                </a:highlight>
                <a:latin typeface="-apple-system"/>
              </a:rPr>
              <a:t>Flappy Bird</a:t>
            </a:r>
            <a:r>
              <a:rPr lang="en-US" sz="2400" b="0" i="0" dirty="0">
                <a:solidFill>
                  <a:srgbClr val="111111"/>
                </a:solidFill>
                <a:effectLst/>
                <a:highlight>
                  <a:srgbClr val="FFFFFF"/>
                </a:highlight>
                <a:latin typeface="-apple-system"/>
              </a:rPr>
              <a:t> is a simple yet addictive one-button game where you control a bird by tapping the screen or pressing the spacebar. The goal is to fly the bird as far as possible without colliding with green pipes. It gained immense popularity due to its challenging gameplay and minimalist design.</a:t>
            </a:r>
            <a:r>
              <a:rPr lang="en-US" sz="2000" dirty="0"/>
              <a:t>. </a:t>
            </a:r>
            <a:endParaRPr lang="en-US" sz="2000" b="1" dirty="0"/>
          </a:p>
          <a:p>
            <a:endParaRPr lang="en-IN" dirty="0"/>
          </a:p>
        </p:txBody>
      </p:sp>
    </p:spTree>
    <p:extLst>
      <p:ext uri="{BB962C8B-B14F-4D97-AF65-F5344CB8AC3E}">
        <p14:creationId xmlns:p14="http://schemas.microsoft.com/office/powerpoint/2010/main" val="402000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D86D-475F-267B-E1B2-4B47937669AF}"/>
              </a:ext>
            </a:extLst>
          </p:cNvPr>
          <p:cNvSpPr>
            <a:spLocks noGrp="1"/>
          </p:cNvSpPr>
          <p:nvPr>
            <p:ph type="title" idx="4294967295"/>
          </p:nvPr>
        </p:nvSpPr>
        <p:spPr>
          <a:xfrm>
            <a:off x="0" y="619125"/>
            <a:ext cx="10363200" cy="1595438"/>
          </a:xfrm>
        </p:spPr>
        <p:txBody>
          <a:bodyPr/>
          <a:lstStyle/>
          <a:p>
            <a:r>
              <a:rPr lang="en-US" u="sng" dirty="0"/>
              <a:t>Game play mechanics</a:t>
            </a:r>
            <a:endParaRPr lang="en-IN" u="sng" dirty="0"/>
          </a:p>
        </p:txBody>
      </p:sp>
      <p:sp>
        <p:nvSpPr>
          <p:cNvPr id="4" name="TextBox 3">
            <a:extLst>
              <a:ext uri="{FF2B5EF4-FFF2-40B4-BE49-F238E27FC236}">
                <a16:creationId xmlns:a16="http://schemas.microsoft.com/office/drawing/2014/main" id="{2C27E567-1F2A-AA81-DF89-E419E140BBF5}"/>
              </a:ext>
            </a:extLst>
          </p:cNvPr>
          <p:cNvSpPr txBox="1"/>
          <p:nvPr/>
        </p:nvSpPr>
        <p:spPr>
          <a:xfrm>
            <a:off x="641684" y="2101516"/>
            <a:ext cx="8919411" cy="4431983"/>
          </a:xfrm>
          <a:prstGeom prst="rect">
            <a:avLst/>
          </a:prstGeom>
          <a:noFill/>
        </p:spPr>
        <p:txBody>
          <a:bodyPr wrap="square" rtlCol="0">
            <a:spAutoFit/>
          </a:bodyPr>
          <a:lstStyle/>
          <a:p>
            <a:pPr algn="l"/>
            <a:r>
              <a:rPr lang="en-US" sz="2400" b="1" i="0" dirty="0">
                <a:solidFill>
                  <a:srgbClr val="111111"/>
                </a:solidFill>
                <a:effectLst/>
                <a:highlight>
                  <a:srgbClr val="FFFFFF"/>
                </a:highlight>
              </a:rPr>
              <a:t>Flappy Bird</a:t>
            </a:r>
            <a:r>
              <a:rPr lang="en-US" sz="2400" b="0" i="0" dirty="0">
                <a:solidFill>
                  <a:srgbClr val="111111"/>
                </a:solidFill>
                <a:effectLst/>
                <a:highlight>
                  <a:srgbClr val="FFFFFF"/>
                </a:highlight>
              </a:rPr>
              <a:t> is a touch-based mobile game with straightforward mechanics and aesthetics. Here’s a summary of its gameplay:</a:t>
            </a:r>
          </a:p>
          <a:p>
            <a:pPr algn="l">
              <a:buFont typeface="+mj-lt"/>
              <a:buAutoNum type="arabicPeriod"/>
            </a:pPr>
            <a:r>
              <a:rPr lang="en-US" sz="2400" b="1" i="0" dirty="0">
                <a:solidFill>
                  <a:srgbClr val="111111"/>
                </a:solidFill>
                <a:effectLst/>
                <a:highlight>
                  <a:srgbClr val="FFFFFF"/>
                </a:highlight>
              </a:rPr>
              <a:t>Objective</a:t>
            </a:r>
            <a:r>
              <a:rPr lang="en-US" sz="2400" b="0" i="0" dirty="0">
                <a:solidFill>
                  <a:srgbClr val="111111"/>
                </a:solidFill>
                <a:effectLst/>
                <a:highlight>
                  <a:srgbClr val="FFFFFF"/>
                </a:highlight>
              </a:rPr>
              <a:t>: Navigate a bird avatar named </a:t>
            </a:r>
            <a:r>
              <a:rPr lang="en-US" sz="2400" b="0" i="0" dirty="0" err="1">
                <a:solidFill>
                  <a:srgbClr val="111111"/>
                </a:solidFill>
                <a:effectLst/>
                <a:highlight>
                  <a:srgbClr val="FFFFFF"/>
                </a:highlight>
              </a:rPr>
              <a:t>Faby</a:t>
            </a:r>
            <a:r>
              <a:rPr lang="en-US" sz="2400" b="0" i="0" dirty="0">
                <a:solidFill>
                  <a:srgbClr val="111111"/>
                </a:solidFill>
                <a:effectLst/>
                <a:highlight>
                  <a:srgbClr val="FFFFFF"/>
                </a:highlight>
              </a:rPr>
              <a:t> through pairs of pipes.</a:t>
            </a:r>
          </a:p>
          <a:p>
            <a:pPr algn="l">
              <a:buFont typeface="+mj-lt"/>
              <a:buAutoNum type="arabicPeriod"/>
            </a:pPr>
            <a:r>
              <a:rPr lang="en-US" sz="2400" b="1" i="0" dirty="0">
                <a:solidFill>
                  <a:srgbClr val="111111"/>
                </a:solidFill>
                <a:effectLst/>
                <a:highlight>
                  <a:srgbClr val="FFFFFF"/>
                </a:highlight>
              </a:rPr>
              <a:t>Controls</a:t>
            </a:r>
            <a:r>
              <a:rPr lang="en-US" sz="2400" b="0" i="0" dirty="0">
                <a:solidFill>
                  <a:srgbClr val="111111"/>
                </a:solidFill>
                <a:effectLst/>
                <a:highlight>
                  <a:srgbClr val="FFFFFF"/>
                </a:highlight>
              </a:rPr>
              <a:t>: Tap the screen to make </a:t>
            </a:r>
            <a:r>
              <a:rPr lang="en-US" sz="2400" b="0" i="0" dirty="0" err="1">
                <a:solidFill>
                  <a:srgbClr val="111111"/>
                </a:solidFill>
                <a:effectLst/>
                <a:highlight>
                  <a:srgbClr val="FFFFFF"/>
                </a:highlight>
              </a:rPr>
              <a:t>Faby</a:t>
            </a:r>
            <a:r>
              <a:rPr lang="en-US" sz="2400" b="0" i="0" dirty="0">
                <a:solidFill>
                  <a:srgbClr val="111111"/>
                </a:solidFill>
                <a:effectLst/>
                <a:highlight>
                  <a:srgbClr val="FFFFFF"/>
                </a:highlight>
              </a:rPr>
              <a:t> flap its wings and ascend. Release to descend.</a:t>
            </a:r>
          </a:p>
          <a:p>
            <a:pPr algn="l">
              <a:buFont typeface="+mj-lt"/>
              <a:buAutoNum type="arabicPeriod"/>
            </a:pPr>
            <a:r>
              <a:rPr lang="en-US" sz="2400" b="1" i="0" dirty="0">
                <a:solidFill>
                  <a:srgbClr val="111111"/>
                </a:solidFill>
                <a:effectLst/>
                <a:highlight>
                  <a:srgbClr val="FFFFFF"/>
                </a:highlight>
              </a:rPr>
              <a:t>Scoring</a:t>
            </a:r>
            <a:r>
              <a:rPr lang="en-US" sz="2400" b="0" i="0" dirty="0">
                <a:solidFill>
                  <a:srgbClr val="111111"/>
                </a:solidFill>
                <a:effectLst/>
                <a:highlight>
                  <a:srgbClr val="FFFFFF"/>
                </a:highlight>
              </a:rPr>
              <a:t>: Successfully passing through a pair of pipes awards one point.</a:t>
            </a:r>
          </a:p>
          <a:p>
            <a:pPr algn="l">
              <a:buFont typeface="+mj-lt"/>
              <a:buAutoNum type="arabicPeriod"/>
            </a:pPr>
            <a:r>
              <a:rPr lang="en-US" sz="2400" b="1" dirty="0">
                <a:solidFill>
                  <a:srgbClr val="111111"/>
                </a:solidFill>
                <a:highlight>
                  <a:srgbClr val="FFFFFF"/>
                </a:highlight>
              </a:rPr>
              <a:t>Challenge</a:t>
            </a:r>
            <a:r>
              <a:rPr lang="en-US" sz="2400" dirty="0">
                <a:solidFill>
                  <a:srgbClr val="111111"/>
                </a:solidFill>
                <a:highlight>
                  <a:srgbClr val="FFFFFF"/>
                </a:highlight>
              </a:rPr>
              <a:t>: Avoid colliding with pipes or the ground to keep the game going</a:t>
            </a:r>
            <a:endParaRPr lang="en-US" sz="2400" b="0" i="0" dirty="0">
              <a:solidFill>
                <a:srgbClr val="111111"/>
              </a:solidFill>
              <a:effectLst/>
              <a:highlight>
                <a:srgbClr val="FFFFFF"/>
              </a:highlight>
            </a:endParaRPr>
          </a:p>
          <a:p>
            <a:pPr algn="l"/>
            <a:r>
              <a:rPr lang="en-US" sz="2400" b="0" i="0" dirty="0">
                <a:solidFill>
                  <a:srgbClr val="111111"/>
                </a:solidFill>
                <a:effectLst/>
                <a:highlight>
                  <a:srgbClr val="FFFFFF"/>
                </a:highlight>
              </a:rPr>
              <a:t>Remember, simplicity is key in Flappy Bird – just tap and flap! 🐦✨</a:t>
            </a:r>
          </a:p>
          <a:p>
            <a:endParaRPr lang="en-IN" dirty="0"/>
          </a:p>
        </p:txBody>
      </p:sp>
    </p:spTree>
    <p:extLst>
      <p:ext uri="{BB962C8B-B14F-4D97-AF65-F5344CB8AC3E}">
        <p14:creationId xmlns:p14="http://schemas.microsoft.com/office/powerpoint/2010/main" val="33773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00C6-3455-126F-34CC-0DAF7373B565}"/>
              </a:ext>
            </a:extLst>
          </p:cNvPr>
          <p:cNvSpPr>
            <a:spLocks noGrp="1"/>
          </p:cNvSpPr>
          <p:nvPr>
            <p:ph type="title"/>
          </p:nvPr>
        </p:nvSpPr>
        <p:spPr>
          <a:xfrm>
            <a:off x="913775" y="609600"/>
            <a:ext cx="3935688" cy="1174044"/>
          </a:xfrm>
        </p:spPr>
        <p:txBody>
          <a:bodyPr/>
          <a:lstStyle/>
          <a:p>
            <a:r>
              <a:rPr lang="en-US" u="sng" dirty="0"/>
              <a:t>development</a:t>
            </a:r>
            <a:endParaRPr lang="en-IN" u="sng" dirty="0"/>
          </a:p>
        </p:txBody>
      </p:sp>
      <p:pic>
        <p:nvPicPr>
          <p:cNvPr id="3074" name="Picture 2">
            <a:extLst>
              <a:ext uri="{FF2B5EF4-FFF2-40B4-BE49-F238E27FC236}">
                <a16:creationId xmlns:a16="http://schemas.microsoft.com/office/drawing/2014/main" id="{284D9C35-F384-0C80-077C-95B476F23EBE}"/>
              </a:ext>
            </a:extLst>
          </p:cNvPr>
          <p:cNvPicPr>
            <a:picLocks noGrp="1" noChangeAspect="1" noChangeArrowheads="1"/>
          </p:cNvPicPr>
          <p:nvPr>
            <p:ph sz="quarter" idx="13"/>
          </p:nvPr>
        </p:nvPicPr>
        <p:blipFill>
          <a:blip r:embed="rId2"/>
          <a:stretch/>
        </p:blipFill>
        <p:spPr bwMode="auto">
          <a:xfrm>
            <a:off x="5078413" y="743065"/>
            <a:ext cx="6199187" cy="4914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F5B705A-05A9-7440-05F5-7FBFF7739DF9}"/>
              </a:ext>
            </a:extLst>
          </p:cNvPr>
          <p:cNvSpPr>
            <a:spLocks noGrp="1"/>
          </p:cNvSpPr>
          <p:nvPr>
            <p:ph type="body" sz="half" idx="2"/>
          </p:nvPr>
        </p:nvSpPr>
        <p:spPr>
          <a:xfrm>
            <a:off x="913774" y="1896533"/>
            <a:ext cx="3935689" cy="3894667"/>
          </a:xfrm>
        </p:spPr>
        <p:txBody>
          <a:bodyPr>
            <a:noAutofit/>
          </a:bodyPr>
          <a:lstStyle/>
          <a:p>
            <a:r>
              <a:rPr lang="en-IN" sz="1800" dirty="0"/>
              <a:t>Creating an addicting game like flappy bird requires mid level java concepts and requires the user to be thorough with the beginning topics of java. It involves understanding of arrays, random number generation, strings, loops, detection etc.</a:t>
            </a:r>
          </a:p>
          <a:p>
            <a:r>
              <a:rPr lang="en-IN" sz="1800" dirty="0"/>
              <a:t>Many mechanics of the game in check by these structures.</a:t>
            </a:r>
          </a:p>
        </p:txBody>
      </p:sp>
    </p:spTree>
    <p:extLst>
      <p:ext uri="{BB962C8B-B14F-4D97-AF65-F5344CB8AC3E}">
        <p14:creationId xmlns:p14="http://schemas.microsoft.com/office/powerpoint/2010/main" val="210660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65BC-0B2F-9B39-E433-A0EAAE370716}"/>
              </a:ext>
            </a:extLst>
          </p:cNvPr>
          <p:cNvSpPr>
            <a:spLocks noGrp="1"/>
          </p:cNvSpPr>
          <p:nvPr>
            <p:ph type="title"/>
          </p:nvPr>
        </p:nvSpPr>
        <p:spPr/>
        <p:txBody>
          <a:bodyPr/>
          <a:lstStyle/>
          <a:p>
            <a:r>
              <a:rPr lang="en-US" u="sng" dirty="0"/>
              <a:t>Project outcomes</a:t>
            </a:r>
            <a:endParaRPr lang="en-IN" u="sng" dirty="0"/>
          </a:p>
        </p:txBody>
      </p:sp>
      <p:sp>
        <p:nvSpPr>
          <p:cNvPr id="3" name="Text Placeholder 2">
            <a:extLst>
              <a:ext uri="{FF2B5EF4-FFF2-40B4-BE49-F238E27FC236}">
                <a16:creationId xmlns:a16="http://schemas.microsoft.com/office/drawing/2014/main" id="{B337A4B4-8A07-3F1D-4F28-FAB806C335EC}"/>
              </a:ext>
            </a:extLst>
          </p:cNvPr>
          <p:cNvSpPr>
            <a:spLocks noGrp="1"/>
          </p:cNvSpPr>
          <p:nvPr>
            <p:ph type="body" idx="1"/>
          </p:nvPr>
        </p:nvSpPr>
        <p:spPr>
          <a:xfrm>
            <a:off x="574130" y="1981200"/>
            <a:ext cx="3298976" cy="576262"/>
          </a:xfrm>
        </p:spPr>
        <p:txBody>
          <a:bodyPr/>
          <a:lstStyle/>
          <a:p>
            <a:r>
              <a:rPr lang="en-IN" u="sng" dirty="0">
                <a:solidFill>
                  <a:schemeClr val="accent2">
                    <a:lumMod val="60000"/>
                    <a:lumOff val="40000"/>
                  </a:schemeClr>
                </a:solidFill>
              </a:rPr>
              <a:t>Technical Outcomes</a:t>
            </a:r>
          </a:p>
        </p:txBody>
      </p:sp>
      <p:sp>
        <p:nvSpPr>
          <p:cNvPr id="4" name="Text Placeholder 3">
            <a:extLst>
              <a:ext uri="{FF2B5EF4-FFF2-40B4-BE49-F238E27FC236}">
                <a16:creationId xmlns:a16="http://schemas.microsoft.com/office/drawing/2014/main" id="{6FE56848-C046-2D81-09AF-F0BDA221BBA8}"/>
              </a:ext>
            </a:extLst>
          </p:cNvPr>
          <p:cNvSpPr>
            <a:spLocks noGrp="1"/>
          </p:cNvSpPr>
          <p:nvPr>
            <p:ph type="body" sz="half" idx="15"/>
          </p:nvPr>
        </p:nvSpPr>
        <p:spPr/>
        <p:txBody>
          <a:bodyPr>
            <a:normAutofit/>
          </a:bodyPr>
          <a:lstStyle/>
          <a:p>
            <a:pPr marL="342900" indent="-342900">
              <a:buAutoNum type="arabicPeriod"/>
            </a:pPr>
            <a:r>
              <a:rPr lang="en-IN" i="1" dirty="0"/>
              <a:t>Complete Game Implementation</a:t>
            </a:r>
          </a:p>
          <a:p>
            <a:pPr marL="342900" indent="-342900">
              <a:buAutoNum type="arabicPeriod"/>
            </a:pPr>
            <a:endParaRPr lang="en-IN" i="1" dirty="0"/>
          </a:p>
          <a:p>
            <a:pPr marL="342900" indent="-342900">
              <a:buAutoNum type="arabicPeriod"/>
            </a:pPr>
            <a:r>
              <a:rPr lang="en-IN" i="1" dirty="0"/>
              <a:t>Enhanced Programming Skills</a:t>
            </a:r>
          </a:p>
          <a:p>
            <a:pPr marL="342900" indent="-342900">
              <a:buAutoNum type="arabicPeriod"/>
            </a:pPr>
            <a:endParaRPr lang="en-IN" i="1" dirty="0"/>
          </a:p>
          <a:p>
            <a:pPr marL="342900" indent="-342900">
              <a:buAutoNum type="arabicPeriod"/>
            </a:pPr>
            <a:r>
              <a:rPr lang="en-IN" i="1" dirty="0"/>
              <a:t>Game Development Knowledge</a:t>
            </a:r>
          </a:p>
          <a:p>
            <a:pPr marL="342900" indent="-342900">
              <a:buAutoNum type="arabicPeriod"/>
            </a:pPr>
            <a:endParaRPr lang="en-IN" i="1" dirty="0"/>
          </a:p>
          <a:p>
            <a:r>
              <a:rPr lang="en-IN" i="1" dirty="0"/>
              <a:t>4. User Interface Design:</a:t>
            </a:r>
          </a:p>
        </p:txBody>
      </p:sp>
      <p:sp>
        <p:nvSpPr>
          <p:cNvPr id="5" name="Text Placeholder 4">
            <a:extLst>
              <a:ext uri="{FF2B5EF4-FFF2-40B4-BE49-F238E27FC236}">
                <a16:creationId xmlns:a16="http://schemas.microsoft.com/office/drawing/2014/main" id="{F0DB9D4C-A057-9667-0BB1-67666F4952D2}"/>
              </a:ext>
            </a:extLst>
          </p:cNvPr>
          <p:cNvSpPr>
            <a:spLocks noGrp="1"/>
          </p:cNvSpPr>
          <p:nvPr>
            <p:ph type="body" sz="quarter" idx="3"/>
          </p:nvPr>
        </p:nvSpPr>
        <p:spPr>
          <a:xfrm>
            <a:off x="3833179" y="1795462"/>
            <a:ext cx="3291521" cy="699911"/>
          </a:xfrm>
        </p:spPr>
        <p:txBody>
          <a:bodyPr/>
          <a:lstStyle/>
          <a:p>
            <a:r>
              <a:rPr lang="en-IN" u="sng" dirty="0">
                <a:solidFill>
                  <a:schemeClr val="accent2">
                    <a:lumMod val="60000"/>
                    <a:lumOff val="40000"/>
                  </a:schemeClr>
                </a:solidFill>
              </a:rPr>
              <a:t>Educational Outcomes</a:t>
            </a:r>
          </a:p>
        </p:txBody>
      </p:sp>
      <p:sp>
        <p:nvSpPr>
          <p:cNvPr id="6" name="Text Placeholder 5">
            <a:extLst>
              <a:ext uri="{FF2B5EF4-FFF2-40B4-BE49-F238E27FC236}">
                <a16:creationId xmlns:a16="http://schemas.microsoft.com/office/drawing/2014/main" id="{BD72C13D-B9C1-75C1-B155-2E14C685F56F}"/>
              </a:ext>
            </a:extLst>
          </p:cNvPr>
          <p:cNvSpPr>
            <a:spLocks noGrp="1"/>
          </p:cNvSpPr>
          <p:nvPr>
            <p:ph type="body" sz="half" idx="16"/>
          </p:nvPr>
        </p:nvSpPr>
        <p:spPr/>
        <p:txBody>
          <a:bodyPr>
            <a:normAutofit/>
          </a:bodyPr>
          <a:lstStyle/>
          <a:p>
            <a:pPr marL="342900" indent="-342900">
              <a:buAutoNum type="arabicPeriod"/>
            </a:pPr>
            <a:r>
              <a:rPr lang="en-IN" sz="1800" i="1" dirty="0"/>
              <a:t>Problem-Solving Skills</a:t>
            </a:r>
          </a:p>
          <a:p>
            <a:pPr marL="342900" indent="-342900">
              <a:buAutoNum type="arabicPeriod"/>
            </a:pPr>
            <a:endParaRPr lang="en-IN" sz="1800" i="1" dirty="0"/>
          </a:p>
          <a:p>
            <a:pPr marL="342900" indent="-342900">
              <a:buAutoNum type="arabicPeriod"/>
            </a:pPr>
            <a:r>
              <a:rPr lang="en-IN" sz="1800" i="1" dirty="0" err="1"/>
              <a:t>Algorthm</a:t>
            </a:r>
            <a:r>
              <a:rPr lang="en-IN" sz="1800" i="1" dirty="0"/>
              <a:t> Development</a:t>
            </a:r>
          </a:p>
          <a:p>
            <a:pPr marL="342900" indent="-342900">
              <a:buAutoNum type="arabicPeriod"/>
            </a:pPr>
            <a:endParaRPr lang="en-IN" sz="1800" i="1" dirty="0"/>
          </a:p>
          <a:p>
            <a:pPr marL="342900" indent="-342900">
              <a:buAutoNum type="arabicPeriod"/>
            </a:pPr>
            <a:r>
              <a:rPr lang="en-IN" sz="1800" i="1" dirty="0"/>
              <a:t>Software Development Practices</a:t>
            </a:r>
          </a:p>
        </p:txBody>
      </p:sp>
      <p:sp>
        <p:nvSpPr>
          <p:cNvPr id="7" name="Text Placeholder 6">
            <a:extLst>
              <a:ext uri="{FF2B5EF4-FFF2-40B4-BE49-F238E27FC236}">
                <a16:creationId xmlns:a16="http://schemas.microsoft.com/office/drawing/2014/main" id="{AC8114F6-D0D1-D7A2-1DE7-B24B5CA3BAA0}"/>
              </a:ext>
            </a:extLst>
          </p:cNvPr>
          <p:cNvSpPr>
            <a:spLocks noGrp="1"/>
          </p:cNvSpPr>
          <p:nvPr>
            <p:ph type="body" sz="quarter" idx="13"/>
          </p:nvPr>
        </p:nvSpPr>
        <p:spPr>
          <a:xfrm>
            <a:off x="7348432" y="1911263"/>
            <a:ext cx="2932113" cy="576262"/>
          </a:xfrm>
        </p:spPr>
        <p:txBody>
          <a:bodyPr/>
          <a:lstStyle/>
          <a:p>
            <a:r>
              <a:rPr lang="en-IN" u="sng" dirty="0">
                <a:solidFill>
                  <a:schemeClr val="accent2">
                    <a:lumMod val="60000"/>
                    <a:lumOff val="40000"/>
                  </a:schemeClr>
                </a:solidFill>
              </a:rPr>
              <a:t>Personal and Professional Outcomes</a:t>
            </a:r>
          </a:p>
        </p:txBody>
      </p:sp>
      <p:sp>
        <p:nvSpPr>
          <p:cNvPr id="8" name="Text Placeholder 7">
            <a:extLst>
              <a:ext uri="{FF2B5EF4-FFF2-40B4-BE49-F238E27FC236}">
                <a16:creationId xmlns:a16="http://schemas.microsoft.com/office/drawing/2014/main" id="{2425B607-A89F-7451-3CB8-DE34DE9EDA02}"/>
              </a:ext>
            </a:extLst>
          </p:cNvPr>
          <p:cNvSpPr>
            <a:spLocks noGrp="1"/>
          </p:cNvSpPr>
          <p:nvPr>
            <p:ph type="body" sz="half" idx="17"/>
          </p:nvPr>
        </p:nvSpPr>
        <p:spPr/>
        <p:txBody>
          <a:bodyPr>
            <a:normAutofit/>
          </a:bodyPr>
          <a:lstStyle/>
          <a:p>
            <a:pPr marL="342900" indent="-342900">
              <a:buAutoNum type="arabicPeriod"/>
            </a:pPr>
            <a:r>
              <a:rPr lang="en-IN" sz="1600" i="1" dirty="0"/>
              <a:t>Portfolio Enhancement</a:t>
            </a:r>
          </a:p>
          <a:p>
            <a:pPr marL="342900" indent="-342900">
              <a:buAutoNum type="arabicPeriod"/>
            </a:pPr>
            <a:endParaRPr lang="en-IN" sz="1600" i="1" dirty="0"/>
          </a:p>
          <a:p>
            <a:pPr marL="342900" indent="-342900">
              <a:buAutoNum type="arabicPeriod"/>
            </a:pPr>
            <a:r>
              <a:rPr lang="en-IN" sz="1600" i="1" dirty="0"/>
              <a:t>Increased Confidence</a:t>
            </a:r>
          </a:p>
          <a:p>
            <a:pPr marL="342900" indent="-342900">
              <a:buAutoNum type="arabicPeriod"/>
            </a:pPr>
            <a:endParaRPr lang="en-IN" sz="1600" i="1" dirty="0"/>
          </a:p>
          <a:p>
            <a:pPr marL="342900" indent="-342900">
              <a:buAutoNum type="arabicPeriod"/>
            </a:pPr>
            <a:r>
              <a:rPr lang="en-IN" sz="1600" i="1" dirty="0"/>
              <a:t>Creativity and Innovation</a:t>
            </a:r>
          </a:p>
        </p:txBody>
      </p:sp>
    </p:spTree>
    <p:extLst>
      <p:ext uri="{BB962C8B-B14F-4D97-AF65-F5344CB8AC3E}">
        <p14:creationId xmlns:p14="http://schemas.microsoft.com/office/powerpoint/2010/main" val="144762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0B27-F0C6-A031-DADE-2E40B4F84D8D}"/>
              </a:ext>
            </a:extLst>
          </p:cNvPr>
          <p:cNvSpPr>
            <a:spLocks noGrp="1"/>
          </p:cNvSpPr>
          <p:nvPr>
            <p:ph type="title"/>
          </p:nvPr>
        </p:nvSpPr>
        <p:spPr>
          <a:xfrm>
            <a:off x="913775" y="609600"/>
            <a:ext cx="3935688" cy="1569156"/>
          </a:xfrm>
        </p:spPr>
        <p:txBody>
          <a:bodyPr/>
          <a:lstStyle/>
          <a:p>
            <a:r>
              <a:rPr lang="en-US" u="sng" dirty="0"/>
              <a:t>Score and endgame</a:t>
            </a:r>
            <a:endParaRPr lang="en-IN" u="sng" dirty="0"/>
          </a:p>
        </p:txBody>
      </p:sp>
      <p:pic>
        <p:nvPicPr>
          <p:cNvPr id="4102" name="Picture 6">
            <a:extLst>
              <a:ext uri="{FF2B5EF4-FFF2-40B4-BE49-F238E27FC236}">
                <a16:creationId xmlns:a16="http://schemas.microsoft.com/office/drawing/2014/main" id="{2DAC75DD-3D9B-296A-6FA6-B18FFB057CC1}"/>
              </a:ext>
            </a:extLst>
          </p:cNvPr>
          <p:cNvPicPr>
            <a:picLocks noGrp="1" noChangeAspect="1" noChangeArrowheads="1"/>
          </p:cNvPicPr>
          <p:nvPr>
            <p:ph sz="quarter" idx="13"/>
          </p:nvPr>
        </p:nvPicPr>
        <p:blipFill>
          <a:blip r:embed="rId2"/>
          <a:stretch/>
        </p:blipFill>
        <p:spPr bwMode="auto">
          <a:xfrm>
            <a:off x="5078413" y="1650603"/>
            <a:ext cx="6199187" cy="309959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EB1E0E6-C244-483C-453D-6D4F565FF2B1}"/>
              </a:ext>
            </a:extLst>
          </p:cNvPr>
          <p:cNvSpPr>
            <a:spLocks noGrp="1"/>
          </p:cNvSpPr>
          <p:nvPr>
            <p:ph type="body" sz="half" idx="2"/>
          </p:nvPr>
        </p:nvSpPr>
        <p:spPr/>
        <p:txBody>
          <a:bodyPr>
            <a:normAutofit/>
          </a:bodyPr>
          <a:lstStyle/>
          <a:p>
            <a:r>
              <a:rPr lang="en-IN" sz="2400" dirty="0"/>
              <a:t>The game ends as the count of obstacles avoided reaches 25. as the game progresses, obstacles become harder to</a:t>
            </a:r>
            <a:r>
              <a:rPr lang="en-IN" sz="2800" dirty="0">
                <a:solidFill>
                  <a:srgbClr val="202124"/>
                </a:solidFill>
                <a:highlight>
                  <a:srgbClr val="FFFFFF"/>
                </a:highlight>
                <a:latin typeface="Google Sans"/>
              </a:rPr>
              <a:t> </a:t>
            </a:r>
            <a:r>
              <a:rPr lang="en-IN" sz="2800" dirty="0" err="1">
                <a:solidFill>
                  <a:srgbClr val="202124"/>
                </a:solidFill>
                <a:highlight>
                  <a:srgbClr val="FFFFFF"/>
                </a:highlight>
              </a:rPr>
              <a:t>manoeuver</a:t>
            </a:r>
            <a:r>
              <a:rPr lang="en-IN" sz="2400" dirty="0"/>
              <a:t>.</a:t>
            </a:r>
          </a:p>
        </p:txBody>
      </p:sp>
    </p:spTree>
    <p:extLst>
      <p:ext uri="{BB962C8B-B14F-4D97-AF65-F5344CB8AC3E}">
        <p14:creationId xmlns:p14="http://schemas.microsoft.com/office/powerpoint/2010/main" val="217053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99D9-E8AE-569B-8B03-066F98B12598}"/>
              </a:ext>
            </a:extLst>
          </p:cNvPr>
          <p:cNvSpPr>
            <a:spLocks noGrp="1"/>
          </p:cNvSpPr>
          <p:nvPr>
            <p:ph type="title"/>
          </p:nvPr>
        </p:nvSpPr>
        <p:spPr/>
        <p:txBody>
          <a:bodyPr/>
          <a:lstStyle/>
          <a:p>
            <a:r>
              <a:rPr lang="en-US" u="sng" dirty="0"/>
              <a:t>Conclusion and </a:t>
            </a:r>
            <a:r>
              <a:rPr lang="en-US" u="sng" dirty="0" err="1"/>
              <a:t>furture</a:t>
            </a:r>
            <a:r>
              <a:rPr lang="en-US" u="sng" dirty="0"/>
              <a:t> steps</a:t>
            </a:r>
            <a:endParaRPr lang="en-IN" u="sng" dirty="0"/>
          </a:p>
        </p:txBody>
      </p:sp>
      <p:sp>
        <p:nvSpPr>
          <p:cNvPr id="6" name="Content Placeholder 5">
            <a:extLst>
              <a:ext uri="{FF2B5EF4-FFF2-40B4-BE49-F238E27FC236}">
                <a16:creationId xmlns:a16="http://schemas.microsoft.com/office/drawing/2014/main" id="{64771CDC-AF9B-9D43-5A51-A196E9A092F4}"/>
              </a:ext>
            </a:extLst>
          </p:cNvPr>
          <p:cNvSpPr>
            <a:spLocks noGrp="1"/>
          </p:cNvSpPr>
          <p:nvPr>
            <p:ph sz="quarter" idx="13"/>
          </p:nvPr>
        </p:nvSpPr>
        <p:spPr/>
        <p:txBody>
          <a:bodyPr/>
          <a:lstStyle/>
          <a:p>
            <a:r>
              <a:rPr lang="en-US" dirty="0"/>
              <a:t>Developing Flappy bird is a rewarding project that offers numerous benefits for both novice and experienced programmers. It serves as a practical introduction to fundamental programming concepts, game development mechanics, and problem-solving strategies. Through this project, developers gain hands-on experience in creating a functional, enjoyable game that can be enhanced and customized in various ways.</a:t>
            </a:r>
          </a:p>
          <a:p>
            <a:endParaRPr lang="en-IN" dirty="0"/>
          </a:p>
        </p:txBody>
      </p:sp>
    </p:spTree>
    <p:extLst>
      <p:ext uri="{BB962C8B-B14F-4D97-AF65-F5344CB8AC3E}">
        <p14:creationId xmlns:p14="http://schemas.microsoft.com/office/powerpoint/2010/main" val="197462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C426-EE61-A3B0-3EEC-4FA0B5E21EB7}"/>
              </a:ext>
            </a:extLst>
          </p:cNvPr>
          <p:cNvSpPr>
            <a:spLocks noGrp="1"/>
          </p:cNvSpPr>
          <p:nvPr>
            <p:ph type="title"/>
          </p:nvPr>
        </p:nvSpPr>
        <p:spPr>
          <a:xfrm>
            <a:off x="913774" y="828564"/>
            <a:ext cx="10351752" cy="1643704"/>
          </a:xfrm>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40975EEA-8182-2980-54D6-2B5F4E8DE0A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944782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2.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TotalTime>
  <Words>342</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Google Sans</vt:lpstr>
      <vt:lpstr>Trebuchet MS</vt:lpstr>
      <vt:lpstr>Wingdings 3</vt:lpstr>
      <vt:lpstr>Facet</vt:lpstr>
      <vt:lpstr>FLAPPY BIRD</vt:lpstr>
      <vt:lpstr>introduction</vt:lpstr>
      <vt:lpstr>Game play mechanics</vt:lpstr>
      <vt:lpstr>development</vt:lpstr>
      <vt:lpstr>Project outcomes</vt:lpstr>
      <vt:lpstr>Score and endgame</vt:lpstr>
      <vt:lpstr>Conclusion and furture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babu</dc:creator>
  <cp:lastModifiedBy>Parvez Thabarak</cp:lastModifiedBy>
  <cp:revision>4</cp:revision>
  <dcterms:created xsi:type="dcterms:W3CDTF">2024-08-05T04:45:47Z</dcterms:created>
  <dcterms:modified xsi:type="dcterms:W3CDTF">2024-08-05T07:42:13Z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