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2" r:id="rId3"/>
    <p:sldId id="265" r:id="rId4"/>
    <p:sldId id="256" r:id="rId5"/>
    <p:sldId id="257" r:id="rId6"/>
    <p:sldId id="269" r:id="rId7"/>
    <p:sldId id="261" r:id="rId8"/>
    <p:sldId id="267" r:id="rId9"/>
    <p:sldId id="270" r:id="rId10"/>
    <p:sldId id="273" r:id="rId11"/>
    <p:sldId id="258" r:id="rId12"/>
    <p:sldId id="271" r:id="rId13"/>
    <p:sldId id="266" r:id="rId14"/>
    <p:sldId id="272" r:id="rId15"/>
    <p:sldId id="274" r:id="rId16"/>
    <p:sldId id="275" r:id="rId17"/>
    <p:sldId id="276" r:id="rId18"/>
    <p:sldId id="290" r:id="rId19"/>
    <p:sldId id="286" r:id="rId20"/>
    <p:sldId id="278" r:id="rId21"/>
    <p:sldId id="279" r:id="rId22"/>
    <p:sldId id="281" r:id="rId23"/>
    <p:sldId id="282" r:id="rId24"/>
    <p:sldId id="284" r:id="rId25"/>
    <p:sldId id="285" r:id="rId26"/>
    <p:sldId id="288" r:id="rId27"/>
    <p:sldId id="289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6843-60CD-4279-A841-ACD613057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C7444-706D-4383-8ACC-71C87A907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AC491-26BF-4B7F-BA6B-A6D42CA4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EA3F-94F3-4A54-ADF4-E95CC129CFD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46FC1-FFAF-4FAD-8A06-4BC55EF8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09DFA-306C-448B-9FA9-54316BC3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10CF-7E67-4F07-83E0-6AD24CF1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8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9ED8-3DC4-4167-85FB-3E37E005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DB2AC-BD37-465B-B429-A2E0F7CDE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957D0-0B27-4FAE-AA60-683C508F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EA3F-94F3-4A54-ADF4-E95CC129CFD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8C1D7-4165-4DEC-B9AD-DC4460D9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6ED1E-BE08-4380-B980-88191A5A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10CF-7E67-4F07-83E0-6AD24CF1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9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87EC7-D6D5-4EDD-B2F8-968E3B1A1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F3543-77A2-4BD1-940A-452FEFF58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CE202-6BB7-4154-A7C5-155369B6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EA3F-94F3-4A54-ADF4-E95CC129CFD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260DC-D1E3-4B12-85BE-7E86D299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CB6B3-6D63-4C72-9525-6085B886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10CF-7E67-4F07-83E0-6AD24CF1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4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7CFC-0369-4C91-9AC3-DEFBC5EA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9E3F-92C9-43B6-9BEE-28F6474D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3AEF1-BB9D-4292-8A4F-BF27F232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EA3F-94F3-4A54-ADF4-E95CC129CFD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66AF5-31AD-41FD-9E23-0799D56D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FAC0-F10F-428C-A846-9160CC61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10CF-7E67-4F07-83E0-6AD24CF1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6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073B-4828-4571-A640-7E909954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36252-ECBA-4073-A094-8DCC464A2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53FF0-FF92-456D-B5AB-6AA03867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EA3F-94F3-4A54-ADF4-E95CC129CFD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0FFD-7BE1-4DF4-A9AC-B4223EB8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A8E60-2C0C-4D6A-9403-E368FACC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10CF-7E67-4F07-83E0-6AD24CF1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7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01C8-4241-4C86-B331-9C5572E7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442B2-3EB2-416A-B6F0-E838E9892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22652-EB72-4FA5-9DAC-931D02414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12A0C-E109-4EE9-9F3D-4C6DF256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EA3F-94F3-4A54-ADF4-E95CC129CFD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FDDB8-2EEA-4C14-BE5F-20732393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20429-7D67-4F0C-9175-BDA03845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10CF-7E67-4F07-83E0-6AD24CF1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5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F14B-6AB2-430D-8308-9C1A8F92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55301-3425-4CEC-BA4A-84D29EADA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B802E-1EFC-42F3-8369-AEA5DF72A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D3A41-3AF3-46E1-9336-03BCF59F6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36EA1-E304-4FA9-BBAE-ABBEC2376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A9ACF-B04C-4FEC-B318-DA5E23F2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EA3F-94F3-4A54-ADF4-E95CC129CFD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737EB-7969-42E6-B630-87890CB3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42667-6F86-48B7-8C8F-C773D4BA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10CF-7E67-4F07-83E0-6AD24CF1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E0A8-23AE-439E-AEDC-5031EC40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557D5-D511-4BED-9431-3C2CD1EA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EA3F-94F3-4A54-ADF4-E95CC129CFD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71ABB-2E86-4B49-BE38-3E6374AE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57D24-2E02-41B8-8A8F-78D4D917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10CF-7E67-4F07-83E0-6AD24CF1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3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1B180-8E50-4495-8A84-C9B3D13F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EA3F-94F3-4A54-ADF4-E95CC129CFD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4407A-6023-4F22-BA4D-8EB15A19B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8FFDF-63BC-4742-B8A8-53E5DA5A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10CF-7E67-4F07-83E0-6AD24CF1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6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4D83-C89A-42FF-A8F2-05026461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C882-F988-4AC8-949B-CB1D9CD2D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CC998-0738-440D-BE15-1B3D0E97B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E366C-B880-42DA-B6B4-B18331E1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EA3F-94F3-4A54-ADF4-E95CC129CFD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426E8-2984-4772-B06F-C3002881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B4719-E3CD-45B2-9F05-E42D5E60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10CF-7E67-4F07-83E0-6AD24CF1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114C-78C2-43C1-BEAD-139DD880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4AEEE-9AF4-4314-A2FC-E14C1EDC7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878DA-BE9F-4236-A2BA-5515DFD56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DB89F-9655-48E9-AE9A-66FECF0D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BEA3F-94F3-4A54-ADF4-E95CC129CFD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05E3F-E0EF-418B-8257-18A88181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31808-ECFF-4E2D-8E25-FBC6AE9B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10CF-7E67-4F07-83E0-6AD24CF1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3C6F9-2B93-4C15-AEB9-80E801E9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CD1E7-9641-4E4F-A800-8C73244A0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B1EBE-0285-4A9B-9B7A-7EFE9CDA5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BEA3F-94F3-4A54-ADF4-E95CC129CFDE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B884-27EC-4C45-B0AB-596ADC0C5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0AAE3-4562-49B4-9584-0663F0AE4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10CF-7E67-4F07-83E0-6AD24CF1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0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852DCD-40B4-403B-A21A-109F40597AD4}"/>
              </a:ext>
            </a:extLst>
          </p:cNvPr>
          <p:cNvSpPr/>
          <p:nvPr/>
        </p:nvSpPr>
        <p:spPr>
          <a:xfrm>
            <a:off x="3501317" y="1357898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Transformers </a:t>
            </a:r>
          </a:p>
          <a:p>
            <a:pPr algn="ctr"/>
            <a:r>
              <a:rPr lang="en-US" dirty="0"/>
              <a:t>&amp; </a:t>
            </a:r>
          </a:p>
          <a:p>
            <a:pPr algn="ctr"/>
            <a:r>
              <a:rPr lang="en-US" dirty="0"/>
              <a:t>Base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D0F304-02C6-4865-BE9D-8A401871B34D}"/>
              </a:ext>
            </a:extLst>
          </p:cNvPr>
          <p:cNvSpPr/>
          <p:nvPr/>
        </p:nvSpPr>
        <p:spPr>
          <a:xfrm>
            <a:off x="6049023" y="1357899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 methods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Discretized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B27CB0-854E-4B0E-9DAA-EB087D83A9AD}"/>
              </a:ext>
            </a:extLst>
          </p:cNvPr>
          <p:cNvSpPr/>
          <p:nvPr/>
        </p:nvSpPr>
        <p:spPr>
          <a:xfrm>
            <a:off x="8502589" y="1357897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Extraction of automata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97E85-B51F-4F0F-B4A2-124147732A64}"/>
              </a:ext>
            </a:extLst>
          </p:cNvPr>
          <p:cNvSpPr txBox="1"/>
          <p:nvPr/>
        </p:nvSpPr>
        <p:spPr>
          <a:xfrm>
            <a:off x="689499" y="450995"/>
            <a:ext cx="105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BF33C6-AD75-4A0C-8820-F0D850269CC6}"/>
              </a:ext>
            </a:extLst>
          </p:cNvPr>
          <p:cNvSpPr txBox="1"/>
          <p:nvPr/>
        </p:nvSpPr>
        <p:spPr>
          <a:xfrm>
            <a:off x="859654" y="3666191"/>
            <a:ext cx="105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44285E-5F05-45F7-90B8-2637B1BB6C31}"/>
              </a:ext>
            </a:extLst>
          </p:cNvPr>
          <p:cNvSpPr/>
          <p:nvPr/>
        </p:nvSpPr>
        <p:spPr>
          <a:xfrm>
            <a:off x="1219199" y="1357896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455946F-7C38-4210-BC50-C577BB6DD9C2}"/>
              </a:ext>
            </a:extLst>
          </p:cNvPr>
          <p:cNvSpPr/>
          <p:nvPr/>
        </p:nvSpPr>
        <p:spPr>
          <a:xfrm>
            <a:off x="3431220" y="4416186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942E247-BB7B-4469-8C9C-EB0E88FF6C11}"/>
              </a:ext>
            </a:extLst>
          </p:cNvPr>
          <p:cNvSpPr/>
          <p:nvPr/>
        </p:nvSpPr>
        <p:spPr>
          <a:xfrm>
            <a:off x="807385" y="4416186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B5D0F96-8A4A-4DB9-8D13-1CA23973EE06}"/>
              </a:ext>
            </a:extLst>
          </p:cNvPr>
          <p:cNvSpPr/>
          <p:nvPr/>
        </p:nvSpPr>
        <p:spPr>
          <a:xfrm>
            <a:off x="6619783" y="4158698"/>
            <a:ext cx="2155052" cy="5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Paths to target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C5A863-9861-40E1-9C02-15E1A69B2651}"/>
              </a:ext>
            </a:extLst>
          </p:cNvPr>
          <p:cNvSpPr/>
          <p:nvPr/>
        </p:nvSpPr>
        <p:spPr>
          <a:xfrm>
            <a:off x="6553940" y="5619565"/>
            <a:ext cx="2314852" cy="660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Behavioral changes (segmentations)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61A0CD9-23B5-4431-A221-5DA141946DB5}"/>
              </a:ext>
            </a:extLst>
          </p:cNvPr>
          <p:cNvSpPr/>
          <p:nvPr/>
        </p:nvSpPr>
        <p:spPr>
          <a:xfrm rot="20080546">
            <a:off x="5458722" y="4484887"/>
            <a:ext cx="963692" cy="310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46F27AC-3213-4FFD-9A9A-7146774D592E}"/>
              </a:ext>
            </a:extLst>
          </p:cNvPr>
          <p:cNvSpPr/>
          <p:nvPr/>
        </p:nvSpPr>
        <p:spPr>
          <a:xfrm rot="1580030">
            <a:off x="5436601" y="5447239"/>
            <a:ext cx="963692" cy="310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F3B54FC-6EBE-4803-AF55-7E47926506AF}"/>
              </a:ext>
            </a:extLst>
          </p:cNvPr>
          <p:cNvSpPr/>
          <p:nvPr/>
        </p:nvSpPr>
        <p:spPr>
          <a:xfrm>
            <a:off x="2735456" y="5094155"/>
            <a:ext cx="637417" cy="310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EDDCD-FBE3-4829-9EF9-DF9B032ECE6F}"/>
              </a:ext>
            </a:extLst>
          </p:cNvPr>
          <p:cNvSpPr/>
          <p:nvPr/>
        </p:nvSpPr>
        <p:spPr>
          <a:xfrm>
            <a:off x="716358" y="507462"/>
            <a:ext cx="2702560" cy="277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57BBE9-95DC-4704-82D8-498367D834B3}"/>
              </a:ext>
            </a:extLst>
          </p:cNvPr>
          <p:cNvSpPr/>
          <p:nvPr/>
        </p:nvSpPr>
        <p:spPr>
          <a:xfrm>
            <a:off x="671152" y="3560195"/>
            <a:ext cx="2155052" cy="2846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92105CF-3AC4-4F23-A343-2AE40BC7CAC4}"/>
              </a:ext>
            </a:extLst>
          </p:cNvPr>
          <p:cNvSpPr/>
          <p:nvPr/>
        </p:nvSpPr>
        <p:spPr>
          <a:xfrm>
            <a:off x="3081393" y="2031074"/>
            <a:ext cx="337525" cy="1871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6B4EF99-DBEF-4A4F-B7B2-C44819797AD2}"/>
              </a:ext>
            </a:extLst>
          </p:cNvPr>
          <p:cNvSpPr/>
          <p:nvPr/>
        </p:nvSpPr>
        <p:spPr>
          <a:xfrm>
            <a:off x="5474797" y="2031074"/>
            <a:ext cx="337525" cy="1871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5321E00-1195-46BD-9380-2CB494902C78}"/>
              </a:ext>
            </a:extLst>
          </p:cNvPr>
          <p:cNvSpPr/>
          <p:nvPr/>
        </p:nvSpPr>
        <p:spPr>
          <a:xfrm>
            <a:off x="8032910" y="2030280"/>
            <a:ext cx="337525" cy="1871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5">
            <a:extLst>
              <a:ext uri="{FF2B5EF4-FFF2-40B4-BE49-F238E27FC236}">
                <a16:creationId xmlns:a16="http://schemas.microsoft.com/office/drawing/2014/main" id="{58E2FB5A-CB40-4037-A18E-A2952DA80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0" y="372485"/>
            <a:ext cx="8317050" cy="6113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C187BF-3133-474B-AF1D-E1110503C909}"/>
              </a:ext>
            </a:extLst>
          </p:cNvPr>
          <p:cNvSpPr txBox="1"/>
          <p:nvPr/>
        </p:nvSpPr>
        <p:spPr>
          <a:xfrm>
            <a:off x="7889875" y="1281823"/>
            <a:ext cx="4210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Automata as classifier – </a:t>
            </a:r>
          </a:p>
          <a:p>
            <a:pPr marL="342900" indent="-342900">
              <a:buAutoNum type="arabicPeriod"/>
            </a:pPr>
            <a:r>
              <a:rPr lang="en-US" dirty="0"/>
              <a:t>Finite input classes (</a:t>
            </a:r>
            <a:r>
              <a:rPr lang="en-US" b="1" dirty="0"/>
              <a:t>a, b, c…</a:t>
            </a:r>
            <a:r>
              <a:rPr lang="en-US" dirty="0"/>
              <a:t> </a:t>
            </a:r>
            <a:r>
              <a:rPr lang="en-US" b="1" dirty="0"/>
              <a:t>g</a:t>
            </a:r>
            <a:r>
              <a:rPr lang="en-US" dirty="0"/>
              <a:t>) [C1 classes]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Finite output classes (red – orange – yellow - green) [C2 classes]</a:t>
            </a:r>
          </a:p>
        </p:txBody>
      </p:sp>
    </p:spTree>
    <p:extLst>
      <p:ext uri="{BB962C8B-B14F-4D97-AF65-F5344CB8AC3E}">
        <p14:creationId xmlns:p14="http://schemas.microsoft.com/office/powerpoint/2010/main" val="169555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3F5F95-A6F8-4091-BC14-6EA592EFE476}"/>
              </a:ext>
            </a:extLst>
          </p:cNvPr>
          <p:cNvSpPr/>
          <p:nvPr/>
        </p:nvSpPr>
        <p:spPr>
          <a:xfrm>
            <a:off x="3435134" y="206203"/>
            <a:ext cx="4214813" cy="101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Automata Extraction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2589E-C5B6-41C5-9D19-8832F60E07CC}"/>
              </a:ext>
            </a:extLst>
          </p:cNvPr>
          <p:cNvSpPr txBox="1"/>
          <p:nvPr/>
        </p:nvSpPr>
        <p:spPr>
          <a:xfrm>
            <a:off x="523873" y="4771783"/>
            <a:ext cx="6415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Extraction of Automata – </a:t>
            </a:r>
          </a:p>
          <a:p>
            <a:pPr marL="342900" indent="-342900">
              <a:buAutoNum type="arabicPeriod"/>
            </a:pPr>
            <a:r>
              <a:rPr lang="en-US" dirty="0"/>
              <a:t>Exact learning method</a:t>
            </a:r>
          </a:p>
          <a:p>
            <a:pPr marL="342900" indent="-342900">
              <a:buAutoNum type="arabicPeriod"/>
            </a:pPr>
            <a:r>
              <a:rPr lang="en-US" dirty="0"/>
              <a:t>Using exponential number of queries of the discretized model</a:t>
            </a:r>
          </a:p>
          <a:p>
            <a:r>
              <a:rPr lang="en-US" dirty="0"/>
              <a:t> (which is basically the base model)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84D5458-8C1C-4A99-BDC7-12267B1FEA4C}"/>
              </a:ext>
            </a:extLst>
          </p:cNvPr>
          <p:cNvSpPr/>
          <p:nvPr/>
        </p:nvSpPr>
        <p:spPr>
          <a:xfrm>
            <a:off x="666115" y="2720290"/>
            <a:ext cx="2600325" cy="392006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models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EC45AF-C729-4E31-85F7-189190BA116E}"/>
              </a:ext>
            </a:extLst>
          </p:cNvPr>
          <p:cNvSpPr/>
          <p:nvPr/>
        </p:nvSpPr>
        <p:spPr>
          <a:xfrm>
            <a:off x="5267800" y="2723626"/>
            <a:ext cx="2600325" cy="392006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E85602-DF73-432F-B2EB-17F1B8F0FEF4}"/>
              </a:ext>
            </a:extLst>
          </p:cNvPr>
          <p:cNvSpPr txBox="1"/>
          <p:nvPr/>
        </p:nvSpPr>
        <p:spPr>
          <a:xfrm>
            <a:off x="5180647" y="3357882"/>
            <a:ext cx="277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 classes are ranges of y (target ranges)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A3B3EC-08C1-49E8-BC88-6494BB7B5780}"/>
              </a:ext>
            </a:extLst>
          </p:cNvPr>
          <p:cNvSpPr txBox="1"/>
          <p:nvPr/>
        </p:nvSpPr>
        <p:spPr>
          <a:xfrm>
            <a:off x="598487" y="3354546"/>
            <a:ext cx="296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 classes are representatives of the hidden states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AE2786-47DF-4E27-8107-EA1B47D755FC}"/>
              </a:ext>
            </a:extLst>
          </p:cNvPr>
          <p:cNvSpPr txBox="1"/>
          <p:nvPr/>
        </p:nvSpPr>
        <p:spPr>
          <a:xfrm>
            <a:off x="1667350" y="2045167"/>
            <a:ext cx="493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 classes are representatives of the input data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C04C079-2D2A-4F9E-BAB4-698DCD2BF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339" y="3459700"/>
            <a:ext cx="4953802" cy="331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4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852DCD-40B4-403B-A21A-109F40597AD4}"/>
              </a:ext>
            </a:extLst>
          </p:cNvPr>
          <p:cNvSpPr/>
          <p:nvPr/>
        </p:nvSpPr>
        <p:spPr>
          <a:xfrm>
            <a:off x="3501317" y="1357898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Transformers </a:t>
            </a:r>
          </a:p>
          <a:p>
            <a:pPr algn="ctr"/>
            <a:r>
              <a:rPr lang="en-US" dirty="0"/>
              <a:t>&amp; </a:t>
            </a:r>
          </a:p>
          <a:p>
            <a:pPr algn="ctr"/>
            <a:r>
              <a:rPr lang="en-US" dirty="0"/>
              <a:t>Base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D0F304-02C6-4865-BE9D-8A401871B34D}"/>
              </a:ext>
            </a:extLst>
          </p:cNvPr>
          <p:cNvSpPr/>
          <p:nvPr/>
        </p:nvSpPr>
        <p:spPr>
          <a:xfrm>
            <a:off x="6049023" y="1357899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 methods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Discretized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B27CB0-854E-4B0E-9DAA-EB087D83A9AD}"/>
              </a:ext>
            </a:extLst>
          </p:cNvPr>
          <p:cNvSpPr/>
          <p:nvPr/>
        </p:nvSpPr>
        <p:spPr>
          <a:xfrm>
            <a:off x="8502589" y="1357897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Extraction of automata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97E85-B51F-4F0F-B4A2-124147732A64}"/>
              </a:ext>
            </a:extLst>
          </p:cNvPr>
          <p:cNvSpPr txBox="1"/>
          <p:nvPr/>
        </p:nvSpPr>
        <p:spPr>
          <a:xfrm>
            <a:off x="689499" y="450995"/>
            <a:ext cx="105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BF33C6-AD75-4A0C-8820-F0D850269CC6}"/>
              </a:ext>
            </a:extLst>
          </p:cNvPr>
          <p:cNvSpPr txBox="1"/>
          <p:nvPr/>
        </p:nvSpPr>
        <p:spPr>
          <a:xfrm>
            <a:off x="859654" y="3666191"/>
            <a:ext cx="105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44285E-5F05-45F7-90B8-2637B1BB6C31}"/>
              </a:ext>
            </a:extLst>
          </p:cNvPr>
          <p:cNvSpPr/>
          <p:nvPr/>
        </p:nvSpPr>
        <p:spPr>
          <a:xfrm>
            <a:off x="1219199" y="1357896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455946F-7C38-4210-BC50-C577BB6DD9C2}"/>
              </a:ext>
            </a:extLst>
          </p:cNvPr>
          <p:cNvSpPr/>
          <p:nvPr/>
        </p:nvSpPr>
        <p:spPr>
          <a:xfrm>
            <a:off x="3431220" y="4416186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942E247-BB7B-4469-8C9C-EB0E88FF6C11}"/>
              </a:ext>
            </a:extLst>
          </p:cNvPr>
          <p:cNvSpPr/>
          <p:nvPr/>
        </p:nvSpPr>
        <p:spPr>
          <a:xfrm>
            <a:off x="807385" y="4416186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B5D0F96-8A4A-4DB9-8D13-1CA23973EE06}"/>
              </a:ext>
            </a:extLst>
          </p:cNvPr>
          <p:cNvSpPr/>
          <p:nvPr/>
        </p:nvSpPr>
        <p:spPr>
          <a:xfrm>
            <a:off x="6619783" y="4158698"/>
            <a:ext cx="2155052" cy="5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Paths to target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C5A863-9861-40E1-9C02-15E1A69B2651}"/>
              </a:ext>
            </a:extLst>
          </p:cNvPr>
          <p:cNvSpPr/>
          <p:nvPr/>
        </p:nvSpPr>
        <p:spPr>
          <a:xfrm>
            <a:off x="6553940" y="5619565"/>
            <a:ext cx="2314852" cy="660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Behavioral changes (segmentations)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61A0CD9-23B5-4431-A221-5DA141946DB5}"/>
              </a:ext>
            </a:extLst>
          </p:cNvPr>
          <p:cNvSpPr/>
          <p:nvPr/>
        </p:nvSpPr>
        <p:spPr>
          <a:xfrm rot="20080546">
            <a:off x="5458722" y="4484887"/>
            <a:ext cx="963692" cy="310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46F27AC-3213-4FFD-9A9A-7146774D592E}"/>
              </a:ext>
            </a:extLst>
          </p:cNvPr>
          <p:cNvSpPr/>
          <p:nvPr/>
        </p:nvSpPr>
        <p:spPr>
          <a:xfrm rot="1580030">
            <a:off x="5436601" y="5447239"/>
            <a:ext cx="963692" cy="310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F3B54FC-6EBE-4803-AF55-7E47926506AF}"/>
              </a:ext>
            </a:extLst>
          </p:cNvPr>
          <p:cNvSpPr/>
          <p:nvPr/>
        </p:nvSpPr>
        <p:spPr>
          <a:xfrm>
            <a:off x="2735456" y="5094155"/>
            <a:ext cx="637417" cy="310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0626B5-F255-4EA8-8A81-8685184CA5A6}"/>
              </a:ext>
            </a:extLst>
          </p:cNvPr>
          <p:cNvSpPr/>
          <p:nvPr/>
        </p:nvSpPr>
        <p:spPr>
          <a:xfrm>
            <a:off x="3306004" y="3670750"/>
            <a:ext cx="6406956" cy="2846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8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CA8C7B-AE52-4F6C-AEFA-727D34E78E7D}"/>
              </a:ext>
            </a:extLst>
          </p:cNvPr>
          <p:cNvSpPr/>
          <p:nvPr/>
        </p:nvSpPr>
        <p:spPr>
          <a:xfrm>
            <a:off x="1301235" y="259357"/>
            <a:ext cx="2600325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63FCD-C85C-4217-B69B-536434B4B7D4}"/>
              </a:ext>
            </a:extLst>
          </p:cNvPr>
          <p:cNvSpPr txBox="1"/>
          <p:nvPr/>
        </p:nvSpPr>
        <p:spPr>
          <a:xfrm>
            <a:off x="215112" y="2059619"/>
            <a:ext cx="57515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Find “path” to your costumer goal: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Find actions to get the costumer for a desired outcome: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Find solutions under constrains (features that can’t move / bounded).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Find few alternatives (options for the customer to choose) in different length (longer paths but less dramatic changes).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Analysis of segmentations: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Find division of costumers to different segments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Get analysis of each segment (feature importance / effect on output)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Breaking points analysis: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What change in the input causes this breaking point?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How could I prevent / uplift it?</a:t>
            </a:r>
          </a:p>
          <a:p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C5E78-AD22-4A3D-89EA-E75DDA680ADF}"/>
              </a:ext>
            </a:extLst>
          </p:cNvPr>
          <p:cNvSpPr txBox="1"/>
          <p:nvPr/>
        </p:nvSpPr>
        <p:spPr>
          <a:xfrm>
            <a:off x="6225311" y="2300699"/>
            <a:ext cx="48096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Search in graph after the sequence of inputs (classes) that causes the desired output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Constrains on the representatives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Find ALL paths from state to a certain output class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Decrease the complexity of searching after input sequence by a lot.</a:t>
            </a:r>
          </a:p>
          <a:p>
            <a:pPr marL="800100" lvl="1" indent="-342900">
              <a:buAutoNum type="arabicPeriod"/>
            </a:pPr>
            <a:endParaRPr lang="en-US" sz="1400" dirty="0"/>
          </a:p>
          <a:p>
            <a:pPr marL="800100" lvl="1" indent="-342900">
              <a:buAutoNum type="arabicPeriod"/>
            </a:pPr>
            <a:endParaRPr lang="en-US" sz="1400" dirty="0"/>
          </a:p>
          <a:p>
            <a:pPr marL="800100" lvl="1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Analysis of segmentations (for hidden models)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Analyze each one of the segments as a static model (as we capture the effect of time by modeling it with time series model)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Analyze breaking points (the points where costumer “change color”)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Analyze critical points in time (change that would shift the path completely)</a:t>
            </a:r>
          </a:p>
          <a:p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918891-2244-46EA-A576-CD94DC306A5B}"/>
              </a:ext>
            </a:extLst>
          </p:cNvPr>
          <p:cNvSpPr/>
          <p:nvPr/>
        </p:nvSpPr>
        <p:spPr>
          <a:xfrm>
            <a:off x="7824753" y="185466"/>
            <a:ext cx="2600325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Automata Method</a:t>
            </a:r>
          </a:p>
        </p:txBody>
      </p:sp>
    </p:spTree>
    <p:extLst>
      <p:ext uri="{BB962C8B-B14F-4D97-AF65-F5344CB8AC3E}">
        <p14:creationId xmlns:p14="http://schemas.microsoft.com/office/powerpoint/2010/main" val="2860703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CA8C7B-AE52-4F6C-AEFA-727D34E78E7D}"/>
              </a:ext>
            </a:extLst>
          </p:cNvPr>
          <p:cNvSpPr/>
          <p:nvPr/>
        </p:nvSpPr>
        <p:spPr>
          <a:xfrm>
            <a:off x="1301235" y="259357"/>
            <a:ext cx="2600325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Technical issues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63FCD-C85C-4217-B69B-536434B4B7D4}"/>
              </a:ext>
            </a:extLst>
          </p:cNvPr>
          <p:cNvSpPr txBox="1"/>
          <p:nvPr/>
        </p:nvSpPr>
        <p:spPr>
          <a:xfrm>
            <a:off x="387832" y="2405059"/>
            <a:ext cx="6338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Environment issues (2 weeks).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GPU version didn’t work when loading models (probably environment issue).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Disconnections.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A6830E-495B-4976-8F3A-CCAAF7636EBC}"/>
              </a:ext>
            </a:extLst>
          </p:cNvPr>
          <p:cNvSpPr/>
          <p:nvPr/>
        </p:nvSpPr>
        <p:spPr>
          <a:xfrm>
            <a:off x="7624306" y="1792882"/>
            <a:ext cx="2600325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Future Steps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15694-9F2A-4266-9F15-EBB76785DB97}"/>
              </a:ext>
            </a:extLst>
          </p:cNvPr>
          <p:cNvSpPr txBox="1"/>
          <p:nvPr/>
        </p:nvSpPr>
        <p:spPr>
          <a:xfrm>
            <a:off x="7452583" y="4009981"/>
            <a:ext cx="633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the base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AE and constrains.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Segmentation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47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062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up, table, sitting, computer&#10;&#10;Description automatically generated">
            <a:extLst>
              <a:ext uri="{FF2B5EF4-FFF2-40B4-BE49-F238E27FC236}">
                <a16:creationId xmlns:a16="http://schemas.microsoft.com/office/drawing/2014/main" id="{468D6310-9761-4D64-94B3-00B7F1177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24" y="3932229"/>
            <a:ext cx="1030345" cy="103034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245F7B-515D-486A-B67D-D675D48B5C33}"/>
              </a:ext>
            </a:extLst>
          </p:cNvPr>
          <p:cNvSpPr/>
          <p:nvPr/>
        </p:nvSpPr>
        <p:spPr>
          <a:xfrm>
            <a:off x="5658615" y="2729837"/>
            <a:ext cx="2362626" cy="171819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Black Box Model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51BBBF-E73A-4288-A8C8-72AF9CF373D6}"/>
              </a:ext>
            </a:extLst>
          </p:cNvPr>
          <p:cNvSpPr/>
          <p:nvPr/>
        </p:nvSpPr>
        <p:spPr>
          <a:xfrm>
            <a:off x="9718534" y="3197137"/>
            <a:ext cx="1700810" cy="5331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Churn rate of next month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09332C1-963B-41F3-85B9-CCA8C1F64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30918"/>
              </p:ext>
            </p:extLst>
          </p:nvPr>
        </p:nvGraphicFramePr>
        <p:xfrm>
          <a:off x="455966" y="1932234"/>
          <a:ext cx="3388063" cy="14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44">
                  <a:extLst>
                    <a:ext uri="{9D8B030D-6E8A-4147-A177-3AD203B41FA5}">
                      <a16:colId xmlns:a16="http://schemas.microsoft.com/office/drawing/2014/main" val="120735621"/>
                    </a:ext>
                  </a:extLst>
                </a:gridCol>
                <a:gridCol w="394425">
                  <a:extLst>
                    <a:ext uri="{9D8B030D-6E8A-4147-A177-3AD203B41FA5}">
                      <a16:colId xmlns:a16="http://schemas.microsoft.com/office/drawing/2014/main" val="2476306786"/>
                    </a:ext>
                  </a:extLst>
                </a:gridCol>
                <a:gridCol w="361951">
                  <a:extLst>
                    <a:ext uri="{9D8B030D-6E8A-4147-A177-3AD203B41FA5}">
                      <a16:colId xmlns:a16="http://schemas.microsoft.com/office/drawing/2014/main" val="3472758592"/>
                    </a:ext>
                  </a:extLst>
                </a:gridCol>
                <a:gridCol w="437803">
                  <a:extLst>
                    <a:ext uri="{9D8B030D-6E8A-4147-A177-3AD203B41FA5}">
                      <a16:colId xmlns:a16="http://schemas.microsoft.com/office/drawing/2014/main" val="2899581852"/>
                    </a:ext>
                  </a:extLst>
                </a:gridCol>
                <a:gridCol w="411003">
                  <a:extLst>
                    <a:ext uri="{9D8B030D-6E8A-4147-A177-3AD203B41FA5}">
                      <a16:colId xmlns:a16="http://schemas.microsoft.com/office/drawing/2014/main" val="3776424058"/>
                    </a:ext>
                  </a:extLst>
                </a:gridCol>
                <a:gridCol w="495879">
                  <a:extLst>
                    <a:ext uri="{9D8B030D-6E8A-4147-A177-3AD203B41FA5}">
                      <a16:colId xmlns:a16="http://schemas.microsoft.com/office/drawing/2014/main" val="1556386002"/>
                    </a:ext>
                  </a:extLst>
                </a:gridCol>
                <a:gridCol w="495879">
                  <a:extLst>
                    <a:ext uri="{9D8B030D-6E8A-4147-A177-3AD203B41FA5}">
                      <a16:colId xmlns:a16="http://schemas.microsoft.com/office/drawing/2014/main" val="875378706"/>
                    </a:ext>
                  </a:extLst>
                </a:gridCol>
                <a:gridCol w="495879">
                  <a:extLst>
                    <a:ext uri="{9D8B030D-6E8A-4147-A177-3AD203B41FA5}">
                      <a16:colId xmlns:a16="http://schemas.microsoft.com/office/drawing/2014/main" val="18578265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/>
                        <a:t>Checking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/>
                        <a:t>Savings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/>
                        <a:t>Expands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/>
                        <a:t>Churn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03877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500536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02423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61829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27656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60349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370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DE27E72-880A-4A87-B59A-179536C74ABC}"/>
              </a:ext>
            </a:extLst>
          </p:cNvPr>
          <p:cNvSpPr txBox="1"/>
          <p:nvPr/>
        </p:nvSpPr>
        <p:spPr>
          <a:xfrm>
            <a:off x="10249267" y="3909756"/>
            <a:ext cx="94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40B15-0D5D-4F3D-8346-2BE4B5D1A10E}"/>
              </a:ext>
            </a:extLst>
          </p:cNvPr>
          <p:cNvSpPr txBox="1"/>
          <p:nvPr/>
        </p:nvSpPr>
        <p:spPr>
          <a:xfrm>
            <a:off x="4078745" y="422484"/>
            <a:ext cx="3081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 Far, Not so Good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28FD948-BC39-4133-887A-3B8C957BFCA5}"/>
              </a:ext>
            </a:extLst>
          </p:cNvPr>
          <p:cNvSpPr/>
          <p:nvPr/>
        </p:nvSpPr>
        <p:spPr>
          <a:xfrm>
            <a:off x="4451178" y="3414888"/>
            <a:ext cx="600288" cy="3603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B34E198-0311-4A15-8AEF-C16DA4454339}"/>
              </a:ext>
            </a:extLst>
          </p:cNvPr>
          <p:cNvSpPr/>
          <p:nvPr/>
        </p:nvSpPr>
        <p:spPr>
          <a:xfrm>
            <a:off x="8433788" y="3293351"/>
            <a:ext cx="694842" cy="3603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60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245F7B-515D-486A-B67D-D675D48B5C33}"/>
              </a:ext>
            </a:extLst>
          </p:cNvPr>
          <p:cNvSpPr/>
          <p:nvPr/>
        </p:nvSpPr>
        <p:spPr>
          <a:xfrm>
            <a:off x="5872215" y="1314399"/>
            <a:ext cx="2809199" cy="1533525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Deltika Model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51BBBF-E73A-4288-A8C8-72AF9CF373D6}"/>
              </a:ext>
            </a:extLst>
          </p:cNvPr>
          <p:cNvSpPr/>
          <p:nvPr/>
        </p:nvSpPr>
        <p:spPr>
          <a:xfrm>
            <a:off x="6201224" y="4405181"/>
            <a:ext cx="1700810" cy="5331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Churn rate of next month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E27E72-880A-4A87-B59A-179536C74ABC}"/>
              </a:ext>
            </a:extLst>
          </p:cNvPr>
          <p:cNvSpPr txBox="1"/>
          <p:nvPr/>
        </p:nvSpPr>
        <p:spPr>
          <a:xfrm>
            <a:off x="6835977" y="5102213"/>
            <a:ext cx="60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0.47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F64AF8-BE84-420C-BC68-5F937D6C0411}"/>
              </a:ext>
            </a:extLst>
          </p:cNvPr>
          <p:cNvSpPr/>
          <p:nvPr/>
        </p:nvSpPr>
        <p:spPr>
          <a:xfrm>
            <a:off x="2725812" y="4459565"/>
            <a:ext cx="2241612" cy="5331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Courses of actions to Churn rate of 0.2</a:t>
            </a:r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F3C23DFA-2963-4C82-A9B5-9D0761528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16701"/>
              </p:ext>
            </p:extLst>
          </p:nvPr>
        </p:nvGraphicFramePr>
        <p:xfrm>
          <a:off x="2019087" y="5260919"/>
          <a:ext cx="3655062" cy="82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30">
                  <a:extLst>
                    <a:ext uri="{9D8B030D-6E8A-4147-A177-3AD203B41FA5}">
                      <a16:colId xmlns:a16="http://schemas.microsoft.com/office/drawing/2014/main" val="120735621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47630678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472758592"/>
                    </a:ext>
                  </a:extLst>
                </a:gridCol>
                <a:gridCol w="470830">
                  <a:extLst>
                    <a:ext uri="{9D8B030D-6E8A-4147-A177-3AD203B41FA5}">
                      <a16:colId xmlns:a16="http://schemas.microsoft.com/office/drawing/2014/main" val="2899581852"/>
                    </a:ext>
                  </a:extLst>
                </a:gridCol>
                <a:gridCol w="442006">
                  <a:extLst>
                    <a:ext uri="{9D8B030D-6E8A-4147-A177-3AD203B41FA5}">
                      <a16:colId xmlns:a16="http://schemas.microsoft.com/office/drawing/2014/main" val="3776424058"/>
                    </a:ext>
                  </a:extLst>
                </a:gridCol>
                <a:gridCol w="533287">
                  <a:extLst>
                    <a:ext uri="{9D8B030D-6E8A-4147-A177-3AD203B41FA5}">
                      <a16:colId xmlns:a16="http://schemas.microsoft.com/office/drawing/2014/main" val="1556386002"/>
                    </a:ext>
                  </a:extLst>
                </a:gridCol>
                <a:gridCol w="533287">
                  <a:extLst>
                    <a:ext uri="{9D8B030D-6E8A-4147-A177-3AD203B41FA5}">
                      <a16:colId xmlns:a16="http://schemas.microsoft.com/office/drawing/2014/main" val="875378706"/>
                    </a:ext>
                  </a:extLst>
                </a:gridCol>
                <a:gridCol w="533287">
                  <a:extLst>
                    <a:ext uri="{9D8B030D-6E8A-4147-A177-3AD203B41FA5}">
                      <a16:colId xmlns:a16="http://schemas.microsoft.com/office/drawing/2014/main" val="1857826567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r>
                        <a:rPr lang="en-US" sz="5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Checking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Savings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Expands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Churn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03877"/>
                  </a:ext>
                </a:extLst>
              </a:tr>
              <a:tr h="184524">
                <a:tc>
                  <a:txBody>
                    <a:bodyPr/>
                    <a:lstStyle/>
                    <a:p>
                      <a:r>
                        <a:rPr lang="en-US" sz="5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500536"/>
                  </a:ext>
                </a:extLst>
              </a:tr>
              <a:tr h="190066">
                <a:tc>
                  <a:txBody>
                    <a:bodyPr/>
                    <a:lstStyle/>
                    <a:p>
                      <a:r>
                        <a:rPr lang="en-US" sz="5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02423"/>
                  </a:ext>
                </a:extLst>
              </a:tr>
              <a:tr h="184524">
                <a:tc>
                  <a:txBody>
                    <a:bodyPr/>
                    <a:lstStyle/>
                    <a:p>
                      <a:r>
                        <a:rPr lang="en-US" sz="5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61829"/>
                  </a:ext>
                </a:extLst>
              </a:tr>
            </a:tbl>
          </a:graphicData>
        </a:graphic>
      </p:graphicFrame>
      <p:pic>
        <p:nvPicPr>
          <p:cNvPr id="2" name="Picture 1" descr="A picture containing cup, table, sitting, computer&#10;&#10;Description automatically generated">
            <a:extLst>
              <a:ext uri="{FF2B5EF4-FFF2-40B4-BE49-F238E27FC236}">
                <a16:creationId xmlns:a16="http://schemas.microsoft.com/office/drawing/2014/main" id="{572393BD-C61B-41D7-B031-0B1B24E25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92" y="2514692"/>
            <a:ext cx="1030345" cy="1030345"/>
          </a:xfrm>
          <a:prstGeom prst="rect">
            <a:avLst/>
          </a:prstGeom>
        </p:spPr>
      </p:pic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D46D5D5B-79D7-4521-923D-564DEC430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307580"/>
              </p:ext>
            </p:extLst>
          </p:nvPr>
        </p:nvGraphicFramePr>
        <p:xfrm>
          <a:off x="239134" y="514697"/>
          <a:ext cx="3388063" cy="14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44">
                  <a:extLst>
                    <a:ext uri="{9D8B030D-6E8A-4147-A177-3AD203B41FA5}">
                      <a16:colId xmlns:a16="http://schemas.microsoft.com/office/drawing/2014/main" val="120735621"/>
                    </a:ext>
                  </a:extLst>
                </a:gridCol>
                <a:gridCol w="394425">
                  <a:extLst>
                    <a:ext uri="{9D8B030D-6E8A-4147-A177-3AD203B41FA5}">
                      <a16:colId xmlns:a16="http://schemas.microsoft.com/office/drawing/2014/main" val="2476306786"/>
                    </a:ext>
                  </a:extLst>
                </a:gridCol>
                <a:gridCol w="361951">
                  <a:extLst>
                    <a:ext uri="{9D8B030D-6E8A-4147-A177-3AD203B41FA5}">
                      <a16:colId xmlns:a16="http://schemas.microsoft.com/office/drawing/2014/main" val="3472758592"/>
                    </a:ext>
                  </a:extLst>
                </a:gridCol>
                <a:gridCol w="437803">
                  <a:extLst>
                    <a:ext uri="{9D8B030D-6E8A-4147-A177-3AD203B41FA5}">
                      <a16:colId xmlns:a16="http://schemas.microsoft.com/office/drawing/2014/main" val="2899581852"/>
                    </a:ext>
                  </a:extLst>
                </a:gridCol>
                <a:gridCol w="411003">
                  <a:extLst>
                    <a:ext uri="{9D8B030D-6E8A-4147-A177-3AD203B41FA5}">
                      <a16:colId xmlns:a16="http://schemas.microsoft.com/office/drawing/2014/main" val="3776424058"/>
                    </a:ext>
                  </a:extLst>
                </a:gridCol>
                <a:gridCol w="495879">
                  <a:extLst>
                    <a:ext uri="{9D8B030D-6E8A-4147-A177-3AD203B41FA5}">
                      <a16:colId xmlns:a16="http://schemas.microsoft.com/office/drawing/2014/main" val="1556386002"/>
                    </a:ext>
                  </a:extLst>
                </a:gridCol>
                <a:gridCol w="495879">
                  <a:extLst>
                    <a:ext uri="{9D8B030D-6E8A-4147-A177-3AD203B41FA5}">
                      <a16:colId xmlns:a16="http://schemas.microsoft.com/office/drawing/2014/main" val="875378706"/>
                    </a:ext>
                  </a:extLst>
                </a:gridCol>
                <a:gridCol w="495879">
                  <a:extLst>
                    <a:ext uri="{9D8B030D-6E8A-4147-A177-3AD203B41FA5}">
                      <a16:colId xmlns:a16="http://schemas.microsoft.com/office/drawing/2014/main" val="18578265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4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/>
                        <a:t>Checking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/>
                        <a:t>Savings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" dirty="0"/>
                        <a:t>Expands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/>
                        <a:t>Churn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03877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500536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02423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61829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27656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60349"/>
                  </a:ext>
                </a:extLst>
              </a:tr>
              <a:tr h="211549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437043"/>
                  </a:ext>
                </a:extLst>
              </a:tr>
            </a:tbl>
          </a:graphicData>
        </a:graphic>
      </p:graphicFrame>
      <p:graphicFrame>
        <p:nvGraphicFramePr>
          <p:cNvPr id="15" name="Table 10">
            <a:extLst>
              <a:ext uri="{FF2B5EF4-FFF2-40B4-BE49-F238E27FC236}">
                <a16:creationId xmlns:a16="http://schemas.microsoft.com/office/drawing/2014/main" id="{B0ACB3BC-5D28-4E5B-BC53-F98D2DF94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96196"/>
              </p:ext>
            </p:extLst>
          </p:nvPr>
        </p:nvGraphicFramePr>
        <p:xfrm>
          <a:off x="2189243" y="5492421"/>
          <a:ext cx="3655062" cy="82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30">
                  <a:extLst>
                    <a:ext uri="{9D8B030D-6E8A-4147-A177-3AD203B41FA5}">
                      <a16:colId xmlns:a16="http://schemas.microsoft.com/office/drawing/2014/main" val="120735621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47630678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472758592"/>
                    </a:ext>
                  </a:extLst>
                </a:gridCol>
                <a:gridCol w="470830">
                  <a:extLst>
                    <a:ext uri="{9D8B030D-6E8A-4147-A177-3AD203B41FA5}">
                      <a16:colId xmlns:a16="http://schemas.microsoft.com/office/drawing/2014/main" val="2899581852"/>
                    </a:ext>
                  </a:extLst>
                </a:gridCol>
                <a:gridCol w="442006">
                  <a:extLst>
                    <a:ext uri="{9D8B030D-6E8A-4147-A177-3AD203B41FA5}">
                      <a16:colId xmlns:a16="http://schemas.microsoft.com/office/drawing/2014/main" val="3776424058"/>
                    </a:ext>
                  </a:extLst>
                </a:gridCol>
                <a:gridCol w="533287">
                  <a:extLst>
                    <a:ext uri="{9D8B030D-6E8A-4147-A177-3AD203B41FA5}">
                      <a16:colId xmlns:a16="http://schemas.microsoft.com/office/drawing/2014/main" val="1556386002"/>
                    </a:ext>
                  </a:extLst>
                </a:gridCol>
                <a:gridCol w="533287">
                  <a:extLst>
                    <a:ext uri="{9D8B030D-6E8A-4147-A177-3AD203B41FA5}">
                      <a16:colId xmlns:a16="http://schemas.microsoft.com/office/drawing/2014/main" val="875378706"/>
                    </a:ext>
                  </a:extLst>
                </a:gridCol>
                <a:gridCol w="533287">
                  <a:extLst>
                    <a:ext uri="{9D8B030D-6E8A-4147-A177-3AD203B41FA5}">
                      <a16:colId xmlns:a16="http://schemas.microsoft.com/office/drawing/2014/main" val="1857826567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r>
                        <a:rPr lang="en-US" sz="5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Checking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Savings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Expands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Churn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03877"/>
                  </a:ext>
                </a:extLst>
              </a:tr>
              <a:tr h="184524">
                <a:tc>
                  <a:txBody>
                    <a:bodyPr/>
                    <a:lstStyle/>
                    <a:p>
                      <a:r>
                        <a:rPr lang="en-US" sz="5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500536"/>
                  </a:ext>
                </a:extLst>
              </a:tr>
              <a:tr h="190066">
                <a:tc>
                  <a:txBody>
                    <a:bodyPr/>
                    <a:lstStyle/>
                    <a:p>
                      <a:r>
                        <a:rPr lang="en-US" sz="5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02423"/>
                  </a:ext>
                </a:extLst>
              </a:tr>
              <a:tr h="184524">
                <a:tc>
                  <a:txBody>
                    <a:bodyPr/>
                    <a:lstStyle/>
                    <a:p>
                      <a:r>
                        <a:rPr lang="en-US" sz="5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61829"/>
                  </a:ext>
                </a:extLst>
              </a:tr>
            </a:tbl>
          </a:graphicData>
        </a:graphic>
      </p:graphicFrame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E3BAFEDE-3E8B-4A2F-B0ED-22DC97B97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12131"/>
              </p:ext>
            </p:extLst>
          </p:nvPr>
        </p:nvGraphicFramePr>
        <p:xfrm>
          <a:off x="2359399" y="5708138"/>
          <a:ext cx="3655062" cy="82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30">
                  <a:extLst>
                    <a:ext uri="{9D8B030D-6E8A-4147-A177-3AD203B41FA5}">
                      <a16:colId xmlns:a16="http://schemas.microsoft.com/office/drawing/2014/main" val="120735621"/>
                    </a:ext>
                  </a:extLst>
                </a:gridCol>
                <a:gridCol w="424180">
                  <a:extLst>
                    <a:ext uri="{9D8B030D-6E8A-4147-A177-3AD203B41FA5}">
                      <a16:colId xmlns:a16="http://schemas.microsoft.com/office/drawing/2014/main" val="2476306786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3472758592"/>
                    </a:ext>
                  </a:extLst>
                </a:gridCol>
                <a:gridCol w="470830">
                  <a:extLst>
                    <a:ext uri="{9D8B030D-6E8A-4147-A177-3AD203B41FA5}">
                      <a16:colId xmlns:a16="http://schemas.microsoft.com/office/drawing/2014/main" val="2899581852"/>
                    </a:ext>
                  </a:extLst>
                </a:gridCol>
                <a:gridCol w="442006">
                  <a:extLst>
                    <a:ext uri="{9D8B030D-6E8A-4147-A177-3AD203B41FA5}">
                      <a16:colId xmlns:a16="http://schemas.microsoft.com/office/drawing/2014/main" val="3776424058"/>
                    </a:ext>
                  </a:extLst>
                </a:gridCol>
                <a:gridCol w="533287">
                  <a:extLst>
                    <a:ext uri="{9D8B030D-6E8A-4147-A177-3AD203B41FA5}">
                      <a16:colId xmlns:a16="http://schemas.microsoft.com/office/drawing/2014/main" val="1556386002"/>
                    </a:ext>
                  </a:extLst>
                </a:gridCol>
                <a:gridCol w="533287">
                  <a:extLst>
                    <a:ext uri="{9D8B030D-6E8A-4147-A177-3AD203B41FA5}">
                      <a16:colId xmlns:a16="http://schemas.microsoft.com/office/drawing/2014/main" val="875378706"/>
                    </a:ext>
                  </a:extLst>
                </a:gridCol>
                <a:gridCol w="533287">
                  <a:extLst>
                    <a:ext uri="{9D8B030D-6E8A-4147-A177-3AD203B41FA5}">
                      <a16:colId xmlns:a16="http://schemas.microsoft.com/office/drawing/2014/main" val="1857826567"/>
                    </a:ext>
                  </a:extLst>
                </a:gridCol>
              </a:tblGrid>
              <a:tr h="268398">
                <a:tc>
                  <a:txBody>
                    <a:bodyPr/>
                    <a:lstStyle/>
                    <a:p>
                      <a:r>
                        <a:rPr lang="en-US" sz="5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Checking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Savings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Expands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Churn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03877"/>
                  </a:ext>
                </a:extLst>
              </a:tr>
              <a:tr h="184524">
                <a:tc>
                  <a:txBody>
                    <a:bodyPr/>
                    <a:lstStyle/>
                    <a:p>
                      <a:r>
                        <a:rPr lang="en-US" sz="5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500536"/>
                  </a:ext>
                </a:extLst>
              </a:tr>
              <a:tr h="190066">
                <a:tc>
                  <a:txBody>
                    <a:bodyPr/>
                    <a:lstStyle/>
                    <a:p>
                      <a:r>
                        <a:rPr lang="en-US" sz="5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202423"/>
                  </a:ext>
                </a:extLst>
              </a:tr>
              <a:tr h="184524">
                <a:tc>
                  <a:txBody>
                    <a:bodyPr/>
                    <a:lstStyle/>
                    <a:p>
                      <a:r>
                        <a:rPr lang="en-US" sz="5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61829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9BDDDB-2C75-46C2-92DF-CE20C1D26F4B}"/>
              </a:ext>
            </a:extLst>
          </p:cNvPr>
          <p:cNvSpPr/>
          <p:nvPr/>
        </p:nvSpPr>
        <p:spPr>
          <a:xfrm>
            <a:off x="9135835" y="4426057"/>
            <a:ext cx="1700810" cy="5331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F7DA84-B20A-464E-BEE5-E7C7296C5282}"/>
              </a:ext>
            </a:extLst>
          </p:cNvPr>
          <p:cNvSpPr txBox="1"/>
          <p:nvPr/>
        </p:nvSpPr>
        <p:spPr>
          <a:xfrm>
            <a:off x="8930092" y="5204133"/>
            <a:ext cx="2485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Breaking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importance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E41B91C-8675-4358-8966-06DC94FE8E4D}"/>
              </a:ext>
            </a:extLst>
          </p:cNvPr>
          <p:cNvSpPr/>
          <p:nvPr/>
        </p:nvSpPr>
        <p:spPr>
          <a:xfrm rot="8489226">
            <a:off x="4128380" y="3405852"/>
            <a:ext cx="990657" cy="3603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B448AF7-5435-4022-A429-610AAB32DA53}"/>
              </a:ext>
            </a:extLst>
          </p:cNvPr>
          <p:cNvSpPr/>
          <p:nvPr/>
        </p:nvSpPr>
        <p:spPr>
          <a:xfrm rot="5400000">
            <a:off x="6340648" y="3451767"/>
            <a:ext cx="990657" cy="3603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DD8F3DE-C5F1-4F37-82A7-FFCA4AD760E6}"/>
              </a:ext>
            </a:extLst>
          </p:cNvPr>
          <p:cNvSpPr/>
          <p:nvPr/>
        </p:nvSpPr>
        <p:spPr>
          <a:xfrm rot="3050526">
            <a:off x="9038426" y="3445092"/>
            <a:ext cx="990657" cy="3603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4DFE175-8B05-465A-AE3A-A1C4DE5C8D21}"/>
              </a:ext>
            </a:extLst>
          </p:cNvPr>
          <p:cNvSpPr/>
          <p:nvPr/>
        </p:nvSpPr>
        <p:spPr>
          <a:xfrm>
            <a:off x="3759048" y="1914578"/>
            <a:ext cx="990657" cy="36034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81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BDBE94-A276-4BAD-872A-8DA15B219E24}"/>
              </a:ext>
            </a:extLst>
          </p:cNvPr>
          <p:cNvSpPr/>
          <p:nvPr/>
        </p:nvSpPr>
        <p:spPr>
          <a:xfrm>
            <a:off x="207901" y="5202472"/>
            <a:ext cx="1785074" cy="683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 Preference and Restrictions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D3B8DB-A917-4F6F-B9B0-575908CB7AD1}"/>
              </a:ext>
            </a:extLst>
          </p:cNvPr>
          <p:cNvSpPr/>
          <p:nvPr/>
        </p:nvSpPr>
        <p:spPr>
          <a:xfrm>
            <a:off x="207906" y="1005263"/>
            <a:ext cx="1785074" cy="6833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E09B231-17C9-4E8D-87F6-E1CCC2CC5D50}"/>
              </a:ext>
            </a:extLst>
          </p:cNvPr>
          <p:cNvSpPr/>
          <p:nvPr/>
        </p:nvSpPr>
        <p:spPr>
          <a:xfrm>
            <a:off x="4129435" y="903191"/>
            <a:ext cx="1907305" cy="6897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Automata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7B3C14-B561-483F-B2DB-89542D904814}"/>
              </a:ext>
            </a:extLst>
          </p:cNvPr>
          <p:cNvSpPr/>
          <p:nvPr/>
        </p:nvSpPr>
        <p:spPr>
          <a:xfrm>
            <a:off x="3280709" y="4633831"/>
            <a:ext cx="3526996" cy="16315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8F2C6D-5226-43BB-9618-74157826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600" y="2695672"/>
            <a:ext cx="2877492" cy="98586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2CBAD9C-133F-470F-8288-BAFC1F6A4AC2}"/>
              </a:ext>
            </a:extLst>
          </p:cNvPr>
          <p:cNvSpPr/>
          <p:nvPr/>
        </p:nvSpPr>
        <p:spPr>
          <a:xfrm rot="5400000">
            <a:off x="4644143" y="2035626"/>
            <a:ext cx="582744" cy="2173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E76A976-FB63-4FA3-B613-3040B7F6260A}"/>
              </a:ext>
            </a:extLst>
          </p:cNvPr>
          <p:cNvSpPr/>
          <p:nvPr/>
        </p:nvSpPr>
        <p:spPr>
          <a:xfrm>
            <a:off x="2220841" y="396916"/>
            <a:ext cx="5815175" cy="62853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E9FCE3D-331A-46C9-916B-E6F0E80533DC}"/>
              </a:ext>
            </a:extLst>
          </p:cNvPr>
          <p:cNvSpPr/>
          <p:nvPr/>
        </p:nvSpPr>
        <p:spPr>
          <a:xfrm>
            <a:off x="7729555" y="3156959"/>
            <a:ext cx="808737" cy="2685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6097745-2DFA-48C8-92BE-48D2ABC9B3D6}"/>
              </a:ext>
            </a:extLst>
          </p:cNvPr>
          <p:cNvSpPr/>
          <p:nvPr/>
        </p:nvSpPr>
        <p:spPr>
          <a:xfrm rot="5400000">
            <a:off x="4712677" y="3951358"/>
            <a:ext cx="582744" cy="2173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BDEA1B0A-2D90-474B-9E51-C54AD3ACB6DA}"/>
              </a:ext>
            </a:extLst>
          </p:cNvPr>
          <p:cNvSpPr/>
          <p:nvPr/>
        </p:nvSpPr>
        <p:spPr>
          <a:xfrm>
            <a:off x="2043774" y="1176237"/>
            <a:ext cx="808737" cy="2685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EAFE7A3-4019-41AA-9FE2-A86B54CCAC11}"/>
              </a:ext>
            </a:extLst>
          </p:cNvPr>
          <p:cNvSpPr/>
          <p:nvPr/>
        </p:nvSpPr>
        <p:spPr>
          <a:xfrm>
            <a:off x="8972700" y="2632877"/>
            <a:ext cx="2485640" cy="7926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Churn rate of next month &amp; Feature importance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C2F3EB-0F97-42E6-A286-EDF88959C8A1}"/>
              </a:ext>
            </a:extLst>
          </p:cNvPr>
          <p:cNvSpPr txBox="1"/>
          <p:nvPr/>
        </p:nvSpPr>
        <p:spPr>
          <a:xfrm>
            <a:off x="9494359" y="3588694"/>
            <a:ext cx="67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0.47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76C0345-68B1-405B-8345-B144BA91E012}"/>
              </a:ext>
            </a:extLst>
          </p:cNvPr>
          <p:cNvSpPr/>
          <p:nvPr/>
        </p:nvSpPr>
        <p:spPr>
          <a:xfrm>
            <a:off x="8619326" y="4517501"/>
            <a:ext cx="3364773" cy="7926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Realistic and actionable courses to Churn rate of 0.2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919B5B1-7415-4CA3-BAB1-CCA17C96526F}"/>
              </a:ext>
            </a:extLst>
          </p:cNvPr>
          <p:cNvSpPr/>
          <p:nvPr/>
        </p:nvSpPr>
        <p:spPr>
          <a:xfrm>
            <a:off x="9321424" y="797424"/>
            <a:ext cx="1700810" cy="53314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35C477-C4A6-4A0A-9DA2-4A1464C4444F}"/>
              </a:ext>
            </a:extLst>
          </p:cNvPr>
          <p:cNvSpPr txBox="1"/>
          <p:nvPr/>
        </p:nvSpPr>
        <p:spPr>
          <a:xfrm>
            <a:off x="9122076" y="1379899"/>
            <a:ext cx="2485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Breaking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importance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999B38D-25CB-4831-932E-8233E58DC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976" y="5408760"/>
            <a:ext cx="2877492" cy="985864"/>
          </a:xfrm>
          <a:prstGeom prst="rect">
            <a:avLst/>
          </a:prstGeom>
        </p:spPr>
      </p:pic>
      <p:pic>
        <p:nvPicPr>
          <p:cNvPr id="1026" name="Picture 2" descr="Signal Bar Icon #58465 - Free Icons Library">
            <a:extLst>
              <a:ext uri="{FF2B5EF4-FFF2-40B4-BE49-F238E27FC236}">
                <a16:creationId xmlns:a16="http://schemas.microsoft.com/office/drawing/2014/main" id="{81A8D2D4-399F-4C08-B1D6-479ED721C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847" y="3539611"/>
            <a:ext cx="433387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Arrow: Right 71">
            <a:extLst>
              <a:ext uri="{FF2B5EF4-FFF2-40B4-BE49-F238E27FC236}">
                <a16:creationId xmlns:a16="http://schemas.microsoft.com/office/drawing/2014/main" id="{69444CE3-27B7-4656-93B2-3F71FE78B09B}"/>
              </a:ext>
            </a:extLst>
          </p:cNvPr>
          <p:cNvSpPr/>
          <p:nvPr/>
        </p:nvSpPr>
        <p:spPr>
          <a:xfrm>
            <a:off x="7810589" y="5418270"/>
            <a:ext cx="808737" cy="2685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37C21ECE-6460-420F-9114-E24E9C6D0999}"/>
              </a:ext>
            </a:extLst>
          </p:cNvPr>
          <p:cNvSpPr/>
          <p:nvPr/>
        </p:nvSpPr>
        <p:spPr>
          <a:xfrm>
            <a:off x="7744574" y="1212651"/>
            <a:ext cx="808737" cy="2685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2D06E0A-46C1-42A7-8755-A25C21AE47A7}"/>
              </a:ext>
            </a:extLst>
          </p:cNvPr>
          <p:cNvSpPr/>
          <p:nvPr/>
        </p:nvSpPr>
        <p:spPr>
          <a:xfrm>
            <a:off x="8619326" y="369799"/>
            <a:ext cx="3463183" cy="64377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BECFE6-EA3C-4D27-9DE6-E1592866364D}"/>
              </a:ext>
            </a:extLst>
          </p:cNvPr>
          <p:cNvSpPr txBox="1"/>
          <p:nvPr/>
        </p:nvSpPr>
        <p:spPr>
          <a:xfrm>
            <a:off x="9833094" y="50411"/>
            <a:ext cx="111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7D5EA7-10A5-442B-8B65-5DD20E29C1A1}"/>
              </a:ext>
            </a:extLst>
          </p:cNvPr>
          <p:cNvSpPr txBox="1"/>
          <p:nvPr/>
        </p:nvSpPr>
        <p:spPr>
          <a:xfrm>
            <a:off x="4129435" y="23217"/>
            <a:ext cx="178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Technology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DCD8783-D24F-430D-8E77-68EBE1404EB1}"/>
              </a:ext>
            </a:extLst>
          </p:cNvPr>
          <p:cNvSpPr txBox="1"/>
          <p:nvPr/>
        </p:nvSpPr>
        <p:spPr>
          <a:xfrm>
            <a:off x="587778" y="50411"/>
            <a:ext cx="111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DFB9787-716D-4E03-9F9C-85D9317D267C}"/>
              </a:ext>
            </a:extLst>
          </p:cNvPr>
          <p:cNvSpPr/>
          <p:nvPr/>
        </p:nvSpPr>
        <p:spPr>
          <a:xfrm>
            <a:off x="107835" y="369799"/>
            <a:ext cx="1980807" cy="58955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583B0086-392A-44AC-9B9C-D17054EF8CD9}"/>
              </a:ext>
            </a:extLst>
          </p:cNvPr>
          <p:cNvSpPr/>
          <p:nvPr/>
        </p:nvSpPr>
        <p:spPr>
          <a:xfrm>
            <a:off x="2030010" y="5408760"/>
            <a:ext cx="808737" cy="2685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22797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2D10230-2A84-48F4-9DDF-DC7B20962258}"/>
              </a:ext>
            </a:extLst>
          </p:cNvPr>
          <p:cNvSpPr/>
          <p:nvPr/>
        </p:nvSpPr>
        <p:spPr>
          <a:xfrm>
            <a:off x="3310333" y="2409495"/>
            <a:ext cx="5345751" cy="20390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Automata</a:t>
            </a:r>
          </a:p>
        </p:txBody>
      </p:sp>
      <p:sp>
        <p:nvSpPr>
          <p:cNvPr id="22" name="AutoShape 6" descr="Documents symbol free icon">
            <a:extLst>
              <a:ext uri="{FF2B5EF4-FFF2-40B4-BE49-F238E27FC236}">
                <a16:creationId xmlns:a16="http://schemas.microsoft.com/office/drawing/2014/main" id="{0E417FEE-4D61-435A-9166-0AA4B88A1B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9200" y="2362200"/>
            <a:ext cx="1908019" cy="190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2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CA8C7B-AE52-4F6C-AEFA-727D34E78E7D}"/>
              </a:ext>
            </a:extLst>
          </p:cNvPr>
          <p:cNvSpPr/>
          <p:nvPr/>
        </p:nvSpPr>
        <p:spPr>
          <a:xfrm>
            <a:off x="4503025" y="374215"/>
            <a:ext cx="2588655" cy="1444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712C91B-97B0-425D-AC7D-47B6AEE4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44" y="2093671"/>
            <a:ext cx="4779129" cy="43480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B63FCD-C85C-4217-B69B-536434B4B7D4}"/>
              </a:ext>
            </a:extLst>
          </p:cNvPr>
          <p:cNvSpPr txBox="1"/>
          <p:nvPr/>
        </p:nvSpPr>
        <p:spPr>
          <a:xfrm>
            <a:off x="6424474" y="2093671"/>
            <a:ext cx="54695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Description: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3.5 years of monthly data</a:t>
            </a:r>
          </a:p>
          <a:p>
            <a:pPr marL="342900" indent="-342900">
              <a:buAutoNum type="arabicPeriod"/>
            </a:pPr>
            <a:r>
              <a:rPr lang="en-US" dirty="0"/>
              <a:t>1.8 M costumers</a:t>
            </a:r>
          </a:p>
          <a:p>
            <a:pPr marL="342900" indent="-342900">
              <a:buAutoNum type="arabicPeriod"/>
            </a:pPr>
            <a:r>
              <a:rPr lang="en-US" dirty="0"/>
              <a:t>34 features at each time point</a:t>
            </a:r>
          </a:p>
          <a:p>
            <a:endParaRPr lang="en-US" dirty="0"/>
          </a:p>
          <a:p>
            <a:r>
              <a:rPr lang="en-US" dirty="0"/>
              <a:t>We used a reduced version:</a:t>
            </a:r>
          </a:p>
          <a:p>
            <a:pPr marL="342900" indent="-342900">
              <a:buAutoNum type="arabicPeriod"/>
            </a:pPr>
            <a:r>
              <a:rPr lang="en-US" dirty="0"/>
              <a:t>14 features (only the numerical ones)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Filter by business, CLIENT_CD == N (800K after filtering)</a:t>
            </a:r>
          </a:p>
          <a:p>
            <a:pPr marL="342900" indent="-342900">
              <a:buAutoNum type="arabicPeriod"/>
            </a:pPr>
            <a:r>
              <a:rPr lang="en-US" dirty="0"/>
              <a:t>15K customers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r>
              <a:rPr lang="en-US" b="1" u="sng" dirty="0"/>
              <a:t>Task:</a:t>
            </a:r>
          </a:p>
          <a:p>
            <a:r>
              <a:rPr lang="en-US" dirty="0"/>
              <a:t>Predict the next month AVG_SAL_AM</a:t>
            </a:r>
          </a:p>
        </p:txBody>
      </p:sp>
    </p:spTree>
    <p:extLst>
      <p:ext uri="{BB962C8B-B14F-4D97-AF65-F5344CB8AC3E}">
        <p14:creationId xmlns:p14="http://schemas.microsoft.com/office/powerpoint/2010/main" val="1001358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D0F304-02C6-4865-BE9D-8A401871B34D}"/>
              </a:ext>
            </a:extLst>
          </p:cNvPr>
          <p:cNvSpPr/>
          <p:nvPr/>
        </p:nvSpPr>
        <p:spPr>
          <a:xfrm>
            <a:off x="4693920" y="2759744"/>
            <a:ext cx="2248624" cy="1916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Discretized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97E85-B51F-4F0F-B4A2-124147732A64}"/>
              </a:ext>
            </a:extLst>
          </p:cNvPr>
          <p:cNvSpPr txBox="1"/>
          <p:nvPr/>
        </p:nvSpPr>
        <p:spPr>
          <a:xfrm>
            <a:off x="689499" y="450995"/>
            <a:ext cx="105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</a:t>
            </a:r>
          </a:p>
        </p:txBody>
      </p:sp>
      <p:pic>
        <p:nvPicPr>
          <p:cNvPr id="4" name="תמונה 5">
            <a:extLst>
              <a:ext uri="{FF2B5EF4-FFF2-40B4-BE49-F238E27FC236}">
                <a16:creationId xmlns:a16="http://schemas.microsoft.com/office/drawing/2014/main" id="{B90F80A2-FDCD-44DD-8671-A64F8F346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070" y="2594199"/>
            <a:ext cx="3267530" cy="2401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E5A924-4F95-4456-9563-AA114427A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7" y="2759745"/>
            <a:ext cx="3529131" cy="191620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3672176-A7FE-4C9D-8844-4EC0FA970C85}"/>
              </a:ext>
            </a:extLst>
          </p:cNvPr>
          <p:cNvSpPr/>
          <p:nvPr/>
        </p:nvSpPr>
        <p:spPr>
          <a:xfrm>
            <a:off x="3820251" y="3546896"/>
            <a:ext cx="742426" cy="3419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545A90-B322-4C9D-850C-B8B2402D078E}"/>
              </a:ext>
            </a:extLst>
          </p:cNvPr>
          <p:cNvSpPr/>
          <p:nvPr/>
        </p:nvSpPr>
        <p:spPr>
          <a:xfrm>
            <a:off x="7447115" y="3546895"/>
            <a:ext cx="742426" cy="34190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DE821-0F29-4895-81F1-9E5918BBB1EE}"/>
              </a:ext>
            </a:extLst>
          </p:cNvPr>
          <p:cNvSpPr txBox="1"/>
          <p:nvPr/>
        </p:nvSpPr>
        <p:spPr>
          <a:xfrm>
            <a:off x="689499" y="2042160"/>
            <a:ext cx="177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Models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CF2394-C739-4868-9EF7-CE35F265854B}"/>
              </a:ext>
            </a:extLst>
          </p:cNvPr>
          <p:cNvSpPr txBox="1"/>
          <p:nvPr/>
        </p:nvSpPr>
        <p:spPr>
          <a:xfrm>
            <a:off x="8766699" y="2042160"/>
            <a:ext cx="177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Automata</a:t>
            </a:r>
          </a:p>
        </p:txBody>
      </p:sp>
    </p:spTree>
    <p:extLst>
      <p:ext uri="{BB962C8B-B14F-4D97-AF65-F5344CB8AC3E}">
        <p14:creationId xmlns:p14="http://schemas.microsoft.com/office/powerpoint/2010/main" val="4280371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852DCD-40B4-403B-A21A-109F40597AD4}"/>
              </a:ext>
            </a:extLst>
          </p:cNvPr>
          <p:cNvSpPr/>
          <p:nvPr/>
        </p:nvSpPr>
        <p:spPr>
          <a:xfrm>
            <a:off x="3953516" y="218022"/>
            <a:ext cx="3976462" cy="101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B8F06E-A6E0-4300-9517-0AF918BEEACC}"/>
              </a:ext>
            </a:extLst>
          </p:cNvPr>
          <p:cNvSpPr/>
          <p:nvPr/>
        </p:nvSpPr>
        <p:spPr>
          <a:xfrm>
            <a:off x="1585033" y="1793600"/>
            <a:ext cx="2600325" cy="3920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models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4F1F05-1206-412A-BCEB-4A67EE8F3F96}"/>
              </a:ext>
            </a:extLst>
          </p:cNvPr>
          <p:cNvSpPr/>
          <p:nvPr/>
        </p:nvSpPr>
        <p:spPr>
          <a:xfrm>
            <a:off x="8006642" y="1856423"/>
            <a:ext cx="2600325" cy="3920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models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15A561-E2F5-4CE4-BEFC-B4EFBB2DCBB3}"/>
              </a:ext>
            </a:extLst>
          </p:cNvPr>
          <p:cNvSpPr/>
          <p:nvPr/>
        </p:nvSpPr>
        <p:spPr>
          <a:xfrm>
            <a:off x="557145" y="2711683"/>
            <a:ext cx="666749" cy="22438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59EA23-07FD-4DCF-B770-0B8CD250758F}"/>
              </a:ext>
            </a:extLst>
          </p:cNvPr>
          <p:cNvSpPr/>
          <p:nvPr/>
        </p:nvSpPr>
        <p:spPr>
          <a:xfrm>
            <a:off x="2551822" y="2711682"/>
            <a:ext cx="666749" cy="22438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1441C8-3115-4376-A3B5-7E7980EA6388}"/>
              </a:ext>
            </a:extLst>
          </p:cNvPr>
          <p:cNvSpPr/>
          <p:nvPr/>
        </p:nvSpPr>
        <p:spPr>
          <a:xfrm>
            <a:off x="4539762" y="2711681"/>
            <a:ext cx="666749" cy="22438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869DC3E-336D-44E2-A6F8-0BAA801D8057}"/>
              </a:ext>
            </a:extLst>
          </p:cNvPr>
          <p:cNvSpPr/>
          <p:nvPr/>
        </p:nvSpPr>
        <p:spPr>
          <a:xfrm>
            <a:off x="7673268" y="2774506"/>
            <a:ext cx="666749" cy="22438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5454E9E-A9D0-4347-9DEF-7BAAFA4EA222}"/>
              </a:ext>
            </a:extLst>
          </p:cNvPr>
          <p:cNvSpPr/>
          <p:nvPr/>
        </p:nvSpPr>
        <p:spPr>
          <a:xfrm>
            <a:off x="9940218" y="2774506"/>
            <a:ext cx="666749" cy="22438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AA45697-EE2B-4EC1-9226-73EF1D344D22}"/>
              </a:ext>
            </a:extLst>
          </p:cNvPr>
          <p:cNvSpPr/>
          <p:nvPr/>
        </p:nvSpPr>
        <p:spPr>
          <a:xfrm>
            <a:off x="80894" y="3705922"/>
            <a:ext cx="361950" cy="1905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37FDE6F-092B-480B-97B9-87E0CC64D1E3}"/>
              </a:ext>
            </a:extLst>
          </p:cNvPr>
          <p:cNvSpPr/>
          <p:nvPr/>
        </p:nvSpPr>
        <p:spPr>
          <a:xfrm>
            <a:off x="1346100" y="3705922"/>
            <a:ext cx="10096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6DB726A-A711-4641-8A25-A57F596F86FB}"/>
              </a:ext>
            </a:extLst>
          </p:cNvPr>
          <p:cNvSpPr/>
          <p:nvPr/>
        </p:nvSpPr>
        <p:spPr>
          <a:xfrm>
            <a:off x="3386070" y="3705922"/>
            <a:ext cx="10096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9762A91-186C-4E60-80EE-A0F7FD1649D2}"/>
              </a:ext>
            </a:extLst>
          </p:cNvPr>
          <p:cNvSpPr/>
          <p:nvPr/>
        </p:nvSpPr>
        <p:spPr>
          <a:xfrm>
            <a:off x="1360971" y="3458272"/>
            <a:ext cx="979908" cy="1905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F3AB09E-494E-4257-8611-2878F412265B}"/>
              </a:ext>
            </a:extLst>
          </p:cNvPr>
          <p:cNvSpPr/>
          <p:nvPr/>
        </p:nvSpPr>
        <p:spPr>
          <a:xfrm>
            <a:off x="7117448" y="3768745"/>
            <a:ext cx="361950" cy="1905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3C597EC-64A7-4AB7-82E0-F1F7E8D90BAD}"/>
              </a:ext>
            </a:extLst>
          </p:cNvPr>
          <p:cNvSpPr/>
          <p:nvPr/>
        </p:nvSpPr>
        <p:spPr>
          <a:xfrm>
            <a:off x="8651558" y="3768745"/>
            <a:ext cx="10096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81B8960-BF11-4CB3-AAA4-BD16BFD790D5}"/>
              </a:ext>
            </a:extLst>
          </p:cNvPr>
          <p:cNvSpPr/>
          <p:nvPr/>
        </p:nvSpPr>
        <p:spPr>
          <a:xfrm rot="7887424">
            <a:off x="3317385" y="1289566"/>
            <a:ext cx="687241" cy="310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FBE1941-A02E-435D-ACAB-5D21A85D47CB}"/>
              </a:ext>
            </a:extLst>
          </p:cNvPr>
          <p:cNvSpPr/>
          <p:nvPr/>
        </p:nvSpPr>
        <p:spPr>
          <a:xfrm rot="2814103">
            <a:off x="7914054" y="1351478"/>
            <a:ext cx="665974" cy="3012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1AA2B4-3C01-4466-A42F-D430644CC476}"/>
              </a:ext>
            </a:extLst>
          </p:cNvPr>
          <p:cNvSpPr txBox="1"/>
          <p:nvPr/>
        </p:nvSpPr>
        <p:spPr>
          <a:xfrm>
            <a:off x="442844" y="5292235"/>
            <a:ext cx="4654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Model trained on input and output as usual.</a:t>
            </a:r>
          </a:p>
          <a:p>
            <a:r>
              <a:rPr lang="en-US" sz="1600" dirty="0"/>
              <a:t>2. Has a hidden layer, that also can be used as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sz="1600" dirty="0"/>
              <a:t> (feed in the hidden states and not only the input)</a:t>
            </a:r>
          </a:p>
        </p:txBody>
      </p:sp>
    </p:spTree>
    <p:extLst>
      <p:ext uri="{BB962C8B-B14F-4D97-AF65-F5344CB8AC3E}">
        <p14:creationId xmlns:p14="http://schemas.microsoft.com/office/powerpoint/2010/main" val="2702493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852DCD-40B4-403B-A21A-109F40597AD4}"/>
              </a:ext>
            </a:extLst>
          </p:cNvPr>
          <p:cNvSpPr/>
          <p:nvPr/>
        </p:nvSpPr>
        <p:spPr>
          <a:xfrm>
            <a:off x="4114572" y="158136"/>
            <a:ext cx="4214813" cy="101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Discretized Model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B8F06E-A6E0-4300-9517-0AF918BEEACC}"/>
              </a:ext>
            </a:extLst>
          </p:cNvPr>
          <p:cNvSpPr/>
          <p:nvPr/>
        </p:nvSpPr>
        <p:spPr>
          <a:xfrm>
            <a:off x="1999439" y="3232997"/>
            <a:ext cx="2600325" cy="392006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models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4F1F05-1206-412A-BCEB-4A67EE8F3F96}"/>
              </a:ext>
            </a:extLst>
          </p:cNvPr>
          <p:cNvSpPr/>
          <p:nvPr/>
        </p:nvSpPr>
        <p:spPr>
          <a:xfrm>
            <a:off x="8455188" y="3237351"/>
            <a:ext cx="2600325" cy="392006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models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15A561-E2F5-4CE4-BEFC-B4EFBB2DCBB3}"/>
              </a:ext>
            </a:extLst>
          </p:cNvPr>
          <p:cNvSpPr/>
          <p:nvPr/>
        </p:nvSpPr>
        <p:spPr>
          <a:xfrm>
            <a:off x="971551" y="4151080"/>
            <a:ext cx="666749" cy="2243831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layer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59EA23-07FD-4DCF-B770-0B8CD250758F}"/>
              </a:ext>
            </a:extLst>
          </p:cNvPr>
          <p:cNvSpPr/>
          <p:nvPr/>
        </p:nvSpPr>
        <p:spPr>
          <a:xfrm>
            <a:off x="2966228" y="4151079"/>
            <a:ext cx="666749" cy="2243831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1441C8-3115-4376-A3B5-7E7980EA6388}"/>
              </a:ext>
            </a:extLst>
          </p:cNvPr>
          <p:cNvSpPr/>
          <p:nvPr/>
        </p:nvSpPr>
        <p:spPr>
          <a:xfrm>
            <a:off x="4954168" y="4151078"/>
            <a:ext cx="666749" cy="2243831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869DC3E-336D-44E2-A6F8-0BAA801D8057}"/>
              </a:ext>
            </a:extLst>
          </p:cNvPr>
          <p:cNvSpPr/>
          <p:nvPr/>
        </p:nvSpPr>
        <p:spPr>
          <a:xfrm>
            <a:off x="8272236" y="4198701"/>
            <a:ext cx="666749" cy="2243831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5454E9E-A9D0-4347-9DEF-7BAAFA4EA222}"/>
              </a:ext>
            </a:extLst>
          </p:cNvPr>
          <p:cNvSpPr/>
          <p:nvPr/>
        </p:nvSpPr>
        <p:spPr>
          <a:xfrm>
            <a:off x="10539186" y="4198701"/>
            <a:ext cx="666749" cy="2243831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AA45697-EE2B-4EC1-9226-73EF1D344D22}"/>
              </a:ext>
            </a:extLst>
          </p:cNvPr>
          <p:cNvSpPr/>
          <p:nvPr/>
        </p:nvSpPr>
        <p:spPr>
          <a:xfrm>
            <a:off x="495300" y="5145319"/>
            <a:ext cx="361950" cy="1905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37FDE6F-092B-480B-97B9-87E0CC64D1E3}"/>
              </a:ext>
            </a:extLst>
          </p:cNvPr>
          <p:cNvSpPr/>
          <p:nvPr/>
        </p:nvSpPr>
        <p:spPr>
          <a:xfrm>
            <a:off x="1760506" y="5145319"/>
            <a:ext cx="1009650" cy="190500"/>
          </a:xfrm>
          <a:prstGeom prst="rightArrow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6DB726A-A711-4641-8A25-A57F596F86FB}"/>
              </a:ext>
            </a:extLst>
          </p:cNvPr>
          <p:cNvSpPr/>
          <p:nvPr/>
        </p:nvSpPr>
        <p:spPr>
          <a:xfrm>
            <a:off x="3800476" y="5145319"/>
            <a:ext cx="1009650" cy="190500"/>
          </a:xfrm>
          <a:prstGeom prst="rightArrow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9762A91-186C-4E60-80EE-A0F7FD1649D2}"/>
              </a:ext>
            </a:extLst>
          </p:cNvPr>
          <p:cNvSpPr/>
          <p:nvPr/>
        </p:nvSpPr>
        <p:spPr>
          <a:xfrm>
            <a:off x="1775377" y="4897669"/>
            <a:ext cx="979908" cy="1905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F3AB09E-494E-4257-8611-2878F412265B}"/>
              </a:ext>
            </a:extLst>
          </p:cNvPr>
          <p:cNvSpPr/>
          <p:nvPr/>
        </p:nvSpPr>
        <p:spPr>
          <a:xfrm>
            <a:off x="7716416" y="5192940"/>
            <a:ext cx="361950" cy="1905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3C597EC-64A7-4AB7-82E0-F1F7E8D90BAD}"/>
              </a:ext>
            </a:extLst>
          </p:cNvPr>
          <p:cNvSpPr/>
          <p:nvPr/>
        </p:nvSpPr>
        <p:spPr>
          <a:xfrm>
            <a:off x="9250526" y="5192940"/>
            <a:ext cx="1009650" cy="190500"/>
          </a:xfrm>
          <a:prstGeom prst="rightArrow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6E2158-0FE2-4376-8EC2-C40436C7B335}"/>
              </a:ext>
            </a:extLst>
          </p:cNvPr>
          <p:cNvCxnSpPr/>
          <p:nvPr/>
        </p:nvCxnSpPr>
        <p:spPr>
          <a:xfrm>
            <a:off x="971551" y="4478569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61C8CD-1F9B-4998-B3EF-4A7030B1C3C1}"/>
              </a:ext>
            </a:extLst>
          </p:cNvPr>
          <p:cNvCxnSpPr/>
          <p:nvPr/>
        </p:nvCxnSpPr>
        <p:spPr>
          <a:xfrm>
            <a:off x="971551" y="4773844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1CF597-9930-43AB-9847-B76AC76FAAC8}"/>
              </a:ext>
            </a:extLst>
          </p:cNvPr>
          <p:cNvCxnSpPr/>
          <p:nvPr/>
        </p:nvCxnSpPr>
        <p:spPr>
          <a:xfrm>
            <a:off x="971551" y="5145319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BE2092-992A-499D-AF24-4B5C86405A77}"/>
              </a:ext>
            </a:extLst>
          </p:cNvPr>
          <p:cNvCxnSpPr/>
          <p:nvPr/>
        </p:nvCxnSpPr>
        <p:spPr>
          <a:xfrm>
            <a:off x="971551" y="5497744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5C7F07-15FB-48A3-92A4-909187497BE2}"/>
              </a:ext>
            </a:extLst>
          </p:cNvPr>
          <p:cNvCxnSpPr/>
          <p:nvPr/>
        </p:nvCxnSpPr>
        <p:spPr>
          <a:xfrm>
            <a:off x="971551" y="5812069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66D18F-65F0-400E-ABFE-DAD376C521F3}"/>
              </a:ext>
            </a:extLst>
          </p:cNvPr>
          <p:cNvCxnSpPr/>
          <p:nvPr/>
        </p:nvCxnSpPr>
        <p:spPr>
          <a:xfrm>
            <a:off x="971551" y="6116869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0436089-C15B-4751-B8C3-ACFDC0FC7927}"/>
              </a:ext>
            </a:extLst>
          </p:cNvPr>
          <p:cNvSpPr/>
          <p:nvPr/>
        </p:nvSpPr>
        <p:spPr>
          <a:xfrm>
            <a:off x="2962859" y="4151078"/>
            <a:ext cx="666749" cy="2243831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D39F7B-BB41-4E33-919F-3B48D753B660}"/>
              </a:ext>
            </a:extLst>
          </p:cNvPr>
          <p:cNvCxnSpPr/>
          <p:nvPr/>
        </p:nvCxnSpPr>
        <p:spPr>
          <a:xfrm>
            <a:off x="2962859" y="4478567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7DE5D3-E1DF-4FCE-B8D6-9596A5F1D0E2}"/>
              </a:ext>
            </a:extLst>
          </p:cNvPr>
          <p:cNvCxnSpPr/>
          <p:nvPr/>
        </p:nvCxnSpPr>
        <p:spPr>
          <a:xfrm>
            <a:off x="2962859" y="4773842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A3C71EB-01C4-4B6E-8897-F3E73F8EBF4E}"/>
              </a:ext>
            </a:extLst>
          </p:cNvPr>
          <p:cNvCxnSpPr/>
          <p:nvPr/>
        </p:nvCxnSpPr>
        <p:spPr>
          <a:xfrm>
            <a:off x="2962859" y="5145317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31A06A-0F17-41E7-8F3A-73B718BA0C59}"/>
              </a:ext>
            </a:extLst>
          </p:cNvPr>
          <p:cNvCxnSpPr/>
          <p:nvPr/>
        </p:nvCxnSpPr>
        <p:spPr>
          <a:xfrm>
            <a:off x="2962859" y="5497742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E15808-A23A-4A8A-95E5-1C799C1210A0}"/>
              </a:ext>
            </a:extLst>
          </p:cNvPr>
          <p:cNvCxnSpPr/>
          <p:nvPr/>
        </p:nvCxnSpPr>
        <p:spPr>
          <a:xfrm>
            <a:off x="2962859" y="5812067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7547D2-94F9-4207-A852-4386C3A5ACD3}"/>
              </a:ext>
            </a:extLst>
          </p:cNvPr>
          <p:cNvCxnSpPr/>
          <p:nvPr/>
        </p:nvCxnSpPr>
        <p:spPr>
          <a:xfrm>
            <a:off x="2962859" y="6116867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6ACEBC9-729C-4930-A704-74E6F508321D}"/>
              </a:ext>
            </a:extLst>
          </p:cNvPr>
          <p:cNvSpPr/>
          <p:nvPr/>
        </p:nvSpPr>
        <p:spPr>
          <a:xfrm>
            <a:off x="8275605" y="4198699"/>
            <a:ext cx="666749" cy="2243831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Input layer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81392D-F2D6-49FD-9EDE-E9B06E5E2436}"/>
              </a:ext>
            </a:extLst>
          </p:cNvPr>
          <p:cNvCxnSpPr/>
          <p:nvPr/>
        </p:nvCxnSpPr>
        <p:spPr>
          <a:xfrm>
            <a:off x="8275605" y="4526188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6276BE-9BB2-44E3-8B75-7705F04B078C}"/>
              </a:ext>
            </a:extLst>
          </p:cNvPr>
          <p:cNvCxnSpPr/>
          <p:nvPr/>
        </p:nvCxnSpPr>
        <p:spPr>
          <a:xfrm>
            <a:off x="8275605" y="4821463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9DA68A-7098-474D-97EA-86B1D48F5689}"/>
              </a:ext>
            </a:extLst>
          </p:cNvPr>
          <p:cNvCxnSpPr/>
          <p:nvPr/>
        </p:nvCxnSpPr>
        <p:spPr>
          <a:xfrm>
            <a:off x="8275605" y="5192938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EEE973-CD0F-458A-B676-580D665EAD46}"/>
              </a:ext>
            </a:extLst>
          </p:cNvPr>
          <p:cNvCxnSpPr/>
          <p:nvPr/>
        </p:nvCxnSpPr>
        <p:spPr>
          <a:xfrm>
            <a:off x="8275605" y="5545363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02C8F3-D99A-40C1-A084-42A997D74649}"/>
              </a:ext>
            </a:extLst>
          </p:cNvPr>
          <p:cNvCxnSpPr/>
          <p:nvPr/>
        </p:nvCxnSpPr>
        <p:spPr>
          <a:xfrm>
            <a:off x="8275605" y="5859688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C8BE1E-71DE-4336-9AC2-600420A76269}"/>
              </a:ext>
            </a:extLst>
          </p:cNvPr>
          <p:cNvCxnSpPr/>
          <p:nvPr/>
        </p:nvCxnSpPr>
        <p:spPr>
          <a:xfrm>
            <a:off x="8275605" y="6164488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71DD327-5A1C-4953-8569-004B94677750}"/>
              </a:ext>
            </a:extLst>
          </p:cNvPr>
          <p:cNvSpPr/>
          <p:nvPr/>
        </p:nvSpPr>
        <p:spPr>
          <a:xfrm>
            <a:off x="10542555" y="4198700"/>
            <a:ext cx="666749" cy="2243831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3F80FA3-20F4-4403-A2C5-518A3D786732}"/>
              </a:ext>
            </a:extLst>
          </p:cNvPr>
          <p:cNvSpPr/>
          <p:nvPr/>
        </p:nvSpPr>
        <p:spPr>
          <a:xfrm>
            <a:off x="10539186" y="4198699"/>
            <a:ext cx="666749" cy="2243831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4B0384-889A-4AE5-BB8C-CD8EA4410982}"/>
              </a:ext>
            </a:extLst>
          </p:cNvPr>
          <p:cNvCxnSpPr/>
          <p:nvPr/>
        </p:nvCxnSpPr>
        <p:spPr>
          <a:xfrm>
            <a:off x="10539186" y="4526188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CC58A1-5811-4868-AEB1-F2E2B0A8B7D9}"/>
              </a:ext>
            </a:extLst>
          </p:cNvPr>
          <p:cNvCxnSpPr/>
          <p:nvPr/>
        </p:nvCxnSpPr>
        <p:spPr>
          <a:xfrm>
            <a:off x="10539186" y="4821463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685ED95-6AB0-4819-AB6C-083D08CAD92D}"/>
              </a:ext>
            </a:extLst>
          </p:cNvPr>
          <p:cNvCxnSpPr/>
          <p:nvPr/>
        </p:nvCxnSpPr>
        <p:spPr>
          <a:xfrm>
            <a:off x="10539186" y="5192938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A64D00-4501-4604-BFA0-C0796D191CDA}"/>
              </a:ext>
            </a:extLst>
          </p:cNvPr>
          <p:cNvCxnSpPr/>
          <p:nvPr/>
        </p:nvCxnSpPr>
        <p:spPr>
          <a:xfrm>
            <a:off x="10539186" y="5545363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5BBF5FD-78DB-4691-A0EC-1DC732DE2F49}"/>
              </a:ext>
            </a:extLst>
          </p:cNvPr>
          <p:cNvCxnSpPr/>
          <p:nvPr/>
        </p:nvCxnSpPr>
        <p:spPr>
          <a:xfrm>
            <a:off x="10539186" y="5859688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AE180B-30A2-45C5-A216-F26566C64403}"/>
              </a:ext>
            </a:extLst>
          </p:cNvPr>
          <p:cNvCxnSpPr/>
          <p:nvPr/>
        </p:nvCxnSpPr>
        <p:spPr>
          <a:xfrm>
            <a:off x="10539186" y="6164488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E6CA99-278F-4E1F-A505-7807F42A4D26}"/>
              </a:ext>
            </a:extLst>
          </p:cNvPr>
          <p:cNvSpPr txBox="1"/>
          <p:nvPr/>
        </p:nvSpPr>
        <p:spPr>
          <a:xfrm>
            <a:off x="495300" y="1341895"/>
            <a:ext cx="1114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base models – inputs are </a:t>
            </a:r>
            <a:r>
              <a:rPr lang="en-US" i="1" dirty="0"/>
              <a:t>p</a:t>
            </a:r>
            <a:r>
              <a:rPr lang="en-US" dirty="0"/>
              <a:t> dimensional vectors; output is a scalar.</a:t>
            </a:r>
          </a:p>
          <a:p>
            <a:r>
              <a:rPr lang="en-US" dirty="0"/>
              <a:t>In discretized model – inputs are vectors out of </a:t>
            </a:r>
            <a:r>
              <a:rPr lang="en-US" i="1" dirty="0"/>
              <a:t>C1</a:t>
            </a:r>
            <a:r>
              <a:rPr lang="en-US" dirty="0"/>
              <a:t> classes. output is a scalar out of </a:t>
            </a:r>
            <a:r>
              <a:rPr lang="en-US" i="1" dirty="0"/>
              <a:t>C2</a:t>
            </a:r>
            <a:r>
              <a:rPr lang="en-US" dirty="0"/>
              <a:t> classes.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0E85B-E194-453B-B112-BA4238157BBF}"/>
              </a:ext>
            </a:extLst>
          </p:cNvPr>
          <p:cNvSpPr txBox="1"/>
          <p:nvPr/>
        </p:nvSpPr>
        <p:spPr>
          <a:xfrm>
            <a:off x="495300" y="2281305"/>
            <a:ext cx="1114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Decrease the Base model complexity – from a machine that its inputs and outputs are from infinite spaces, to a machine that its inputs and outputs are finite number of classes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C96B5F-B4D8-4945-A923-36BCD9853786}"/>
              </a:ext>
            </a:extLst>
          </p:cNvPr>
          <p:cNvCxnSpPr/>
          <p:nvPr/>
        </p:nvCxnSpPr>
        <p:spPr>
          <a:xfrm>
            <a:off x="2962859" y="4478567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FB2029-7A75-4D2E-89C8-1C724243A6E9}"/>
              </a:ext>
            </a:extLst>
          </p:cNvPr>
          <p:cNvCxnSpPr/>
          <p:nvPr/>
        </p:nvCxnSpPr>
        <p:spPr>
          <a:xfrm>
            <a:off x="2962859" y="4773842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9EBA18-3527-4944-8BB2-AE254F1D9845}"/>
              </a:ext>
            </a:extLst>
          </p:cNvPr>
          <p:cNvCxnSpPr/>
          <p:nvPr/>
        </p:nvCxnSpPr>
        <p:spPr>
          <a:xfrm>
            <a:off x="2962859" y="5145317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DF49624-8506-4174-AF26-9CD02957A4AA}"/>
              </a:ext>
            </a:extLst>
          </p:cNvPr>
          <p:cNvCxnSpPr/>
          <p:nvPr/>
        </p:nvCxnSpPr>
        <p:spPr>
          <a:xfrm>
            <a:off x="2962859" y="5497742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FDA42C-D8D9-4E10-8FC0-5C754264EA86}"/>
              </a:ext>
            </a:extLst>
          </p:cNvPr>
          <p:cNvCxnSpPr/>
          <p:nvPr/>
        </p:nvCxnSpPr>
        <p:spPr>
          <a:xfrm>
            <a:off x="2962859" y="5812067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8E755A-3E67-4335-B1E0-12BE0AFD699F}"/>
              </a:ext>
            </a:extLst>
          </p:cNvPr>
          <p:cNvCxnSpPr/>
          <p:nvPr/>
        </p:nvCxnSpPr>
        <p:spPr>
          <a:xfrm>
            <a:off x="2962859" y="6116867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2C4EEC3-AA24-4039-B481-A730EF4F1893}"/>
              </a:ext>
            </a:extLst>
          </p:cNvPr>
          <p:cNvCxnSpPr/>
          <p:nvPr/>
        </p:nvCxnSpPr>
        <p:spPr>
          <a:xfrm>
            <a:off x="8272236" y="4526188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95C415A-AEFE-4E90-9ACE-E59B060437C3}"/>
              </a:ext>
            </a:extLst>
          </p:cNvPr>
          <p:cNvCxnSpPr/>
          <p:nvPr/>
        </p:nvCxnSpPr>
        <p:spPr>
          <a:xfrm>
            <a:off x="8272236" y="4821463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B5B8123-08B5-41B2-8167-81385CBC7D1D}"/>
              </a:ext>
            </a:extLst>
          </p:cNvPr>
          <p:cNvCxnSpPr/>
          <p:nvPr/>
        </p:nvCxnSpPr>
        <p:spPr>
          <a:xfrm>
            <a:off x="8272236" y="5192938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95C0546-4407-49D6-91FD-B0794A6B6603}"/>
              </a:ext>
            </a:extLst>
          </p:cNvPr>
          <p:cNvCxnSpPr/>
          <p:nvPr/>
        </p:nvCxnSpPr>
        <p:spPr>
          <a:xfrm>
            <a:off x="8272236" y="5545363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11E55AD-C959-4ADA-BE69-20C25A71C688}"/>
              </a:ext>
            </a:extLst>
          </p:cNvPr>
          <p:cNvCxnSpPr/>
          <p:nvPr/>
        </p:nvCxnSpPr>
        <p:spPr>
          <a:xfrm>
            <a:off x="8272236" y="5859688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A8BE8C-15B6-4D81-AFCE-CA799C973CA9}"/>
              </a:ext>
            </a:extLst>
          </p:cNvPr>
          <p:cNvCxnSpPr/>
          <p:nvPr/>
        </p:nvCxnSpPr>
        <p:spPr>
          <a:xfrm>
            <a:off x="8272236" y="6164488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80FEB3-D830-4FEA-B16A-FEE2A2FC59D9}"/>
              </a:ext>
            </a:extLst>
          </p:cNvPr>
          <p:cNvCxnSpPr>
            <a:cxnSpLocks/>
          </p:cNvCxnSpPr>
          <p:nvPr/>
        </p:nvCxnSpPr>
        <p:spPr>
          <a:xfrm>
            <a:off x="10539186" y="4526188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F917C66-EE9E-4A6F-BB0A-E8B9D0E80F17}"/>
              </a:ext>
            </a:extLst>
          </p:cNvPr>
          <p:cNvCxnSpPr>
            <a:cxnSpLocks/>
          </p:cNvCxnSpPr>
          <p:nvPr/>
        </p:nvCxnSpPr>
        <p:spPr>
          <a:xfrm>
            <a:off x="10539186" y="4821463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459B66E-1BC2-45B6-8ECF-E4ECB9636AF3}"/>
              </a:ext>
            </a:extLst>
          </p:cNvPr>
          <p:cNvCxnSpPr>
            <a:cxnSpLocks/>
          </p:cNvCxnSpPr>
          <p:nvPr/>
        </p:nvCxnSpPr>
        <p:spPr>
          <a:xfrm>
            <a:off x="10539186" y="5192938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D77877-6873-4665-A089-39C35707AB01}"/>
              </a:ext>
            </a:extLst>
          </p:cNvPr>
          <p:cNvCxnSpPr>
            <a:cxnSpLocks/>
          </p:cNvCxnSpPr>
          <p:nvPr/>
        </p:nvCxnSpPr>
        <p:spPr>
          <a:xfrm>
            <a:off x="10539186" y="5545363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BA0915-4EC4-4270-82A7-F6FBDBA1C0B1}"/>
              </a:ext>
            </a:extLst>
          </p:cNvPr>
          <p:cNvCxnSpPr>
            <a:cxnSpLocks/>
          </p:cNvCxnSpPr>
          <p:nvPr/>
        </p:nvCxnSpPr>
        <p:spPr>
          <a:xfrm>
            <a:off x="10539186" y="5859688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9360AC4-437D-45D5-A547-FAF1277B01FB}"/>
              </a:ext>
            </a:extLst>
          </p:cNvPr>
          <p:cNvCxnSpPr>
            <a:cxnSpLocks/>
          </p:cNvCxnSpPr>
          <p:nvPr/>
        </p:nvCxnSpPr>
        <p:spPr>
          <a:xfrm>
            <a:off x="10539186" y="6164488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425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852DCD-40B4-403B-A21A-109F40597AD4}"/>
              </a:ext>
            </a:extLst>
          </p:cNvPr>
          <p:cNvSpPr/>
          <p:nvPr/>
        </p:nvSpPr>
        <p:spPr>
          <a:xfrm>
            <a:off x="4105694" y="282423"/>
            <a:ext cx="4214813" cy="101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F6129-C8DD-43A4-A47B-082480AD948C}"/>
              </a:ext>
            </a:extLst>
          </p:cNvPr>
          <p:cNvSpPr txBox="1"/>
          <p:nvPr/>
        </p:nvSpPr>
        <p:spPr>
          <a:xfrm>
            <a:off x="195308" y="1494261"/>
            <a:ext cx="1114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goal - finding the sweet spot – get data representatives, such that the drop in performance of the model is minimal, but the decrease in complexity is maximal.</a:t>
            </a:r>
          </a:p>
          <a:p>
            <a:endParaRPr lang="en-US" dirty="0"/>
          </a:p>
          <a:p>
            <a:r>
              <a:rPr lang="en-US" dirty="0"/>
              <a:t>We are using 2 methods:</a:t>
            </a:r>
          </a:p>
          <a:p>
            <a:r>
              <a:rPr lang="en-US" dirty="0"/>
              <a:t>K means cluster in a raw feature space</a:t>
            </a:r>
          </a:p>
          <a:p>
            <a:r>
              <a:rPr lang="en-US" dirty="0"/>
              <a:t>Auto Encoder - cluster in the latent space. Much more “efficient” (=less drop in performance)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800468-593B-4679-8AD6-9AC090495255}"/>
              </a:ext>
            </a:extLst>
          </p:cNvPr>
          <p:cNvSpPr/>
          <p:nvPr/>
        </p:nvSpPr>
        <p:spPr>
          <a:xfrm>
            <a:off x="1362009" y="3524615"/>
            <a:ext cx="2600325" cy="3920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K-means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075E01-366D-4A83-B033-AB77283B0E06}"/>
              </a:ext>
            </a:extLst>
          </p:cNvPr>
          <p:cNvSpPr/>
          <p:nvPr/>
        </p:nvSpPr>
        <p:spPr>
          <a:xfrm>
            <a:off x="6576577" y="3524615"/>
            <a:ext cx="2600325" cy="3920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Encoder / VAE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76CD225F-62AC-42B3-B674-A37746C46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456" y="4181382"/>
            <a:ext cx="3876338" cy="18052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D70E60-3916-454E-8A20-009A45D86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10" y="4181382"/>
            <a:ext cx="2592346" cy="167480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7ADFAE3-4F60-41C6-84F4-ABB215E7F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219" y="6138235"/>
            <a:ext cx="923043" cy="596340"/>
          </a:xfrm>
          <a:prstGeom prst="rect">
            <a:avLst/>
          </a:prstGeom>
        </p:spPr>
      </p:pic>
      <p:sp>
        <p:nvSpPr>
          <p:cNvPr id="77" name="Arrow: Right 76">
            <a:extLst>
              <a:ext uri="{FF2B5EF4-FFF2-40B4-BE49-F238E27FC236}">
                <a16:creationId xmlns:a16="http://schemas.microsoft.com/office/drawing/2014/main" id="{A75BEB0B-D445-430A-8597-8FEAE7ED38FA}"/>
              </a:ext>
            </a:extLst>
          </p:cNvPr>
          <p:cNvSpPr/>
          <p:nvPr/>
        </p:nvSpPr>
        <p:spPr>
          <a:xfrm rot="16200000">
            <a:off x="7378844" y="5608913"/>
            <a:ext cx="817561" cy="894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59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5">
            <a:extLst>
              <a:ext uri="{FF2B5EF4-FFF2-40B4-BE49-F238E27FC236}">
                <a16:creationId xmlns:a16="http://schemas.microsoft.com/office/drawing/2014/main" id="{58E2FB5A-CB40-4037-A18E-A2952DA80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30" y="1866005"/>
            <a:ext cx="6285050" cy="4619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C187BF-3133-474B-AF1D-E1110503C909}"/>
              </a:ext>
            </a:extLst>
          </p:cNvPr>
          <p:cNvSpPr txBox="1"/>
          <p:nvPr/>
        </p:nvSpPr>
        <p:spPr>
          <a:xfrm>
            <a:off x="7752715" y="2698432"/>
            <a:ext cx="4210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Automata as classifier – </a:t>
            </a:r>
          </a:p>
          <a:p>
            <a:pPr marL="342900" indent="-342900">
              <a:buAutoNum type="arabicPeriod"/>
            </a:pPr>
            <a:r>
              <a:rPr lang="en-US" dirty="0"/>
              <a:t>Finite input classes (</a:t>
            </a:r>
            <a:r>
              <a:rPr lang="en-US" b="1" dirty="0"/>
              <a:t>a, b, c…</a:t>
            </a:r>
            <a:r>
              <a:rPr lang="en-US" dirty="0"/>
              <a:t> </a:t>
            </a:r>
            <a:r>
              <a:rPr lang="en-US" b="1" dirty="0"/>
              <a:t>g</a:t>
            </a:r>
            <a:r>
              <a:rPr lang="en-US" dirty="0"/>
              <a:t>) [C1 classes]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Finite output classes (red – orange – yellow - green) [C2 classes]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BD7BAF2-0031-4E78-B826-161232436365}"/>
              </a:ext>
            </a:extLst>
          </p:cNvPr>
          <p:cNvSpPr/>
          <p:nvPr/>
        </p:nvSpPr>
        <p:spPr>
          <a:xfrm>
            <a:off x="4105694" y="282423"/>
            <a:ext cx="4214813" cy="101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Automata Model</a:t>
            </a:r>
          </a:p>
        </p:txBody>
      </p:sp>
    </p:spTree>
    <p:extLst>
      <p:ext uri="{BB962C8B-B14F-4D97-AF65-F5344CB8AC3E}">
        <p14:creationId xmlns:p14="http://schemas.microsoft.com/office/powerpoint/2010/main" val="390589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3F5F95-A6F8-4091-BC14-6EA592EFE476}"/>
              </a:ext>
            </a:extLst>
          </p:cNvPr>
          <p:cNvSpPr/>
          <p:nvPr/>
        </p:nvSpPr>
        <p:spPr>
          <a:xfrm>
            <a:off x="3435134" y="206203"/>
            <a:ext cx="4214813" cy="101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Automata Extraction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A2589E-C5B6-41C5-9D19-8832F60E07CC}"/>
              </a:ext>
            </a:extLst>
          </p:cNvPr>
          <p:cNvSpPr txBox="1"/>
          <p:nvPr/>
        </p:nvSpPr>
        <p:spPr>
          <a:xfrm>
            <a:off x="523873" y="4771783"/>
            <a:ext cx="6415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Extraction of Automata – </a:t>
            </a:r>
          </a:p>
          <a:p>
            <a:pPr marL="342900" indent="-342900">
              <a:buAutoNum type="arabicPeriod"/>
            </a:pPr>
            <a:r>
              <a:rPr lang="en-US" dirty="0"/>
              <a:t>Exact learning method</a:t>
            </a:r>
          </a:p>
          <a:p>
            <a:pPr marL="342900" indent="-342900">
              <a:buAutoNum type="arabicPeriod"/>
            </a:pPr>
            <a:r>
              <a:rPr lang="en-US" dirty="0"/>
              <a:t>Using exponential number of queries of the discretized model</a:t>
            </a:r>
          </a:p>
          <a:p>
            <a:r>
              <a:rPr lang="en-US" dirty="0"/>
              <a:t> (which is basically the base model)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84D5458-8C1C-4A99-BDC7-12267B1FEA4C}"/>
              </a:ext>
            </a:extLst>
          </p:cNvPr>
          <p:cNvSpPr/>
          <p:nvPr/>
        </p:nvSpPr>
        <p:spPr>
          <a:xfrm>
            <a:off x="666115" y="2720290"/>
            <a:ext cx="2600325" cy="392006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models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EC45AF-C729-4E31-85F7-189190BA116E}"/>
              </a:ext>
            </a:extLst>
          </p:cNvPr>
          <p:cNvSpPr/>
          <p:nvPr/>
        </p:nvSpPr>
        <p:spPr>
          <a:xfrm>
            <a:off x="5267800" y="2723626"/>
            <a:ext cx="2600325" cy="392006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E85602-DF73-432F-B2EB-17F1B8F0FEF4}"/>
              </a:ext>
            </a:extLst>
          </p:cNvPr>
          <p:cNvSpPr txBox="1"/>
          <p:nvPr/>
        </p:nvSpPr>
        <p:spPr>
          <a:xfrm>
            <a:off x="5180647" y="3357882"/>
            <a:ext cx="277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 classes are ranges of y (target ranges)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A3B3EC-08C1-49E8-BC88-6494BB7B5780}"/>
              </a:ext>
            </a:extLst>
          </p:cNvPr>
          <p:cNvSpPr txBox="1"/>
          <p:nvPr/>
        </p:nvSpPr>
        <p:spPr>
          <a:xfrm>
            <a:off x="598487" y="3354546"/>
            <a:ext cx="296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 classes are representatives of the hidden states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AE2786-47DF-4E27-8107-EA1B47D755FC}"/>
              </a:ext>
            </a:extLst>
          </p:cNvPr>
          <p:cNvSpPr txBox="1"/>
          <p:nvPr/>
        </p:nvSpPr>
        <p:spPr>
          <a:xfrm>
            <a:off x="1667350" y="2045167"/>
            <a:ext cx="493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 classes are representatives of the input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3E9FC7-062E-4D29-A621-03646D203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339" y="3459700"/>
            <a:ext cx="4953802" cy="331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93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2D10230-2A84-48F4-9DDF-DC7B20962258}"/>
              </a:ext>
            </a:extLst>
          </p:cNvPr>
          <p:cNvSpPr/>
          <p:nvPr/>
        </p:nvSpPr>
        <p:spPr>
          <a:xfrm>
            <a:off x="3310333" y="2409495"/>
            <a:ext cx="5345751" cy="203901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22" name="AutoShape 6" descr="Documents symbol free icon">
            <a:extLst>
              <a:ext uri="{FF2B5EF4-FFF2-40B4-BE49-F238E27FC236}">
                <a16:creationId xmlns:a16="http://schemas.microsoft.com/office/drawing/2014/main" id="{0E417FEE-4D61-435A-9166-0AA4B88A1B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9200" y="2362200"/>
            <a:ext cx="1908019" cy="190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48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DB63FCD-C85C-4217-B69B-536434B4B7D4}"/>
              </a:ext>
            </a:extLst>
          </p:cNvPr>
          <p:cNvSpPr txBox="1"/>
          <p:nvPr/>
        </p:nvSpPr>
        <p:spPr>
          <a:xfrm>
            <a:off x="504672" y="619158"/>
            <a:ext cx="95232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Task -</a:t>
            </a:r>
            <a:r>
              <a:rPr lang="en-US" sz="1400" dirty="0"/>
              <a:t> Find “path” to your costumer goal. Find actions to get the costumer for a desired outcome: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Find solutions under constrains (features that can’t move / bounded).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Find few alternatives (options for the customer to choose) in different length (longer paths but less dramatic changes).</a:t>
            </a:r>
          </a:p>
          <a:p>
            <a:pPr marL="1257300" lvl="2" indent="-342900">
              <a:buAutoNum type="arabicPeriod"/>
            </a:pPr>
            <a:endParaRPr lang="en-US" sz="1400" dirty="0"/>
          </a:p>
          <a:p>
            <a:pPr lvl="2"/>
            <a:endParaRPr lang="en-US" sz="1400" dirty="0"/>
          </a:p>
          <a:p>
            <a:pPr lvl="2"/>
            <a:endParaRPr lang="en-US" sz="1400" dirty="0"/>
          </a:p>
          <a:p>
            <a:r>
              <a:rPr lang="en-US" sz="1400" b="1" u="sng" dirty="0"/>
              <a:t>Automata Solution -  </a:t>
            </a:r>
            <a:r>
              <a:rPr lang="en-US" sz="1400" dirty="0"/>
              <a:t>Search in graph after the sequence of inputs (classes) that causes the desired output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Constrains on the representatives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Find ALL paths from state to a certain output class</a:t>
            </a:r>
          </a:p>
          <a:p>
            <a:pPr marL="800100" lvl="1" indent="-342900">
              <a:buAutoNum type="arabicPeriod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38FA2-E6A8-4BC2-BB43-2D4C5ACC67BA}"/>
              </a:ext>
            </a:extLst>
          </p:cNvPr>
          <p:cNvSpPr txBox="1"/>
          <p:nvPr/>
        </p:nvSpPr>
        <p:spPr>
          <a:xfrm>
            <a:off x="504672" y="3561186"/>
            <a:ext cx="877779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/>
              <a:t>Task - </a:t>
            </a:r>
            <a:r>
              <a:rPr lang="en-US" sz="1400" dirty="0"/>
              <a:t>Analysis of segmentations (for hidden models)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Analyze each one of the segments as a static model (as we capture the effect of time by modeling it with time series model)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Analyze breaking points (the points where costumer “change color”)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Analyze critical points in time (change that would shift the path completely)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r>
              <a:rPr lang="en-US" sz="1400" b="1" u="sng" dirty="0"/>
              <a:t>Automata Solution -  </a:t>
            </a:r>
            <a:r>
              <a:rPr lang="en-US" sz="1400" dirty="0"/>
              <a:t>Analysis of segmentations: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Find division of costumers to different segments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Get analysis of each segment (feature importance / effect on output)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Breaking points analysis: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What change in the input causes this breaking point?</a:t>
            </a:r>
          </a:p>
          <a:p>
            <a:pPr marL="1257300" lvl="2" indent="-342900">
              <a:buAutoNum type="arabicPeriod"/>
            </a:pPr>
            <a:r>
              <a:rPr lang="en-US" sz="1400" dirty="0"/>
              <a:t>How could I prevent / uplift it?</a:t>
            </a:r>
          </a:p>
        </p:txBody>
      </p:sp>
    </p:spTree>
    <p:extLst>
      <p:ext uri="{BB962C8B-B14F-4D97-AF65-F5344CB8AC3E}">
        <p14:creationId xmlns:p14="http://schemas.microsoft.com/office/powerpoint/2010/main" val="10182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3E9FC7-062E-4D29-A621-03646D203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401" y="2042380"/>
            <a:ext cx="6213198" cy="41603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0B4854-1E51-4E24-935F-6BBD67CD035F}"/>
              </a:ext>
            </a:extLst>
          </p:cNvPr>
          <p:cNvSpPr/>
          <p:nvPr/>
        </p:nvSpPr>
        <p:spPr>
          <a:xfrm>
            <a:off x="3988593" y="1028940"/>
            <a:ext cx="4214813" cy="101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2095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CA8C7B-AE52-4F6C-AEFA-727D34E78E7D}"/>
              </a:ext>
            </a:extLst>
          </p:cNvPr>
          <p:cNvSpPr/>
          <p:nvPr/>
        </p:nvSpPr>
        <p:spPr>
          <a:xfrm>
            <a:off x="4501635" y="299997"/>
            <a:ext cx="2600325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63FCD-C85C-4217-B69B-536434B4B7D4}"/>
              </a:ext>
            </a:extLst>
          </p:cNvPr>
          <p:cNvSpPr txBox="1"/>
          <p:nvPr/>
        </p:nvSpPr>
        <p:spPr>
          <a:xfrm>
            <a:off x="215112" y="2059619"/>
            <a:ext cx="100058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Find “path” to your customer goal:</a:t>
            </a:r>
          </a:p>
          <a:p>
            <a:pPr lvl="1"/>
            <a:r>
              <a:rPr lang="en-US" sz="2000" dirty="0"/>
              <a:t>Find actions to get the customer for a desired outcome: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Find solutions under constrains (features that can’t move / bounded).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Find few alternatives of paths in different lengths (longer paths but less dramatic changes).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Analysis of segmentations:</a:t>
            </a:r>
          </a:p>
          <a:p>
            <a:pPr marL="800100" lvl="1" indent="-342900">
              <a:buAutoNum type="arabicPeriod"/>
            </a:pPr>
            <a:r>
              <a:rPr lang="en-US" sz="2000" dirty="0"/>
              <a:t>Find segments for each customer data (regime changes)</a:t>
            </a:r>
          </a:p>
          <a:p>
            <a:pPr marL="800100" lvl="1" indent="-342900">
              <a:buAutoNum type="arabicPeriod"/>
            </a:pPr>
            <a:r>
              <a:rPr lang="en-US" sz="2000" dirty="0"/>
              <a:t>Get analysis of each segment (feature importance / features effects on the output)</a:t>
            </a:r>
          </a:p>
          <a:p>
            <a:pPr marL="800100" lvl="1" indent="-342900">
              <a:buAutoNum type="arabicPeriod"/>
            </a:pPr>
            <a:r>
              <a:rPr lang="en-US" sz="2000" dirty="0"/>
              <a:t>Breaking points analysis: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What change in the input causes this breaking point?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How could I prevent / uplift it?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863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852DCD-40B4-403B-A21A-109F40597AD4}"/>
              </a:ext>
            </a:extLst>
          </p:cNvPr>
          <p:cNvSpPr/>
          <p:nvPr/>
        </p:nvSpPr>
        <p:spPr>
          <a:xfrm>
            <a:off x="3501317" y="1357898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Transformers </a:t>
            </a:r>
          </a:p>
          <a:p>
            <a:pPr algn="ctr"/>
            <a:r>
              <a:rPr lang="en-US" dirty="0"/>
              <a:t>&amp; </a:t>
            </a:r>
          </a:p>
          <a:p>
            <a:pPr algn="ctr"/>
            <a:r>
              <a:rPr lang="en-US" dirty="0"/>
              <a:t>Base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D0F304-02C6-4865-BE9D-8A401871B34D}"/>
              </a:ext>
            </a:extLst>
          </p:cNvPr>
          <p:cNvSpPr/>
          <p:nvPr/>
        </p:nvSpPr>
        <p:spPr>
          <a:xfrm>
            <a:off x="6049023" y="1357899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 methods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Discretized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B27CB0-854E-4B0E-9DAA-EB087D83A9AD}"/>
              </a:ext>
            </a:extLst>
          </p:cNvPr>
          <p:cNvSpPr/>
          <p:nvPr/>
        </p:nvSpPr>
        <p:spPr>
          <a:xfrm>
            <a:off x="8502589" y="1357897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Extraction of automata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97E85-B51F-4F0F-B4A2-124147732A64}"/>
              </a:ext>
            </a:extLst>
          </p:cNvPr>
          <p:cNvSpPr txBox="1"/>
          <p:nvPr/>
        </p:nvSpPr>
        <p:spPr>
          <a:xfrm>
            <a:off x="689499" y="450995"/>
            <a:ext cx="105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BF33C6-AD75-4A0C-8820-F0D850269CC6}"/>
              </a:ext>
            </a:extLst>
          </p:cNvPr>
          <p:cNvSpPr txBox="1"/>
          <p:nvPr/>
        </p:nvSpPr>
        <p:spPr>
          <a:xfrm>
            <a:off x="859654" y="3666191"/>
            <a:ext cx="105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44285E-5F05-45F7-90B8-2637B1BB6C31}"/>
              </a:ext>
            </a:extLst>
          </p:cNvPr>
          <p:cNvSpPr/>
          <p:nvPr/>
        </p:nvSpPr>
        <p:spPr>
          <a:xfrm>
            <a:off x="1219199" y="1357896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455946F-7C38-4210-BC50-C577BB6DD9C2}"/>
              </a:ext>
            </a:extLst>
          </p:cNvPr>
          <p:cNvSpPr/>
          <p:nvPr/>
        </p:nvSpPr>
        <p:spPr>
          <a:xfrm>
            <a:off x="3431220" y="4416186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942E247-BB7B-4469-8C9C-EB0E88FF6C11}"/>
              </a:ext>
            </a:extLst>
          </p:cNvPr>
          <p:cNvSpPr/>
          <p:nvPr/>
        </p:nvSpPr>
        <p:spPr>
          <a:xfrm>
            <a:off x="807385" y="4416186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B5D0F96-8A4A-4DB9-8D13-1CA23973EE06}"/>
              </a:ext>
            </a:extLst>
          </p:cNvPr>
          <p:cNvSpPr/>
          <p:nvPr/>
        </p:nvSpPr>
        <p:spPr>
          <a:xfrm>
            <a:off x="6619783" y="4158698"/>
            <a:ext cx="2155052" cy="5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Paths to target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C5A863-9861-40E1-9C02-15E1A69B2651}"/>
              </a:ext>
            </a:extLst>
          </p:cNvPr>
          <p:cNvSpPr/>
          <p:nvPr/>
        </p:nvSpPr>
        <p:spPr>
          <a:xfrm>
            <a:off x="6553940" y="5619565"/>
            <a:ext cx="2314852" cy="660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Behavioral changes (segmentations)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61A0CD9-23B5-4431-A221-5DA141946DB5}"/>
              </a:ext>
            </a:extLst>
          </p:cNvPr>
          <p:cNvSpPr/>
          <p:nvPr/>
        </p:nvSpPr>
        <p:spPr>
          <a:xfrm rot="20080546">
            <a:off x="5458722" y="4484887"/>
            <a:ext cx="963692" cy="310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46F27AC-3213-4FFD-9A9A-7146774D592E}"/>
              </a:ext>
            </a:extLst>
          </p:cNvPr>
          <p:cNvSpPr/>
          <p:nvPr/>
        </p:nvSpPr>
        <p:spPr>
          <a:xfrm rot="1580030">
            <a:off x="5436601" y="5447239"/>
            <a:ext cx="963692" cy="310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F3B54FC-6EBE-4803-AF55-7E47926506AF}"/>
              </a:ext>
            </a:extLst>
          </p:cNvPr>
          <p:cNvSpPr/>
          <p:nvPr/>
        </p:nvSpPr>
        <p:spPr>
          <a:xfrm>
            <a:off x="2735456" y="5094155"/>
            <a:ext cx="637417" cy="310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0626B5-F255-4EA8-8A81-8685184CA5A6}"/>
              </a:ext>
            </a:extLst>
          </p:cNvPr>
          <p:cNvSpPr/>
          <p:nvPr/>
        </p:nvSpPr>
        <p:spPr>
          <a:xfrm>
            <a:off x="3399816" y="635661"/>
            <a:ext cx="2054736" cy="2846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0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852DCD-40B4-403B-A21A-109F40597AD4}"/>
              </a:ext>
            </a:extLst>
          </p:cNvPr>
          <p:cNvSpPr/>
          <p:nvPr/>
        </p:nvSpPr>
        <p:spPr>
          <a:xfrm>
            <a:off x="3953516" y="218022"/>
            <a:ext cx="3976462" cy="101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B8F06E-A6E0-4300-9517-0AF918BEEACC}"/>
              </a:ext>
            </a:extLst>
          </p:cNvPr>
          <p:cNvSpPr/>
          <p:nvPr/>
        </p:nvSpPr>
        <p:spPr>
          <a:xfrm>
            <a:off x="1585033" y="1793600"/>
            <a:ext cx="2600325" cy="3920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models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4F1F05-1206-412A-BCEB-4A67EE8F3F96}"/>
              </a:ext>
            </a:extLst>
          </p:cNvPr>
          <p:cNvSpPr/>
          <p:nvPr/>
        </p:nvSpPr>
        <p:spPr>
          <a:xfrm>
            <a:off x="8006642" y="1856423"/>
            <a:ext cx="2600325" cy="3920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models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15A561-E2F5-4CE4-BEFC-B4EFBB2DCBB3}"/>
              </a:ext>
            </a:extLst>
          </p:cNvPr>
          <p:cNvSpPr/>
          <p:nvPr/>
        </p:nvSpPr>
        <p:spPr>
          <a:xfrm>
            <a:off x="557145" y="2711683"/>
            <a:ext cx="666749" cy="22438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59EA23-07FD-4DCF-B770-0B8CD250758F}"/>
              </a:ext>
            </a:extLst>
          </p:cNvPr>
          <p:cNvSpPr/>
          <p:nvPr/>
        </p:nvSpPr>
        <p:spPr>
          <a:xfrm>
            <a:off x="2551822" y="2711682"/>
            <a:ext cx="666749" cy="22438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1441C8-3115-4376-A3B5-7E7980EA6388}"/>
              </a:ext>
            </a:extLst>
          </p:cNvPr>
          <p:cNvSpPr/>
          <p:nvPr/>
        </p:nvSpPr>
        <p:spPr>
          <a:xfrm>
            <a:off x="4539762" y="2711681"/>
            <a:ext cx="666749" cy="22438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869DC3E-336D-44E2-A6F8-0BAA801D8057}"/>
              </a:ext>
            </a:extLst>
          </p:cNvPr>
          <p:cNvSpPr/>
          <p:nvPr/>
        </p:nvSpPr>
        <p:spPr>
          <a:xfrm>
            <a:off x="7673268" y="2774506"/>
            <a:ext cx="666749" cy="22438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5454E9E-A9D0-4347-9DEF-7BAAFA4EA222}"/>
              </a:ext>
            </a:extLst>
          </p:cNvPr>
          <p:cNvSpPr/>
          <p:nvPr/>
        </p:nvSpPr>
        <p:spPr>
          <a:xfrm>
            <a:off x="9940218" y="2774506"/>
            <a:ext cx="666749" cy="22438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AA45697-EE2B-4EC1-9226-73EF1D344D22}"/>
              </a:ext>
            </a:extLst>
          </p:cNvPr>
          <p:cNvSpPr/>
          <p:nvPr/>
        </p:nvSpPr>
        <p:spPr>
          <a:xfrm>
            <a:off x="80894" y="3705922"/>
            <a:ext cx="361950" cy="1905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37FDE6F-092B-480B-97B9-87E0CC64D1E3}"/>
              </a:ext>
            </a:extLst>
          </p:cNvPr>
          <p:cNvSpPr/>
          <p:nvPr/>
        </p:nvSpPr>
        <p:spPr>
          <a:xfrm>
            <a:off x="1346100" y="3705922"/>
            <a:ext cx="10096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6DB726A-A711-4641-8A25-A57F596F86FB}"/>
              </a:ext>
            </a:extLst>
          </p:cNvPr>
          <p:cNvSpPr/>
          <p:nvPr/>
        </p:nvSpPr>
        <p:spPr>
          <a:xfrm>
            <a:off x="3386070" y="3705922"/>
            <a:ext cx="10096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9762A91-186C-4E60-80EE-A0F7FD1649D2}"/>
              </a:ext>
            </a:extLst>
          </p:cNvPr>
          <p:cNvSpPr/>
          <p:nvPr/>
        </p:nvSpPr>
        <p:spPr>
          <a:xfrm>
            <a:off x="1360971" y="3458272"/>
            <a:ext cx="979908" cy="1905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F3AB09E-494E-4257-8611-2878F412265B}"/>
              </a:ext>
            </a:extLst>
          </p:cNvPr>
          <p:cNvSpPr/>
          <p:nvPr/>
        </p:nvSpPr>
        <p:spPr>
          <a:xfrm>
            <a:off x="7117448" y="3768745"/>
            <a:ext cx="361950" cy="19050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3C597EC-64A7-4AB7-82E0-F1F7E8D90BAD}"/>
              </a:ext>
            </a:extLst>
          </p:cNvPr>
          <p:cNvSpPr/>
          <p:nvPr/>
        </p:nvSpPr>
        <p:spPr>
          <a:xfrm>
            <a:off x="8651558" y="3768745"/>
            <a:ext cx="1009650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81B8960-BF11-4CB3-AAA4-BD16BFD790D5}"/>
              </a:ext>
            </a:extLst>
          </p:cNvPr>
          <p:cNvSpPr/>
          <p:nvPr/>
        </p:nvSpPr>
        <p:spPr>
          <a:xfrm rot="7887424">
            <a:off x="3317385" y="1289566"/>
            <a:ext cx="687241" cy="310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FBE1941-A02E-435D-ACAB-5D21A85D47CB}"/>
              </a:ext>
            </a:extLst>
          </p:cNvPr>
          <p:cNvSpPr/>
          <p:nvPr/>
        </p:nvSpPr>
        <p:spPr>
          <a:xfrm rot="2814103">
            <a:off x="7914054" y="1351478"/>
            <a:ext cx="665974" cy="30124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1AA2B4-3C01-4466-A42F-D430644CC476}"/>
              </a:ext>
            </a:extLst>
          </p:cNvPr>
          <p:cNvSpPr txBox="1"/>
          <p:nvPr/>
        </p:nvSpPr>
        <p:spPr>
          <a:xfrm>
            <a:off x="442844" y="5292235"/>
            <a:ext cx="4654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Model trained on input and output as usual.</a:t>
            </a:r>
          </a:p>
          <a:p>
            <a:r>
              <a:rPr lang="en-US" sz="1600" dirty="0"/>
              <a:t>2. Has a hidden layer, that also can be used as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input</a:t>
            </a:r>
            <a:r>
              <a:rPr lang="en-US" sz="1600" dirty="0"/>
              <a:t> (feed in the hidden states and not only the input)</a:t>
            </a:r>
          </a:p>
        </p:txBody>
      </p:sp>
    </p:spTree>
    <p:extLst>
      <p:ext uri="{BB962C8B-B14F-4D97-AF65-F5344CB8AC3E}">
        <p14:creationId xmlns:p14="http://schemas.microsoft.com/office/powerpoint/2010/main" val="260660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852DCD-40B4-403B-A21A-109F40597AD4}"/>
              </a:ext>
            </a:extLst>
          </p:cNvPr>
          <p:cNvSpPr/>
          <p:nvPr/>
        </p:nvSpPr>
        <p:spPr>
          <a:xfrm>
            <a:off x="3501317" y="1357898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Transformers </a:t>
            </a:r>
          </a:p>
          <a:p>
            <a:pPr algn="ctr"/>
            <a:r>
              <a:rPr lang="en-US" dirty="0"/>
              <a:t>&amp; </a:t>
            </a:r>
          </a:p>
          <a:p>
            <a:pPr algn="ctr"/>
            <a:r>
              <a:rPr lang="en-US" dirty="0"/>
              <a:t>Base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D0F304-02C6-4865-BE9D-8A401871B34D}"/>
              </a:ext>
            </a:extLst>
          </p:cNvPr>
          <p:cNvSpPr/>
          <p:nvPr/>
        </p:nvSpPr>
        <p:spPr>
          <a:xfrm>
            <a:off x="6049023" y="1357899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 methods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Discretized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B27CB0-854E-4B0E-9DAA-EB087D83A9AD}"/>
              </a:ext>
            </a:extLst>
          </p:cNvPr>
          <p:cNvSpPr/>
          <p:nvPr/>
        </p:nvSpPr>
        <p:spPr>
          <a:xfrm>
            <a:off x="8502589" y="1357897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Extraction of automata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97E85-B51F-4F0F-B4A2-124147732A64}"/>
              </a:ext>
            </a:extLst>
          </p:cNvPr>
          <p:cNvSpPr txBox="1"/>
          <p:nvPr/>
        </p:nvSpPr>
        <p:spPr>
          <a:xfrm>
            <a:off x="689499" y="450995"/>
            <a:ext cx="105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BF33C6-AD75-4A0C-8820-F0D850269CC6}"/>
              </a:ext>
            </a:extLst>
          </p:cNvPr>
          <p:cNvSpPr txBox="1"/>
          <p:nvPr/>
        </p:nvSpPr>
        <p:spPr>
          <a:xfrm>
            <a:off x="859654" y="3666191"/>
            <a:ext cx="105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44285E-5F05-45F7-90B8-2637B1BB6C31}"/>
              </a:ext>
            </a:extLst>
          </p:cNvPr>
          <p:cNvSpPr/>
          <p:nvPr/>
        </p:nvSpPr>
        <p:spPr>
          <a:xfrm>
            <a:off x="1219199" y="1357896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455946F-7C38-4210-BC50-C577BB6DD9C2}"/>
              </a:ext>
            </a:extLst>
          </p:cNvPr>
          <p:cNvSpPr/>
          <p:nvPr/>
        </p:nvSpPr>
        <p:spPr>
          <a:xfrm>
            <a:off x="3431220" y="4416186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942E247-BB7B-4469-8C9C-EB0E88FF6C11}"/>
              </a:ext>
            </a:extLst>
          </p:cNvPr>
          <p:cNvSpPr/>
          <p:nvPr/>
        </p:nvSpPr>
        <p:spPr>
          <a:xfrm>
            <a:off x="807385" y="4416186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B5D0F96-8A4A-4DB9-8D13-1CA23973EE06}"/>
              </a:ext>
            </a:extLst>
          </p:cNvPr>
          <p:cNvSpPr/>
          <p:nvPr/>
        </p:nvSpPr>
        <p:spPr>
          <a:xfrm>
            <a:off x="6619783" y="4158698"/>
            <a:ext cx="2155052" cy="5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Paths to target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C5A863-9861-40E1-9C02-15E1A69B2651}"/>
              </a:ext>
            </a:extLst>
          </p:cNvPr>
          <p:cNvSpPr/>
          <p:nvPr/>
        </p:nvSpPr>
        <p:spPr>
          <a:xfrm>
            <a:off x="6553940" y="5619565"/>
            <a:ext cx="2314852" cy="660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Behavioral changes (segmentations)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61A0CD9-23B5-4431-A221-5DA141946DB5}"/>
              </a:ext>
            </a:extLst>
          </p:cNvPr>
          <p:cNvSpPr/>
          <p:nvPr/>
        </p:nvSpPr>
        <p:spPr>
          <a:xfrm rot="20080546">
            <a:off x="5458722" y="4484887"/>
            <a:ext cx="963692" cy="310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46F27AC-3213-4FFD-9A9A-7146774D592E}"/>
              </a:ext>
            </a:extLst>
          </p:cNvPr>
          <p:cNvSpPr/>
          <p:nvPr/>
        </p:nvSpPr>
        <p:spPr>
          <a:xfrm rot="1580030">
            <a:off x="5436601" y="5447239"/>
            <a:ext cx="963692" cy="310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F3B54FC-6EBE-4803-AF55-7E47926506AF}"/>
              </a:ext>
            </a:extLst>
          </p:cNvPr>
          <p:cNvSpPr/>
          <p:nvPr/>
        </p:nvSpPr>
        <p:spPr>
          <a:xfrm>
            <a:off x="2735456" y="5094155"/>
            <a:ext cx="637417" cy="310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0626B5-F255-4EA8-8A81-8685184CA5A6}"/>
              </a:ext>
            </a:extLst>
          </p:cNvPr>
          <p:cNvSpPr/>
          <p:nvPr/>
        </p:nvSpPr>
        <p:spPr>
          <a:xfrm>
            <a:off x="5940568" y="520948"/>
            <a:ext cx="2054736" cy="2846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9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852DCD-40B4-403B-A21A-109F40597AD4}"/>
              </a:ext>
            </a:extLst>
          </p:cNvPr>
          <p:cNvSpPr/>
          <p:nvPr/>
        </p:nvSpPr>
        <p:spPr>
          <a:xfrm>
            <a:off x="4114572" y="158136"/>
            <a:ext cx="4214813" cy="101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Discretized Model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B8F06E-A6E0-4300-9517-0AF918BEEACC}"/>
              </a:ext>
            </a:extLst>
          </p:cNvPr>
          <p:cNvSpPr/>
          <p:nvPr/>
        </p:nvSpPr>
        <p:spPr>
          <a:xfrm>
            <a:off x="1999439" y="3232997"/>
            <a:ext cx="2600325" cy="392006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 models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4F1F05-1206-412A-BCEB-4A67EE8F3F96}"/>
              </a:ext>
            </a:extLst>
          </p:cNvPr>
          <p:cNvSpPr/>
          <p:nvPr/>
        </p:nvSpPr>
        <p:spPr>
          <a:xfrm>
            <a:off x="8455188" y="3237351"/>
            <a:ext cx="2600325" cy="392006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models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15A561-E2F5-4CE4-BEFC-B4EFBB2DCBB3}"/>
              </a:ext>
            </a:extLst>
          </p:cNvPr>
          <p:cNvSpPr/>
          <p:nvPr/>
        </p:nvSpPr>
        <p:spPr>
          <a:xfrm>
            <a:off x="971551" y="4151080"/>
            <a:ext cx="666749" cy="2243831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layer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59EA23-07FD-4DCF-B770-0B8CD250758F}"/>
              </a:ext>
            </a:extLst>
          </p:cNvPr>
          <p:cNvSpPr/>
          <p:nvPr/>
        </p:nvSpPr>
        <p:spPr>
          <a:xfrm>
            <a:off x="2966228" y="4151079"/>
            <a:ext cx="666749" cy="2243831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1441C8-3115-4376-A3B5-7E7980EA6388}"/>
              </a:ext>
            </a:extLst>
          </p:cNvPr>
          <p:cNvSpPr/>
          <p:nvPr/>
        </p:nvSpPr>
        <p:spPr>
          <a:xfrm>
            <a:off x="4954168" y="4151078"/>
            <a:ext cx="666749" cy="2243831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869DC3E-336D-44E2-A6F8-0BAA801D8057}"/>
              </a:ext>
            </a:extLst>
          </p:cNvPr>
          <p:cNvSpPr/>
          <p:nvPr/>
        </p:nvSpPr>
        <p:spPr>
          <a:xfrm>
            <a:off x="8272236" y="4198701"/>
            <a:ext cx="666749" cy="2243831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Input layer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5454E9E-A9D0-4347-9DEF-7BAAFA4EA222}"/>
              </a:ext>
            </a:extLst>
          </p:cNvPr>
          <p:cNvSpPr/>
          <p:nvPr/>
        </p:nvSpPr>
        <p:spPr>
          <a:xfrm>
            <a:off x="10539186" y="4198701"/>
            <a:ext cx="666749" cy="2243831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AA45697-EE2B-4EC1-9226-73EF1D344D22}"/>
              </a:ext>
            </a:extLst>
          </p:cNvPr>
          <p:cNvSpPr/>
          <p:nvPr/>
        </p:nvSpPr>
        <p:spPr>
          <a:xfrm>
            <a:off x="495300" y="5145319"/>
            <a:ext cx="361950" cy="1905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37FDE6F-092B-480B-97B9-87E0CC64D1E3}"/>
              </a:ext>
            </a:extLst>
          </p:cNvPr>
          <p:cNvSpPr/>
          <p:nvPr/>
        </p:nvSpPr>
        <p:spPr>
          <a:xfrm>
            <a:off x="1760506" y="5145319"/>
            <a:ext cx="1009650" cy="190500"/>
          </a:xfrm>
          <a:prstGeom prst="rightArrow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6DB726A-A711-4641-8A25-A57F596F86FB}"/>
              </a:ext>
            </a:extLst>
          </p:cNvPr>
          <p:cNvSpPr/>
          <p:nvPr/>
        </p:nvSpPr>
        <p:spPr>
          <a:xfrm>
            <a:off x="3800476" y="5145319"/>
            <a:ext cx="1009650" cy="190500"/>
          </a:xfrm>
          <a:prstGeom prst="rightArrow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9762A91-186C-4E60-80EE-A0F7FD1649D2}"/>
              </a:ext>
            </a:extLst>
          </p:cNvPr>
          <p:cNvSpPr/>
          <p:nvPr/>
        </p:nvSpPr>
        <p:spPr>
          <a:xfrm>
            <a:off x="1775377" y="4897669"/>
            <a:ext cx="979908" cy="1905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F3AB09E-494E-4257-8611-2878F412265B}"/>
              </a:ext>
            </a:extLst>
          </p:cNvPr>
          <p:cNvSpPr/>
          <p:nvPr/>
        </p:nvSpPr>
        <p:spPr>
          <a:xfrm>
            <a:off x="7716416" y="5192940"/>
            <a:ext cx="361950" cy="1905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3C597EC-64A7-4AB7-82E0-F1F7E8D90BAD}"/>
              </a:ext>
            </a:extLst>
          </p:cNvPr>
          <p:cNvSpPr/>
          <p:nvPr/>
        </p:nvSpPr>
        <p:spPr>
          <a:xfrm>
            <a:off x="9250526" y="5192940"/>
            <a:ext cx="1009650" cy="190500"/>
          </a:xfrm>
          <a:prstGeom prst="rightArrow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6E2158-0FE2-4376-8EC2-C40436C7B335}"/>
              </a:ext>
            </a:extLst>
          </p:cNvPr>
          <p:cNvCxnSpPr/>
          <p:nvPr/>
        </p:nvCxnSpPr>
        <p:spPr>
          <a:xfrm>
            <a:off x="971551" y="4478569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61C8CD-1F9B-4998-B3EF-4A7030B1C3C1}"/>
              </a:ext>
            </a:extLst>
          </p:cNvPr>
          <p:cNvCxnSpPr/>
          <p:nvPr/>
        </p:nvCxnSpPr>
        <p:spPr>
          <a:xfrm>
            <a:off x="971551" y="4773844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1CF597-9930-43AB-9847-B76AC76FAAC8}"/>
              </a:ext>
            </a:extLst>
          </p:cNvPr>
          <p:cNvCxnSpPr/>
          <p:nvPr/>
        </p:nvCxnSpPr>
        <p:spPr>
          <a:xfrm>
            <a:off x="971551" y="5145319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BE2092-992A-499D-AF24-4B5C86405A77}"/>
              </a:ext>
            </a:extLst>
          </p:cNvPr>
          <p:cNvCxnSpPr/>
          <p:nvPr/>
        </p:nvCxnSpPr>
        <p:spPr>
          <a:xfrm>
            <a:off x="971551" y="5497744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5C7F07-15FB-48A3-92A4-909187497BE2}"/>
              </a:ext>
            </a:extLst>
          </p:cNvPr>
          <p:cNvCxnSpPr/>
          <p:nvPr/>
        </p:nvCxnSpPr>
        <p:spPr>
          <a:xfrm>
            <a:off x="971551" y="5812069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66D18F-65F0-400E-ABFE-DAD376C521F3}"/>
              </a:ext>
            </a:extLst>
          </p:cNvPr>
          <p:cNvCxnSpPr/>
          <p:nvPr/>
        </p:nvCxnSpPr>
        <p:spPr>
          <a:xfrm>
            <a:off x="971551" y="6116869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0436089-C15B-4751-B8C3-ACFDC0FC7927}"/>
              </a:ext>
            </a:extLst>
          </p:cNvPr>
          <p:cNvSpPr/>
          <p:nvPr/>
        </p:nvSpPr>
        <p:spPr>
          <a:xfrm>
            <a:off x="2962859" y="4151078"/>
            <a:ext cx="666749" cy="2243831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D39F7B-BB41-4E33-919F-3B48D753B660}"/>
              </a:ext>
            </a:extLst>
          </p:cNvPr>
          <p:cNvCxnSpPr/>
          <p:nvPr/>
        </p:nvCxnSpPr>
        <p:spPr>
          <a:xfrm>
            <a:off x="2962859" y="4478567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7DE5D3-E1DF-4FCE-B8D6-9596A5F1D0E2}"/>
              </a:ext>
            </a:extLst>
          </p:cNvPr>
          <p:cNvCxnSpPr/>
          <p:nvPr/>
        </p:nvCxnSpPr>
        <p:spPr>
          <a:xfrm>
            <a:off x="2962859" y="4773842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A3C71EB-01C4-4B6E-8897-F3E73F8EBF4E}"/>
              </a:ext>
            </a:extLst>
          </p:cNvPr>
          <p:cNvCxnSpPr/>
          <p:nvPr/>
        </p:nvCxnSpPr>
        <p:spPr>
          <a:xfrm>
            <a:off x="2962859" y="5145317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31A06A-0F17-41E7-8F3A-73B718BA0C59}"/>
              </a:ext>
            </a:extLst>
          </p:cNvPr>
          <p:cNvCxnSpPr/>
          <p:nvPr/>
        </p:nvCxnSpPr>
        <p:spPr>
          <a:xfrm>
            <a:off x="2962859" y="5497742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E15808-A23A-4A8A-95E5-1C799C1210A0}"/>
              </a:ext>
            </a:extLst>
          </p:cNvPr>
          <p:cNvCxnSpPr/>
          <p:nvPr/>
        </p:nvCxnSpPr>
        <p:spPr>
          <a:xfrm>
            <a:off x="2962859" y="5812067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7547D2-94F9-4207-A852-4386C3A5ACD3}"/>
              </a:ext>
            </a:extLst>
          </p:cNvPr>
          <p:cNvCxnSpPr/>
          <p:nvPr/>
        </p:nvCxnSpPr>
        <p:spPr>
          <a:xfrm>
            <a:off x="2962859" y="6116867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6ACEBC9-729C-4930-A704-74E6F508321D}"/>
              </a:ext>
            </a:extLst>
          </p:cNvPr>
          <p:cNvSpPr/>
          <p:nvPr/>
        </p:nvSpPr>
        <p:spPr>
          <a:xfrm>
            <a:off x="8275605" y="4198699"/>
            <a:ext cx="666749" cy="2243831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Input layer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81392D-F2D6-49FD-9EDE-E9B06E5E2436}"/>
              </a:ext>
            </a:extLst>
          </p:cNvPr>
          <p:cNvCxnSpPr/>
          <p:nvPr/>
        </p:nvCxnSpPr>
        <p:spPr>
          <a:xfrm>
            <a:off x="8275605" y="4526188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6276BE-9BB2-44E3-8B75-7705F04B078C}"/>
              </a:ext>
            </a:extLst>
          </p:cNvPr>
          <p:cNvCxnSpPr/>
          <p:nvPr/>
        </p:nvCxnSpPr>
        <p:spPr>
          <a:xfrm>
            <a:off x="8275605" y="4821463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9DA68A-7098-474D-97EA-86B1D48F5689}"/>
              </a:ext>
            </a:extLst>
          </p:cNvPr>
          <p:cNvCxnSpPr/>
          <p:nvPr/>
        </p:nvCxnSpPr>
        <p:spPr>
          <a:xfrm>
            <a:off x="8275605" y="5192938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EEE973-CD0F-458A-B676-580D665EAD46}"/>
              </a:ext>
            </a:extLst>
          </p:cNvPr>
          <p:cNvCxnSpPr/>
          <p:nvPr/>
        </p:nvCxnSpPr>
        <p:spPr>
          <a:xfrm>
            <a:off x="8275605" y="5545363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02C8F3-D99A-40C1-A084-42A997D74649}"/>
              </a:ext>
            </a:extLst>
          </p:cNvPr>
          <p:cNvCxnSpPr/>
          <p:nvPr/>
        </p:nvCxnSpPr>
        <p:spPr>
          <a:xfrm>
            <a:off x="8275605" y="5859688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C8BE1E-71DE-4336-9AC2-600420A76269}"/>
              </a:ext>
            </a:extLst>
          </p:cNvPr>
          <p:cNvCxnSpPr/>
          <p:nvPr/>
        </p:nvCxnSpPr>
        <p:spPr>
          <a:xfrm>
            <a:off x="8275605" y="6164488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71DD327-5A1C-4953-8569-004B94677750}"/>
              </a:ext>
            </a:extLst>
          </p:cNvPr>
          <p:cNvSpPr/>
          <p:nvPr/>
        </p:nvSpPr>
        <p:spPr>
          <a:xfrm>
            <a:off x="10542555" y="4198700"/>
            <a:ext cx="666749" cy="2243831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3F80FA3-20F4-4403-A2C5-518A3D786732}"/>
              </a:ext>
            </a:extLst>
          </p:cNvPr>
          <p:cNvSpPr/>
          <p:nvPr/>
        </p:nvSpPr>
        <p:spPr>
          <a:xfrm>
            <a:off x="10539186" y="4198699"/>
            <a:ext cx="666749" cy="2243831"/>
          </a:xfrm>
          <a:prstGeom prst="round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4B0384-889A-4AE5-BB8C-CD8EA4410982}"/>
              </a:ext>
            </a:extLst>
          </p:cNvPr>
          <p:cNvCxnSpPr/>
          <p:nvPr/>
        </p:nvCxnSpPr>
        <p:spPr>
          <a:xfrm>
            <a:off x="10539186" y="4526188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CC58A1-5811-4868-AEB1-F2E2B0A8B7D9}"/>
              </a:ext>
            </a:extLst>
          </p:cNvPr>
          <p:cNvCxnSpPr/>
          <p:nvPr/>
        </p:nvCxnSpPr>
        <p:spPr>
          <a:xfrm>
            <a:off x="10539186" y="4821463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685ED95-6AB0-4819-AB6C-083D08CAD92D}"/>
              </a:ext>
            </a:extLst>
          </p:cNvPr>
          <p:cNvCxnSpPr/>
          <p:nvPr/>
        </p:nvCxnSpPr>
        <p:spPr>
          <a:xfrm>
            <a:off x="10539186" y="5192938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A64D00-4501-4604-BFA0-C0796D191CDA}"/>
              </a:ext>
            </a:extLst>
          </p:cNvPr>
          <p:cNvCxnSpPr/>
          <p:nvPr/>
        </p:nvCxnSpPr>
        <p:spPr>
          <a:xfrm>
            <a:off x="10539186" y="5545363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5BBF5FD-78DB-4691-A0EC-1DC732DE2F49}"/>
              </a:ext>
            </a:extLst>
          </p:cNvPr>
          <p:cNvCxnSpPr/>
          <p:nvPr/>
        </p:nvCxnSpPr>
        <p:spPr>
          <a:xfrm>
            <a:off x="10539186" y="5859688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AE180B-30A2-45C5-A216-F26566C64403}"/>
              </a:ext>
            </a:extLst>
          </p:cNvPr>
          <p:cNvCxnSpPr/>
          <p:nvPr/>
        </p:nvCxnSpPr>
        <p:spPr>
          <a:xfrm>
            <a:off x="10539186" y="6164488"/>
            <a:ext cx="666749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E6CA99-278F-4E1F-A505-7807F42A4D26}"/>
              </a:ext>
            </a:extLst>
          </p:cNvPr>
          <p:cNvSpPr txBox="1"/>
          <p:nvPr/>
        </p:nvSpPr>
        <p:spPr>
          <a:xfrm>
            <a:off x="495300" y="1341895"/>
            <a:ext cx="1114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base models – inputs are </a:t>
            </a:r>
            <a:r>
              <a:rPr lang="en-US" i="1" dirty="0"/>
              <a:t>p</a:t>
            </a:r>
            <a:r>
              <a:rPr lang="en-US" dirty="0"/>
              <a:t> dimensional vectors; output is a scalar.</a:t>
            </a:r>
          </a:p>
          <a:p>
            <a:r>
              <a:rPr lang="en-US" dirty="0"/>
              <a:t>In discretized model – inputs are vectors out of </a:t>
            </a:r>
            <a:r>
              <a:rPr lang="en-US" i="1" dirty="0"/>
              <a:t>C1</a:t>
            </a:r>
            <a:r>
              <a:rPr lang="en-US" dirty="0"/>
              <a:t> classes. output is a scalar out of </a:t>
            </a:r>
            <a:r>
              <a:rPr lang="en-US" i="1" dirty="0"/>
              <a:t>C2</a:t>
            </a:r>
            <a:r>
              <a:rPr lang="en-US" dirty="0"/>
              <a:t> classes.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0E85B-E194-453B-B112-BA4238157BBF}"/>
              </a:ext>
            </a:extLst>
          </p:cNvPr>
          <p:cNvSpPr txBox="1"/>
          <p:nvPr/>
        </p:nvSpPr>
        <p:spPr>
          <a:xfrm>
            <a:off x="495300" y="2281305"/>
            <a:ext cx="1114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Decrease the Base model complexity – from a machine that its inputs and outputs are from infinite spaces, to a machine that its inputs and outputs are finite number of classes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C96B5F-B4D8-4945-A923-36BCD9853786}"/>
              </a:ext>
            </a:extLst>
          </p:cNvPr>
          <p:cNvCxnSpPr/>
          <p:nvPr/>
        </p:nvCxnSpPr>
        <p:spPr>
          <a:xfrm>
            <a:off x="2962859" y="4478567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FB2029-7A75-4D2E-89C8-1C724243A6E9}"/>
              </a:ext>
            </a:extLst>
          </p:cNvPr>
          <p:cNvCxnSpPr/>
          <p:nvPr/>
        </p:nvCxnSpPr>
        <p:spPr>
          <a:xfrm>
            <a:off x="2962859" y="4773842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9EBA18-3527-4944-8BB2-AE254F1D9845}"/>
              </a:ext>
            </a:extLst>
          </p:cNvPr>
          <p:cNvCxnSpPr/>
          <p:nvPr/>
        </p:nvCxnSpPr>
        <p:spPr>
          <a:xfrm>
            <a:off x="2962859" y="5145317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DF49624-8506-4174-AF26-9CD02957A4AA}"/>
              </a:ext>
            </a:extLst>
          </p:cNvPr>
          <p:cNvCxnSpPr/>
          <p:nvPr/>
        </p:nvCxnSpPr>
        <p:spPr>
          <a:xfrm>
            <a:off x="2962859" y="5497742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FDA42C-D8D9-4E10-8FC0-5C754264EA86}"/>
              </a:ext>
            </a:extLst>
          </p:cNvPr>
          <p:cNvCxnSpPr/>
          <p:nvPr/>
        </p:nvCxnSpPr>
        <p:spPr>
          <a:xfrm>
            <a:off x="2962859" y="5812067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8E755A-3E67-4335-B1E0-12BE0AFD699F}"/>
              </a:ext>
            </a:extLst>
          </p:cNvPr>
          <p:cNvCxnSpPr/>
          <p:nvPr/>
        </p:nvCxnSpPr>
        <p:spPr>
          <a:xfrm>
            <a:off x="2962859" y="6116867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2C4EEC3-AA24-4039-B481-A730EF4F1893}"/>
              </a:ext>
            </a:extLst>
          </p:cNvPr>
          <p:cNvCxnSpPr/>
          <p:nvPr/>
        </p:nvCxnSpPr>
        <p:spPr>
          <a:xfrm>
            <a:off x="8272236" y="4526188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95C415A-AEFE-4E90-9ACE-E59B060437C3}"/>
              </a:ext>
            </a:extLst>
          </p:cNvPr>
          <p:cNvCxnSpPr/>
          <p:nvPr/>
        </p:nvCxnSpPr>
        <p:spPr>
          <a:xfrm>
            <a:off x="8272236" y="4821463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B5B8123-08B5-41B2-8167-81385CBC7D1D}"/>
              </a:ext>
            </a:extLst>
          </p:cNvPr>
          <p:cNvCxnSpPr/>
          <p:nvPr/>
        </p:nvCxnSpPr>
        <p:spPr>
          <a:xfrm>
            <a:off x="8272236" y="5192938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95C0546-4407-49D6-91FD-B0794A6B6603}"/>
              </a:ext>
            </a:extLst>
          </p:cNvPr>
          <p:cNvCxnSpPr/>
          <p:nvPr/>
        </p:nvCxnSpPr>
        <p:spPr>
          <a:xfrm>
            <a:off x="8272236" y="5545363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11E55AD-C959-4ADA-BE69-20C25A71C688}"/>
              </a:ext>
            </a:extLst>
          </p:cNvPr>
          <p:cNvCxnSpPr/>
          <p:nvPr/>
        </p:nvCxnSpPr>
        <p:spPr>
          <a:xfrm>
            <a:off x="8272236" y="5859688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A8BE8C-15B6-4D81-AFCE-CA799C973CA9}"/>
              </a:ext>
            </a:extLst>
          </p:cNvPr>
          <p:cNvCxnSpPr/>
          <p:nvPr/>
        </p:nvCxnSpPr>
        <p:spPr>
          <a:xfrm>
            <a:off x="8272236" y="6164488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80FEB3-D830-4FEA-B16A-FEE2A2FC59D9}"/>
              </a:ext>
            </a:extLst>
          </p:cNvPr>
          <p:cNvCxnSpPr>
            <a:cxnSpLocks/>
          </p:cNvCxnSpPr>
          <p:nvPr/>
        </p:nvCxnSpPr>
        <p:spPr>
          <a:xfrm>
            <a:off x="10539186" y="4526188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F917C66-EE9E-4A6F-BB0A-E8B9D0E80F17}"/>
              </a:ext>
            </a:extLst>
          </p:cNvPr>
          <p:cNvCxnSpPr>
            <a:cxnSpLocks/>
          </p:cNvCxnSpPr>
          <p:nvPr/>
        </p:nvCxnSpPr>
        <p:spPr>
          <a:xfrm>
            <a:off x="10539186" y="4821463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459B66E-1BC2-45B6-8ECF-E4ECB9636AF3}"/>
              </a:ext>
            </a:extLst>
          </p:cNvPr>
          <p:cNvCxnSpPr>
            <a:cxnSpLocks/>
          </p:cNvCxnSpPr>
          <p:nvPr/>
        </p:nvCxnSpPr>
        <p:spPr>
          <a:xfrm>
            <a:off x="10539186" y="5192938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D77877-6873-4665-A089-39C35707AB01}"/>
              </a:ext>
            </a:extLst>
          </p:cNvPr>
          <p:cNvCxnSpPr>
            <a:cxnSpLocks/>
          </p:cNvCxnSpPr>
          <p:nvPr/>
        </p:nvCxnSpPr>
        <p:spPr>
          <a:xfrm>
            <a:off x="10539186" y="5545363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BA0915-4EC4-4270-82A7-F6FBDBA1C0B1}"/>
              </a:ext>
            </a:extLst>
          </p:cNvPr>
          <p:cNvCxnSpPr>
            <a:cxnSpLocks/>
          </p:cNvCxnSpPr>
          <p:nvPr/>
        </p:nvCxnSpPr>
        <p:spPr>
          <a:xfrm>
            <a:off x="10539186" y="5859688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9360AC4-437D-45D5-A547-FAF1277B01FB}"/>
              </a:ext>
            </a:extLst>
          </p:cNvPr>
          <p:cNvCxnSpPr>
            <a:cxnSpLocks/>
          </p:cNvCxnSpPr>
          <p:nvPr/>
        </p:nvCxnSpPr>
        <p:spPr>
          <a:xfrm>
            <a:off x="10539186" y="6164488"/>
            <a:ext cx="6667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51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852DCD-40B4-403B-A21A-109F40597AD4}"/>
              </a:ext>
            </a:extLst>
          </p:cNvPr>
          <p:cNvSpPr/>
          <p:nvPr/>
        </p:nvSpPr>
        <p:spPr>
          <a:xfrm>
            <a:off x="4105694" y="282423"/>
            <a:ext cx="4214813" cy="1013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F6129-C8DD-43A4-A47B-082480AD948C}"/>
              </a:ext>
            </a:extLst>
          </p:cNvPr>
          <p:cNvSpPr txBox="1"/>
          <p:nvPr/>
        </p:nvSpPr>
        <p:spPr>
          <a:xfrm>
            <a:off x="195308" y="1494261"/>
            <a:ext cx="1114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goal - finding the sweet spot – get data representatives, such that the drop in performance of the model is minimal, but the decrease in complexity is maximal.</a:t>
            </a:r>
          </a:p>
          <a:p>
            <a:endParaRPr lang="en-US" dirty="0"/>
          </a:p>
          <a:p>
            <a:r>
              <a:rPr lang="en-US" dirty="0"/>
              <a:t>We are using 2 methods:</a:t>
            </a:r>
          </a:p>
          <a:p>
            <a:r>
              <a:rPr lang="en-US" dirty="0"/>
              <a:t>K means cluster in a raw feature space</a:t>
            </a:r>
          </a:p>
          <a:p>
            <a:r>
              <a:rPr lang="en-US" dirty="0"/>
              <a:t>Auto Encoder - cluster in the latent space. Much more “efficient” (=less drop in performance)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800468-593B-4679-8AD6-9AC090495255}"/>
              </a:ext>
            </a:extLst>
          </p:cNvPr>
          <p:cNvSpPr/>
          <p:nvPr/>
        </p:nvSpPr>
        <p:spPr>
          <a:xfrm>
            <a:off x="1362009" y="3524615"/>
            <a:ext cx="2600325" cy="3920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K-means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075E01-366D-4A83-B033-AB77283B0E06}"/>
              </a:ext>
            </a:extLst>
          </p:cNvPr>
          <p:cNvSpPr/>
          <p:nvPr/>
        </p:nvSpPr>
        <p:spPr>
          <a:xfrm>
            <a:off x="6576577" y="3524615"/>
            <a:ext cx="2600325" cy="39200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Encoder / VAE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76CD225F-62AC-42B3-B674-A37746C46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456" y="4181382"/>
            <a:ext cx="3876338" cy="18052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D70E60-3916-454E-8A20-009A45D86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10" y="4181382"/>
            <a:ext cx="2592346" cy="167480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7ADFAE3-4F60-41C6-84F4-ABB215E7F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219" y="6138235"/>
            <a:ext cx="923043" cy="596340"/>
          </a:xfrm>
          <a:prstGeom prst="rect">
            <a:avLst/>
          </a:prstGeom>
        </p:spPr>
      </p:pic>
      <p:sp>
        <p:nvSpPr>
          <p:cNvPr id="77" name="Arrow: Right 76">
            <a:extLst>
              <a:ext uri="{FF2B5EF4-FFF2-40B4-BE49-F238E27FC236}">
                <a16:creationId xmlns:a16="http://schemas.microsoft.com/office/drawing/2014/main" id="{A75BEB0B-D445-430A-8597-8FEAE7ED38FA}"/>
              </a:ext>
            </a:extLst>
          </p:cNvPr>
          <p:cNvSpPr/>
          <p:nvPr/>
        </p:nvSpPr>
        <p:spPr>
          <a:xfrm rot="16200000">
            <a:off x="7378844" y="5608913"/>
            <a:ext cx="817561" cy="894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0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852DCD-40B4-403B-A21A-109F40597AD4}"/>
              </a:ext>
            </a:extLst>
          </p:cNvPr>
          <p:cNvSpPr/>
          <p:nvPr/>
        </p:nvSpPr>
        <p:spPr>
          <a:xfrm>
            <a:off x="3501317" y="1357898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Transformers </a:t>
            </a:r>
          </a:p>
          <a:p>
            <a:pPr algn="ctr"/>
            <a:r>
              <a:rPr lang="en-US" dirty="0"/>
              <a:t>&amp; </a:t>
            </a:r>
          </a:p>
          <a:p>
            <a:pPr algn="ctr"/>
            <a:r>
              <a:rPr lang="en-US" dirty="0"/>
              <a:t>Base model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D0F304-02C6-4865-BE9D-8A401871B34D}"/>
              </a:ext>
            </a:extLst>
          </p:cNvPr>
          <p:cNvSpPr/>
          <p:nvPr/>
        </p:nvSpPr>
        <p:spPr>
          <a:xfrm>
            <a:off x="6049023" y="1357899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Clustering methods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Discretized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B27CB0-854E-4B0E-9DAA-EB087D83A9AD}"/>
              </a:ext>
            </a:extLst>
          </p:cNvPr>
          <p:cNvSpPr/>
          <p:nvPr/>
        </p:nvSpPr>
        <p:spPr>
          <a:xfrm>
            <a:off x="8502589" y="1357897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Extraction of automata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97E85-B51F-4F0F-B4A2-124147732A64}"/>
              </a:ext>
            </a:extLst>
          </p:cNvPr>
          <p:cNvSpPr txBox="1"/>
          <p:nvPr/>
        </p:nvSpPr>
        <p:spPr>
          <a:xfrm>
            <a:off x="689499" y="450995"/>
            <a:ext cx="105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BF33C6-AD75-4A0C-8820-F0D850269CC6}"/>
              </a:ext>
            </a:extLst>
          </p:cNvPr>
          <p:cNvSpPr txBox="1"/>
          <p:nvPr/>
        </p:nvSpPr>
        <p:spPr>
          <a:xfrm>
            <a:off x="859654" y="3666191"/>
            <a:ext cx="105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44285E-5F05-45F7-90B8-2637B1BB6C31}"/>
              </a:ext>
            </a:extLst>
          </p:cNvPr>
          <p:cNvSpPr/>
          <p:nvPr/>
        </p:nvSpPr>
        <p:spPr>
          <a:xfrm>
            <a:off x="1219199" y="1357896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455946F-7C38-4210-BC50-C577BB6DD9C2}"/>
              </a:ext>
            </a:extLst>
          </p:cNvPr>
          <p:cNvSpPr/>
          <p:nvPr/>
        </p:nvSpPr>
        <p:spPr>
          <a:xfrm>
            <a:off x="3431220" y="4416186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Automata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942E247-BB7B-4469-8C9C-EB0E88FF6C11}"/>
              </a:ext>
            </a:extLst>
          </p:cNvPr>
          <p:cNvSpPr/>
          <p:nvPr/>
        </p:nvSpPr>
        <p:spPr>
          <a:xfrm>
            <a:off x="807385" y="4416186"/>
            <a:ext cx="1851734" cy="153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B5D0F96-8A4A-4DB9-8D13-1CA23973EE06}"/>
              </a:ext>
            </a:extLst>
          </p:cNvPr>
          <p:cNvSpPr/>
          <p:nvPr/>
        </p:nvSpPr>
        <p:spPr>
          <a:xfrm>
            <a:off x="6619783" y="4158698"/>
            <a:ext cx="2155052" cy="573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Paths to target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BC5A863-9861-40E1-9C02-15E1A69B2651}"/>
              </a:ext>
            </a:extLst>
          </p:cNvPr>
          <p:cNvSpPr/>
          <p:nvPr/>
        </p:nvSpPr>
        <p:spPr>
          <a:xfrm>
            <a:off x="6553940" y="5619565"/>
            <a:ext cx="2314852" cy="660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Behavioral changes (segmentations)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61A0CD9-23B5-4431-A221-5DA141946DB5}"/>
              </a:ext>
            </a:extLst>
          </p:cNvPr>
          <p:cNvSpPr/>
          <p:nvPr/>
        </p:nvSpPr>
        <p:spPr>
          <a:xfrm rot="20080546">
            <a:off x="5458722" y="4484887"/>
            <a:ext cx="963692" cy="310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46F27AC-3213-4FFD-9A9A-7146774D592E}"/>
              </a:ext>
            </a:extLst>
          </p:cNvPr>
          <p:cNvSpPr/>
          <p:nvPr/>
        </p:nvSpPr>
        <p:spPr>
          <a:xfrm rot="1580030">
            <a:off x="5436601" y="5447239"/>
            <a:ext cx="963692" cy="310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F3B54FC-6EBE-4803-AF55-7E47926506AF}"/>
              </a:ext>
            </a:extLst>
          </p:cNvPr>
          <p:cNvSpPr/>
          <p:nvPr/>
        </p:nvSpPr>
        <p:spPr>
          <a:xfrm>
            <a:off x="2735456" y="5094155"/>
            <a:ext cx="637417" cy="3109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0626B5-F255-4EA8-8A81-8685184CA5A6}"/>
              </a:ext>
            </a:extLst>
          </p:cNvPr>
          <p:cNvSpPr/>
          <p:nvPr/>
        </p:nvSpPr>
        <p:spPr>
          <a:xfrm>
            <a:off x="8401088" y="562901"/>
            <a:ext cx="2054736" cy="2846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1490</Words>
  <Application>Microsoft Office PowerPoint</Application>
  <PresentationFormat>Widescreen</PresentationFormat>
  <Paragraphs>328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Roei Brudo</dc:creator>
  <cp:lastModifiedBy>Roei Brudo</cp:lastModifiedBy>
  <cp:revision>43</cp:revision>
  <dcterms:created xsi:type="dcterms:W3CDTF">2020-10-21T16:32:51Z</dcterms:created>
  <dcterms:modified xsi:type="dcterms:W3CDTF">2020-11-09T16:57:28Z</dcterms:modified>
</cp:coreProperties>
</file>