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60" r:id="rId2"/>
    <p:sldId id="258" r:id="rId3"/>
    <p:sldId id="259" r:id="rId4"/>
    <p:sldId id="257" r:id="rId5"/>
    <p:sldId id="263" r:id="rId6"/>
    <p:sldId id="256" r:id="rId7"/>
    <p:sldId id="262"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73604A8E-B4EE-4221-9089-A918EF248960}" type="datetimeFigureOut">
              <a:rPr lang="he-IL" smtClean="0"/>
              <a:t>ח'/אב/תשפ"ב</a:t>
            </a:fld>
            <a:endParaRPr lang="he-IL"/>
          </a:p>
        </p:txBody>
      </p:sp>
      <p:sp>
        <p:nvSpPr>
          <p:cNvPr id="5" name="Footer Placeholder 4"/>
          <p:cNvSpPr>
            <a:spLocks noGrp="1"/>
          </p:cNvSpPr>
          <p:nvPr>
            <p:ph type="ftr" sz="quarter" idx="11"/>
          </p:nvPr>
        </p:nvSpPr>
        <p:spPr/>
        <p:txBody>
          <a:bodyPr/>
          <a:lstStyle/>
          <a:p>
            <a:endParaRPr lang="he-IL"/>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A1489E-6F3B-4C99-8E3A-C7FEF6D71304}" type="slidenum">
              <a:rPr lang="he-IL" smtClean="0"/>
              <a:t>‹#›</a:t>
            </a:fld>
            <a:endParaRPr lang="he-IL"/>
          </a:p>
        </p:txBody>
      </p:sp>
    </p:spTree>
    <p:extLst>
      <p:ext uri="{BB962C8B-B14F-4D97-AF65-F5344CB8AC3E}">
        <p14:creationId xmlns:p14="http://schemas.microsoft.com/office/powerpoint/2010/main" val="1128526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כותרת ו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3604A8E-B4EE-4221-9089-A918EF248960}" type="datetimeFigureOut">
              <a:rPr lang="he-IL" smtClean="0"/>
              <a:t>ח'/אב/תשפ"ב</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A1489E-6F3B-4C99-8E3A-C7FEF6D71304}" type="slidenum">
              <a:rPr lang="he-IL" smtClean="0"/>
              <a:t>‹#›</a:t>
            </a:fld>
            <a:endParaRPr lang="he-IL"/>
          </a:p>
        </p:txBody>
      </p:sp>
    </p:spTree>
    <p:extLst>
      <p:ext uri="{BB962C8B-B14F-4D97-AF65-F5344CB8AC3E}">
        <p14:creationId xmlns:p14="http://schemas.microsoft.com/office/powerpoint/2010/main" val="1964150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3604A8E-B4EE-4221-9089-A918EF248960}" type="datetimeFigureOut">
              <a:rPr lang="he-IL" smtClean="0"/>
              <a:t>ח'/אב/תשפ"ב</a:t>
            </a:fld>
            <a:endParaRPr lang="he-IL"/>
          </a:p>
        </p:txBody>
      </p:sp>
      <p:sp>
        <p:nvSpPr>
          <p:cNvPr id="5" name="Footer Placeholder 4"/>
          <p:cNvSpPr>
            <a:spLocks noGrp="1"/>
          </p:cNvSpPr>
          <p:nvPr>
            <p:ph type="ftr" sz="quarter" idx="11"/>
          </p:nvPr>
        </p:nvSpPr>
        <p:spPr/>
        <p:txBody>
          <a:bodyPr/>
          <a:lstStyle/>
          <a:p>
            <a:endParaRPr lang="he-IL"/>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A1489E-6F3B-4C99-8E3A-C7FEF6D71304}" type="slidenum">
              <a:rPr lang="he-IL" smtClean="0"/>
              <a:t>‹#›</a:t>
            </a:fld>
            <a:endParaRPr lang="he-IL"/>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325073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604A8E-B4EE-4221-9089-A918EF248960}" type="datetimeFigureOut">
              <a:rPr lang="he-IL" smtClean="0"/>
              <a:t>ח'/אב/תשפ"ב</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A1489E-6F3B-4C99-8E3A-C7FEF6D71304}" type="slidenum">
              <a:rPr lang="he-IL" smtClean="0"/>
              <a:t>‹#›</a:t>
            </a:fld>
            <a:endParaRPr lang="he-IL"/>
          </a:p>
        </p:txBody>
      </p:sp>
    </p:spTree>
    <p:extLst>
      <p:ext uri="{BB962C8B-B14F-4D97-AF65-F5344CB8AC3E}">
        <p14:creationId xmlns:p14="http://schemas.microsoft.com/office/powerpoint/2010/main" val="824359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כרטיס שם עם ציטוט">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604A8E-B4EE-4221-9089-A918EF248960}" type="datetimeFigureOut">
              <a:rPr lang="he-IL" smtClean="0"/>
              <a:t>ח'/אב/תשפ"ב</a:t>
            </a:fld>
            <a:endParaRPr lang="he-IL"/>
          </a:p>
        </p:txBody>
      </p:sp>
      <p:sp>
        <p:nvSpPr>
          <p:cNvPr id="6" name="Footer Placeholder 5"/>
          <p:cNvSpPr>
            <a:spLocks noGrp="1"/>
          </p:cNvSpPr>
          <p:nvPr>
            <p:ph type="ftr" sz="quarter" idx="11"/>
          </p:nvPr>
        </p:nvSpPr>
        <p:spPr/>
        <p:txBody>
          <a:bodyPr/>
          <a:lstStyle/>
          <a:p>
            <a:endParaRPr lang="he-IL"/>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A1489E-6F3B-4C99-8E3A-C7FEF6D71304}" type="slidenum">
              <a:rPr lang="he-IL" smtClean="0"/>
              <a:t>‹#›</a:t>
            </a:fld>
            <a:endParaRPr lang="he-IL"/>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67939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נכון או לא נכו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he-IL"/>
              <a:t>לחץ כדי לערוך סגנון כותרת של תבנית בסיס</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he-IL"/>
              <a:t>לחץ כדי לערוך סגנונות טקסט של תבנית בסיס</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604A8E-B4EE-4221-9089-A918EF248960}" type="datetimeFigureOut">
              <a:rPr lang="he-IL" smtClean="0"/>
              <a:t>ח'/אב/תשפ"ב</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A1489E-6F3B-4C99-8E3A-C7FEF6D71304}" type="slidenum">
              <a:rPr lang="he-IL" smtClean="0"/>
              <a:t>‹#›</a:t>
            </a:fld>
            <a:endParaRPr lang="he-IL"/>
          </a:p>
        </p:txBody>
      </p:sp>
    </p:spTree>
    <p:extLst>
      <p:ext uri="{BB962C8B-B14F-4D97-AF65-F5344CB8AC3E}">
        <p14:creationId xmlns:p14="http://schemas.microsoft.com/office/powerpoint/2010/main" val="2306361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3604A8E-B4EE-4221-9089-A918EF248960}" type="datetimeFigureOut">
              <a:rPr lang="he-IL" smtClean="0"/>
              <a:t>ח'/אב/תשפ"ב</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A1489E-6F3B-4C99-8E3A-C7FEF6D71304}" type="slidenum">
              <a:rPr lang="he-IL" smtClean="0"/>
              <a:t>‹#›</a:t>
            </a:fld>
            <a:endParaRPr lang="he-IL"/>
          </a:p>
        </p:txBody>
      </p:sp>
    </p:spTree>
    <p:extLst>
      <p:ext uri="{BB962C8B-B14F-4D97-AF65-F5344CB8AC3E}">
        <p14:creationId xmlns:p14="http://schemas.microsoft.com/office/powerpoint/2010/main" val="1053187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3604A8E-B4EE-4221-9089-A918EF248960}" type="datetimeFigureOut">
              <a:rPr lang="he-IL" smtClean="0"/>
              <a:t>ח'/אב/תשפ"ב</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A1489E-6F3B-4C99-8E3A-C7FEF6D71304}" type="slidenum">
              <a:rPr lang="he-IL" smtClean="0"/>
              <a:t>‹#›</a:t>
            </a:fld>
            <a:endParaRPr lang="he-IL"/>
          </a:p>
        </p:txBody>
      </p:sp>
    </p:spTree>
    <p:extLst>
      <p:ext uri="{BB962C8B-B14F-4D97-AF65-F5344CB8AC3E}">
        <p14:creationId xmlns:p14="http://schemas.microsoft.com/office/powerpoint/2010/main" val="219532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73604A8E-B4EE-4221-9089-A918EF248960}" type="datetimeFigureOut">
              <a:rPr lang="he-IL" smtClean="0"/>
              <a:t>ח'/אב/תשפ"ב</a:t>
            </a:fld>
            <a:endParaRPr lang="he-IL"/>
          </a:p>
        </p:txBody>
      </p:sp>
      <p:sp>
        <p:nvSpPr>
          <p:cNvPr id="5" name="Footer Placeholder 4"/>
          <p:cNvSpPr>
            <a:spLocks noGrp="1"/>
          </p:cNvSpPr>
          <p:nvPr>
            <p:ph type="ftr" sz="quarter" idx="11"/>
          </p:nvPr>
        </p:nvSpPr>
        <p:spPr/>
        <p:txBody>
          <a:bodyPr/>
          <a:lstStyle/>
          <a:p>
            <a:endParaRPr lang="he-IL"/>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A1489E-6F3B-4C99-8E3A-C7FEF6D71304}" type="slidenum">
              <a:rPr lang="he-IL" smtClean="0"/>
              <a:t>‹#›</a:t>
            </a:fld>
            <a:endParaRPr lang="he-IL"/>
          </a:p>
        </p:txBody>
      </p:sp>
    </p:spTree>
    <p:extLst>
      <p:ext uri="{BB962C8B-B14F-4D97-AF65-F5344CB8AC3E}">
        <p14:creationId xmlns:p14="http://schemas.microsoft.com/office/powerpoint/2010/main" val="815774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73604A8E-B4EE-4221-9089-A918EF248960}" type="datetimeFigureOut">
              <a:rPr lang="he-IL" smtClean="0"/>
              <a:t>ח'/אב/תשפ"ב</a:t>
            </a:fld>
            <a:endParaRPr lang="he-IL"/>
          </a:p>
        </p:txBody>
      </p:sp>
      <p:sp>
        <p:nvSpPr>
          <p:cNvPr id="5" name="Footer Placeholder 4"/>
          <p:cNvSpPr>
            <a:spLocks noGrp="1"/>
          </p:cNvSpPr>
          <p:nvPr>
            <p:ph type="ftr" sz="quarter" idx="11"/>
          </p:nvPr>
        </p:nvSpPr>
        <p:spPr/>
        <p:txBody>
          <a:bodyPr/>
          <a:lstStyle/>
          <a:p>
            <a:endParaRPr lang="he-IL"/>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A1489E-6F3B-4C99-8E3A-C7FEF6D71304}" type="slidenum">
              <a:rPr lang="he-IL" smtClean="0"/>
              <a:t>‹#›</a:t>
            </a:fld>
            <a:endParaRPr lang="he-IL"/>
          </a:p>
        </p:txBody>
      </p:sp>
    </p:spTree>
    <p:extLst>
      <p:ext uri="{BB962C8B-B14F-4D97-AF65-F5344CB8AC3E}">
        <p14:creationId xmlns:p14="http://schemas.microsoft.com/office/powerpoint/2010/main" val="3807985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73604A8E-B4EE-4221-9089-A918EF248960}" type="datetimeFigureOut">
              <a:rPr lang="he-IL" smtClean="0"/>
              <a:t>ח'/אב/תשפ"ב</a:t>
            </a:fld>
            <a:endParaRPr lang="he-IL"/>
          </a:p>
        </p:txBody>
      </p:sp>
      <p:sp>
        <p:nvSpPr>
          <p:cNvPr id="6" name="Footer Placeholder 5"/>
          <p:cNvSpPr>
            <a:spLocks noGrp="1"/>
          </p:cNvSpPr>
          <p:nvPr>
            <p:ph type="ftr" sz="quarter" idx="11"/>
          </p:nvPr>
        </p:nvSpPr>
        <p:spPr/>
        <p:txBody>
          <a:bodyPr/>
          <a:lstStyle/>
          <a:p>
            <a:endParaRPr lang="he-IL"/>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A1489E-6F3B-4C99-8E3A-C7FEF6D71304}" type="slidenum">
              <a:rPr lang="he-IL" smtClean="0"/>
              <a:t>‹#›</a:t>
            </a:fld>
            <a:endParaRPr lang="he-IL"/>
          </a:p>
        </p:txBody>
      </p:sp>
    </p:spTree>
    <p:extLst>
      <p:ext uri="{BB962C8B-B14F-4D97-AF65-F5344CB8AC3E}">
        <p14:creationId xmlns:p14="http://schemas.microsoft.com/office/powerpoint/2010/main" val="2263998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73604A8E-B4EE-4221-9089-A918EF248960}" type="datetimeFigureOut">
              <a:rPr lang="he-IL" smtClean="0"/>
              <a:t>ח'/אב/תשפ"ב</a:t>
            </a:fld>
            <a:endParaRPr lang="he-IL"/>
          </a:p>
        </p:txBody>
      </p:sp>
      <p:sp>
        <p:nvSpPr>
          <p:cNvPr id="8" name="Footer Placeholder 7"/>
          <p:cNvSpPr>
            <a:spLocks noGrp="1"/>
          </p:cNvSpPr>
          <p:nvPr>
            <p:ph type="ftr" sz="quarter" idx="11"/>
          </p:nvPr>
        </p:nvSpPr>
        <p:spPr/>
        <p:txBody>
          <a:bodyPr/>
          <a:lstStyle/>
          <a:p>
            <a:endParaRPr lang="he-IL"/>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A1489E-6F3B-4C99-8E3A-C7FEF6D71304}" type="slidenum">
              <a:rPr lang="he-IL" smtClean="0"/>
              <a:t>‹#›</a:t>
            </a:fld>
            <a:endParaRPr lang="he-IL"/>
          </a:p>
        </p:txBody>
      </p:sp>
    </p:spTree>
    <p:extLst>
      <p:ext uri="{BB962C8B-B14F-4D97-AF65-F5344CB8AC3E}">
        <p14:creationId xmlns:p14="http://schemas.microsoft.com/office/powerpoint/2010/main" val="2040855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73604A8E-B4EE-4221-9089-A918EF248960}" type="datetimeFigureOut">
              <a:rPr lang="he-IL" smtClean="0"/>
              <a:t>ח'/אב/תשפ"ב</a:t>
            </a:fld>
            <a:endParaRPr lang="he-IL"/>
          </a:p>
        </p:txBody>
      </p:sp>
      <p:sp>
        <p:nvSpPr>
          <p:cNvPr id="4" name="Footer Placeholder 3"/>
          <p:cNvSpPr>
            <a:spLocks noGrp="1"/>
          </p:cNvSpPr>
          <p:nvPr>
            <p:ph type="ftr" sz="quarter" idx="11"/>
          </p:nvPr>
        </p:nvSpPr>
        <p:spPr/>
        <p:txBody>
          <a:bodyPr/>
          <a:lstStyle/>
          <a:p>
            <a:endParaRPr lang="he-IL"/>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A1489E-6F3B-4C99-8E3A-C7FEF6D71304}" type="slidenum">
              <a:rPr lang="he-IL" smtClean="0"/>
              <a:t>‹#›</a:t>
            </a:fld>
            <a:endParaRPr lang="he-IL"/>
          </a:p>
        </p:txBody>
      </p:sp>
    </p:spTree>
    <p:extLst>
      <p:ext uri="{BB962C8B-B14F-4D97-AF65-F5344CB8AC3E}">
        <p14:creationId xmlns:p14="http://schemas.microsoft.com/office/powerpoint/2010/main" val="2893388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604A8E-B4EE-4221-9089-A918EF248960}" type="datetimeFigureOut">
              <a:rPr lang="he-IL" smtClean="0"/>
              <a:t>ח'/אב/תשפ"ב</a:t>
            </a:fld>
            <a:endParaRPr lang="he-IL"/>
          </a:p>
        </p:txBody>
      </p:sp>
      <p:sp>
        <p:nvSpPr>
          <p:cNvPr id="3" name="Footer Placeholder 2"/>
          <p:cNvSpPr>
            <a:spLocks noGrp="1"/>
          </p:cNvSpPr>
          <p:nvPr>
            <p:ph type="ftr" sz="quarter" idx="11"/>
          </p:nvPr>
        </p:nvSpPr>
        <p:spPr/>
        <p:txBody>
          <a:bodyPr/>
          <a:lstStyle/>
          <a:p>
            <a:endParaRPr lang="he-IL"/>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A1489E-6F3B-4C99-8E3A-C7FEF6D71304}" type="slidenum">
              <a:rPr lang="he-IL" smtClean="0"/>
              <a:t>‹#›</a:t>
            </a:fld>
            <a:endParaRPr lang="he-IL"/>
          </a:p>
        </p:txBody>
      </p:sp>
    </p:spTree>
    <p:extLst>
      <p:ext uri="{BB962C8B-B14F-4D97-AF65-F5344CB8AC3E}">
        <p14:creationId xmlns:p14="http://schemas.microsoft.com/office/powerpoint/2010/main" val="1149649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604A8E-B4EE-4221-9089-A918EF248960}" type="datetimeFigureOut">
              <a:rPr lang="he-IL" smtClean="0"/>
              <a:t>ח'/אב/תשפ"ב</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A1489E-6F3B-4C99-8E3A-C7FEF6D71304}" type="slidenum">
              <a:rPr lang="he-IL" smtClean="0"/>
              <a:t>‹#›</a:t>
            </a:fld>
            <a:endParaRPr lang="he-IL"/>
          </a:p>
        </p:txBody>
      </p:sp>
    </p:spTree>
    <p:extLst>
      <p:ext uri="{BB962C8B-B14F-4D97-AF65-F5344CB8AC3E}">
        <p14:creationId xmlns:p14="http://schemas.microsoft.com/office/powerpoint/2010/main" val="4064064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73604A8E-B4EE-4221-9089-A918EF248960}" type="datetimeFigureOut">
              <a:rPr lang="he-IL" smtClean="0"/>
              <a:t>ח'/אב/תשפ"ב</a:t>
            </a:fld>
            <a:endParaRPr lang="he-IL"/>
          </a:p>
        </p:txBody>
      </p:sp>
      <p:sp>
        <p:nvSpPr>
          <p:cNvPr id="6" name="Footer Placeholder 5"/>
          <p:cNvSpPr>
            <a:spLocks noGrp="1"/>
          </p:cNvSpPr>
          <p:nvPr>
            <p:ph type="ftr" sz="quarter" idx="11"/>
          </p:nvPr>
        </p:nvSpPr>
        <p:spPr/>
        <p:txBody>
          <a:bodyPr/>
          <a:lstStyle/>
          <a:p>
            <a:endParaRPr lang="he-IL"/>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A1489E-6F3B-4C99-8E3A-C7FEF6D71304}" type="slidenum">
              <a:rPr lang="he-IL" smtClean="0"/>
              <a:t>‹#›</a:t>
            </a:fld>
            <a:endParaRPr lang="he-IL"/>
          </a:p>
        </p:txBody>
      </p:sp>
    </p:spTree>
    <p:extLst>
      <p:ext uri="{BB962C8B-B14F-4D97-AF65-F5344CB8AC3E}">
        <p14:creationId xmlns:p14="http://schemas.microsoft.com/office/powerpoint/2010/main" val="2181671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3604A8E-B4EE-4221-9089-A918EF248960}" type="datetimeFigureOut">
              <a:rPr lang="he-IL" smtClean="0"/>
              <a:t>ח'/אב/תשפ"ב</a:t>
            </a:fld>
            <a:endParaRPr lang="he-IL"/>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he-IL"/>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A1489E-6F3B-4C99-8E3A-C7FEF6D71304}" type="slidenum">
              <a:rPr lang="he-IL" smtClean="0"/>
              <a:t>‹#›</a:t>
            </a:fld>
            <a:endParaRPr lang="he-IL"/>
          </a:p>
        </p:txBody>
      </p:sp>
    </p:spTree>
    <p:extLst>
      <p:ext uri="{BB962C8B-B14F-4D97-AF65-F5344CB8AC3E}">
        <p14:creationId xmlns:p14="http://schemas.microsoft.com/office/powerpoint/2010/main" val="495612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תיבת טקסט 4">
            <a:extLst>
              <a:ext uri="{FF2B5EF4-FFF2-40B4-BE49-F238E27FC236}">
                <a16:creationId xmlns:a16="http://schemas.microsoft.com/office/drawing/2014/main" id="{1E68AD62-BE72-B2A4-27E1-14E1554C14EE}"/>
              </a:ext>
            </a:extLst>
          </p:cNvPr>
          <p:cNvSpPr txBox="1"/>
          <p:nvPr/>
        </p:nvSpPr>
        <p:spPr>
          <a:xfrm>
            <a:off x="2323324" y="699796"/>
            <a:ext cx="7677538" cy="1477328"/>
          </a:xfrm>
          <a:prstGeom prst="rect">
            <a:avLst/>
          </a:prstGeom>
          <a:noFill/>
        </p:spPr>
        <p:txBody>
          <a:bodyPr wrap="square" rtlCol="1">
            <a:spAutoFit/>
          </a:bodyPr>
          <a:lstStyle/>
          <a:p>
            <a:pPr algn="ctr"/>
            <a:r>
              <a:rPr lang="he-IL" sz="5400" b="1" dirty="0"/>
              <a:t>מצגת ניתוח נתונים</a:t>
            </a:r>
          </a:p>
          <a:p>
            <a:pPr algn="ctr"/>
            <a:r>
              <a:rPr lang="en-US" sz="3600" b="1" dirty="0"/>
              <a:t>TEST &amp; CONTROL</a:t>
            </a:r>
            <a:endParaRPr lang="he-IL" sz="3600" b="1" dirty="0"/>
          </a:p>
        </p:txBody>
      </p:sp>
      <p:sp>
        <p:nvSpPr>
          <p:cNvPr id="6" name="תיבת טקסט 5">
            <a:extLst>
              <a:ext uri="{FF2B5EF4-FFF2-40B4-BE49-F238E27FC236}">
                <a16:creationId xmlns:a16="http://schemas.microsoft.com/office/drawing/2014/main" id="{44BB646E-6286-3889-0ED1-8CDAB8753486}"/>
              </a:ext>
            </a:extLst>
          </p:cNvPr>
          <p:cNvSpPr txBox="1"/>
          <p:nvPr/>
        </p:nvSpPr>
        <p:spPr>
          <a:xfrm>
            <a:off x="3133530" y="3069772"/>
            <a:ext cx="5924939" cy="2308324"/>
          </a:xfrm>
          <a:prstGeom prst="rect">
            <a:avLst/>
          </a:prstGeom>
          <a:noFill/>
        </p:spPr>
        <p:txBody>
          <a:bodyPr wrap="square" rtlCol="1">
            <a:spAutoFit/>
          </a:bodyPr>
          <a:lstStyle/>
          <a:p>
            <a:pPr algn="ctr"/>
            <a:r>
              <a:rPr lang="he-IL" sz="3600" b="1" u="sng" dirty="0"/>
              <a:t>מציגים</a:t>
            </a:r>
          </a:p>
          <a:p>
            <a:pPr algn="ctr"/>
            <a:r>
              <a:rPr lang="he-IL" sz="3600" dirty="0"/>
              <a:t>רועי טופצ'י 316533488</a:t>
            </a:r>
          </a:p>
          <a:p>
            <a:pPr algn="ctr"/>
            <a:r>
              <a:rPr lang="he-IL" sz="3600" dirty="0"/>
              <a:t>יוסי קסלסי 206294191</a:t>
            </a:r>
          </a:p>
          <a:p>
            <a:pPr algn="ctr"/>
            <a:r>
              <a:rPr lang="he-IL" sz="3600" dirty="0"/>
              <a:t>תומר חלפון 205532377</a:t>
            </a:r>
          </a:p>
        </p:txBody>
      </p:sp>
    </p:spTree>
    <p:extLst>
      <p:ext uri="{BB962C8B-B14F-4D97-AF65-F5344CB8AC3E}">
        <p14:creationId xmlns:p14="http://schemas.microsoft.com/office/powerpoint/2010/main" val="3566183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B90FD98D-98FA-EFAD-EDB3-5230C923C544}"/>
              </a:ext>
            </a:extLst>
          </p:cNvPr>
          <p:cNvSpPr txBox="1"/>
          <p:nvPr/>
        </p:nvSpPr>
        <p:spPr>
          <a:xfrm>
            <a:off x="2323324" y="205274"/>
            <a:ext cx="7677538" cy="923330"/>
          </a:xfrm>
          <a:prstGeom prst="rect">
            <a:avLst/>
          </a:prstGeom>
          <a:noFill/>
        </p:spPr>
        <p:txBody>
          <a:bodyPr wrap="square" rtlCol="1">
            <a:spAutoFit/>
          </a:bodyPr>
          <a:lstStyle/>
          <a:p>
            <a:pPr algn="ctr"/>
            <a:r>
              <a:rPr lang="he-IL" sz="5400" b="1" dirty="0"/>
              <a:t>הקדמה</a:t>
            </a:r>
          </a:p>
        </p:txBody>
      </p:sp>
      <p:sp>
        <p:nvSpPr>
          <p:cNvPr id="5" name="תיבת טקסט 4">
            <a:extLst>
              <a:ext uri="{FF2B5EF4-FFF2-40B4-BE49-F238E27FC236}">
                <a16:creationId xmlns:a16="http://schemas.microsoft.com/office/drawing/2014/main" id="{350F12A8-D3B3-9D3B-065F-35AE0B73B390}"/>
              </a:ext>
            </a:extLst>
          </p:cNvPr>
          <p:cNvSpPr txBox="1"/>
          <p:nvPr/>
        </p:nvSpPr>
        <p:spPr>
          <a:xfrm>
            <a:off x="2323324" y="1228397"/>
            <a:ext cx="7677538" cy="5262979"/>
          </a:xfrm>
          <a:prstGeom prst="rect">
            <a:avLst/>
          </a:prstGeom>
          <a:noFill/>
        </p:spPr>
        <p:txBody>
          <a:bodyPr wrap="square" rtlCol="1">
            <a:spAutoFit/>
          </a:bodyPr>
          <a:lstStyle/>
          <a:p>
            <a:pPr algn="r"/>
            <a:r>
              <a:rPr lang="he-IL" sz="2800" b="1" dirty="0"/>
              <a:t>מטרת המצגת- </a:t>
            </a:r>
            <a:r>
              <a:rPr lang="he-IL" sz="2800" dirty="0"/>
              <a:t>הצגת נתוני ניתוח של שני קבוצות הביקורת, הסקת מסקנות וגזירת פעולות עבודה מהם.</a:t>
            </a:r>
          </a:p>
          <a:p>
            <a:pPr algn="r"/>
            <a:endParaRPr lang="he-IL" sz="2800" dirty="0"/>
          </a:p>
          <a:p>
            <a:pPr algn="r"/>
            <a:r>
              <a:rPr lang="he-IL" sz="2800" b="1" dirty="0"/>
              <a:t>מתודולוגיה-</a:t>
            </a:r>
            <a:r>
              <a:rPr lang="he-IL" sz="2800" dirty="0"/>
              <a:t> בניית מאגרי נתונים רלוונטיים על סמך הדרישה ושליפת מידע רלוונטי לפי מטרת ההצגה.</a:t>
            </a:r>
          </a:p>
          <a:p>
            <a:pPr algn="r"/>
            <a:endParaRPr lang="he-IL" sz="2800" dirty="0"/>
          </a:p>
          <a:p>
            <a:pPr marL="0" marR="0" lvl="0" indent="0" algn="r" defTabSz="457200" rtl="0" eaLnBrk="1" fontAlgn="auto" latinLnBrk="0" hangingPunct="1">
              <a:lnSpc>
                <a:spcPct val="100000"/>
              </a:lnSpc>
              <a:spcBef>
                <a:spcPts val="0"/>
              </a:spcBef>
              <a:spcAft>
                <a:spcPts val="0"/>
              </a:spcAft>
              <a:buClrTx/>
              <a:buSzTx/>
              <a:buFontTx/>
              <a:buNone/>
              <a:tabLst/>
              <a:defRPr/>
            </a:pPr>
            <a:r>
              <a:rPr lang="he-IL" sz="2800" b="1" dirty="0"/>
              <a:t>תקופת ניתוח</a:t>
            </a:r>
            <a:r>
              <a:rPr kumimoji="0" lang="he-IL" sz="2800" b="1" i="0" u="none" strike="noStrike" kern="1200" cap="none" spc="0" normalizeH="0" baseline="0" noProof="0" dirty="0">
                <a:ln>
                  <a:noFill/>
                </a:ln>
                <a:solidFill>
                  <a:prstClr val="black"/>
                </a:solidFill>
                <a:effectLst/>
                <a:uLnTx/>
                <a:uFillTx/>
                <a:latin typeface="Century Gothic" panose="020B0502020202020204"/>
                <a:ea typeface="+mn-ea"/>
                <a:cs typeface="Gisha" panose="020B0502040204020203" pitchFamily="34" charset="-79"/>
              </a:rPr>
              <a:t>- </a:t>
            </a:r>
            <a:r>
              <a:rPr kumimoji="0" lang="he-IL" sz="2800" b="0" i="0" u="none" strike="noStrike" kern="1200" cap="none" spc="0" normalizeH="0" baseline="0" noProof="0" dirty="0">
                <a:ln>
                  <a:noFill/>
                </a:ln>
                <a:solidFill>
                  <a:prstClr val="black"/>
                </a:solidFill>
                <a:effectLst/>
                <a:uLnTx/>
                <a:uFillTx/>
                <a:latin typeface="Century Gothic" panose="020B0502020202020204"/>
                <a:ea typeface="+mn-ea"/>
                <a:cs typeface="Gisha" panose="020B0502040204020203" pitchFamily="34" charset="-79"/>
              </a:rPr>
              <a:t>27-11-2020</a:t>
            </a:r>
            <a:r>
              <a:rPr kumimoji="0" lang="he-IL" sz="2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Arial" panose="020B0604020202020204" pitchFamily="34" charset="0"/>
              </a:rPr>
              <a:t> </a:t>
            </a:r>
            <a:r>
              <a:rPr kumimoji="0" lang="he-IL" sz="2800" b="0" i="0" u="none" strike="noStrike" kern="1200" cap="none" spc="0" normalizeH="0" baseline="0" noProof="0" dirty="0">
                <a:ln>
                  <a:noFill/>
                </a:ln>
                <a:solidFill>
                  <a:prstClr val="black"/>
                </a:solidFill>
                <a:effectLst/>
                <a:uLnTx/>
                <a:uFillTx/>
                <a:latin typeface="Century Gothic" panose="020B0502020202020204"/>
                <a:ea typeface="+mn-ea"/>
                <a:cs typeface="Gisha" panose="020B0502040204020203" pitchFamily="34" charset="-79"/>
              </a:rPr>
              <a:t>עד 18-1-2021</a:t>
            </a:r>
          </a:p>
          <a:p>
            <a:pPr algn="r"/>
            <a:endParaRPr lang="he-IL" sz="2800" dirty="0"/>
          </a:p>
          <a:p>
            <a:pPr algn="r"/>
            <a:r>
              <a:rPr lang="he-IL" sz="2800" b="1" dirty="0"/>
              <a:t>הנחות עבודה- </a:t>
            </a:r>
            <a:r>
              <a:rPr lang="he-IL" sz="2800" dirty="0"/>
              <a:t>טרנסקציה מוגדרת כתשלום בפועל, חניה יומית בעבודה מוגדרת כרכב ולא לפי משתמש, הזמנים הם על פי דקות. </a:t>
            </a:r>
          </a:p>
          <a:p>
            <a:pPr algn="r"/>
            <a:endParaRPr lang="he-IL" sz="2800" dirty="0"/>
          </a:p>
        </p:txBody>
      </p:sp>
    </p:spTree>
    <p:extLst>
      <p:ext uri="{BB962C8B-B14F-4D97-AF65-F5344CB8AC3E}">
        <p14:creationId xmlns:p14="http://schemas.microsoft.com/office/powerpoint/2010/main" val="3100145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C1FA67F3-3060-B233-0F1B-6C3838CFB27E}"/>
              </a:ext>
            </a:extLst>
          </p:cNvPr>
          <p:cNvSpPr txBox="1"/>
          <p:nvPr/>
        </p:nvSpPr>
        <p:spPr>
          <a:xfrm>
            <a:off x="343678" y="158218"/>
            <a:ext cx="11504644" cy="923330"/>
          </a:xfrm>
          <a:prstGeom prst="rect">
            <a:avLst/>
          </a:prstGeom>
          <a:noFill/>
        </p:spPr>
        <p:txBody>
          <a:bodyPr wrap="square" rtlCol="1">
            <a:spAutoFit/>
          </a:bodyPr>
          <a:lstStyle/>
          <a:p>
            <a:pPr algn="ctr"/>
            <a:r>
              <a:rPr lang="he-IL" sz="5400" b="1" dirty="0"/>
              <a:t>התפלגות הכנסות בעיר חיפה לפי יום</a:t>
            </a:r>
          </a:p>
        </p:txBody>
      </p:sp>
      <p:sp>
        <p:nvSpPr>
          <p:cNvPr id="5" name="תיבת טקסט 4">
            <a:extLst>
              <a:ext uri="{FF2B5EF4-FFF2-40B4-BE49-F238E27FC236}">
                <a16:creationId xmlns:a16="http://schemas.microsoft.com/office/drawing/2014/main" id="{2F4A55D3-66D9-B09B-1DD2-78C383FE02D5}"/>
              </a:ext>
            </a:extLst>
          </p:cNvPr>
          <p:cNvSpPr txBox="1"/>
          <p:nvPr/>
        </p:nvSpPr>
        <p:spPr>
          <a:xfrm>
            <a:off x="2257231" y="1184587"/>
            <a:ext cx="7677538" cy="1717586"/>
          </a:xfrm>
          <a:prstGeom prst="rect">
            <a:avLst/>
          </a:prstGeom>
          <a:noFill/>
        </p:spPr>
        <p:txBody>
          <a:bodyPr wrap="square" rtlCol="1">
            <a:spAutoFit/>
          </a:bodyPr>
          <a:lstStyle/>
          <a:p>
            <a:pPr algn="ctr">
              <a:lnSpc>
                <a:spcPct val="150000"/>
              </a:lnSpc>
            </a:pPr>
            <a:r>
              <a:rPr lang="he-IL" sz="1800" dirty="0">
                <a:effectLst/>
                <a:ea typeface="Calibri" panose="020F0502020204030204" pitchFamily="34" charset="0"/>
                <a:cs typeface="David" panose="020E0502060401010101" pitchFamily="34" charset="-79"/>
              </a:rPr>
              <a:t>בניתוח הגרף המסביר על העיר חיפ</a:t>
            </a:r>
            <a:r>
              <a:rPr lang="he-IL" dirty="0">
                <a:ea typeface="Calibri" panose="020F0502020204030204" pitchFamily="34" charset="0"/>
                <a:cs typeface="David" panose="020E0502060401010101" pitchFamily="34" charset="-79"/>
              </a:rPr>
              <a:t>ה ומראה את השפעת ההטבה עליה</a:t>
            </a:r>
            <a:r>
              <a:rPr lang="he-IL" sz="1800" dirty="0">
                <a:effectLst/>
                <a:ea typeface="Calibri" panose="020F0502020204030204" pitchFamily="34" charset="0"/>
                <a:cs typeface="David" panose="020E0502060401010101" pitchFamily="34" charset="-79"/>
              </a:rPr>
              <a:t>, אנו רואים כי  הניסוי של מתן ההטבה הגביר את ההכנסות, ניתן להשתמש במתן ההטבה לתושבי ירושלים ותל אביב על מנת לייצר טריגר לכניסה לאפליקציה וגם אם לא יצליח להביא כניסות חדשות הרי בכוחו להגדיל את ההכנסות.</a:t>
            </a:r>
            <a:endParaRPr lang="he-IL" sz="5400" b="1" dirty="0"/>
          </a:p>
        </p:txBody>
      </p:sp>
      <p:pic>
        <p:nvPicPr>
          <p:cNvPr id="6" name="slide7" descr="6">
            <a:extLst>
              <a:ext uri="{FF2B5EF4-FFF2-40B4-BE49-F238E27FC236}">
                <a16:creationId xmlns:a16="http://schemas.microsoft.com/office/drawing/2014/main" id="{02594B2B-1710-487C-8A79-5F153504E1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878" y="3108251"/>
            <a:ext cx="10719615" cy="3488492"/>
          </a:xfrm>
          <a:prstGeom prst="rect">
            <a:avLst/>
          </a:prstGeom>
        </p:spPr>
      </p:pic>
    </p:spTree>
    <p:extLst>
      <p:ext uri="{BB962C8B-B14F-4D97-AF65-F5344CB8AC3E}">
        <p14:creationId xmlns:p14="http://schemas.microsoft.com/office/powerpoint/2010/main" val="343895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E6320254-0008-79F2-63A9-B40F3AC3AEC1}"/>
              </a:ext>
            </a:extLst>
          </p:cNvPr>
          <p:cNvSpPr txBox="1"/>
          <p:nvPr/>
        </p:nvSpPr>
        <p:spPr>
          <a:xfrm>
            <a:off x="-220825" y="261257"/>
            <a:ext cx="12633649" cy="923330"/>
          </a:xfrm>
          <a:prstGeom prst="rect">
            <a:avLst/>
          </a:prstGeom>
          <a:noFill/>
        </p:spPr>
        <p:txBody>
          <a:bodyPr wrap="square" rtlCol="1">
            <a:spAutoFit/>
          </a:bodyPr>
          <a:lstStyle/>
          <a:p>
            <a:pPr algn="ctr"/>
            <a:r>
              <a:rPr lang="he-IL" sz="5400" b="1" dirty="0"/>
              <a:t>הכניסה לחניון ביחס לשהות בו</a:t>
            </a:r>
          </a:p>
        </p:txBody>
      </p:sp>
      <p:sp>
        <p:nvSpPr>
          <p:cNvPr id="5" name="תיבת טקסט 4">
            <a:extLst>
              <a:ext uri="{FF2B5EF4-FFF2-40B4-BE49-F238E27FC236}">
                <a16:creationId xmlns:a16="http://schemas.microsoft.com/office/drawing/2014/main" id="{AD60FD0C-8E0A-2EDD-00A6-ED435DB9CFB9}"/>
              </a:ext>
            </a:extLst>
          </p:cNvPr>
          <p:cNvSpPr txBox="1"/>
          <p:nvPr/>
        </p:nvSpPr>
        <p:spPr>
          <a:xfrm>
            <a:off x="2257231" y="1184587"/>
            <a:ext cx="7677538" cy="886589"/>
          </a:xfrm>
          <a:prstGeom prst="rect">
            <a:avLst/>
          </a:prstGeom>
          <a:noFill/>
        </p:spPr>
        <p:txBody>
          <a:bodyPr wrap="square" rtlCol="1">
            <a:spAutoFit/>
          </a:bodyPr>
          <a:lstStyle/>
          <a:p>
            <a:pPr algn="ctr">
              <a:lnSpc>
                <a:spcPct val="150000"/>
              </a:lnSpc>
            </a:pPr>
            <a:r>
              <a:rPr lang="he-IL" dirty="0">
                <a:effectLst/>
                <a:ea typeface="Calibri" panose="020F0502020204030204" pitchFamily="34" charset="0"/>
                <a:cs typeface="David" panose="020E0502060401010101" pitchFamily="34" charset="-79"/>
              </a:rPr>
              <a:t>בניתוח הגרף שבו צוין שהלקוחות המשתמשים באפליקציה הם לקוחות "שבויים", ניתן לראות שמתן ההטבה לא הגביר את כניסתם לאפליקציה, אך הגביר את שהותם בחניונים.</a:t>
            </a:r>
            <a:endParaRPr lang="he-IL" b="1" dirty="0"/>
          </a:p>
        </p:txBody>
      </p:sp>
      <p:pic>
        <p:nvPicPr>
          <p:cNvPr id="6" name="slide9" descr="8">
            <a:extLst>
              <a:ext uri="{FF2B5EF4-FFF2-40B4-BE49-F238E27FC236}">
                <a16:creationId xmlns:a16="http://schemas.microsoft.com/office/drawing/2014/main" id="{4B302BF1-CBC0-49FD-9426-6B516AE6A0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700" y="2489330"/>
            <a:ext cx="11277600" cy="4063870"/>
          </a:xfrm>
          <a:prstGeom prst="rect">
            <a:avLst/>
          </a:prstGeom>
        </p:spPr>
      </p:pic>
    </p:spTree>
    <p:extLst>
      <p:ext uri="{BB962C8B-B14F-4D97-AF65-F5344CB8AC3E}">
        <p14:creationId xmlns:p14="http://schemas.microsoft.com/office/powerpoint/2010/main" val="434026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5620B3BB-152F-5533-0F85-C6B15E63D20D}"/>
              </a:ext>
            </a:extLst>
          </p:cNvPr>
          <p:cNvSpPr txBox="1"/>
          <p:nvPr/>
        </p:nvSpPr>
        <p:spPr>
          <a:xfrm>
            <a:off x="1514281" y="326572"/>
            <a:ext cx="9163438" cy="923330"/>
          </a:xfrm>
          <a:prstGeom prst="rect">
            <a:avLst/>
          </a:prstGeom>
          <a:noFill/>
        </p:spPr>
        <p:txBody>
          <a:bodyPr wrap="square" rtlCol="1">
            <a:spAutoFit/>
          </a:bodyPr>
          <a:lstStyle/>
          <a:p>
            <a:pPr algn="ctr"/>
            <a:r>
              <a:rPr lang="he-IL" sz="5400" b="1" dirty="0"/>
              <a:t>זמן השהות הממוצע לפי וותק</a:t>
            </a:r>
          </a:p>
        </p:txBody>
      </p:sp>
      <p:sp>
        <p:nvSpPr>
          <p:cNvPr id="5" name="תיבת טקסט 4">
            <a:extLst>
              <a:ext uri="{FF2B5EF4-FFF2-40B4-BE49-F238E27FC236}">
                <a16:creationId xmlns:a16="http://schemas.microsoft.com/office/drawing/2014/main" id="{6347D445-899A-5842-7509-5AFFD65580D3}"/>
              </a:ext>
            </a:extLst>
          </p:cNvPr>
          <p:cNvSpPr txBox="1"/>
          <p:nvPr/>
        </p:nvSpPr>
        <p:spPr>
          <a:xfrm>
            <a:off x="2257231" y="1184587"/>
            <a:ext cx="7677538" cy="1302088"/>
          </a:xfrm>
          <a:prstGeom prst="rect">
            <a:avLst/>
          </a:prstGeom>
          <a:noFill/>
        </p:spPr>
        <p:txBody>
          <a:bodyPr wrap="square" rtlCol="1">
            <a:spAutoFit/>
          </a:bodyPr>
          <a:lstStyle/>
          <a:p>
            <a:pPr algn="ctr">
              <a:lnSpc>
                <a:spcPct val="150000"/>
              </a:lnSpc>
            </a:pPr>
            <a:r>
              <a:rPr lang="he-IL" sz="1800" dirty="0">
                <a:effectLst/>
                <a:ea typeface="Calibri" panose="020F0502020204030204" pitchFamily="34" charset="0"/>
                <a:cs typeface="David" panose="020E0502060401010101" pitchFamily="34" charset="-79"/>
              </a:rPr>
              <a:t>בניתוח הגרף ניתן לראות כי עקב מתן ההטבה זמן השהות הממוצע בחניונים עלה ביותר מפי 2 (וכתוצאה מכך משפר את ההכנסות הצפויות) השפעה זו היא רוחבית ומשפיעה על כלל המשתמשים  באפליקציה.</a:t>
            </a:r>
            <a:endParaRPr lang="he-IL" b="1" dirty="0"/>
          </a:p>
        </p:txBody>
      </p:sp>
      <p:pic>
        <p:nvPicPr>
          <p:cNvPr id="6" name="slide11" descr="10">
            <a:extLst>
              <a:ext uri="{FF2B5EF4-FFF2-40B4-BE49-F238E27FC236}">
                <a16:creationId xmlns:a16="http://schemas.microsoft.com/office/drawing/2014/main" id="{0C0279BA-B471-4F05-93FA-A45714020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0975" y="2659613"/>
            <a:ext cx="4248150" cy="3162300"/>
          </a:xfrm>
          <a:prstGeom prst="rect">
            <a:avLst/>
          </a:prstGeom>
        </p:spPr>
      </p:pic>
    </p:spTree>
    <p:extLst>
      <p:ext uri="{BB962C8B-B14F-4D97-AF65-F5344CB8AC3E}">
        <p14:creationId xmlns:p14="http://schemas.microsoft.com/office/powerpoint/2010/main" val="2267364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A14E0D97-7551-5C52-012F-2721664880C9}"/>
              </a:ext>
            </a:extLst>
          </p:cNvPr>
          <p:cNvSpPr txBox="1"/>
          <p:nvPr/>
        </p:nvSpPr>
        <p:spPr>
          <a:xfrm>
            <a:off x="2257231" y="233265"/>
            <a:ext cx="7677538" cy="923330"/>
          </a:xfrm>
          <a:prstGeom prst="rect">
            <a:avLst/>
          </a:prstGeom>
          <a:noFill/>
        </p:spPr>
        <p:txBody>
          <a:bodyPr wrap="square" rtlCol="1">
            <a:spAutoFit/>
          </a:bodyPr>
          <a:lstStyle/>
          <a:p>
            <a:pPr algn="ctr"/>
            <a:r>
              <a:rPr lang="he-IL" sz="5400" b="1" dirty="0"/>
              <a:t>מוסר התשלומים</a:t>
            </a:r>
          </a:p>
        </p:txBody>
      </p:sp>
      <p:sp>
        <p:nvSpPr>
          <p:cNvPr id="5" name="תיבת טקסט 4">
            <a:extLst>
              <a:ext uri="{FF2B5EF4-FFF2-40B4-BE49-F238E27FC236}">
                <a16:creationId xmlns:a16="http://schemas.microsoft.com/office/drawing/2014/main" id="{2B27CF82-ADF8-24E8-743F-6FA76930BA82}"/>
              </a:ext>
            </a:extLst>
          </p:cNvPr>
          <p:cNvSpPr txBox="1"/>
          <p:nvPr/>
        </p:nvSpPr>
        <p:spPr>
          <a:xfrm>
            <a:off x="2257231" y="1184587"/>
            <a:ext cx="7677538" cy="886589"/>
          </a:xfrm>
          <a:prstGeom prst="rect">
            <a:avLst/>
          </a:prstGeom>
          <a:noFill/>
        </p:spPr>
        <p:txBody>
          <a:bodyPr wrap="square" rtlCol="1">
            <a:spAutoFit/>
          </a:bodyPr>
          <a:lstStyle/>
          <a:p>
            <a:pPr algn="ctr">
              <a:lnSpc>
                <a:spcPct val="150000"/>
              </a:lnSpc>
            </a:pPr>
            <a:r>
              <a:rPr lang="he-IL" sz="1800" dirty="0">
                <a:effectLst/>
                <a:ea typeface="Calibri" panose="020F0502020204030204" pitchFamily="34" charset="0"/>
                <a:cs typeface="David" panose="020E0502060401010101" pitchFamily="34" charset="-79"/>
              </a:rPr>
              <a:t>בניתוח הגרף ניתן לראות שכתוצאה ממתן ההטבה מוסר התשלומים של הלקוחות השתפר לטובת החברה בעקבות תשלומים מיידים לאחר פעולה באפליקציה.</a:t>
            </a:r>
            <a:endParaRPr lang="he-IL" b="1" dirty="0"/>
          </a:p>
        </p:txBody>
      </p:sp>
      <p:pic>
        <p:nvPicPr>
          <p:cNvPr id="6" name="slide10" descr="9">
            <a:extLst>
              <a:ext uri="{FF2B5EF4-FFF2-40B4-BE49-F238E27FC236}">
                <a16:creationId xmlns:a16="http://schemas.microsoft.com/office/drawing/2014/main" id="{708C8107-CA51-4290-AF77-6F2D5C7AF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5" y="2207389"/>
            <a:ext cx="11277600" cy="3954780"/>
          </a:xfrm>
          <a:prstGeom prst="rect">
            <a:avLst/>
          </a:prstGeom>
        </p:spPr>
      </p:pic>
    </p:spTree>
    <p:extLst>
      <p:ext uri="{BB962C8B-B14F-4D97-AF65-F5344CB8AC3E}">
        <p14:creationId xmlns:p14="http://schemas.microsoft.com/office/powerpoint/2010/main" val="3544446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DF4A3AD0-44A9-6867-4FB9-27D01CAFD27F}"/>
              </a:ext>
            </a:extLst>
          </p:cNvPr>
          <p:cNvSpPr txBox="1"/>
          <p:nvPr/>
        </p:nvSpPr>
        <p:spPr>
          <a:xfrm>
            <a:off x="2257231" y="335902"/>
            <a:ext cx="7677538" cy="923330"/>
          </a:xfrm>
          <a:prstGeom prst="rect">
            <a:avLst/>
          </a:prstGeom>
          <a:noFill/>
        </p:spPr>
        <p:txBody>
          <a:bodyPr wrap="square" rtlCol="1">
            <a:spAutoFit/>
          </a:bodyPr>
          <a:lstStyle/>
          <a:p>
            <a:pPr algn="ctr"/>
            <a:r>
              <a:rPr lang="he-IL" sz="5400" b="1" dirty="0"/>
              <a:t>שימוש באפליקציה</a:t>
            </a:r>
          </a:p>
        </p:txBody>
      </p:sp>
      <p:sp>
        <p:nvSpPr>
          <p:cNvPr id="5" name="תיבת טקסט 4">
            <a:extLst>
              <a:ext uri="{FF2B5EF4-FFF2-40B4-BE49-F238E27FC236}">
                <a16:creationId xmlns:a16="http://schemas.microsoft.com/office/drawing/2014/main" id="{8FC04E16-381E-C069-9D8E-518CEBCBCFD1}"/>
              </a:ext>
            </a:extLst>
          </p:cNvPr>
          <p:cNvSpPr txBox="1"/>
          <p:nvPr/>
        </p:nvSpPr>
        <p:spPr>
          <a:xfrm>
            <a:off x="2257231" y="1184587"/>
            <a:ext cx="7677538" cy="1302088"/>
          </a:xfrm>
          <a:prstGeom prst="rect">
            <a:avLst/>
          </a:prstGeom>
          <a:noFill/>
        </p:spPr>
        <p:txBody>
          <a:bodyPr wrap="square" rtlCol="1">
            <a:spAutoFit/>
          </a:bodyPr>
          <a:lstStyle/>
          <a:p>
            <a:pPr algn="ctr">
              <a:lnSpc>
                <a:spcPct val="150000"/>
              </a:lnSpc>
            </a:pPr>
            <a:r>
              <a:rPr lang="he-IL" sz="1800" dirty="0">
                <a:effectLst/>
                <a:ea typeface="Calibri" panose="020F0502020204030204" pitchFamily="34" charset="0"/>
                <a:cs typeface="David" panose="020E0502060401010101" pitchFamily="34" charset="-79"/>
              </a:rPr>
              <a:t>בניתוח הגרף ניתן לראות חלוקה לקבוצת הביקורת ולקבוצת הניסוי, קבוצת הביקורות עושה שימוש כ 800 חניות ביום ואילו קבוצת הניסוי כ1700 חניות ביום, ולכן ניתן להסיק שהזינוק במספר השימושים באפליקציה נובע מחלוקת ההטבה.</a:t>
            </a:r>
            <a:endParaRPr lang="he-IL" b="1" dirty="0"/>
          </a:p>
        </p:txBody>
      </p:sp>
      <p:pic>
        <p:nvPicPr>
          <p:cNvPr id="6" name="slide8" descr="7">
            <a:extLst>
              <a:ext uri="{FF2B5EF4-FFF2-40B4-BE49-F238E27FC236}">
                <a16:creationId xmlns:a16="http://schemas.microsoft.com/office/drawing/2014/main" id="{58D263B6-6042-460D-86A5-49ECCA4E1F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450" y="2679686"/>
            <a:ext cx="10791825" cy="3663964"/>
          </a:xfrm>
          <a:prstGeom prst="rect">
            <a:avLst/>
          </a:prstGeom>
        </p:spPr>
      </p:pic>
    </p:spTree>
    <p:extLst>
      <p:ext uri="{BB962C8B-B14F-4D97-AF65-F5344CB8AC3E}">
        <p14:creationId xmlns:p14="http://schemas.microsoft.com/office/powerpoint/2010/main" val="2647085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תיבת טקסט 3">
            <a:extLst>
              <a:ext uri="{FF2B5EF4-FFF2-40B4-BE49-F238E27FC236}">
                <a16:creationId xmlns:a16="http://schemas.microsoft.com/office/drawing/2014/main" id="{CAE73F3D-C892-D758-5686-4DDD9BE6B9AB}"/>
              </a:ext>
            </a:extLst>
          </p:cNvPr>
          <p:cNvSpPr txBox="1"/>
          <p:nvPr/>
        </p:nvSpPr>
        <p:spPr>
          <a:xfrm>
            <a:off x="1676400" y="2677120"/>
            <a:ext cx="8877300" cy="1200329"/>
          </a:xfrm>
          <a:prstGeom prst="rect">
            <a:avLst/>
          </a:prstGeom>
          <a:noFill/>
        </p:spPr>
        <p:txBody>
          <a:bodyPr wrap="square" rtlCol="1">
            <a:spAutoFit/>
          </a:bodyPr>
          <a:lstStyle/>
          <a:p>
            <a:pPr algn="ctr"/>
            <a:r>
              <a:rPr lang="he-IL" sz="7200" b="1" dirty="0"/>
              <a:t>תודה על ההקשבה </a:t>
            </a:r>
            <a:r>
              <a:rPr lang="he-IL" sz="7200" b="1" dirty="0">
                <a:sym typeface="Wingdings" panose="05000000000000000000" pitchFamily="2" charset="2"/>
              </a:rPr>
              <a:t></a:t>
            </a:r>
            <a:endParaRPr lang="he-IL" sz="7200" b="1" dirty="0"/>
          </a:p>
        </p:txBody>
      </p:sp>
    </p:spTree>
    <p:extLst>
      <p:ext uri="{BB962C8B-B14F-4D97-AF65-F5344CB8AC3E}">
        <p14:creationId xmlns:p14="http://schemas.microsoft.com/office/powerpoint/2010/main" val="62354653"/>
      </p:ext>
    </p:extLst>
  </p:cSld>
  <p:clrMapOvr>
    <a:masterClrMapping/>
  </p:clrMapOvr>
</p:sld>
</file>

<file path=ppt/theme/theme1.xml><?xml version="1.0" encoding="utf-8"?>
<a:theme xmlns:a="http://schemas.openxmlformats.org/drawingml/2006/main" name="עשן מתפתל">
  <a:themeElements>
    <a:clrScheme name="עשן מתפתל">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עשן מתפתל">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עשן מתפתל">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68</TotalTime>
  <Words>269</Words>
  <Application>Microsoft Office PowerPoint</Application>
  <PresentationFormat>מסך רחב</PresentationFormat>
  <Paragraphs>25</Paragraphs>
  <Slides>8</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8</vt:i4>
      </vt:variant>
    </vt:vector>
  </HeadingPairs>
  <TitlesOfParts>
    <vt:vector size="13" baseType="lpstr">
      <vt:lpstr>Arial</vt:lpstr>
      <vt:lpstr>Calibri</vt:lpstr>
      <vt:lpstr>Century Gothic</vt:lpstr>
      <vt:lpstr>Wingdings 3</vt:lpstr>
      <vt:lpstr>עשן מתפתל</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Yossi Kaslasy</dc:creator>
  <cp:lastModifiedBy>Yossi Kaslasy</cp:lastModifiedBy>
  <cp:revision>22</cp:revision>
  <dcterms:created xsi:type="dcterms:W3CDTF">2022-08-05T11:39:43Z</dcterms:created>
  <dcterms:modified xsi:type="dcterms:W3CDTF">2022-08-05T14:07:43Z</dcterms:modified>
</cp:coreProperties>
</file>