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  <p:sldMasterId id="2147483721" r:id="rId2"/>
  </p:sldMasterIdLst>
  <p:notesMasterIdLst>
    <p:notesMasterId r:id="rId14"/>
  </p:notesMasterIdLst>
  <p:handoutMasterIdLst>
    <p:handoutMasterId r:id="rId15"/>
  </p:handoutMasterIdLst>
  <p:sldIdLst>
    <p:sldId id="402" r:id="rId3"/>
    <p:sldId id="410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03" r:id="rId13"/>
  </p:sldIdLst>
  <p:sldSz cx="17348200" cy="9756775"/>
  <p:notesSz cx="6858000" cy="9144000"/>
  <p:defaultTextStyle>
    <a:defPPr>
      <a:defRPr lang="nl-NL"/>
    </a:defPPr>
    <a:lvl1pPr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649288" indent="-192088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1300163" indent="-385763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949450" indent="-577850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2600325" indent="-771525" algn="l" defTabSz="649288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073" userDrawn="1">
          <p15:clr>
            <a:srgbClr val="A4A3A4"/>
          </p15:clr>
        </p15:guide>
        <p15:guide id="2" pos="5465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2922"/>
    <a:srgbClr val="BE2E1A"/>
    <a:srgbClr val="BF2E1B"/>
    <a:srgbClr val="B72E1B"/>
    <a:srgbClr val="B3011B"/>
    <a:srgbClr val="A8011B"/>
    <a:srgbClr val="00332B"/>
    <a:srgbClr val="E8C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77" autoAdjust="0"/>
    <p:restoredTop sz="94610" autoAdjust="0"/>
  </p:normalViewPr>
  <p:slideViewPr>
    <p:cSldViewPr snapToGrid="0" snapToObjects="1">
      <p:cViewPr>
        <p:scale>
          <a:sx n="50" d="100"/>
          <a:sy n="50" d="100"/>
        </p:scale>
        <p:origin x="-996" y="-60"/>
      </p:cViewPr>
      <p:guideLst>
        <p:guide orient="horz" pos="3073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2" d="100"/>
          <a:sy n="162" d="100"/>
        </p:scale>
        <p:origin x="6544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7A39E9D-B438-D94D-AF2A-93757548558C}" type="datetime1">
              <a:rPr lang="nl-NL" altLang="nl-NL"/>
              <a:pPr/>
              <a:t>19-6-2017</a:t>
            </a:fld>
            <a:endParaRPr lang="nl-NL" alt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18A9EAD0-9E80-4D48-BD70-0B8751B7105E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516391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3AA95554-0BC3-EC48-BCE0-DB850053191D}" type="datetime1">
              <a:rPr lang="nl-NL" altLang="nl-NL"/>
              <a:pPr/>
              <a:t>19-6-2017</a:t>
            </a:fld>
            <a:endParaRPr lang="nl-NL" alt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 smtClean="0"/>
              <a:t>Klik om de tekststijl van het model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99F9E045-9CC3-1D4F-BC0B-726384831F88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777474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9288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0163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49450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00325" algn="l" defTabSz="649288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51378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653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929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2204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49288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train.csv </a:t>
            </a:r>
            <a:r>
              <a:rPr lang="en-US" dirty="0" smtClean="0"/>
              <a:t>(build year, material, number of floors, etc.)</a:t>
            </a:r>
          </a:p>
          <a:p>
            <a:pPr marL="0" marR="0" indent="0" algn="l" defTabSz="649288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macro.csv (e.g. employment, salary, mortality)</a:t>
            </a:r>
          </a:p>
        </p:txBody>
      </p:sp>
    </p:spTree>
    <p:extLst>
      <p:ext uri="{BB962C8B-B14F-4D97-AF65-F5344CB8AC3E}">
        <p14:creationId xmlns:p14="http://schemas.microsoft.com/office/powerpoint/2010/main" val="134893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20208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vol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200732" y="1799999"/>
            <a:ext cx="14889083" cy="7020000"/>
          </a:xfrm>
        </p:spPr>
        <p:txBody>
          <a:bodyPr>
            <a:normAutofit/>
          </a:bodyPr>
          <a:lstStyle>
            <a:lvl1pPr marL="609951" indent="-609951">
              <a:buFont typeface="Arial" charset="0"/>
              <a:buChar char="•"/>
              <a:defRPr/>
            </a:lvl1pPr>
            <a:lvl2pPr marL="1062611" indent="-457463">
              <a:buFont typeface="Arial" charset="0"/>
              <a:buChar char="•"/>
              <a:defRPr/>
            </a:lvl2pPr>
            <a:lvl3pPr marL="1677364" indent="-457463">
              <a:buFont typeface="Helvetica" charset="0"/>
              <a:buChar char="−"/>
              <a:defRPr/>
            </a:lvl3pPr>
            <a:lvl4pPr marL="2206268" indent="-381219">
              <a:buFont typeface="Helvetica" charset="0"/>
              <a:buChar char="−"/>
              <a:defRPr/>
            </a:lvl4pPr>
            <a:lvl5pPr marL="2821021" indent="-381219">
              <a:buFont typeface="Helvetica" charset="0"/>
              <a:buChar char="−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510068-CF9F-1546-A962-438E155E6626}" type="slidenum">
              <a:rPr lang="nl-NL" altLang="nl-NL"/>
              <a:pPr/>
              <a:t>‹nr.›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E1ED08B-741D-9E48-95DA-82644AB503BC}" type="datetime1">
              <a:rPr lang="nl-NL" altLang="nl-NL" smtClean="0"/>
              <a:t>19-6-2017</a:t>
            </a:fld>
            <a:endParaRPr lang="nl-NL" altLang="nl-NL"/>
          </a:p>
        </p:txBody>
      </p:sp>
      <p:cxnSp>
        <p:nvCxnSpPr>
          <p:cNvPr id="10" name="Rechte verbindingslijn 9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rgbClr val="BE2E1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3860292" y="9147198"/>
            <a:ext cx="2229523" cy="50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84" y="9349691"/>
            <a:ext cx="1606019" cy="196784"/>
          </a:xfrm>
          <a:prstGeom prst="rect">
            <a:avLst/>
          </a:prstGeom>
        </p:spPr>
      </p:pic>
    </p:spTree>
    <p:extLst/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volg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200732" y="1799999"/>
            <a:ext cx="14889083" cy="7020000"/>
          </a:xfrm>
        </p:spPr>
        <p:txBody>
          <a:bodyPr>
            <a:normAutofit/>
          </a:bodyPr>
          <a:lstStyle>
            <a:lvl1pPr marL="609951" indent="-609951">
              <a:buFont typeface="Arial" charset="0"/>
              <a:buChar char="•"/>
              <a:defRPr baseline="0"/>
            </a:lvl1pPr>
            <a:lvl2pPr marL="1062611" indent="-457463">
              <a:buFont typeface="Arial" charset="0"/>
              <a:buChar char="•"/>
              <a:defRPr/>
            </a:lvl2pPr>
            <a:lvl3pPr marL="1677364" indent="-457463">
              <a:buFont typeface="Helvetica" charset="0"/>
              <a:buChar char="−"/>
              <a:defRPr/>
            </a:lvl3pPr>
            <a:lvl4pPr marL="2206268" indent="-381219">
              <a:buFont typeface="Helvetica" charset="0"/>
              <a:buChar char="−"/>
              <a:defRPr/>
            </a:lvl4pPr>
            <a:lvl5pPr marL="2821021" indent="-381219">
              <a:buFont typeface="Helvetica" charset="0"/>
              <a:buChar char="−"/>
              <a:defRPr/>
            </a:lvl5pPr>
          </a:lstStyle>
          <a:p>
            <a:pPr lvl="0"/>
            <a:r>
              <a:rPr lang="nl-NL" altLang="nl-NL" smtClean="0"/>
              <a:t>Tekststijl van het model bewerken</a:t>
            </a:r>
          </a:p>
          <a:p>
            <a:pPr lvl="1"/>
            <a:r>
              <a:rPr lang="nl-NL" altLang="nl-NL" smtClean="0"/>
              <a:t>Tweede niveau</a:t>
            </a:r>
          </a:p>
          <a:p>
            <a:pPr lvl="2"/>
            <a:r>
              <a:rPr lang="nl-NL" altLang="nl-NL" smtClean="0"/>
              <a:t>Derde niveau</a:t>
            </a:r>
          </a:p>
          <a:p>
            <a:pPr lvl="3"/>
            <a:r>
              <a:rPr lang="nl-NL" altLang="nl-NL" smtClean="0"/>
              <a:t>Vierde niveau</a:t>
            </a:r>
          </a:p>
          <a:p>
            <a:pPr lvl="4"/>
            <a:r>
              <a:rPr lang="nl-NL" altLang="nl-NL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9510068-CF9F-1546-A962-438E155E6626}" type="slidenum">
              <a:rPr lang="nl-NL" altLang="nl-NL" smtClean="0"/>
              <a:pPr/>
              <a:t>‹nr.›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1ED08B-741D-9E48-95DA-82644AB503BC}" type="datetime1">
              <a:rPr lang="nl-NL" altLang="nl-NL" smtClean="0"/>
              <a:pPr/>
              <a:t>19-6-2017</a:t>
            </a:fld>
            <a:endParaRPr lang="nl-NL" altLang="nl-NL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60292" y="9147198"/>
            <a:ext cx="2229523" cy="507738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84" y="9349691"/>
            <a:ext cx="1606019" cy="196785"/>
          </a:xfrm>
          <a:prstGeom prst="rect">
            <a:avLst/>
          </a:prstGeom>
        </p:spPr>
      </p:pic>
    </p:spTree>
    <p:extLst/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G_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1200734" y="1800000"/>
            <a:ext cx="14889083" cy="7019999"/>
          </a:xfrm>
        </p:spPr>
        <p:txBody>
          <a:bodyPr>
            <a:normAutofit/>
          </a:bodyPr>
          <a:lstStyle>
            <a:lvl1pPr marL="0" indent="0">
              <a:buFontTx/>
              <a:buNone/>
              <a:defRPr/>
            </a:lvl1pPr>
            <a:lvl2pPr marL="948480" indent="-408328">
              <a:buFont typeface="Arial" charset="0"/>
              <a:buChar char="•"/>
              <a:defRPr/>
            </a:lvl2pPr>
            <a:lvl3pPr marL="1497205" indent="-408328">
              <a:buFont typeface="Arial" charset="0"/>
              <a:buChar char="•"/>
              <a:defRPr/>
            </a:lvl3pPr>
            <a:lvl4pPr marL="1969302" indent="-340273">
              <a:buFont typeface="Arial" charset="0"/>
              <a:buChar char="•"/>
              <a:defRPr/>
            </a:lvl4pPr>
            <a:lvl5pPr marL="2518027" indent="-340273">
              <a:buFont typeface="Arial" charset="0"/>
              <a:buChar char="•"/>
              <a:defRPr/>
            </a:lvl5pPr>
          </a:lstStyle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86F204-EE71-294A-9EFB-2A6023F11312}" type="slidenum">
              <a:rPr lang="nl-NL" altLang="nl-NL"/>
              <a:pPr/>
              <a:t>‹nr.›</a:t>
            </a:fld>
            <a:endParaRPr lang="nl-NL" altLang="nl-NL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Powerpoint template</a:t>
            </a:r>
            <a:endParaRPr lang="nl-NL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18C17E9-359A-1148-9DEA-7F27ED0F3E46}" type="datetime1">
              <a:rPr lang="nl-NL" altLang="nl-NL" smtClean="0"/>
              <a:t>19-6-2017</a:t>
            </a:fld>
            <a:endParaRPr lang="nl-NL" altLang="nl-NL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305" y="9147199"/>
            <a:ext cx="2974512" cy="50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952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‹nr.›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53270" y="9172347"/>
            <a:ext cx="337646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CB0545-8C00-A544-A88F-C33FBC7A7630}" type="datetime1">
              <a:rPr lang="nl-NL" altLang="nl-NL" smtClean="0"/>
              <a:t>19-6-2017</a:t>
            </a:fld>
            <a:endParaRPr lang="nl-NL" altLang="nl-NL" dirty="0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00884" y="3318318"/>
            <a:ext cx="14889249" cy="508545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endParaRPr lang="nl-NL" dirty="0"/>
          </a:p>
        </p:txBody>
      </p:sp>
      <p:cxnSp>
        <p:nvCxnSpPr>
          <p:cNvPr id="12" name="Rechte verbindingslijn 11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1200884" y="2157048"/>
            <a:ext cx="14889249" cy="97301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nl-NL" dirty="0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60292" y="9147198"/>
            <a:ext cx="2229523" cy="507738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84" y="9349691"/>
            <a:ext cx="1606019" cy="19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336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A504CAB-574E-5F4F-9159-E27A716A9038}" type="slidenum">
              <a:rPr lang="nl-NL" altLang="nl-NL"/>
              <a:pPr/>
              <a:t>‹nr.›</a:t>
            </a:fld>
            <a:endParaRPr lang="nl-NL" altLang="nl-NL" dirty="0"/>
          </a:p>
        </p:txBody>
      </p:sp>
      <p:sp>
        <p:nvSpPr>
          <p:cNvPr id="7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53270" y="9172347"/>
            <a:ext cx="3376460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CB0545-8C00-A544-A88F-C33FBC7A7630}" type="datetime1">
              <a:rPr lang="nl-NL" altLang="nl-NL" smtClean="0"/>
              <a:t>19-6-2017</a:t>
            </a:fld>
            <a:endParaRPr lang="nl-NL" altLang="nl-NL" dirty="0"/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00884" y="2157047"/>
            <a:ext cx="14889249" cy="6224953"/>
          </a:xfrm>
        </p:spPr>
        <p:txBody>
          <a:bodyPr/>
          <a:lstStyle>
            <a:lvl1pPr algn="l">
              <a:defRPr baseline="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endParaRPr lang="nl-NL" dirty="0"/>
          </a:p>
        </p:txBody>
      </p:sp>
      <p:cxnSp>
        <p:nvCxnSpPr>
          <p:cNvPr id="12" name="Rechte verbindingslijn 11"/>
          <p:cNvCxnSpPr/>
          <p:nvPr userDrawn="1"/>
        </p:nvCxnSpPr>
        <p:spPr>
          <a:xfrm>
            <a:off x="1200884" y="8980714"/>
            <a:ext cx="14889249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60292" y="9147198"/>
            <a:ext cx="2229523" cy="507738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84" y="9349691"/>
            <a:ext cx="1606019" cy="19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09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200884" y="720725"/>
            <a:ext cx="14889249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Titelstijl van model bewerken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200884" y="1800224"/>
            <a:ext cx="14889249" cy="70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 smtClean="0"/>
              <a:t>Klik om de tekststijl van het model te bewerken</a:t>
            </a:r>
          </a:p>
          <a:p>
            <a:pPr lvl="1"/>
            <a:r>
              <a:rPr lang="nl-NL" altLang="nl-NL" dirty="0" smtClean="0"/>
              <a:t>Tweede niveau</a:t>
            </a:r>
          </a:p>
          <a:p>
            <a:pPr lvl="2"/>
            <a:r>
              <a:rPr lang="nl-NL" altLang="nl-NL" dirty="0" smtClean="0"/>
              <a:t>Derde niveau</a:t>
            </a:r>
          </a:p>
          <a:p>
            <a:pPr lvl="3"/>
            <a:r>
              <a:rPr lang="nl-NL" altLang="nl-NL" dirty="0" smtClean="0"/>
              <a:t>Vierde niveau</a:t>
            </a:r>
          </a:p>
          <a:p>
            <a:pPr lvl="4"/>
            <a:r>
              <a:rPr lang="nl-NL" altLang="nl-NL" dirty="0" smtClean="0"/>
              <a:t>Vijfde niveau</a:t>
            </a:r>
            <a:endParaRPr lang="nl-NL" alt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‹nr.›</a:t>
            </a:fld>
            <a:endParaRPr lang="nl-NL" altLang="nl-NL" dirty="0"/>
          </a:p>
        </p:txBody>
      </p:sp>
      <p:sp>
        <p:nvSpPr>
          <p:cNvPr id="9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53269" y="9172347"/>
            <a:ext cx="337646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867533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tx1"/>
                </a:solidFill>
                <a:latin typeface="Calibri" charset="0"/>
              </a:defRPr>
            </a:lvl1pPr>
          </a:lstStyle>
          <a:p>
            <a:fld id="{B3873A8C-A209-FC40-86BC-D3E9A671FD81}" type="datetime1">
              <a:rPr lang="nl-NL" altLang="nl-NL" smtClean="0"/>
              <a:pPr/>
              <a:t>19-6-2017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72913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866215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BE2E1A"/>
          </a:solidFill>
          <a:latin typeface="+mj-lt"/>
          <a:ea typeface="+mj-ea"/>
          <a:cs typeface="+mj-cs"/>
        </a:defRPr>
      </a:lvl1pPr>
      <a:lvl2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2pPr>
      <a:lvl3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3pPr>
      <a:lvl4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4pPr>
      <a:lvl5pPr algn="l" defTabSz="866215" rtl="0" eaLnBrk="1" fontAlgn="base" hangingPunct="1">
        <a:spcBef>
          <a:spcPct val="0"/>
        </a:spcBef>
        <a:spcAft>
          <a:spcPct val="0"/>
        </a:spcAft>
        <a:defRPr sz="4269" b="1">
          <a:solidFill>
            <a:srgbClr val="BE2E1A"/>
          </a:solidFill>
          <a:latin typeface="Calibri" charset="0"/>
        </a:defRPr>
      </a:lvl5pPr>
      <a:lvl6pPr marL="609951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6pPr>
      <a:lvl7pPr marL="1219901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7pPr>
      <a:lvl8pPr marL="1829852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8pPr>
      <a:lvl9pPr marL="2439802" algn="l" defTabSz="866215" rtl="0" eaLnBrk="1" fontAlgn="base" hangingPunct="1">
        <a:spcBef>
          <a:spcPct val="0"/>
        </a:spcBef>
        <a:spcAft>
          <a:spcPct val="0"/>
        </a:spcAft>
        <a:defRPr sz="4002" b="1">
          <a:solidFill>
            <a:srgbClr val="BE2E1A"/>
          </a:solidFill>
          <a:latin typeface="Arial" charset="0"/>
        </a:defRPr>
      </a:lvl9pPr>
    </p:titleStyle>
    <p:bodyStyle>
      <a:lvl1pPr marL="609951" indent="-609951" algn="l" defTabSz="866215" rtl="0" eaLnBrk="1" fontAlgn="base" hangingPunct="1">
        <a:lnSpc>
          <a:spcPct val="10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060" indent="-457463" algn="l" defTabSz="866215" rtl="0" eaLnBrk="1" fontAlgn="base" hangingPunct="1">
        <a:lnSpc>
          <a:spcPct val="9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77364" indent="-457463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204718" indent="-381219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021" indent="-381219" algn="l" defTabSz="866215" rtl="0" eaLnBrk="1" fontAlgn="base" hangingPunct="1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4771430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6pPr>
      <a:lvl7pPr marL="5638962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7pPr>
      <a:lvl8pPr marL="6506495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8pPr>
      <a:lvl9pPr marL="7374027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1pPr>
      <a:lvl2pPr marL="86753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2pPr>
      <a:lvl3pPr marL="173506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3pPr>
      <a:lvl4pPr marL="260259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4pPr>
      <a:lvl5pPr marL="347013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5pPr>
      <a:lvl6pPr marL="433766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6pPr>
      <a:lvl7pPr marL="520519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7pPr>
      <a:lvl8pPr marL="607272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8pPr>
      <a:lvl9pPr marL="694026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200884" y="720725"/>
            <a:ext cx="14889249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Titelstijl van model bewerken</a:t>
            </a:r>
          </a:p>
        </p:txBody>
      </p:sp>
      <p:sp>
        <p:nvSpPr>
          <p:cNvPr id="8195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200884" y="2157414"/>
            <a:ext cx="14889249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dirty="0"/>
              <a:t>Klik om de tekststijl van het model te bewerken</a:t>
            </a:r>
          </a:p>
          <a:p>
            <a:pPr lvl="1"/>
            <a:r>
              <a:rPr lang="nl-NL" altLang="nl-NL" dirty="0"/>
              <a:t>Tweede niveau</a:t>
            </a:r>
          </a:p>
          <a:p>
            <a:pPr lvl="2"/>
            <a:r>
              <a:rPr lang="nl-NL" altLang="nl-NL" dirty="0"/>
              <a:t>Derde niveau</a:t>
            </a:r>
          </a:p>
          <a:p>
            <a:pPr lvl="3"/>
            <a:r>
              <a:rPr lang="nl-NL" altLang="nl-NL" dirty="0"/>
              <a:t>Vierde niveau</a:t>
            </a:r>
          </a:p>
          <a:p>
            <a:pPr lvl="4"/>
            <a:r>
              <a:rPr lang="nl-NL" altLang="nl-NL" dirty="0"/>
              <a:t>Vijfde niveau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398072" y="9172347"/>
            <a:ext cx="836593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132E2AD1-83D9-DF41-A9AF-2F9595B23F20}" type="slidenum">
              <a:rPr lang="nl-NL" altLang="nl-NL" smtClean="0"/>
              <a:pPr/>
              <a:t>‹nr.›</a:t>
            </a:fld>
            <a:endParaRPr lang="nl-NL" alt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53269" y="9172347"/>
            <a:ext cx="337646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867533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846006" y="9172347"/>
            <a:ext cx="1230535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1"/>
                </a:solidFill>
                <a:latin typeface="Calibri" charset="0"/>
              </a:defRPr>
            </a:lvl1pPr>
          </a:lstStyle>
          <a:p>
            <a:fld id="{FB5CF2AB-20FF-5442-9E53-3C6EDD7FBCEA}" type="datetime1">
              <a:rPr lang="nl-NL" altLang="nl-NL" smtClean="0"/>
              <a:pPr/>
              <a:t>19-6-2017</a:t>
            </a:fld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73953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2" r:id="rId2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866215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2pPr>
      <a:lvl3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3pPr>
      <a:lvl4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4pPr>
      <a:lvl5pPr algn="ctr" defTabSz="866215" rtl="0" eaLnBrk="0" fontAlgn="base" hangingPunct="0">
        <a:spcBef>
          <a:spcPct val="0"/>
        </a:spcBef>
        <a:spcAft>
          <a:spcPct val="0"/>
        </a:spcAft>
        <a:defRPr sz="6671">
          <a:solidFill>
            <a:schemeClr val="bg1"/>
          </a:solidFill>
          <a:latin typeface="Calibri" charset="0"/>
        </a:defRPr>
      </a:lvl5pPr>
      <a:lvl6pPr marL="609951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6pPr>
      <a:lvl7pPr marL="1219901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7pPr>
      <a:lvl8pPr marL="1829852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8pPr>
      <a:lvl9pPr marL="2439802" algn="l" defTabSz="866215" rtl="0" fontAlgn="base">
        <a:spcBef>
          <a:spcPct val="0"/>
        </a:spcBef>
        <a:spcAft>
          <a:spcPct val="0"/>
        </a:spcAft>
        <a:defRPr sz="6671">
          <a:solidFill>
            <a:schemeClr val="tx1"/>
          </a:solidFill>
          <a:latin typeface="Arial" charset="0"/>
        </a:defRPr>
      </a:lvl9pPr>
    </p:titleStyle>
    <p:bodyStyle>
      <a:lvl1pPr algn="l" defTabSz="866215" rtl="0" eaLnBrk="0" fontAlgn="base" hangingPunct="0">
        <a:spcBef>
          <a:spcPts val="2001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060" indent="-455346" algn="l" defTabSz="866215" rtl="0" eaLnBrk="0" fontAlgn="base" hangingPunct="0">
        <a:lnSpc>
          <a:spcPct val="90000"/>
        </a:lnSpc>
        <a:spcBef>
          <a:spcPts val="2001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75247" indent="-457463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202599" indent="-381219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818904" indent="-381219" algn="l" defTabSz="866215" rtl="0" eaLnBrk="0" fontAlgn="base" hangingPunct="0">
        <a:lnSpc>
          <a:spcPct val="90000"/>
        </a:lnSpc>
        <a:spcBef>
          <a:spcPts val="1334"/>
        </a:spcBef>
        <a:spcAft>
          <a:spcPct val="0"/>
        </a:spcAft>
        <a:buFont typeface="Helvetica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4771430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6pPr>
      <a:lvl7pPr marL="5638962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7pPr>
      <a:lvl8pPr marL="6506495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8pPr>
      <a:lvl9pPr marL="7374027" indent="-433767" algn="l" defTabSz="867533" rtl="0" eaLnBrk="1" latinLnBrk="0" hangingPunct="1">
        <a:spcBef>
          <a:spcPct val="20000"/>
        </a:spcBef>
        <a:buFont typeface="Arial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1pPr>
      <a:lvl2pPr marL="86753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2pPr>
      <a:lvl3pPr marL="173506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3pPr>
      <a:lvl4pPr marL="260259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4pPr>
      <a:lvl5pPr marL="347013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5pPr>
      <a:lvl6pPr marL="4337663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6pPr>
      <a:lvl7pPr marL="5205195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7pPr>
      <a:lvl8pPr marL="6072728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8pPr>
      <a:lvl9pPr marL="6940260" algn="l" defTabSz="867533" rtl="0" eaLnBrk="1" latinLnBrk="0" hangingPunct="1">
        <a:defRPr sz="3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387920" y="693305"/>
            <a:ext cx="14889249" cy="1275488"/>
          </a:xfrm>
        </p:spPr>
        <p:txBody>
          <a:bodyPr/>
          <a:lstStyle/>
          <a:p>
            <a:pPr algn="ctr"/>
            <a:r>
              <a:rPr lang="nl-NL" sz="8800" dirty="0" smtClean="0">
                <a:latin typeface="Stencil" panose="040409050D0802020404" pitchFamily="82" charset="0"/>
              </a:rPr>
              <a:t>CLASSIFIED</a:t>
            </a:r>
            <a:endParaRPr lang="nl-NL" sz="8800" dirty="0">
              <a:latin typeface="Stencil" panose="040409050D0802020404" pitchFamily="82" charset="0"/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endParaRPr lang="nl-NL" dirty="0"/>
          </a:p>
          <a:p>
            <a:pPr algn="ctr"/>
            <a:endParaRPr lang="nl-NL" dirty="0" smtClean="0"/>
          </a:p>
          <a:p>
            <a:pPr algn="ctr"/>
            <a:r>
              <a:rPr lang="nl-NL" sz="3200" dirty="0" err="1" smtClean="0"/>
              <a:t>Sberbank</a:t>
            </a:r>
            <a:r>
              <a:rPr lang="nl-NL" sz="3200" dirty="0" smtClean="0"/>
              <a:t> Russian </a:t>
            </a:r>
            <a:r>
              <a:rPr lang="nl-NL" sz="3200" dirty="0" err="1" smtClean="0"/>
              <a:t>Housing</a:t>
            </a:r>
            <a:r>
              <a:rPr lang="nl-NL" sz="3200" dirty="0" smtClean="0"/>
              <a:t> Market </a:t>
            </a:r>
            <a:r>
              <a:rPr lang="nl-NL" sz="3200" dirty="0" err="1" smtClean="0"/>
              <a:t>Competition</a:t>
            </a:r>
            <a:endParaRPr lang="nl-NL" sz="3200" dirty="0" smtClean="0"/>
          </a:p>
          <a:p>
            <a:pPr algn="ctr"/>
            <a:r>
              <a:rPr lang="nl-NL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https://www.kaggle.com/c/sberbank-russian-housing-market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algn="ctr"/>
            <a:r>
              <a:rPr lang="nl-NL" i="1" dirty="0" err="1" smtClean="0"/>
              <a:t>Classified</a:t>
            </a:r>
            <a:r>
              <a:rPr lang="nl-NL" i="1" dirty="0" smtClean="0"/>
              <a:t> is Jordi </a:t>
            </a:r>
            <a:r>
              <a:rPr lang="nl-NL" i="1" dirty="0" err="1" smtClean="0"/>
              <a:t>Beernink</a:t>
            </a:r>
            <a:r>
              <a:rPr lang="nl-NL" i="1" dirty="0" smtClean="0"/>
              <a:t>, Roel Bouman, Jeffrey Luppes, </a:t>
            </a:r>
            <a:r>
              <a:rPr lang="nl-NL" i="1" dirty="0" err="1" smtClean="0"/>
              <a:t>Gerdriaan</a:t>
            </a:r>
            <a:r>
              <a:rPr lang="nl-NL" i="1" dirty="0" smtClean="0"/>
              <a:t> Mulder </a:t>
            </a:r>
            <a:r>
              <a:rPr lang="nl-NL" i="1" dirty="0" err="1" smtClean="0"/>
              <a:t>and</a:t>
            </a:r>
            <a:r>
              <a:rPr lang="nl-NL" i="1" dirty="0"/>
              <a:t> Thijs </a:t>
            </a:r>
            <a:r>
              <a:rPr lang="nl-NL" i="1" dirty="0" err="1"/>
              <a:t>Werrij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21428364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Conclusion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29042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sz="6000" dirty="0">
                <a:solidFill>
                  <a:srgbClr val="B72922"/>
                </a:solidFill>
              </a:rPr>
              <a:t>Team </a:t>
            </a:r>
            <a:r>
              <a:rPr lang="nl-NL" sz="6000" dirty="0" err="1">
                <a:solidFill>
                  <a:srgbClr val="B72922"/>
                </a:solidFill>
                <a:latin typeface="Stencil" panose="040409050D0802020404" pitchFamily="82" charset="0"/>
              </a:rPr>
              <a:t>Classified</a:t>
            </a:r>
            <a:r>
              <a:rPr lang="nl-NL" sz="6000" dirty="0">
                <a:solidFill>
                  <a:srgbClr val="B72922"/>
                </a:solidFill>
                <a:latin typeface="Stencil" panose="040409050D0802020404" pitchFamily="82" charset="0"/>
              </a:rPr>
              <a:t/>
            </a:r>
            <a:br>
              <a:rPr lang="nl-NL" sz="6000" dirty="0">
                <a:solidFill>
                  <a:srgbClr val="B72922"/>
                </a:solidFill>
                <a:latin typeface="Stencil" panose="040409050D0802020404" pitchFamily="82" charset="0"/>
              </a:rPr>
            </a:br>
            <a:endParaRPr lang="nl-NL" sz="6000" dirty="0">
              <a:solidFill>
                <a:srgbClr val="B72922"/>
              </a:solidFill>
            </a:endParaRPr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>
          <a:xfrm>
            <a:off x="1052603" y="4717472"/>
            <a:ext cx="14889249" cy="4391891"/>
          </a:xfrm>
        </p:spPr>
        <p:txBody>
          <a:bodyPr/>
          <a:lstStyle/>
          <a:p>
            <a:pPr algn="ctr"/>
            <a:r>
              <a:rPr lang="en-US" sz="3200" b="1" dirty="0" err="1">
                <a:solidFill>
                  <a:schemeClr val="bg1"/>
                </a:solidFill>
              </a:rPr>
              <a:t>Sberbank</a:t>
            </a:r>
            <a:r>
              <a:rPr lang="en-US" sz="3200" b="1" dirty="0">
                <a:solidFill>
                  <a:schemeClr val="bg1"/>
                </a:solidFill>
              </a:rPr>
              <a:t> Russian Housing Market Competition</a:t>
            </a:r>
          </a:p>
          <a:p>
            <a:pPr algn="ctr"/>
            <a:r>
              <a:rPr lang="en-US" sz="3200" i="1" dirty="0" smtClean="0">
                <a:solidFill>
                  <a:schemeClr val="bg1"/>
                </a:solidFill>
              </a:rPr>
              <a:t>Maybe </a:t>
            </a:r>
            <a:r>
              <a:rPr lang="en-US" sz="3200" i="1" dirty="0">
                <a:solidFill>
                  <a:schemeClr val="bg1"/>
                </a:solidFill>
              </a:rPr>
              <a:t>a short</a:t>
            </a:r>
          </a:p>
          <a:p>
            <a:pPr algn="ctr"/>
            <a:r>
              <a:rPr lang="en-US" sz="3200" i="1" dirty="0">
                <a:solidFill>
                  <a:schemeClr val="bg1"/>
                </a:solidFill>
              </a:rPr>
              <a:t>Summary of stuff</a:t>
            </a:r>
          </a:p>
          <a:p>
            <a:pPr algn="ctr"/>
            <a:r>
              <a:rPr lang="en-US" sz="3200" i="1" dirty="0">
                <a:solidFill>
                  <a:schemeClr val="bg1"/>
                </a:solidFill>
              </a:rPr>
              <a:t>Discussed</a:t>
            </a:r>
          </a:p>
          <a:p>
            <a:pPr algn="ctr"/>
            <a:endParaRPr lang="en-US" sz="3200" i="1" dirty="0" smtClean="0">
              <a:solidFill>
                <a:schemeClr val="bg1"/>
              </a:solidFill>
            </a:endParaRPr>
          </a:p>
          <a:p>
            <a:pPr algn="ctr"/>
            <a:r>
              <a:rPr lang="en-US" sz="3200" i="1" smtClean="0">
                <a:solidFill>
                  <a:schemeClr val="bg1"/>
                </a:solidFill>
              </a:rPr>
              <a:t>Thank you </a:t>
            </a:r>
            <a:r>
              <a:rPr lang="en-US" sz="3200" i="1" dirty="0">
                <a:solidFill>
                  <a:schemeClr val="bg1"/>
                </a:solidFill>
              </a:rPr>
              <a:t>for your </a:t>
            </a:r>
            <a:r>
              <a:rPr lang="en-US" sz="3200" i="1" dirty="0" smtClean="0">
                <a:solidFill>
                  <a:schemeClr val="bg1"/>
                </a:solidFill>
              </a:rPr>
              <a:t>attention! Any </a:t>
            </a:r>
            <a:r>
              <a:rPr lang="en-US" sz="3200" i="1" dirty="0">
                <a:solidFill>
                  <a:schemeClr val="bg1"/>
                </a:solidFill>
              </a:rPr>
              <a:t>questions?</a:t>
            </a:r>
          </a:p>
          <a:p>
            <a:pPr algn="ctr"/>
            <a:endParaRPr lang="nl-NL" sz="3200" dirty="0" smtClean="0">
              <a:solidFill>
                <a:schemeClr val="bg1"/>
              </a:solidFill>
            </a:endParaRPr>
          </a:p>
          <a:p>
            <a:pPr algn="ctr"/>
            <a:endParaRPr lang="nl-NL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- The competition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Predict prices of realty in Moscow area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Data set consists of:</a:t>
            </a:r>
          </a:p>
          <a:p>
            <a:pPr marL="544437" indent="-544437">
              <a:buFont typeface="Arial" panose="020B0604020202020204" pitchFamily="34" charset="0"/>
              <a:buChar char="•"/>
            </a:pPr>
            <a:r>
              <a:rPr lang="en-US" dirty="0" smtClean="0"/>
              <a:t>train.csv, 30473 entries with information about houses/apartments</a:t>
            </a:r>
          </a:p>
          <a:p>
            <a:pPr marL="544437" indent="-544437">
              <a:buFont typeface="Arial" panose="020B0604020202020204" pitchFamily="34" charset="0"/>
              <a:buChar char="•"/>
            </a:pPr>
            <a:r>
              <a:rPr lang="en-US" dirty="0" smtClean="0"/>
              <a:t>macro.csv, data on Russia's </a:t>
            </a:r>
            <a:r>
              <a:rPr lang="en-US" dirty="0" err="1" smtClean="0"/>
              <a:t>macroeconomy</a:t>
            </a:r>
            <a:r>
              <a:rPr lang="en-US" dirty="0" smtClean="0"/>
              <a:t> and financial sector</a:t>
            </a:r>
          </a:p>
          <a:p>
            <a:pPr marL="544437" indent="-544437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Data </a:t>
            </a:r>
            <a:r>
              <a:rPr lang="en-US" dirty="0"/>
              <a:t>is from 2011 to 2015, while the test set is from 2015 to </a:t>
            </a:r>
            <a:r>
              <a:rPr lang="en-US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413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Introduction</a:t>
            </a:r>
            <a:r>
              <a:rPr lang="nl-NL" dirty="0" smtClean="0"/>
              <a:t> - Data </a:t>
            </a:r>
            <a:r>
              <a:rPr lang="nl-NL" dirty="0" err="1" smtClean="0"/>
              <a:t>exploration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68402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Approach - Pre-processing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Transform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data </a:t>
            </a:r>
            <a:r>
              <a:rPr lang="nl-NL" dirty="0" err="1" smtClean="0"/>
              <a:t>using</a:t>
            </a:r>
            <a:r>
              <a:rPr lang="nl-NL" dirty="0" smtClean="0"/>
              <a:t> </a:t>
            </a:r>
            <a:r>
              <a:rPr lang="nl-NL" dirty="0" err="1" smtClean="0"/>
              <a:t>one</a:t>
            </a:r>
            <a:r>
              <a:rPr lang="nl-NL" dirty="0" smtClean="0"/>
              <a:t>-hot </a:t>
            </a:r>
            <a:r>
              <a:rPr lang="nl-NL" dirty="0" err="1" smtClean="0"/>
              <a:t>encoding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categories</a:t>
            </a:r>
            <a:r>
              <a:rPr lang="nl-NL" dirty="0" smtClean="0"/>
              <a:t>, but preserving </a:t>
            </a:r>
            <a:r>
              <a:rPr lang="nl-NL" dirty="0" err="1" smtClean="0"/>
              <a:t>numerical</a:t>
            </a:r>
            <a:r>
              <a:rPr lang="nl-NL" dirty="0" smtClean="0"/>
              <a:t> data</a:t>
            </a:r>
          </a:p>
          <a:p>
            <a:endParaRPr lang="nl-NL" dirty="0"/>
          </a:p>
          <a:p>
            <a:r>
              <a:rPr lang="nl-NL" dirty="0" smtClean="0"/>
              <a:t>[missing data?]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88256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Approach - </a:t>
            </a:r>
            <a:r>
              <a:rPr lang="nl-NL" dirty="0" err="1" smtClean="0"/>
              <a:t>Testing</a:t>
            </a:r>
            <a:r>
              <a:rPr lang="nl-NL" dirty="0" smtClean="0"/>
              <a:t> different </a:t>
            </a:r>
            <a:r>
              <a:rPr lang="nl-NL" dirty="0" err="1" smtClean="0"/>
              <a:t>methods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smtClean="0"/>
              <a:t>Split </a:t>
            </a:r>
            <a:r>
              <a:rPr lang="nl-NL" dirty="0" err="1" smtClean="0"/>
              <a:t>the</a:t>
            </a:r>
            <a:r>
              <a:rPr lang="nl-NL" dirty="0" smtClean="0"/>
              <a:t> training data </a:t>
            </a:r>
            <a:r>
              <a:rPr lang="nl-NL" dirty="0" err="1" smtClean="0"/>
              <a:t>between</a:t>
            </a:r>
            <a:r>
              <a:rPr lang="nl-NL" dirty="0" smtClean="0"/>
              <a:t> entries </a:t>
            </a:r>
            <a:r>
              <a:rPr lang="nl-NL" dirty="0" err="1" smtClean="0"/>
              <a:t>before</a:t>
            </a:r>
            <a:r>
              <a:rPr lang="nl-NL" dirty="0" smtClean="0"/>
              <a:t> 2015 </a:t>
            </a:r>
            <a:r>
              <a:rPr lang="nl-NL" dirty="0" err="1" smtClean="0"/>
              <a:t>and</a:t>
            </a:r>
            <a:r>
              <a:rPr lang="nl-NL" dirty="0" smtClean="0"/>
              <a:t> in 2015,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internal</a:t>
            </a:r>
            <a:r>
              <a:rPr lang="nl-NL" dirty="0" smtClean="0"/>
              <a:t> </a:t>
            </a:r>
            <a:r>
              <a:rPr lang="nl-NL" dirty="0" err="1" smtClean="0"/>
              <a:t>validation</a:t>
            </a:r>
            <a:endParaRPr lang="nl-NL" dirty="0" smtClean="0"/>
          </a:p>
          <a:p>
            <a:endParaRPr lang="nl-NL" dirty="0"/>
          </a:p>
          <a:p>
            <a:pPr marL="0" indent="0">
              <a:buNone/>
            </a:pPr>
            <a:r>
              <a:rPr lang="nl-NL" dirty="0" err="1" smtClean="0"/>
              <a:t>Tested</a:t>
            </a:r>
            <a:r>
              <a:rPr lang="nl-NL" dirty="0" smtClean="0"/>
              <a:t> </a:t>
            </a:r>
            <a:r>
              <a:rPr lang="nl-NL" dirty="0" err="1" smtClean="0"/>
              <a:t>several</a:t>
            </a:r>
            <a:r>
              <a:rPr lang="nl-NL" dirty="0" smtClean="0"/>
              <a:t> </a:t>
            </a:r>
            <a:r>
              <a:rPr lang="nl-NL" dirty="0" err="1" smtClean="0"/>
              <a:t>methods</a:t>
            </a:r>
            <a:r>
              <a:rPr lang="nl-NL" dirty="0" smtClean="0"/>
              <a:t>:</a:t>
            </a:r>
          </a:p>
          <a:p>
            <a:pPr marL="544437" indent="-544437">
              <a:buFont typeface="Arial" panose="020B0604020202020204" pitchFamily="34" charset="0"/>
              <a:buChar char="•"/>
            </a:pPr>
            <a:r>
              <a:rPr lang="nl-NL" dirty="0" smtClean="0"/>
              <a:t>…</a:t>
            </a:r>
          </a:p>
          <a:p>
            <a:pPr marL="544437" indent="-544437">
              <a:buFont typeface="Arial" panose="020B0604020202020204" pitchFamily="34" charset="0"/>
              <a:buChar char="•"/>
            </a:pPr>
            <a:r>
              <a:rPr lang="nl-NL" dirty="0" err="1" smtClean="0"/>
              <a:t>XGBoost</a:t>
            </a:r>
            <a:endParaRPr lang="nl-NL" dirty="0" smtClean="0"/>
          </a:p>
          <a:p>
            <a:pPr marL="544437" indent="-544437">
              <a:buFont typeface="Arial" panose="020B0604020202020204" pitchFamily="34" charset="0"/>
              <a:buChar char="•"/>
            </a:pPr>
            <a:endParaRPr lang="nl-NL" dirty="0"/>
          </a:p>
          <a:p>
            <a:pPr marL="0" indent="0">
              <a:buNone/>
            </a:pPr>
            <a:r>
              <a:rPr lang="nl-NL" dirty="0" err="1" smtClean="0"/>
              <a:t>XGBoost</a:t>
            </a:r>
            <a:r>
              <a:rPr lang="nl-NL" dirty="0" smtClean="0"/>
              <a:t> </a:t>
            </a:r>
            <a:r>
              <a:rPr lang="nl-NL" dirty="0" err="1" smtClean="0"/>
              <a:t>outperformed</a:t>
            </a:r>
            <a:r>
              <a:rPr lang="nl-NL" dirty="0" smtClean="0"/>
              <a:t>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other</a:t>
            </a:r>
            <a:r>
              <a:rPr lang="nl-NL" dirty="0" smtClean="0"/>
              <a:t> </a:t>
            </a:r>
            <a:r>
              <a:rPr lang="nl-NL" dirty="0" err="1" smtClean="0"/>
              <a:t>methods</a:t>
            </a:r>
            <a:r>
              <a:rPr lang="nl-NL" dirty="0" smtClean="0"/>
              <a:t>, </a:t>
            </a:r>
            <a:r>
              <a:rPr lang="nl-NL" dirty="0" err="1" smtClean="0"/>
              <a:t>which</a:t>
            </a:r>
            <a:r>
              <a:rPr lang="nl-NL" dirty="0" smtClean="0"/>
              <a:t> later </a:t>
            </a:r>
            <a:r>
              <a:rPr lang="nl-NL" dirty="0" err="1" smtClean="0"/>
              <a:t>became</a:t>
            </a:r>
            <a:r>
              <a:rPr lang="nl-NL" dirty="0" smtClean="0"/>
              <a:t> even more </a:t>
            </a:r>
            <a:r>
              <a:rPr lang="nl-NL" dirty="0" err="1" smtClean="0"/>
              <a:t>notable</a:t>
            </a:r>
            <a:r>
              <a:rPr lang="nl-NL" dirty="0" smtClean="0"/>
              <a:t>…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459760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Approach – </a:t>
            </a:r>
            <a:r>
              <a:rPr lang="nl-NL" dirty="0" err="1" smtClean="0"/>
              <a:t>XGBoost</a:t>
            </a:r>
            <a:r>
              <a:rPr lang="nl-NL" dirty="0" smtClean="0"/>
              <a:t> ensemble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>
          <a:xfrm>
            <a:off x="1200733" y="1799999"/>
            <a:ext cx="6419268" cy="7020000"/>
          </a:xfrm>
        </p:spPr>
        <p:txBody>
          <a:bodyPr/>
          <a:lstStyle/>
          <a:p>
            <a:pPr marL="0" indent="0">
              <a:buNone/>
            </a:pPr>
            <a:r>
              <a:rPr lang="nl-NL" dirty="0" err="1" smtClean="0"/>
              <a:t>Kernel</a:t>
            </a:r>
            <a:r>
              <a:rPr lang="nl-NL" dirty="0" smtClean="0"/>
              <a:t> </a:t>
            </a:r>
            <a:r>
              <a:rPr lang="nl-NL" dirty="0" err="1" smtClean="0"/>
              <a:t>published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Andy </a:t>
            </a:r>
            <a:r>
              <a:rPr lang="nl-NL" dirty="0" err="1" smtClean="0"/>
              <a:t>Harless</a:t>
            </a:r>
            <a:endParaRPr lang="nl-NL" dirty="0" smtClean="0"/>
          </a:p>
          <a:p>
            <a:pPr marL="0" indent="0">
              <a:buNone/>
            </a:pPr>
            <a:r>
              <a:rPr lang="nl-NL" dirty="0" err="1" smtClean="0"/>
              <a:t>Widely</a:t>
            </a:r>
            <a:r>
              <a:rPr lang="nl-NL" dirty="0" smtClean="0"/>
              <a:t> </a:t>
            </a:r>
            <a:r>
              <a:rPr lang="nl-NL" dirty="0" err="1" smtClean="0"/>
              <a:t>used</a:t>
            </a:r>
            <a:r>
              <a:rPr lang="nl-NL" dirty="0" smtClean="0"/>
              <a:t> in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competition</a:t>
            </a:r>
            <a:endParaRPr lang="nl-NL" dirty="0" smtClean="0"/>
          </a:p>
          <a:p>
            <a:pPr marL="0" indent="0">
              <a:buNone/>
            </a:pPr>
            <a:r>
              <a:rPr lang="nl-NL" dirty="0" err="1" smtClean="0"/>
              <a:t>Improved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outperformed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original</a:t>
            </a:r>
            <a:endParaRPr lang="nl-NL" dirty="0"/>
          </a:p>
        </p:txBody>
      </p:sp>
      <p:sp>
        <p:nvSpPr>
          <p:cNvPr id="150" name="Rectangle 193"/>
          <p:cNvSpPr>
            <a:spLocks noChangeArrowheads="1"/>
          </p:cNvSpPr>
          <p:nvPr/>
        </p:nvSpPr>
        <p:spPr bwMode="auto">
          <a:xfrm>
            <a:off x="0" y="-26429"/>
            <a:ext cx="219967" cy="510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8888" tIns="54443" rIns="108888" bIns="54443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305" name="Rectangle 267"/>
          <p:cNvSpPr>
            <a:spLocks noChangeArrowheads="1"/>
          </p:cNvSpPr>
          <p:nvPr/>
        </p:nvSpPr>
        <p:spPr bwMode="auto">
          <a:xfrm>
            <a:off x="203325" y="125971"/>
            <a:ext cx="219967" cy="510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8888" tIns="54443" rIns="108888" bIns="54443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grpSp>
        <p:nvGrpSpPr>
          <p:cNvPr id="56" name="Groep 55"/>
          <p:cNvGrpSpPr/>
          <p:nvPr/>
        </p:nvGrpSpPr>
        <p:grpSpPr>
          <a:xfrm>
            <a:off x="7893481" y="2033818"/>
            <a:ext cx="8241905" cy="5689138"/>
            <a:chOff x="-404813" y="609600"/>
            <a:chExt cx="6992938" cy="6786563"/>
          </a:xfrm>
        </p:grpSpPr>
        <p:sp>
          <p:nvSpPr>
            <p:cNvPr id="57" name="AutoShape 266"/>
            <p:cNvSpPr>
              <a:spLocks noChangeArrowheads="1"/>
            </p:cNvSpPr>
            <p:nvPr/>
          </p:nvSpPr>
          <p:spPr bwMode="auto">
            <a:xfrm>
              <a:off x="-352425" y="2976563"/>
              <a:ext cx="485775" cy="2105025"/>
            </a:xfrm>
            <a:prstGeom prst="downArrow">
              <a:avLst>
                <a:gd name="adj1" fmla="val 46148"/>
                <a:gd name="adj2" fmla="val 13778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200"/>
            </a:p>
          </p:txBody>
        </p:sp>
        <p:sp>
          <p:nvSpPr>
            <p:cNvPr id="58" name="Text Box 265"/>
            <p:cNvSpPr txBox="1">
              <a:spLocks noChangeArrowheads="1"/>
            </p:cNvSpPr>
            <p:nvPr/>
          </p:nvSpPr>
          <p:spPr bwMode="auto">
            <a:xfrm>
              <a:off x="-404813" y="1833563"/>
              <a:ext cx="2047876" cy="285750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73969" eaLnBrk="1" hangingPunct="1"/>
              <a:r>
                <a:rPr lang="nl-NL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Set manual outliers to NaN</a:t>
              </a:r>
              <a:endParaRPr lang="nl-NL" altLang="nl-NL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Text Box 264"/>
            <p:cNvSpPr txBox="1">
              <a:spLocks noChangeArrowheads="1"/>
            </p:cNvSpPr>
            <p:nvPr/>
          </p:nvSpPr>
          <p:spPr bwMode="auto">
            <a:xfrm>
              <a:off x="-404813" y="2119313"/>
              <a:ext cx="2047876" cy="285750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73969" eaLnBrk="1" hangingPunct="1"/>
              <a:r>
                <a:rPr lang="nl-NL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Remove possible fraud cases</a:t>
              </a:r>
              <a:endParaRPr lang="nl-NL" altLang="nl-NL" sz="1200">
                <a:latin typeface="Arial" pitchFamily="34" charset="0"/>
                <a:cs typeface="Arial" pitchFamily="34" charset="0"/>
              </a:endParaRPr>
            </a:p>
            <a:p>
              <a:pPr defTabSz="573969"/>
              <a:endParaRPr lang="nl-NL" altLang="nl-NL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Text Box 263"/>
            <p:cNvSpPr txBox="1">
              <a:spLocks noChangeArrowheads="1"/>
            </p:cNvSpPr>
            <p:nvPr/>
          </p:nvSpPr>
          <p:spPr bwMode="auto">
            <a:xfrm>
              <a:off x="-404813" y="2405063"/>
              <a:ext cx="2047876" cy="285750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73969" eaLnBrk="1" hangingPunct="1"/>
              <a:r>
                <a:rPr lang="nl-NL" altLang="nl-NL" sz="1200" dirty="0" err="1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Add</a:t>
              </a:r>
              <a:r>
                <a:rPr lang="nl-NL" altLang="nl-NL" sz="1200" dirty="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manual features</a:t>
              </a:r>
              <a:endParaRPr lang="nl-NL" altLang="nl-NL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Text Box 262"/>
            <p:cNvSpPr txBox="1">
              <a:spLocks noChangeArrowheads="1"/>
            </p:cNvSpPr>
            <p:nvPr/>
          </p:nvSpPr>
          <p:spPr bwMode="auto">
            <a:xfrm>
              <a:off x="-404813" y="2690813"/>
              <a:ext cx="2047876" cy="285750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73969" eaLnBrk="1" hangingPunct="1"/>
              <a:r>
                <a:rPr lang="nl-NL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Correct for inflation</a:t>
              </a:r>
              <a:endParaRPr lang="nl-NL" altLang="nl-NL" sz="1200">
                <a:latin typeface="Arial" pitchFamily="34" charset="0"/>
                <a:cs typeface="Arial" pitchFamily="34" charset="0"/>
              </a:endParaRPr>
            </a:p>
            <a:p>
              <a:pPr defTabSz="573969"/>
              <a:endParaRPr lang="nl-NL" altLang="nl-NL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AutoShape 261"/>
            <p:cNvSpPr>
              <a:spLocks noChangeShapeType="1"/>
            </p:cNvSpPr>
            <p:nvPr/>
          </p:nvSpPr>
          <p:spPr bwMode="auto">
            <a:xfrm rot="10800000">
              <a:off x="1643063" y="2786063"/>
              <a:ext cx="66675" cy="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200"/>
            </a:p>
          </p:txBody>
        </p:sp>
        <p:sp>
          <p:nvSpPr>
            <p:cNvPr id="63" name="Text Box 259"/>
            <p:cNvSpPr txBox="1">
              <a:spLocks noChangeArrowheads="1"/>
            </p:cNvSpPr>
            <p:nvPr/>
          </p:nvSpPr>
          <p:spPr bwMode="auto">
            <a:xfrm>
              <a:off x="-290513" y="5081588"/>
              <a:ext cx="2047876" cy="285750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73969" eaLnBrk="1" hangingPunct="1"/>
              <a:r>
                <a:rPr lang="nl-NL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Prediction model 1</a:t>
              </a:r>
              <a:endParaRPr lang="nl-NL" altLang="nl-NL" sz="1200">
                <a:latin typeface="Arial" pitchFamily="34" charset="0"/>
                <a:cs typeface="Arial" pitchFamily="34" charset="0"/>
              </a:endParaRPr>
            </a:p>
            <a:p>
              <a:pPr defTabSz="573969"/>
              <a:endParaRPr lang="nl-NL" altLang="nl-NL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Text Box 258"/>
            <p:cNvSpPr txBox="1">
              <a:spLocks noChangeArrowheads="1"/>
            </p:cNvSpPr>
            <p:nvPr/>
          </p:nvSpPr>
          <p:spPr bwMode="auto">
            <a:xfrm>
              <a:off x="188913" y="3671888"/>
              <a:ext cx="1568450" cy="136207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73969" eaLnBrk="1" hangingPunct="1"/>
              <a: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XGBoost model:</a:t>
              </a:r>
              <a:b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</a:br>
              <a: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eta: 0.05, </a:t>
              </a:r>
              <a:b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</a:br>
              <a: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max depth: 6, subsample: 0.6, </a:t>
              </a:r>
              <a:b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</a:br>
              <a: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colsample per tree: 1</a:t>
              </a:r>
              <a:b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</a:br>
              <a: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num rounds: 422</a:t>
              </a:r>
              <a:endParaRPr lang="en-US" altLang="nl-NL" sz="1200">
                <a:latin typeface="Arial" pitchFamily="34" charset="0"/>
                <a:cs typeface="Arial" pitchFamily="34" charset="0"/>
              </a:endParaRPr>
            </a:p>
            <a:p>
              <a:pPr defTabSz="573969"/>
              <a:endParaRPr lang="en-US" altLang="nl-NL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Text Box 257"/>
            <p:cNvSpPr txBox="1">
              <a:spLocks noChangeArrowheads="1"/>
            </p:cNvSpPr>
            <p:nvPr/>
          </p:nvSpPr>
          <p:spPr bwMode="auto">
            <a:xfrm>
              <a:off x="1804988" y="1833563"/>
              <a:ext cx="2047875" cy="514350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73969" eaLnBrk="1" hangingPunct="1"/>
              <a: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Correct for inflation on train prices</a:t>
              </a:r>
              <a:endParaRPr lang="en-US" altLang="nl-NL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AutoShape 256"/>
            <p:cNvSpPr>
              <a:spLocks noChangeShapeType="1"/>
            </p:cNvSpPr>
            <p:nvPr/>
          </p:nvSpPr>
          <p:spPr bwMode="auto">
            <a:xfrm rot="10800000">
              <a:off x="3833813" y="2071688"/>
              <a:ext cx="142875" cy="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200"/>
            </a:p>
          </p:txBody>
        </p:sp>
        <p:sp>
          <p:nvSpPr>
            <p:cNvPr id="67" name="AutoShape 255"/>
            <p:cNvSpPr>
              <a:spLocks noChangeArrowheads="1"/>
            </p:cNvSpPr>
            <p:nvPr/>
          </p:nvSpPr>
          <p:spPr bwMode="auto">
            <a:xfrm>
              <a:off x="1804988" y="2347913"/>
              <a:ext cx="485775" cy="2733675"/>
            </a:xfrm>
            <a:prstGeom prst="downArrow">
              <a:avLst>
                <a:gd name="adj1" fmla="val 50000"/>
                <a:gd name="adj2" fmla="val 14068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200"/>
            </a:p>
          </p:txBody>
        </p:sp>
        <p:sp>
          <p:nvSpPr>
            <p:cNvPr id="68" name="Text Box 254"/>
            <p:cNvSpPr txBox="1">
              <a:spLocks noChangeArrowheads="1"/>
            </p:cNvSpPr>
            <p:nvPr/>
          </p:nvSpPr>
          <p:spPr bwMode="auto">
            <a:xfrm>
              <a:off x="1868488" y="5081588"/>
              <a:ext cx="2047875" cy="285750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73969" eaLnBrk="1" hangingPunct="1"/>
              <a:r>
                <a:rPr lang="nl-NL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Prediction model 2</a:t>
              </a:r>
              <a:endParaRPr lang="nl-NL" altLang="nl-NL" sz="1200">
                <a:latin typeface="Arial" pitchFamily="34" charset="0"/>
                <a:cs typeface="Arial" pitchFamily="34" charset="0"/>
              </a:endParaRPr>
            </a:p>
            <a:p>
              <a:pPr defTabSz="573969"/>
              <a:endParaRPr lang="nl-NL" altLang="nl-NL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Text Box 253"/>
            <p:cNvSpPr txBox="1">
              <a:spLocks noChangeArrowheads="1"/>
            </p:cNvSpPr>
            <p:nvPr/>
          </p:nvSpPr>
          <p:spPr bwMode="auto">
            <a:xfrm>
              <a:off x="2351088" y="3671888"/>
              <a:ext cx="1565275" cy="136207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73969" eaLnBrk="1" hangingPunct="1"/>
              <a: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XGBoost model:</a:t>
              </a:r>
              <a:b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</a:br>
              <a: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eta: 0.05, </a:t>
              </a:r>
              <a:b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</a:br>
              <a: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max depth:5, subsample: 0.7, </a:t>
              </a:r>
              <a:b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</a:br>
              <a: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colsample per tree: 0.7</a:t>
              </a:r>
              <a:b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</a:br>
              <a: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num rounds: 385</a:t>
              </a:r>
              <a:endParaRPr lang="en-US" altLang="nl-NL" sz="1200">
                <a:latin typeface="Arial" pitchFamily="34" charset="0"/>
                <a:cs typeface="Arial" pitchFamily="34" charset="0"/>
              </a:endParaRPr>
            </a:p>
            <a:p>
              <a:pPr defTabSz="573969"/>
              <a:endParaRPr lang="en-US" altLang="nl-NL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Text Box 252"/>
            <p:cNvSpPr txBox="1">
              <a:spLocks noChangeArrowheads="1"/>
            </p:cNvSpPr>
            <p:nvPr/>
          </p:nvSpPr>
          <p:spPr bwMode="auto">
            <a:xfrm>
              <a:off x="4090988" y="1833563"/>
              <a:ext cx="2047875" cy="285750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73969" eaLnBrk="1" hangingPunct="1"/>
              <a:r>
                <a:rPr lang="nl-NL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Remove possible fraud cases</a:t>
              </a:r>
              <a:endParaRPr lang="nl-NL" altLang="nl-NL" sz="1200">
                <a:latin typeface="Arial" pitchFamily="34" charset="0"/>
                <a:cs typeface="Arial" pitchFamily="34" charset="0"/>
              </a:endParaRPr>
            </a:p>
            <a:p>
              <a:pPr defTabSz="573969"/>
              <a:endParaRPr lang="nl-NL" altLang="nl-NL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Text Box 251"/>
            <p:cNvSpPr txBox="1">
              <a:spLocks noChangeArrowheads="1"/>
            </p:cNvSpPr>
            <p:nvPr/>
          </p:nvSpPr>
          <p:spPr bwMode="auto">
            <a:xfrm>
              <a:off x="4090988" y="2119313"/>
              <a:ext cx="2047875" cy="514350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73969" eaLnBrk="1" hangingPunct="1"/>
              <a: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Correct for inflation on train prices</a:t>
              </a:r>
              <a:endParaRPr lang="en-US" altLang="nl-NL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Text Box 250"/>
            <p:cNvSpPr txBox="1">
              <a:spLocks noChangeArrowheads="1"/>
            </p:cNvSpPr>
            <p:nvPr/>
          </p:nvSpPr>
          <p:spPr bwMode="auto">
            <a:xfrm>
              <a:off x="4090988" y="2633663"/>
              <a:ext cx="2047875" cy="285750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73969" eaLnBrk="1" hangingPunct="1"/>
              <a:r>
                <a:rPr lang="nl-NL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Add manual features</a:t>
              </a:r>
              <a:endParaRPr lang="nl-NL" altLang="nl-NL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Text Box 249"/>
            <p:cNvSpPr txBox="1">
              <a:spLocks noChangeArrowheads="1"/>
            </p:cNvSpPr>
            <p:nvPr/>
          </p:nvSpPr>
          <p:spPr bwMode="auto">
            <a:xfrm>
              <a:off x="4090988" y="2919413"/>
              <a:ext cx="2047875" cy="285750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73969" eaLnBrk="1" hangingPunct="1"/>
              <a:r>
                <a:rPr lang="nl-NL" altLang="nl-NL" sz="1200" dirty="0" err="1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Add</a:t>
              </a:r>
              <a:r>
                <a:rPr lang="nl-NL" altLang="nl-NL" sz="1200" dirty="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macro-</a:t>
              </a:r>
              <a:r>
                <a:rPr lang="nl-NL" altLang="nl-NL" sz="1200" dirty="0" err="1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economic</a:t>
              </a:r>
              <a:r>
                <a:rPr lang="nl-NL" altLang="nl-NL" sz="1200" dirty="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data</a:t>
              </a:r>
              <a:endParaRPr lang="nl-NL" altLang="nl-NL" sz="1200" dirty="0">
                <a:latin typeface="Arial" pitchFamily="34" charset="0"/>
                <a:cs typeface="Arial" pitchFamily="34" charset="0"/>
              </a:endParaRPr>
            </a:p>
            <a:p>
              <a:pPr defTabSz="573969"/>
              <a:endParaRPr lang="nl-NL" altLang="nl-NL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AutoShape 248"/>
            <p:cNvSpPr>
              <a:spLocks noChangeArrowheads="1"/>
            </p:cNvSpPr>
            <p:nvPr/>
          </p:nvSpPr>
          <p:spPr bwMode="auto">
            <a:xfrm>
              <a:off x="4029075" y="3205163"/>
              <a:ext cx="485775" cy="1876425"/>
            </a:xfrm>
            <a:prstGeom prst="downArrow">
              <a:avLst>
                <a:gd name="adj1" fmla="val 46148"/>
                <a:gd name="adj2" fmla="val 12282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200"/>
            </a:p>
          </p:txBody>
        </p:sp>
        <p:sp>
          <p:nvSpPr>
            <p:cNvPr id="75" name="Text Box 247"/>
            <p:cNvSpPr txBox="1">
              <a:spLocks noChangeArrowheads="1"/>
            </p:cNvSpPr>
            <p:nvPr/>
          </p:nvSpPr>
          <p:spPr bwMode="auto">
            <a:xfrm>
              <a:off x="4090988" y="5081588"/>
              <a:ext cx="2047875" cy="285750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73969" eaLnBrk="1" hangingPunct="1"/>
              <a:r>
                <a:rPr lang="nl-NL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Prediction model 3</a:t>
              </a:r>
              <a:endParaRPr lang="nl-NL" altLang="nl-NL" sz="1200">
                <a:latin typeface="Arial" pitchFamily="34" charset="0"/>
                <a:cs typeface="Arial" pitchFamily="34" charset="0"/>
              </a:endParaRPr>
            </a:p>
            <a:p>
              <a:pPr defTabSz="573969"/>
              <a:endParaRPr lang="nl-NL" altLang="nl-NL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Text Box 246"/>
            <p:cNvSpPr txBox="1">
              <a:spLocks noChangeArrowheads="1"/>
            </p:cNvSpPr>
            <p:nvPr/>
          </p:nvSpPr>
          <p:spPr bwMode="auto">
            <a:xfrm>
              <a:off x="4570413" y="3671888"/>
              <a:ext cx="1568450" cy="136207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73969" eaLnBrk="1" hangingPunct="1"/>
              <a: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XGBoost model:</a:t>
              </a:r>
              <a:b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</a:br>
              <a: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eta: 0.05, </a:t>
              </a:r>
              <a:b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</a:br>
              <a: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max depth:5, subsample: 0.7, </a:t>
              </a:r>
              <a:b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</a:br>
              <a: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colsample per tree: 0.7</a:t>
              </a:r>
              <a:b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</a:br>
              <a: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num rounds: 420</a:t>
              </a:r>
              <a:endParaRPr lang="en-US" altLang="nl-NL" sz="1200">
                <a:latin typeface="Arial" pitchFamily="34" charset="0"/>
                <a:cs typeface="Arial" pitchFamily="34" charset="0"/>
              </a:endParaRPr>
            </a:p>
            <a:p>
              <a:pPr defTabSz="573969"/>
              <a:endParaRPr lang="en-US" altLang="nl-NL" sz="120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7" name="Group 226"/>
            <p:cNvGrpSpPr>
              <a:grpSpLocks/>
            </p:cNvGrpSpPr>
            <p:nvPr/>
          </p:nvGrpSpPr>
          <p:grpSpPr bwMode="auto">
            <a:xfrm>
              <a:off x="-404813" y="609600"/>
              <a:ext cx="6886579" cy="2453640"/>
              <a:chOff x="540" y="885"/>
              <a:chExt cx="10846" cy="3864"/>
            </a:xfrm>
          </p:grpSpPr>
          <p:sp>
            <p:nvSpPr>
              <p:cNvPr id="87" name="AutoShape 245"/>
              <p:cNvSpPr>
                <a:spLocks noChangeShapeType="1"/>
              </p:cNvSpPr>
              <p:nvPr/>
            </p:nvSpPr>
            <p:spPr bwMode="auto">
              <a:xfrm rot="5400000" flipV="1">
                <a:off x="8869" y="2442"/>
                <a:ext cx="742" cy="1"/>
              </a:xfrm>
              <a:prstGeom prst="straightConnector1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200"/>
              </a:p>
            </p:txBody>
          </p:sp>
          <p:sp>
            <p:nvSpPr>
              <p:cNvPr id="88" name="AutoShape 244"/>
              <p:cNvSpPr>
                <a:spLocks noChangeShapeType="1"/>
              </p:cNvSpPr>
              <p:nvPr/>
            </p:nvSpPr>
            <p:spPr bwMode="auto">
              <a:xfrm rot="10800000">
                <a:off x="10846" y="4748"/>
                <a:ext cx="302" cy="1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rgbClr val="92D05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200"/>
              </a:p>
            </p:txBody>
          </p:sp>
          <p:grpSp>
            <p:nvGrpSpPr>
              <p:cNvPr id="89" name="Group 227"/>
              <p:cNvGrpSpPr>
                <a:grpSpLocks/>
              </p:cNvGrpSpPr>
              <p:nvPr/>
            </p:nvGrpSpPr>
            <p:grpSpPr bwMode="auto">
              <a:xfrm>
                <a:off x="540" y="885"/>
                <a:ext cx="10846" cy="3863"/>
                <a:chOff x="540" y="885"/>
                <a:chExt cx="10846" cy="3863"/>
              </a:xfrm>
            </p:grpSpPr>
            <p:grpSp>
              <p:nvGrpSpPr>
                <p:cNvPr id="90" name="Group 240"/>
                <p:cNvGrpSpPr>
                  <a:grpSpLocks/>
                </p:cNvGrpSpPr>
                <p:nvPr/>
              </p:nvGrpSpPr>
              <p:grpSpPr bwMode="auto">
                <a:xfrm>
                  <a:off x="540" y="885"/>
                  <a:ext cx="10230" cy="450"/>
                  <a:chOff x="540" y="885"/>
                  <a:chExt cx="10230" cy="450"/>
                </a:xfrm>
              </p:grpSpPr>
              <p:sp>
                <p:nvSpPr>
                  <p:cNvPr id="103" name="Text Box 2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0" y="885"/>
                    <a:ext cx="3225" cy="450"/>
                  </a:xfrm>
                  <a:prstGeom prst="rect">
                    <a:avLst/>
                  </a:prstGeom>
                  <a:solidFill>
                    <a:srgbClr val="4BACC6"/>
                  </a:solidFill>
                  <a:ln w="38100">
                    <a:solidFill>
                      <a:srgbClr val="F2F2F2"/>
                    </a:solidFill>
                    <a:miter lim="800000"/>
                    <a:headEnd/>
                    <a:tailEnd/>
                  </a:ln>
                  <a:effectLst>
                    <a:outerShdw dist="28398" dir="3806097" algn="ctr" rotWithShape="0">
                      <a:srgbClr val="205867">
                        <a:alpha val="50000"/>
                      </a:srgb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573969" eaLnBrk="1" hangingPunct="1"/>
                    <a:r>
                      <a:rPr lang="nl-NL" altLang="nl-NL" sz="1200" dirty="0">
                        <a:latin typeface="Calibri" pitchFamily="34" charset="0"/>
                        <a:ea typeface="Times New Roman" pitchFamily="18" charset="0"/>
                        <a:cs typeface="Times New Roman" pitchFamily="18" charset="0"/>
                      </a:rPr>
                      <a:t>Train/Test Data</a:t>
                    </a:r>
                    <a:endParaRPr lang="nl-NL" altLang="nl-NL" sz="1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04" name="Text Box 2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45" y="885"/>
                    <a:ext cx="3225" cy="450"/>
                  </a:xfrm>
                  <a:prstGeom prst="rect">
                    <a:avLst/>
                  </a:prstGeom>
                  <a:solidFill>
                    <a:srgbClr val="9BBB59"/>
                  </a:solidFill>
                  <a:ln w="38100">
                    <a:solidFill>
                      <a:srgbClr val="F2F2F2"/>
                    </a:solidFill>
                    <a:miter lim="800000"/>
                    <a:headEnd/>
                    <a:tailEnd/>
                  </a:ln>
                  <a:effectLst>
                    <a:outerShdw dist="28398" dir="3806097" algn="ctr" rotWithShape="0">
                      <a:srgbClr val="4E6128">
                        <a:alpha val="50000"/>
                      </a:srgb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573969" eaLnBrk="1" hangingPunct="1"/>
                    <a:r>
                      <a:rPr lang="nl-NL" altLang="nl-NL" sz="1200">
                        <a:latin typeface="Calibri" pitchFamily="34" charset="0"/>
                        <a:ea typeface="Times New Roman" pitchFamily="18" charset="0"/>
                        <a:cs typeface="Times New Roman" pitchFamily="18" charset="0"/>
                      </a:rPr>
                      <a:t>Macro-economic data</a:t>
                    </a:r>
                    <a:endParaRPr lang="nl-NL" altLang="nl-NL" sz="1200">
                      <a:latin typeface="Arial" pitchFamily="34" charset="0"/>
                      <a:cs typeface="Arial" pitchFamily="34" charset="0"/>
                    </a:endParaRPr>
                  </a:p>
                  <a:p>
                    <a:pPr defTabSz="573969"/>
                    <a:endParaRPr lang="nl-NL" altLang="nl-NL" sz="12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05" name="Text Box 2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545" y="885"/>
                    <a:ext cx="3225" cy="450"/>
                  </a:xfrm>
                  <a:prstGeom prst="rect">
                    <a:avLst/>
                  </a:prstGeom>
                  <a:solidFill>
                    <a:srgbClr val="C0504D"/>
                  </a:solidFill>
                  <a:ln w="38100">
                    <a:solidFill>
                      <a:srgbClr val="F2F2F2"/>
                    </a:solidFill>
                    <a:miter lim="800000"/>
                    <a:headEnd/>
                    <a:tailEnd/>
                  </a:ln>
                  <a:effectLst>
                    <a:outerShdw dist="28398" dir="3806097" algn="ctr" rotWithShape="0">
                      <a:srgbClr val="622423">
                        <a:alpha val="50000"/>
                      </a:srgbClr>
                    </a:outerShdw>
                  </a:effec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573969" eaLnBrk="1" hangingPunct="1"/>
                    <a:r>
                      <a:rPr lang="nl-NL" altLang="nl-NL" sz="1200">
                        <a:latin typeface="Calibri" pitchFamily="34" charset="0"/>
                        <a:ea typeface="Times New Roman" pitchFamily="18" charset="0"/>
                        <a:cs typeface="Times New Roman" pitchFamily="18" charset="0"/>
                      </a:rPr>
                      <a:t>External Data</a:t>
                    </a:r>
                    <a:endParaRPr lang="nl-NL" altLang="nl-NL" sz="120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91" name="AutoShape 239"/>
                <p:cNvSpPr>
                  <a:spLocks noChangeShapeType="1"/>
                </p:cNvSpPr>
                <p:nvPr/>
              </p:nvSpPr>
              <p:spPr bwMode="auto">
                <a:xfrm rot="5400000">
                  <a:off x="1271" y="2074"/>
                  <a:ext cx="1478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200"/>
                </a:p>
              </p:txBody>
            </p:sp>
            <p:sp>
              <p:nvSpPr>
                <p:cNvPr id="92" name="AutoShape 238"/>
                <p:cNvSpPr>
                  <a:spLocks noChangeShapeType="1"/>
                </p:cNvSpPr>
                <p:nvPr/>
              </p:nvSpPr>
              <p:spPr bwMode="auto">
                <a:xfrm flipH="1" flipV="1">
                  <a:off x="3870" y="1831"/>
                  <a:ext cx="0" cy="2467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200"/>
                </a:p>
              </p:txBody>
            </p:sp>
            <p:sp>
              <p:nvSpPr>
                <p:cNvPr id="93" name="AutoShape 237"/>
                <p:cNvSpPr>
                  <a:spLocks noChangeShapeType="1"/>
                </p:cNvSpPr>
                <p:nvPr/>
              </p:nvSpPr>
              <p:spPr bwMode="auto">
                <a:xfrm flipV="1">
                  <a:off x="8881" y="1335"/>
                  <a:ext cx="2" cy="495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200"/>
                </a:p>
              </p:txBody>
            </p:sp>
            <p:sp>
              <p:nvSpPr>
                <p:cNvPr id="94" name="AutoShape 236"/>
                <p:cNvSpPr>
                  <a:spLocks noChangeShapeType="1"/>
                </p:cNvSpPr>
                <p:nvPr/>
              </p:nvSpPr>
              <p:spPr bwMode="auto">
                <a:xfrm flipV="1">
                  <a:off x="7441" y="1831"/>
                  <a:ext cx="0" cy="1357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200"/>
                </a:p>
              </p:txBody>
            </p:sp>
            <p:sp>
              <p:nvSpPr>
                <p:cNvPr id="95" name="AutoShape 235"/>
                <p:cNvSpPr>
                  <a:spLocks noChangeShapeType="1"/>
                </p:cNvSpPr>
                <p:nvPr/>
              </p:nvSpPr>
              <p:spPr bwMode="auto">
                <a:xfrm>
                  <a:off x="2010" y="2071"/>
                  <a:ext cx="3555" cy="1"/>
                </a:xfrm>
                <a:prstGeom prst="straightConnector1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200"/>
                </a:p>
              </p:txBody>
            </p:sp>
            <p:sp>
              <p:nvSpPr>
                <p:cNvPr id="96" name="AutoShape 234"/>
                <p:cNvSpPr>
                  <a:spLocks noChangeShapeType="1"/>
                </p:cNvSpPr>
                <p:nvPr/>
              </p:nvSpPr>
              <p:spPr bwMode="auto">
                <a:xfrm rot="5400000">
                  <a:off x="5190" y="2438"/>
                  <a:ext cx="742" cy="8"/>
                </a:xfrm>
                <a:prstGeom prst="straightConnector1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200"/>
                </a:p>
              </p:txBody>
            </p:sp>
            <p:sp>
              <p:nvSpPr>
                <p:cNvPr id="97" name="AutoShape 233"/>
                <p:cNvSpPr>
                  <a:spLocks noChangeShapeType="1"/>
                </p:cNvSpPr>
                <p:nvPr/>
              </p:nvSpPr>
              <p:spPr bwMode="auto">
                <a:xfrm flipV="1">
                  <a:off x="5565" y="2071"/>
                  <a:ext cx="3675" cy="1"/>
                </a:xfrm>
                <a:prstGeom prst="straightConnector1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200"/>
                </a:p>
              </p:txBody>
            </p:sp>
            <p:sp>
              <p:nvSpPr>
                <p:cNvPr id="98" name="AutoShape 232"/>
                <p:cNvSpPr>
                  <a:spLocks noChangeShapeType="1"/>
                </p:cNvSpPr>
                <p:nvPr/>
              </p:nvSpPr>
              <p:spPr bwMode="auto">
                <a:xfrm flipV="1">
                  <a:off x="5566" y="1335"/>
                  <a:ext cx="0" cy="30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200"/>
                </a:p>
              </p:txBody>
            </p:sp>
            <p:sp>
              <p:nvSpPr>
                <p:cNvPr id="99" name="AutoShape 231"/>
                <p:cNvSpPr>
                  <a:spLocks noChangeShapeType="1"/>
                </p:cNvSpPr>
                <p:nvPr/>
              </p:nvSpPr>
              <p:spPr bwMode="auto">
                <a:xfrm>
                  <a:off x="5565" y="1634"/>
                  <a:ext cx="5580" cy="1"/>
                </a:xfrm>
                <a:prstGeom prst="straightConnector1">
                  <a:avLst/>
                </a:prstGeom>
                <a:noFill/>
                <a:ln w="9525">
                  <a:solidFill>
                    <a:srgbClr val="92D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200"/>
                </a:p>
              </p:txBody>
            </p:sp>
            <p:sp>
              <p:nvSpPr>
                <p:cNvPr id="100" name="AutoShape 230"/>
                <p:cNvSpPr>
                  <a:spLocks noChangeShapeType="1"/>
                </p:cNvSpPr>
                <p:nvPr/>
              </p:nvSpPr>
              <p:spPr bwMode="auto">
                <a:xfrm flipV="1">
                  <a:off x="11147" y="1635"/>
                  <a:ext cx="0" cy="3113"/>
                </a:xfrm>
                <a:prstGeom prst="straightConnector1">
                  <a:avLst/>
                </a:prstGeom>
                <a:noFill/>
                <a:ln w="9525">
                  <a:solidFill>
                    <a:srgbClr val="92D05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200"/>
                </a:p>
              </p:txBody>
            </p:sp>
            <p:sp>
              <p:nvSpPr>
                <p:cNvPr id="101" name="AutoShape 229"/>
                <p:cNvSpPr>
                  <a:spLocks noChangeShapeType="1"/>
                </p:cNvSpPr>
                <p:nvPr/>
              </p:nvSpPr>
              <p:spPr bwMode="auto">
                <a:xfrm>
                  <a:off x="3870" y="1829"/>
                  <a:ext cx="751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200"/>
                </a:p>
              </p:txBody>
            </p:sp>
            <p:sp>
              <p:nvSpPr>
                <p:cNvPr id="102" name="AutoShape 228"/>
                <p:cNvSpPr>
                  <a:spLocks noChangeShapeType="1"/>
                </p:cNvSpPr>
                <p:nvPr/>
              </p:nvSpPr>
              <p:spPr bwMode="auto">
                <a:xfrm flipH="1" flipV="1">
                  <a:off x="11385" y="1829"/>
                  <a:ext cx="1" cy="1794"/>
                </a:xfrm>
                <a:prstGeom prst="straightConnector1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200"/>
                </a:p>
              </p:txBody>
            </p:sp>
          </p:grpSp>
        </p:grpSp>
        <p:sp>
          <p:nvSpPr>
            <p:cNvPr id="78" name="AutoShape 225"/>
            <p:cNvSpPr>
              <a:spLocks noChangeShapeType="1"/>
            </p:cNvSpPr>
            <p:nvPr/>
          </p:nvSpPr>
          <p:spPr bwMode="auto">
            <a:xfrm rot="10800000">
              <a:off x="6138863" y="2347913"/>
              <a:ext cx="342900" cy="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200"/>
            </a:p>
          </p:txBody>
        </p:sp>
        <p:sp>
          <p:nvSpPr>
            <p:cNvPr id="79" name="AutoShape 224"/>
            <p:cNvSpPr>
              <a:spLocks noChangeArrowheads="1"/>
            </p:cNvSpPr>
            <p:nvPr/>
          </p:nvSpPr>
          <p:spPr bwMode="auto">
            <a:xfrm>
              <a:off x="2686050" y="5367338"/>
              <a:ext cx="485775" cy="1333500"/>
            </a:xfrm>
            <a:prstGeom prst="downArrow">
              <a:avLst>
                <a:gd name="adj1" fmla="val 46148"/>
                <a:gd name="adj2" fmla="val 8728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200"/>
            </a:p>
          </p:txBody>
        </p:sp>
        <p:sp>
          <p:nvSpPr>
            <p:cNvPr id="80" name="AutoShape 223"/>
            <p:cNvSpPr>
              <a:spLocks noChangeArrowheads="1"/>
            </p:cNvSpPr>
            <p:nvPr/>
          </p:nvSpPr>
          <p:spPr bwMode="auto">
            <a:xfrm>
              <a:off x="4406900" y="5367338"/>
              <a:ext cx="485775" cy="1333500"/>
            </a:xfrm>
            <a:prstGeom prst="downArrow">
              <a:avLst>
                <a:gd name="adj1" fmla="val 46148"/>
                <a:gd name="adj2" fmla="val 8728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200"/>
            </a:p>
          </p:txBody>
        </p:sp>
        <p:sp>
          <p:nvSpPr>
            <p:cNvPr id="81" name="AutoShape 222"/>
            <p:cNvSpPr>
              <a:spLocks noChangeArrowheads="1"/>
            </p:cNvSpPr>
            <p:nvPr/>
          </p:nvSpPr>
          <p:spPr bwMode="auto">
            <a:xfrm>
              <a:off x="1223963" y="5367338"/>
              <a:ext cx="485775" cy="1333500"/>
            </a:xfrm>
            <a:prstGeom prst="downArrow">
              <a:avLst>
                <a:gd name="adj1" fmla="val 46148"/>
                <a:gd name="adj2" fmla="val 8728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200"/>
            </a:p>
          </p:txBody>
        </p:sp>
        <p:sp>
          <p:nvSpPr>
            <p:cNvPr id="82" name="Text Box 221"/>
            <p:cNvSpPr txBox="1">
              <a:spLocks noChangeArrowheads="1"/>
            </p:cNvSpPr>
            <p:nvPr/>
          </p:nvSpPr>
          <p:spPr bwMode="auto">
            <a:xfrm>
              <a:off x="5022850" y="5538788"/>
              <a:ext cx="1565275" cy="7239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73969" eaLnBrk="1" hangingPunct="1"/>
              <a: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Linearly combine predictions as ensemble</a:t>
              </a:r>
              <a:endParaRPr lang="en-US" altLang="nl-NL" sz="1200">
                <a:latin typeface="Arial" pitchFamily="34" charset="0"/>
                <a:cs typeface="Arial" pitchFamily="34" charset="0"/>
              </a:endParaRPr>
            </a:p>
            <a:p>
              <a:pPr defTabSz="573969"/>
              <a:endParaRPr lang="en-US" altLang="nl-NL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Text Box 220"/>
            <p:cNvSpPr txBox="1">
              <a:spLocks noChangeArrowheads="1"/>
            </p:cNvSpPr>
            <p:nvPr/>
          </p:nvSpPr>
          <p:spPr bwMode="auto">
            <a:xfrm>
              <a:off x="365125" y="5605463"/>
              <a:ext cx="955675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73969" eaLnBrk="1" hangingPunct="1"/>
              <a: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Weight: 0.3</a:t>
              </a:r>
              <a:endParaRPr lang="en-US" altLang="nl-NL" sz="1200">
                <a:latin typeface="Arial" pitchFamily="34" charset="0"/>
                <a:cs typeface="Arial" pitchFamily="34" charset="0"/>
              </a:endParaRPr>
            </a:p>
            <a:p>
              <a:pPr defTabSz="573969"/>
              <a:endParaRPr lang="en-US" altLang="nl-NL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Text Box 219"/>
            <p:cNvSpPr txBox="1">
              <a:spLocks noChangeArrowheads="1"/>
            </p:cNvSpPr>
            <p:nvPr/>
          </p:nvSpPr>
          <p:spPr bwMode="auto">
            <a:xfrm>
              <a:off x="633413" y="6700838"/>
              <a:ext cx="5400675" cy="695325"/>
            </a:xfrm>
            <a:prstGeom prst="rect">
              <a:avLst/>
            </a:prstGeom>
            <a:solidFill>
              <a:srgbClr val="9BBB59"/>
            </a:solidFill>
            <a:ln w="38100">
              <a:solidFill>
                <a:srgbClr val="F2F2F2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4E6128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573969" eaLnBrk="1" hangingPunct="1"/>
              <a:r>
                <a:rPr lang="nl-NL" altLang="nl-NL" sz="2400" dirty="0" err="1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Final</a:t>
              </a:r>
              <a:r>
                <a:rPr lang="nl-NL" altLang="nl-NL" sz="2400" dirty="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lang="nl-NL" altLang="nl-NL" sz="2400" dirty="0" err="1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prediction</a:t>
              </a:r>
              <a:endParaRPr lang="nl-NL" altLang="nl-NL" sz="2400" dirty="0">
                <a:latin typeface="Arial" pitchFamily="34" charset="0"/>
                <a:cs typeface="Arial" pitchFamily="34" charset="0"/>
              </a:endParaRPr>
            </a:p>
            <a:p>
              <a:pPr algn="ctr" defTabSz="573969"/>
              <a:endParaRPr lang="nl-NL" altLang="nl-NL" sz="2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Text Box 218"/>
            <p:cNvSpPr txBox="1">
              <a:spLocks noChangeArrowheads="1"/>
            </p:cNvSpPr>
            <p:nvPr/>
          </p:nvSpPr>
          <p:spPr bwMode="auto">
            <a:xfrm>
              <a:off x="1831975" y="5605463"/>
              <a:ext cx="955675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73969" eaLnBrk="1" hangingPunct="1"/>
              <a: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Weight: 0.5</a:t>
              </a:r>
              <a:endParaRPr lang="en-US" altLang="nl-NL" sz="1200">
                <a:latin typeface="Arial" pitchFamily="34" charset="0"/>
                <a:cs typeface="Arial" pitchFamily="34" charset="0"/>
              </a:endParaRPr>
            </a:p>
            <a:p>
              <a:pPr defTabSz="573969"/>
              <a:endParaRPr lang="en-US" altLang="nl-NL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Text Box 217"/>
            <p:cNvSpPr txBox="1">
              <a:spLocks noChangeArrowheads="1"/>
            </p:cNvSpPr>
            <p:nvPr/>
          </p:nvSpPr>
          <p:spPr bwMode="auto">
            <a:xfrm>
              <a:off x="3559175" y="5605463"/>
              <a:ext cx="955675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573969" eaLnBrk="1" hangingPunct="1"/>
              <a:r>
                <a:rPr lang="en-US" altLang="nl-NL" sz="1200"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Weight: 0.2</a:t>
              </a:r>
              <a:endParaRPr lang="en-US" altLang="nl-NL" sz="1200">
                <a:latin typeface="Arial" pitchFamily="34" charset="0"/>
                <a:cs typeface="Arial" pitchFamily="34" charset="0"/>
              </a:endParaRPr>
            </a:p>
            <a:p>
              <a:pPr defTabSz="573969"/>
              <a:endParaRPr lang="en-US" altLang="nl-NL" sz="120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02383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Results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Something</a:t>
            </a:r>
            <a:r>
              <a:rPr lang="nl-NL" dirty="0" smtClean="0"/>
              <a:t> </a:t>
            </a:r>
            <a:r>
              <a:rPr lang="nl-NL" dirty="0" err="1" smtClean="0"/>
              <a:t>something</a:t>
            </a:r>
            <a:r>
              <a:rPr lang="nl-NL" dirty="0" smtClean="0"/>
              <a:t> </a:t>
            </a:r>
            <a:r>
              <a:rPr lang="nl-NL" dirty="0" err="1" smtClean="0"/>
              <a:t>XGBoost</a:t>
            </a:r>
            <a:endParaRPr lang="nl-NL" dirty="0"/>
          </a:p>
        </p:txBody>
      </p:sp>
      <p:pic>
        <p:nvPicPr>
          <p:cNvPr id="5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871" y="3534092"/>
            <a:ext cx="8632458" cy="46955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97909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(discuss other things worth mentioning here)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159107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Further</a:t>
            </a:r>
            <a:r>
              <a:rPr lang="nl-NL" dirty="0" smtClean="0"/>
              <a:t> </a:t>
            </a:r>
            <a:r>
              <a:rPr lang="nl-NL" dirty="0" err="1" smtClean="0"/>
              <a:t>work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15126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asis N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RU_PPT_ENG_CP" id="{A2B2A2E5-8C10-3D48-B879-97090C454E52}" vid="{FD09F00C-FDC6-E347-A03D-C9781C1DC58D}"/>
    </a:ext>
  </a:extLst>
</a:theme>
</file>

<file path=ppt/theme/theme2.xml><?xml version="1.0" encoding="utf-8"?>
<a:theme xmlns:a="http://schemas.openxmlformats.org/drawingml/2006/main" name="Titel N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RU_PPT_ENG_CP" id="{A2B2A2E5-8C10-3D48-B879-97090C454E52}" vid="{7DEE8FA5-744F-DF47-8956-AA68E72134BF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RU_PPT_ENG_CP</Template>
  <TotalTime>1107</TotalTime>
  <Words>294</Words>
  <Application>Microsoft Office PowerPoint</Application>
  <PresentationFormat>Aangepast</PresentationFormat>
  <Paragraphs>71</Paragraphs>
  <Slides>11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2</vt:i4>
      </vt:variant>
      <vt:variant>
        <vt:lpstr>Diatitels</vt:lpstr>
      </vt:variant>
      <vt:variant>
        <vt:i4>11</vt:i4>
      </vt:variant>
    </vt:vector>
  </HeadingPairs>
  <TitlesOfParts>
    <vt:vector size="13" baseType="lpstr">
      <vt:lpstr>1_Basis NL</vt:lpstr>
      <vt:lpstr>Titel NL</vt:lpstr>
      <vt:lpstr>CLASSIFIED</vt:lpstr>
      <vt:lpstr>Introduction - The competition</vt:lpstr>
      <vt:lpstr>Introduction - Data exploration</vt:lpstr>
      <vt:lpstr>Approach - Pre-processing</vt:lpstr>
      <vt:lpstr>Approach - Testing different methods</vt:lpstr>
      <vt:lpstr>Approach – XGBoost ensemble</vt:lpstr>
      <vt:lpstr>Results</vt:lpstr>
      <vt:lpstr>PowerPoint-presentatie</vt:lpstr>
      <vt:lpstr>Further work</vt:lpstr>
      <vt:lpstr>Conclusion</vt:lpstr>
      <vt:lpstr>Team Classified </vt:lpstr>
    </vt:vector>
  </TitlesOfParts>
  <Company>Radboud Universiteit Nijmegen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Kramer, I.J. (Ilja)</dc:creator>
  <cp:lastModifiedBy>Thijs Werrij</cp:lastModifiedBy>
  <cp:revision>38</cp:revision>
  <cp:lastPrinted>2017-01-24T09:58:55Z</cp:lastPrinted>
  <dcterms:created xsi:type="dcterms:W3CDTF">2017-03-20T08:06:55Z</dcterms:created>
  <dcterms:modified xsi:type="dcterms:W3CDTF">2017-06-19T12:38:28Z</dcterms:modified>
</cp:coreProperties>
</file>