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1"/>
  </p:notesMasterIdLst>
  <p:handoutMasterIdLst>
    <p:handoutMasterId r:id="rId12"/>
  </p:handoutMasterIdLst>
  <p:sldIdLst>
    <p:sldId id="402" r:id="rId3"/>
    <p:sldId id="405" r:id="rId4"/>
    <p:sldId id="406" r:id="rId5"/>
    <p:sldId id="407" r:id="rId6"/>
    <p:sldId id="408" r:id="rId7"/>
    <p:sldId id="409" r:id="rId8"/>
    <p:sldId id="403" r:id="rId9"/>
    <p:sldId id="404" r:id="rId10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 autoAdjust="0"/>
    <p:restoredTop sz="94610" autoAdjust="0"/>
  </p:normalViewPr>
  <p:slideViewPr>
    <p:cSldViewPr snapToGrid="0" snapToObjects="1">
      <p:cViewPr varScale="1">
        <p:scale>
          <a:sx n="78" d="100"/>
          <a:sy n="78" d="100"/>
        </p:scale>
        <p:origin x="1098" y="96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30-5-2017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30-5-2017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30-5-2017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30-5-2017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30-5-2017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30-5-2017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30-5-2017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30-5-2017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87920" y="693305"/>
            <a:ext cx="14889249" cy="1275488"/>
          </a:xfrm>
        </p:spPr>
        <p:txBody>
          <a:bodyPr/>
          <a:lstStyle/>
          <a:p>
            <a:pPr algn="ctr"/>
            <a:r>
              <a:rPr lang="nl-NL" sz="8800" dirty="0" smtClean="0">
                <a:latin typeface="Stencil" panose="040409050D0802020404" pitchFamily="82" charset="0"/>
              </a:rPr>
              <a:t>CLASSIFIED</a:t>
            </a:r>
            <a:endParaRPr lang="nl-NL" sz="8800" dirty="0">
              <a:latin typeface="Stencil" panose="040409050D0802020404" pitchFamily="82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sz="3200" dirty="0" err="1" smtClean="0"/>
              <a:t>Sberbank</a:t>
            </a:r>
            <a:r>
              <a:rPr lang="nl-NL" sz="3200" dirty="0" smtClean="0"/>
              <a:t> Russian </a:t>
            </a:r>
            <a:r>
              <a:rPr lang="nl-NL" sz="3200" dirty="0" err="1" smtClean="0"/>
              <a:t>Housing</a:t>
            </a:r>
            <a:r>
              <a:rPr lang="nl-NL" sz="3200" dirty="0" smtClean="0"/>
              <a:t> Market </a:t>
            </a:r>
            <a:r>
              <a:rPr lang="nl-NL" sz="3200" dirty="0" err="1" smtClean="0"/>
              <a:t>Competition</a:t>
            </a:r>
            <a:endParaRPr lang="nl-NL" sz="3200" dirty="0" smtClean="0"/>
          </a:p>
          <a:p>
            <a:pPr algn="ctr"/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https://www.kaggle.com/c/sberbank-russian-housing-market</a:t>
            </a:r>
            <a:endParaRPr lang="nl-N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i="1" dirty="0" err="1" smtClean="0"/>
              <a:t>Classified</a:t>
            </a:r>
            <a:r>
              <a:rPr lang="nl-NL" i="1" dirty="0" smtClean="0"/>
              <a:t> is Jordi </a:t>
            </a:r>
            <a:r>
              <a:rPr lang="nl-NL" i="1" dirty="0" err="1" smtClean="0"/>
              <a:t>Beernink</a:t>
            </a:r>
            <a:r>
              <a:rPr lang="nl-NL" i="1" dirty="0" smtClean="0"/>
              <a:t>, Thijs </a:t>
            </a:r>
            <a:r>
              <a:rPr lang="nl-NL" i="1" dirty="0" err="1" smtClean="0"/>
              <a:t>Werrij</a:t>
            </a:r>
            <a:r>
              <a:rPr lang="nl-NL" i="1" dirty="0" smtClean="0"/>
              <a:t>, Roel Bouman, </a:t>
            </a:r>
            <a:r>
              <a:rPr lang="nl-NL" i="1" dirty="0" smtClean="0">
                <a:solidFill>
                  <a:srgbClr val="FFFF00"/>
                </a:solidFill>
              </a:rPr>
              <a:t>Jeffrey Luppes</a:t>
            </a:r>
            <a:r>
              <a:rPr lang="nl-NL" i="1" dirty="0" smtClean="0"/>
              <a:t>, </a:t>
            </a:r>
            <a:r>
              <a:rPr lang="nl-NL" i="1" dirty="0" err="1" smtClean="0"/>
              <a:t>and</a:t>
            </a:r>
            <a:r>
              <a:rPr lang="nl-NL" i="1" dirty="0" smtClean="0"/>
              <a:t> </a:t>
            </a:r>
            <a:r>
              <a:rPr lang="nl-NL" i="1" dirty="0" err="1" smtClean="0"/>
              <a:t>Gerdriaan</a:t>
            </a:r>
            <a:r>
              <a:rPr lang="nl-NL" i="1" dirty="0" smtClean="0"/>
              <a:t> Mulder.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Sberbank</a:t>
            </a:r>
            <a:r>
              <a:rPr lang="nl-NL" dirty="0" smtClean="0"/>
              <a:t> Russian </a:t>
            </a:r>
            <a:r>
              <a:rPr lang="nl-NL" dirty="0" err="1" smtClean="0"/>
              <a:t>Housing</a:t>
            </a:r>
            <a:r>
              <a:rPr lang="nl-NL" dirty="0" smtClean="0"/>
              <a:t> Market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 smtClean="0"/>
              <a:t>Kaggle</a:t>
            </a:r>
            <a:r>
              <a:rPr lang="nl-NL" sz="3200" dirty="0" smtClean="0"/>
              <a:t> </a:t>
            </a:r>
            <a:r>
              <a:rPr lang="nl-NL" sz="3200" dirty="0" err="1" smtClean="0"/>
              <a:t>Competition</a:t>
            </a:r>
            <a:r>
              <a:rPr lang="nl-NL" sz="3200" dirty="0" smtClean="0"/>
              <a:t> </a:t>
            </a:r>
            <a:r>
              <a:rPr lang="nl-NL" sz="3200" dirty="0" err="1" smtClean="0"/>
              <a:t>ending</a:t>
            </a:r>
            <a:r>
              <a:rPr lang="nl-NL" sz="3200" dirty="0" smtClean="0"/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June</a:t>
            </a:r>
            <a:r>
              <a:rPr lang="nl-NL" sz="3200" dirty="0" smtClean="0">
                <a:solidFill>
                  <a:srgbClr val="B72922"/>
                </a:solidFill>
              </a:rPr>
              <a:t> 29</a:t>
            </a:r>
          </a:p>
          <a:p>
            <a:r>
              <a:rPr lang="nl-NL" sz="3200" dirty="0" smtClean="0"/>
              <a:t>Data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err="1" smtClean="0"/>
              <a:t>the</a:t>
            </a:r>
            <a:r>
              <a:rPr lang="nl-NL" sz="3200" dirty="0" smtClean="0"/>
              <a:t> Russian Property Market</a:t>
            </a:r>
          </a:p>
          <a:p>
            <a:r>
              <a:rPr lang="nl-NL" sz="3200" dirty="0" err="1" smtClean="0"/>
              <a:t>Spatial</a:t>
            </a:r>
            <a:r>
              <a:rPr lang="nl-NL" sz="3200" dirty="0" smtClean="0"/>
              <a:t> element: differen</a:t>
            </a:r>
            <a:r>
              <a:rPr lang="nl-NL" sz="3200" dirty="0" smtClean="0"/>
              <a:t>t</a:t>
            </a:r>
            <a:r>
              <a:rPr lang="nl-NL" sz="3200" dirty="0" smtClean="0">
                <a:solidFill>
                  <a:srgbClr val="B72922"/>
                </a:solidFill>
              </a:rPr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areas</a:t>
            </a:r>
            <a:r>
              <a:rPr lang="nl-NL" sz="3200" dirty="0" smtClean="0">
                <a:solidFill>
                  <a:srgbClr val="B72922"/>
                </a:solidFill>
              </a:rPr>
              <a:t> </a:t>
            </a:r>
            <a:r>
              <a:rPr lang="nl-NL" sz="3200" dirty="0" smtClean="0"/>
              <a:t>of </a:t>
            </a:r>
            <a:r>
              <a:rPr lang="nl-NL" sz="3200" dirty="0" smtClean="0">
                <a:solidFill>
                  <a:srgbClr val="B72922"/>
                </a:solidFill>
              </a:rPr>
              <a:t>Moscow</a:t>
            </a:r>
          </a:p>
          <a:p>
            <a:r>
              <a:rPr lang="nl-NL" sz="3200" dirty="0" smtClean="0"/>
              <a:t>Time: Data is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2011</a:t>
            </a:r>
            <a:r>
              <a:rPr lang="nl-NL" sz="3200" dirty="0" smtClean="0"/>
              <a:t>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2015.</a:t>
            </a:r>
            <a:r>
              <a:rPr lang="nl-NL" sz="3200" dirty="0" smtClean="0"/>
              <a:t> 	</a:t>
            </a:r>
            <a:r>
              <a:rPr lang="nl-NL" sz="3200" i="1" dirty="0" smtClean="0">
                <a:solidFill>
                  <a:srgbClr val="C00000"/>
                </a:solidFill>
              </a:rPr>
              <a:t>But </a:t>
            </a:r>
            <a:r>
              <a:rPr lang="nl-NL" sz="3200" i="1" dirty="0" err="1" smtClean="0">
                <a:solidFill>
                  <a:srgbClr val="C00000"/>
                </a:solidFill>
              </a:rPr>
              <a:t>the</a:t>
            </a:r>
            <a:r>
              <a:rPr lang="nl-NL" sz="3200" i="1" dirty="0" smtClean="0">
                <a:solidFill>
                  <a:srgbClr val="C00000"/>
                </a:solidFill>
              </a:rPr>
              <a:t> test set is </a:t>
            </a:r>
            <a:r>
              <a:rPr lang="nl-NL" sz="3200" i="1" dirty="0" err="1" smtClean="0">
                <a:solidFill>
                  <a:srgbClr val="C00000"/>
                </a:solidFill>
              </a:rPr>
              <a:t>from</a:t>
            </a:r>
            <a:r>
              <a:rPr lang="nl-NL" sz="3200" i="1" dirty="0" smtClean="0">
                <a:solidFill>
                  <a:srgbClr val="C00000"/>
                </a:solidFill>
              </a:rPr>
              <a:t> 2015 </a:t>
            </a:r>
            <a:r>
              <a:rPr lang="nl-NL" sz="3200" i="1" dirty="0" err="1" smtClean="0">
                <a:solidFill>
                  <a:srgbClr val="C00000"/>
                </a:solidFill>
              </a:rPr>
              <a:t>to</a:t>
            </a:r>
            <a:r>
              <a:rPr lang="nl-NL" sz="3200" i="1" dirty="0" smtClean="0">
                <a:solidFill>
                  <a:srgbClr val="C00000"/>
                </a:solidFill>
              </a:rPr>
              <a:t> 2016!</a:t>
            </a:r>
          </a:p>
          <a:p>
            <a:r>
              <a:rPr lang="nl-NL" sz="3200" dirty="0" smtClean="0"/>
              <a:t>Macro-</a:t>
            </a:r>
            <a:r>
              <a:rPr lang="nl-NL" sz="3200" dirty="0" err="1" smtClean="0"/>
              <a:t>economic</a:t>
            </a:r>
            <a:r>
              <a:rPr lang="nl-NL" sz="3200" dirty="0" smtClean="0"/>
              <a:t> data: information on </a:t>
            </a:r>
            <a:r>
              <a:rPr lang="nl-NL" sz="3200" dirty="0" err="1" smtClean="0"/>
              <a:t>Russia’s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financial sector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macroeconomy</a:t>
            </a:r>
            <a:endParaRPr lang="nl-NL" sz="3200" dirty="0" smtClean="0">
              <a:solidFill>
                <a:srgbClr val="B72922"/>
              </a:solidFill>
            </a:endParaRPr>
          </a:p>
          <a:p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err="1" smtClean="0"/>
              <a:t>predict</a:t>
            </a:r>
            <a:r>
              <a:rPr lang="nl-NL" sz="3200" dirty="0" smtClean="0"/>
              <a:t>: </a:t>
            </a:r>
            <a:r>
              <a:rPr lang="nl-NL" sz="3200" dirty="0" smtClean="0">
                <a:solidFill>
                  <a:srgbClr val="B72922"/>
                </a:solidFill>
              </a:rPr>
              <a:t>Price. </a:t>
            </a:r>
          </a:p>
          <a:p>
            <a:r>
              <a:rPr lang="nl-NL" sz="3200" dirty="0" smtClean="0"/>
              <a:t>Large </a:t>
            </a:r>
            <a:r>
              <a:rPr lang="nl-NL" sz="3200" dirty="0" err="1" smtClean="0"/>
              <a:t>amount</a:t>
            </a:r>
            <a:r>
              <a:rPr lang="nl-NL" sz="3200" dirty="0" smtClean="0"/>
              <a:t> of features in data set </a:t>
            </a:r>
            <a:r>
              <a:rPr lang="nl-NL" sz="3200" dirty="0" err="1" smtClean="0"/>
              <a:t>already</a:t>
            </a:r>
            <a:r>
              <a:rPr lang="nl-NL" sz="3200" dirty="0" smtClean="0"/>
              <a:t> </a:t>
            </a:r>
          </a:p>
          <a:p>
            <a:endParaRPr lang="nl-N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09" y="554471"/>
            <a:ext cx="2757908" cy="31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Iets over data </a:t>
            </a:r>
            <a:r>
              <a:rPr lang="nl-NL" dirty="0" err="1" smtClean="0"/>
              <a:t>explo</a:t>
            </a:r>
            <a:r>
              <a:rPr lang="nl-NL" dirty="0" smtClean="0"/>
              <a:t> (mijn stuff, Jordi, </a:t>
            </a:r>
            <a:r>
              <a:rPr lang="nl-NL" dirty="0" err="1" smtClean="0"/>
              <a:t>thijs</a:t>
            </a:r>
            <a:r>
              <a:rPr lang="nl-NL" dirty="0" smtClean="0"/>
              <a:t>?)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1524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Missing data: 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we do?</a:t>
            </a:r>
          </a:p>
          <a:p>
            <a:r>
              <a:rPr lang="nl-NL" dirty="0" err="1" smtClean="0"/>
              <a:t>Implementing</a:t>
            </a:r>
            <a:r>
              <a:rPr lang="nl-NL" dirty="0" smtClean="0"/>
              <a:t> basic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we get: </a:t>
            </a:r>
            <a:r>
              <a:rPr lang="nl-NL" dirty="0" err="1" smtClean="0">
                <a:solidFill>
                  <a:srgbClr val="B72922"/>
                </a:solidFill>
              </a:rPr>
              <a:t>XGBoost</a:t>
            </a:r>
            <a:endParaRPr lang="nl-NL" dirty="0">
              <a:solidFill>
                <a:srgbClr val="B72922"/>
              </a:solidFill>
            </a:endParaRP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0755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rank:</a:t>
            </a:r>
          </a:p>
          <a:p>
            <a:r>
              <a:rPr lang="nl-NL" dirty="0" smtClean="0"/>
              <a:t>.. Per mode</a:t>
            </a:r>
            <a:r>
              <a:rPr lang="nl-NL" dirty="0"/>
              <a:t>l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609039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onwards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Ensembles</a:t>
            </a:r>
          </a:p>
          <a:p>
            <a:r>
              <a:rPr lang="nl-NL" dirty="0" smtClean="0"/>
              <a:t>More </a:t>
            </a:r>
            <a:r>
              <a:rPr lang="nl-NL" dirty="0" err="1" smtClean="0"/>
              <a:t>methods</a:t>
            </a:r>
            <a:r>
              <a:rPr lang="nl-NL" dirty="0"/>
              <a:t> </a:t>
            </a:r>
            <a:r>
              <a:rPr lang="nl-NL" dirty="0" smtClean="0"/>
              <a:t>(DNN)</a:t>
            </a:r>
          </a:p>
          <a:p>
            <a:r>
              <a:rPr lang="nl-NL" dirty="0" smtClean="0"/>
              <a:t>More data!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357977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Closing</a:t>
            </a:r>
            <a:r>
              <a:rPr lang="nl-NL" dirty="0" smtClean="0"/>
              <a:t> statement (betere naam nodig)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1052603" y="3990109"/>
            <a:ext cx="14889249" cy="4391891"/>
          </a:xfrm>
        </p:spPr>
        <p:txBody>
          <a:bodyPr/>
          <a:lstStyle/>
          <a:p>
            <a:pPr algn="ctr"/>
            <a:r>
              <a:rPr lang="nl-NL" sz="3200" dirty="0" smtClean="0">
                <a:solidFill>
                  <a:schemeClr val="bg1"/>
                </a:solidFill>
              </a:rPr>
              <a:t>Team </a:t>
            </a:r>
            <a:r>
              <a:rPr lang="nl-NL" sz="3200" dirty="0" err="1" smtClean="0">
                <a:solidFill>
                  <a:schemeClr val="bg1"/>
                </a:solidFill>
              </a:rPr>
              <a:t>Classified</a:t>
            </a:r>
            <a:endParaRPr lang="nl-NL" sz="3200" dirty="0" smtClean="0">
              <a:solidFill>
                <a:schemeClr val="bg1"/>
              </a:solidFill>
            </a:endParaRPr>
          </a:p>
          <a:p>
            <a:pPr algn="ctr"/>
            <a:r>
              <a:rPr lang="nl-NL" sz="3200" dirty="0" err="1" smtClean="0">
                <a:solidFill>
                  <a:schemeClr val="bg1"/>
                </a:solidFill>
              </a:rPr>
              <a:t>Sberbank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Housing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Prices</a:t>
            </a:r>
            <a:endParaRPr lang="nl-NL" sz="3200" dirty="0" smtClean="0">
              <a:solidFill>
                <a:schemeClr val="bg1"/>
              </a:solidFill>
            </a:endParaRPr>
          </a:p>
          <a:p>
            <a:pPr algn="ctr"/>
            <a:r>
              <a:rPr lang="nl-NL" sz="3200" dirty="0" err="1" smtClean="0">
                <a:solidFill>
                  <a:schemeClr val="bg1"/>
                </a:solidFill>
              </a:rPr>
              <a:t>Challenges</a:t>
            </a:r>
            <a:r>
              <a:rPr lang="nl-NL" sz="3200" dirty="0" smtClean="0">
                <a:solidFill>
                  <a:schemeClr val="bg1"/>
                </a:solidFill>
              </a:rPr>
              <a:t>: Data </a:t>
            </a:r>
            <a:r>
              <a:rPr lang="nl-NL" sz="3200" dirty="0" err="1" smtClean="0">
                <a:solidFill>
                  <a:schemeClr val="bg1"/>
                </a:solidFill>
              </a:rPr>
              <a:t>quality</a:t>
            </a:r>
            <a:r>
              <a:rPr lang="nl-NL" sz="3200" dirty="0" smtClean="0">
                <a:solidFill>
                  <a:schemeClr val="bg1"/>
                </a:solidFill>
              </a:rPr>
              <a:t>, test set different </a:t>
            </a:r>
            <a:r>
              <a:rPr lang="nl-NL" sz="3200" dirty="0" err="1" smtClean="0">
                <a:solidFill>
                  <a:schemeClr val="bg1"/>
                </a:solidFill>
              </a:rPr>
              <a:t>from</a:t>
            </a:r>
            <a:r>
              <a:rPr lang="nl-NL" sz="3200" dirty="0" smtClean="0">
                <a:solidFill>
                  <a:schemeClr val="bg1"/>
                </a:solidFill>
              </a:rPr>
              <a:t> train</a:t>
            </a:r>
          </a:p>
          <a:p>
            <a:pPr algn="ctr"/>
            <a:r>
              <a:rPr lang="nl-NL" sz="3200" dirty="0" smtClean="0">
                <a:solidFill>
                  <a:schemeClr val="bg1"/>
                </a:solidFill>
              </a:rPr>
              <a:t>Approach: Ensembles, </a:t>
            </a:r>
            <a:r>
              <a:rPr lang="nl-NL" sz="3200" dirty="0" err="1" smtClean="0">
                <a:solidFill>
                  <a:schemeClr val="bg1"/>
                </a:solidFill>
              </a:rPr>
              <a:t>exploring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creative</a:t>
            </a:r>
            <a:r>
              <a:rPr lang="nl-NL" sz="3200" dirty="0" smtClean="0">
                <a:solidFill>
                  <a:schemeClr val="bg1"/>
                </a:solidFill>
              </a:rPr>
              <a:t> data </a:t>
            </a:r>
            <a:r>
              <a:rPr lang="nl-NL" sz="3200" dirty="0" err="1" smtClean="0">
                <a:solidFill>
                  <a:schemeClr val="bg1"/>
                </a:solidFill>
              </a:rPr>
              <a:t>enrichment</a:t>
            </a:r>
            <a:endParaRPr lang="nl-NL" sz="3200" dirty="0">
              <a:solidFill>
                <a:schemeClr val="bg1"/>
              </a:solidFill>
            </a:endParaRPr>
          </a:p>
          <a:p>
            <a:pPr algn="ctr"/>
            <a:r>
              <a:rPr lang="nl-NL" sz="3200" dirty="0" err="1" smtClean="0">
                <a:solidFill>
                  <a:schemeClr val="bg1"/>
                </a:solidFill>
              </a:rPr>
              <a:t>Current</a:t>
            </a:r>
            <a:r>
              <a:rPr lang="nl-NL" sz="3200" dirty="0" smtClean="0">
                <a:solidFill>
                  <a:schemeClr val="bg1"/>
                </a:solidFill>
              </a:rPr>
              <a:t> rank …/…</a:t>
            </a:r>
          </a:p>
          <a:p>
            <a:pPr algn="ctr"/>
            <a:endParaRPr lang="nl-NL" sz="3200" dirty="0" smtClean="0">
              <a:solidFill>
                <a:schemeClr val="bg1"/>
              </a:solidFill>
            </a:endParaRPr>
          </a:p>
          <a:p>
            <a:pPr algn="ctr"/>
            <a:endParaRPr lang="nl-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FD09F00C-FDC6-E347-A03D-C9781C1DC58D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7DEE8FA5-744F-DF47-8956-AA68E72134B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RU_PPT_ENG_CP</Template>
  <TotalTime>239</TotalTime>
  <Words>141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Stencil</vt:lpstr>
      <vt:lpstr>1_Basis NL</vt:lpstr>
      <vt:lpstr>Titel NL</vt:lpstr>
      <vt:lpstr>CLASSIFIED</vt:lpstr>
      <vt:lpstr>Sberbank Russian Housing Market</vt:lpstr>
      <vt:lpstr>Iets over data explo (mijn stuff, Jordi, thijs?)</vt:lpstr>
      <vt:lpstr>Approach</vt:lpstr>
      <vt:lpstr>Results</vt:lpstr>
      <vt:lpstr>From here onwards</vt:lpstr>
      <vt:lpstr>Closing statement (betere naam nodig)</vt:lpstr>
      <vt:lpstr>PowerPoint Presentation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Jeffrey Luppes</cp:lastModifiedBy>
  <cp:revision>8</cp:revision>
  <cp:lastPrinted>2017-01-24T09:58:55Z</cp:lastPrinted>
  <dcterms:created xsi:type="dcterms:W3CDTF">2017-03-20T08:06:55Z</dcterms:created>
  <dcterms:modified xsi:type="dcterms:W3CDTF">2017-05-30T12:07:15Z</dcterms:modified>
</cp:coreProperties>
</file>