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31" r:id="rId1"/>
    <p:sldMasterId id="2147483721" r:id="rId2"/>
  </p:sldMasterIdLst>
  <p:notesMasterIdLst>
    <p:notesMasterId r:id="rId14"/>
  </p:notesMasterIdLst>
  <p:handoutMasterIdLst>
    <p:handoutMasterId r:id="rId15"/>
  </p:handoutMasterIdLst>
  <p:sldIdLst>
    <p:sldId id="402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03" r:id="rId13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>
        <p:scale>
          <a:sx n="50" d="100"/>
          <a:sy n="50" d="100"/>
        </p:scale>
        <p:origin x="-996" y="-72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19-6-2017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19-6-2017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train.csv </a:t>
            </a:r>
            <a:r>
              <a:rPr lang="en-US" dirty="0" smtClean="0"/>
              <a:t>(build year, material, number of floors, etc.)</a:t>
            </a:r>
          </a:p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macro.csv (e.g. employment, salary, mortality)</a:t>
            </a:r>
          </a:p>
        </p:txBody>
      </p:sp>
    </p:spTree>
    <p:extLst>
      <p:ext uri="{BB962C8B-B14F-4D97-AF65-F5344CB8AC3E}">
        <p14:creationId xmlns:p14="http://schemas.microsoft.com/office/powerpoint/2010/main" val="1348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020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19-6-2017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4" y="1800000"/>
            <a:ext cx="14889083" cy="7019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948480" indent="-408328">
              <a:buFont typeface="Arial" charset="0"/>
              <a:buChar char="•"/>
              <a:defRPr/>
            </a:lvl2pPr>
            <a:lvl3pPr marL="1497205" indent="-408328">
              <a:buFont typeface="Arial" charset="0"/>
              <a:buChar char="•"/>
              <a:defRPr/>
            </a:lvl3pPr>
            <a:lvl4pPr marL="1969302" indent="-340273">
              <a:buFont typeface="Arial" charset="0"/>
              <a:buChar char="•"/>
              <a:defRPr/>
            </a:lvl4pPr>
            <a:lvl5pPr marL="2518027" indent="-340273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305" y="9147199"/>
            <a:ext cx="2974512" cy="5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5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19-6-2017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19-6-2017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87920" y="693305"/>
            <a:ext cx="14889249" cy="1275488"/>
          </a:xfrm>
        </p:spPr>
        <p:txBody>
          <a:bodyPr/>
          <a:lstStyle/>
          <a:p>
            <a:pPr algn="ctr"/>
            <a:r>
              <a:rPr lang="nl-NL" sz="8800" dirty="0" smtClean="0">
                <a:latin typeface="Stencil" panose="040409050D0802020404" pitchFamily="82" charset="0"/>
              </a:rPr>
              <a:t>CLASSIFIED</a:t>
            </a:r>
            <a:endParaRPr lang="nl-NL" sz="8800" dirty="0">
              <a:latin typeface="Stencil" panose="040409050D0802020404" pitchFamily="82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dirty="0" err="1" smtClean="0"/>
              <a:t>Sberbank</a:t>
            </a:r>
            <a:r>
              <a:rPr lang="nl-NL" sz="3200" dirty="0" smtClean="0"/>
              <a:t> Russian </a:t>
            </a:r>
            <a:r>
              <a:rPr lang="nl-NL" sz="3200" dirty="0" err="1" smtClean="0"/>
              <a:t>Housing</a:t>
            </a:r>
            <a:r>
              <a:rPr lang="nl-NL" sz="3200" dirty="0" smtClean="0"/>
              <a:t> Market </a:t>
            </a:r>
            <a:r>
              <a:rPr lang="nl-NL" sz="3200" dirty="0" err="1" smtClean="0"/>
              <a:t>Competition</a:t>
            </a:r>
            <a:endParaRPr lang="nl-NL" sz="3200" dirty="0" smtClean="0"/>
          </a:p>
          <a:p>
            <a:pPr algn="ctr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https://www.kaggle.com/c/sberbank-russian-housing-market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i="1" dirty="0" err="1" smtClean="0"/>
              <a:t>Classified</a:t>
            </a:r>
            <a:r>
              <a:rPr lang="nl-NL" i="1" dirty="0" smtClean="0"/>
              <a:t> is Jordi </a:t>
            </a:r>
            <a:r>
              <a:rPr lang="nl-NL" i="1" dirty="0" err="1" smtClean="0"/>
              <a:t>Beernink</a:t>
            </a:r>
            <a:r>
              <a:rPr lang="nl-NL" i="1" dirty="0" smtClean="0"/>
              <a:t>, Roel Bouman, Jeffrey Luppes, </a:t>
            </a:r>
            <a:r>
              <a:rPr lang="nl-NL" i="1" dirty="0" err="1" smtClean="0"/>
              <a:t>Gerdriaan</a:t>
            </a:r>
            <a:r>
              <a:rPr lang="nl-NL" i="1" dirty="0" smtClean="0"/>
              <a:t> Mulder </a:t>
            </a:r>
            <a:r>
              <a:rPr lang="nl-NL" i="1" dirty="0" err="1" smtClean="0"/>
              <a:t>and</a:t>
            </a:r>
            <a:r>
              <a:rPr lang="nl-NL" i="1" dirty="0"/>
              <a:t> Thijs </a:t>
            </a:r>
            <a:r>
              <a:rPr lang="nl-NL" i="1" dirty="0" err="1"/>
              <a:t>Werrij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904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000" dirty="0">
                <a:solidFill>
                  <a:srgbClr val="B72922"/>
                </a:solidFill>
              </a:rPr>
              <a:t>Team </a:t>
            </a:r>
            <a:r>
              <a:rPr lang="nl-NL" sz="6000" dirty="0" err="1">
                <a:solidFill>
                  <a:srgbClr val="B72922"/>
                </a:solidFill>
                <a:latin typeface="Stencil" panose="040409050D0802020404" pitchFamily="82" charset="0"/>
              </a:rPr>
              <a:t>Classified</a:t>
            </a:r>
            <a: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  <a:t/>
            </a:r>
            <a:b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</a:br>
            <a:endParaRPr lang="nl-NL" sz="6000" dirty="0">
              <a:solidFill>
                <a:srgbClr val="B72922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052603" y="4717472"/>
            <a:ext cx="14889249" cy="4391891"/>
          </a:xfrm>
        </p:spPr>
        <p:txBody>
          <a:bodyPr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Sberbank</a:t>
            </a:r>
            <a:r>
              <a:rPr lang="en-US" sz="3200" b="1" dirty="0">
                <a:solidFill>
                  <a:schemeClr val="bg1"/>
                </a:solidFill>
              </a:rPr>
              <a:t> Russian Housing Market Competition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Maybe </a:t>
            </a:r>
            <a:r>
              <a:rPr lang="en-US" sz="3200" i="1" dirty="0">
                <a:solidFill>
                  <a:schemeClr val="bg1"/>
                </a:solidFill>
              </a:rPr>
              <a:t>a short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Summary of stuff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Discussed</a:t>
            </a:r>
          </a:p>
          <a:p>
            <a:pPr algn="ctr"/>
            <a:endParaRPr lang="en-US" sz="3200" i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i="1" smtClean="0">
                <a:solidFill>
                  <a:schemeClr val="bg1"/>
                </a:solidFill>
              </a:rPr>
              <a:t>Thank you </a:t>
            </a:r>
            <a:r>
              <a:rPr lang="en-US" sz="3200" i="1" dirty="0">
                <a:solidFill>
                  <a:schemeClr val="bg1"/>
                </a:solidFill>
              </a:rPr>
              <a:t>for your </a:t>
            </a:r>
            <a:r>
              <a:rPr lang="en-US" sz="3200" i="1" dirty="0" smtClean="0">
                <a:solidFill>
                  <a:schemeClr val="bg1"/>
                </a:solidFill>
              </a:rPr>
              <a:t>attention! Any </a:t>
            </a:r>
            <a:r>
              <a:rPr lang="en-US" sz="3200" i="1" dirty="0">
                <a:solidFill>
                  <a:schemeClr val="bg1"/>
                </a:solidFill>
              </a:rPr>
              <a:t>questions?</a:t>
            </a:r>
          </a:p>
          <a:p>
            <a:pPr algn="ctr"/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endParaRPr lang="nl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- The competition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Predict prices of realty in Moscow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set consists of: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dirty="0" smtClean="0"/>
              <a:t>train.csv, 30473 entries with information about houses/apartments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dirty="0" smtClean="0"/>
              <a:t>macro.csv, data on Russia's </a:t>
            </a:r>
            <a:r>
              <a:rPr lang="en-US" dirty="0" err="1" smtClean="0"/>
              <a:t>macroeconomy</a:t>
            </a:r>
            <a:r>
              <a:rPr lang="en-US" dirty="0" smtClean="0"/>
              <a:t> and financial sector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is from 2011 to 2015, while the test set is from 2015 to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1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- 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840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Pre-processing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Transform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-hot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r>
              <a:rPr lang="nl-NL" dirty="0" smtClean="0"/>
              <a:t>, but preserving </a:t>
            </a:r>
            <a:r>
              <a:rPr lang="nl-NL" dirty="0" err="1" smtClean="0"/>
              <a:t>numerical</a:t>
            </a:r>
            <a:r>
              <a:rPr lang="nl-NL" dirty="0" smtClean="0"/>
              <a:t> data</a:t>
            </a:r>
          </a:p>
          <a:p>
            <a:endParaRPr lang="nl-NL" dirty="0"/>
          </a:p>
          <a:p>
            <a:r>
              <a:rPr lang="nl-NL" dirty="0" smtClean="0"/>
              <a:t>[missing data?]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825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Approach - </a:t>
            </a:r>
            <a:r>
              <a:rPr lang="nl-NL" dirty="0" err="1" smtClean="0"/>
              <a:t>Testing</a:t>
            </a:r>
            <a:r>
              <a:rPr lang="nl-NL" dirty="0" smtClean="0"/>
              <a:t> different </a:t>
            </a:r>
            <a:r>
              <a:rPr lang="nl-NL" dirty="0" err="1" smtClean="0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Split </a:t>
            </a:r>
            <a:r>
              <a:rPr lang="nl-NL" dirty="0" err="1" smtClean="0"/>
              <a:t>the</a:t>
            </a:r>
            <a:r>
              <a:rPr lang="nl-NL" dirty="0" smtClean="0"/>
              <a:t> training data </a:t>
            </a:r>
            <a:r>
              <a:rPr lang="nl-NL" dirty="0" err="1" smtClean="0"/>
              <a:t>between</a:t>
            </a:r>
            <a:r>
              <a:rPr lang="nl-NL" dirty="0" smtClean="0"/>
              <a:t> entries </a:t>
            </a:r>
            <a:r>
              <a:rPr lang="nl-NL" dirty="0" err="1" smtClean="0"/>
              <a:t>before</a:t>
            </a:r>
            <a:r>
              <a:rPr lang="nl-NL" dirty="0" smtClean="0"/>
              <a:t> 2015 </a:t>
            </a:r>
            <a:r>
              <a:rPr lang="nl-NL" dirty="0" err="1" smtClean="0"/>
              <a:t>and</a:t>
            </a:r>
            <a:r>
              <a:rPr lang="nl-NL" dirty="0" smtClean="0"/>
              <a:t> in 2015,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: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err="1" smtClean="0"/>
              <a:t>LinearRegression</a:t>
            </a:r>
            <a:endParaRPr lang="en-US" sz="2200" dirty="0" smtClean="0"/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err="1" smtClean="0"/>
              <a:t>SGDRegression</a:t>
            </a:r>
            <a:endParaRPr lang="en-US" sz="2200" dirty="0"/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err="1" smtClean="0"/>
              <a:t>KNNeighbours</a:t>
            </a:r>
            <a:endParaRPr lang="en-US" sz="2200" dirty="0" smtClean="0"/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smtClean="0"/>
              <a:t>Decision Tree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err="1" smtClean="0"/>
              <a:t>RandomForests</a:t>
            </a:r>
            <a:endParaRPr lang="en-US" sz="2200" dirty="0"/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err="1" smtClean="0"/>
              <a:t>Gradientboosting</a:t>
            </a:r>
            <a:r>
              <a:rPr lang="en-US" sz="2200" dirty="0" smtClean="0"/>
              <a:t> </a:t>
            </a:r>
            <a:r>
              <a:rPr lang="en-US" sz="2200" dirty="0" err="1" smtClean="0"/>
              <a:t>Regressor</a:t>
            </a:r>
            <a:endParaRPr lang="en-US" sz="2200" dirty="0" smtClean="0"/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sz="2200" dirty="0" smtClean="0"/>
              <a:t>Deep Learning (</a:t>
            </a:r>
            <a:r>
              <a:rPr lang="en-US" sz="2200" dirty="0" err="1" smtClean="0"/>
              <a:t>Keras</a:t>
            </a:r>
            <a:r>
              <a:rPr lang="en-US" sz="2200" dirty="0" smtClean="0"/>
              <a:t>)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nl-NL" u="sng" dirty="0" err="1" smtClean="0"/>
              <a:t>XGBoost</a:t>
            </a:r>
            <a:endParaRPr lang="nl-NL" u="sng" dirty="0" smtClean="0"/>
          </a:p>
          <a:p>
            <a:pPr marL="544437" indent="-544437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XGBoost</a:t>
            </a:r>
            <a:r>
              <a:rPr lang="nl-NL" dirty="0" smtClean="0"/>
              <a:t> </a:t>
            </a:r>
            <a:r>
              <a:rPr lang="nl-NL" dirty="0" err="1" smtClean="0"/>
              <a:t>outperformed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, </a:t>
            </a:r>
            <a:r>
              <a:rPr lang="nl-NL" dirty="0" err="1" smtClean="0"/>
              <a:t>which</a:t>
            </a:r>
            <a:r>
              <a:rPr lang="nl-NL" dirty="0" smtClean="0"/>
              <a:t> later </a:t>
            </a:r>
            <a:r>
              <a:rPr lang="nl-NL" dirty="0" err="1" smtClean="0"/>
              <a:t>became</a:t>
            </a:r>
            <a:r>
              <a:rPr lang="nl-NL" dirty="0" smtClean="0"/>
              <a:t> even more </a:t>
            </a:r>
            <a:r>
              <a:rPr lang="nl-NL" dirty="0" err="1" smtClean="0"/>
              <a:t>notable</a:t>
            </a:r>
            <a:r>
              <a:rPr lang="nl-NL" dirty="0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976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– </a:t>
            </a:r>
            <a:r>
              <a:rPr lang="nl-NL" dirty="0" err="1" smtClean="0"/>
              <a:t>XGBoost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200733" y="1799999"/>
            <a:ext cx="6419268" cy="702000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Kernel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Andy </a:t>
            </a:r>
            <a:r>
              <a:rPr lang="nl-NL" dirty="0" err="1" smtClean="0"/>
              <a:t>Harless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Widely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competition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Improved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outperformed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original</a:t>
            </a:r>
            <a:endParaRPr lang="nl-NL" dirty="0"/>
          </a:p>
        </p:txBody>
      </p:sp>
      <p:sp>
        <p:nvSpPr>
          <p:cNvPr id="150" name="Rectangle 193"/>
          <p:cNvSpPr>
            <a:spLocks noChangeArrowheads="1"/>
          </p:cNvSpPr>
          <p:nvPr/>
        </p:nvSpPr>
        <p:spPr bwMode="auto">
          <a:xfrm>
            <a:off x="0" y="-26429"/>
            <a:ext cx="219967" cy="5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88" tIns="54443" rIns="108888" bIns="54443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305" name="Rectangle 267"/>
          <p:cNvSpPr>
            <a:spLocks noChangeArrowheads="1"/>
          </p:cNvSpPr>
          <p:nvPr/>
        </p:nvSpPr>
        <p:spPr bwMode="auto">
          <a:xfrm>
            <a:off x="203325" y="125971"/>
            <a:ext cx="219967" cy="5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88" tIns="54443" rIns="108888" bIns="54443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pSp>
        <p:nvGrpSpPr>
          <p:cNvPr id="56" name="Groep 55"/>
          <p:cNvGrpSpPr/>
          <p:nvPr/>
        </p:nvGrpSpPr>
        <p:grpSpPr>
          <a:xfrm>
            <a:off x="7893481" y="2033818"/>
            <a:ext cx="8241905" cy="5689138"/>
            <a:chOff x="-404813" y="609600"/>
            <a:chExt cx="6992938" cy="6786563"/>
          </a:xfrm>
        </p:grpSpPr>
        <p:sp>
          <p:nvSpPr>
            <p:cNvPr id="57" name="AutoShape 266"/>
            <p:cNvSpPr>
              <a:spLocks noChangeArrowheads="1"/>
            </p:cNvSpPr>
            <p:nvPr/>
          </p:nvSpPr>
          <p:spPr bwMode="auto">
            <a:xfrm>
              <a:off x="-352425" y="2976563"/>
              <a:ext cx="485775" cy="2105025"/>
            </a:xfrm>
            <a:prstGeom prst="downArrow">
              <a:avLst>
                <a:gd name="adj1" fmla="val 46148"/>
                <a:gd name="adj2" fmla="val 1377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58" name="Text Box 265"/>
            <p:cNvSpPr txBox="1">
              <a:spLocks noChangeArrowheads="1"/>
            </p:cNvSpPr>
            <p:nvPr/>
          </p:nvSpPr>
          <p:spPr bwMode="auto">
            <a:xfrm>
              <a:off x="-404813" y="183356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Set manual outliers to NaN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264"/>
            <p:cNvSpPr txBox="1">
              <a:spLocks noChangeArrowheads="1"/>
            </p:cNvSpPr>
            <p:nvPr/>
          </p:nvSpPr>
          <p:spPr bwMode="auto">
            <a:xfrm>
              <a:off x="-404813" y="211931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Remove possible fraud cases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263"/>
            <p:cNvSpPr txBox="1">
              <a:spLocks noChangeArrowheads="1"/>
            </p:cNvSpPr>
            <p:nvPr/>
          </p:nvSpPr>
          <p:spPr bwMode="auto">
            <a:xfrm>
              <a:off x="-404813" y="240506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</a:t>
              </a:r>
              <a:r>
                <a:rPr lang="nl-NL" altLang="nl-NL" sz="12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manual features</a:t>
              </a:r>
              <a:endParaRPr lang="nl-NL" altLang="nl-NL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262"/>
            <p:cNvSpPr txBox="1">
              <a:spLocks noChangeArrowheads="1"/>
            </p:cNvSpPr>
            <p:nvPr/>
          </p:nvSpPr>
          <p:spPr bwMode="auto">
            <a:xfrm>
              <a:off x="-404813" y="269081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AutoShape 261"/>
            <p:cNvSpPr>
              <a:spLocks noChangeShapeType="1"/>
            </p:cNvSpPr>
            <p:nvPr/>
          </p:nvSpPr>
          <p:spPr bwMode="auto">
            <a:xfrm rot="10800000">
              <a:off x="1643063" y="2786063"/>
              <a:ext cx="6667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63" name="Text Box 259"/>
            <p:cNvSpPr txBox="1">
              <a:spLocks noChangeArrowheads="1"/>
            </p:cNvSpPr>
            <p:nvPr/>
          </p:nvSpPr>
          <p:spPr bwMode="auto">
            <a:xfrm>
              <a:off x="-290513" y="5081588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1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258"/>
            <p:cNvSpPr txBox="1">
              <a:spLocks noChangeArrowheads="1"/>
            </p:cNvSpPr>
            <p:nvPr/>
          </p:nvSpPr>
          <p:spPr bwMode="auto">
            <a:xfrm>
              <a:off x="188913" y="3671888"/>
              <a:ext cx="1568450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 6, subsample: 0.6,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1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422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257"/>
            <p:cNvSpPr txBox="1">
              <a:spLocks noChangeArrowheads="1"/>
            </p:cNvSpPr>
            <p:nvPr/>
          </p:nvSpPr>
          <p:spPr bwMode="auto">
            <a:xfrm>
              <a:off x="1804988" y="1833563"/>
              <a:ext cx="2047875" cy="5143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 on train prices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utoShape 256"/>
            <p:cNvSpPr>
              <a:spLocks noChangeShapeType="1"/>
            </p:cNvSpPr>
            <p:nvPr/>
          </p:nvSpPr>
          <p:spPr bwMode="auto">
            <a:xfrm rot="10800000">
              <a:off x="3833813" y="2071688"/>
              <a:ext cx="14287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67" name="AutoShape 255"/>
            <p:cNvSpPr>
              <a:spLocks noChangeArrowheads="1"/>
            </p:cNvSpPr>
            <p:nvPr/>
          </p:nvSpPr>
          <p:spPr bwMode="auto">
            <a:xfrm>
              <a:off x="1804988" y="2347913"/>
              <a:ext cx="485775" cy="2733675"/>
            </a:xfrm>
            <a:prstGeom prst="downArrow">
              <a:avLst>
                <a:gd name="adj1" fmla="val 50000"/>
                <a:gd name="adj2" fmla="val 1406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68" name="Text Box 254"/>
            <p:cNvSpPr txBox="1">
              <a:spLocks noChangeArrowheads="1"/>
            </p:cNvSpPr>
            <p:nvPr/>
          </p:nvSpPr>
          <p:spPr bwMode="auto">
            <a:xfrm>
              <a:off x="1868488" y="5081588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2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253"/>
            <p:cNvSpPr txBox="1">
              <a:spLocks noChangeArrowheads="1"/>
            </p:cNvSpPr>
            <p:nvPr/>
          </p:nvSpPr>
          <p:spPr bwMode="auto">
            <a:xfrm>
              <a:off x="2351088" y="3671888"/>
              <a:ext cx="1565275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depth:5, subsample: 0.7,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0.7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385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252"/>
            <p:cNvSpPr txBox="1">
              <a:spLocks noChangeArrowheads="1"/>
            </p:cNvSpPr>
            <p:nvPr/>
          </p:nvSpPr>
          <p:spPr bwMode="auto">
            <a:xfrm>
              <a:off x="4090988" y="183356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Remove possible fraud cases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251"/>
            <p:cNvSpPr txBox="1">
              <a:spLocks noChangeArrowheads="1"/>
            </p:cNvSpPr>
            <p:nvPr/>
          </p:nvSpPr>
          <p:spPr bwMode="auto">
            <a:xfrm>
              <a:off x="4090988" y="2119313"/>
              <a:ext cx="2047875" cy="5143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 on train prices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250"/>
            <p:cNvSpPr txBox="1">
              <a:spLocks noChangeArrowheads="1"/>
            </p:cNvSpPr>
            <p:nvPr/>
          </p:nvSpPr>
          <p:spPr bwMode="auto">
            <a:xfrm>
              <a:off x="4090988" y="263366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 manual features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249"/>
            <p:cNvSpPr txBox="1">
              <a:spLocks noChangeArrowheads="1"/>
            </p:cNvSpPr>
            <p:nvPr/>
          </p:nvSpPr>
          <p:spPr bwMode="auto">
            <a:xfrm>
              <a:off x="4090988" y="291941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</a:t>
              </a:r>
              <a:r>
                <a:rPr lang="nl-NL" altLang="nl-NL" sz="12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macro-</a:t>
              </a:r>
              <a:r>
                <a:rPr lang="nl-NL" altLang="nl-NL" sz="12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economic</a:t>
              </a:r>
              <a:r>
                <a:rPr lang="nl-NL" altLang="nl-NL" sz="12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data</a:t>
              </a:r>
              <a:endParaRPr lang="nl-NL" altLang="nl-NL" sz="1200" dirty="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AutoShape 248"/>
            <p:cNvSpPr>
              <a:spLocks noChangeArrowheads="1"/>
            </p:cNvSpPr>
            <p:nvPr/>
          </p:nvSpPr>
          <p:spPr bwMode="auto">
            <a:xfrm>
              <a:off x="4029075" y="3205163"/>
              <a:ext cx="485775" cy="1876425"/>
            </a:xfrm>
            <a:prstGeom prst="downArrow">
              <a:avLst>
                <a:gd name="adj1" fmla="val 46148"/>
                <a:gd name="adj2" fmla="val 1228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75" name="Text Box 247"/>
            <p:cNvSpPr txBox="1">
              <a:spLocks noChangeArrowheads="1"/>
            </p:cNvSpPr>
            <p:nvPr/>
          </p:nvSpPr>
          <p:spPr bwMode="auto">
            <a:xfrm>
              <a:off x="4090988" y="5081588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3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 Box 246"/>
            <p:cNvSpPr txBox="1">
              <a:spLocks noChangeArrowheads="1"/>
            </p:cNvSpPr>
            <p:nvPr/>
          </p:nvSpPr>
          <p:spPr bwMode="auto">
            <a:xfrm>
              <a:off x="4570413" y="3671888"/>
              <a:ext cx="1568450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depth:5, subsample: 0.7,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0.7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420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7" name="Group 226"/>
            <p:cNvGrpSpPr>
              <a:grpSpLocks/>
            </p:cNvGrpSpPr>
            <p:nvPr/>
          </p:nvGrpSpPr>
          <p:grpSpPr bwMode="auto">
            <a:xfrm>
              <a:off x="-404813" y="609600"/>
              <a:ext cx="6886579" cy="2453640"/>
              <a:chOff x="540" y="885"/>
              <a:chExt cx="10846" cy="3864"/>
            </a:xfrm>
          </p:grpSpPr>
          <p:sp>
            <p:nvSpPr>
              <p:cNvPr id="87" name="AutoShape 245"/>
              <p:cNvSpPr>
                <a:spLocks noChangeShapeType="1"/>
              </p:cNvSpPr>
              <p:nvPr/>
            </p:nvSpPr>
            <p:spPr bwMode="auto">
              <a:xfrm rot="5400000" flipV="1">
                <a:off x="8869" y="2442"/>
                <a:ext cx="742" cy="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200"/>
              </a:p>
            </p:txBody>
          </p:sp>
          <p:sp>
            <p:nvSpPr>
              <p:cNvPr id="88" name="AutoShape 244"/>
              <p:cNvSpPr>
                <a:spLocks noChangeShapeType="1"/>
              </p:cNvSpPr>
              <p:nvPr/>
            </p:nvSpPr>
            <p:spPr bwMode="auto">
              <a:xfrm rot="10800000">
                <a:off x="10846" y="4748"/>
                <a:ext cx="30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92D05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200"/>
              </a:p>
            </p:txBody>
          </p:sp>
          <p:grpSp>
            <p:nvGrpSpPr>
              <p:cNvPr id="89" name="Group 227"/>
              <p:cNvGrpSpPr>
                <a:grpSpLocks/>
              </p:cNvGrpSpPr>
              <p:nvPr/>
            </p:nvGrpSpPr>
            <p:grpSpPr bwMode="auto">
              <a:xfrm>
                <a:off x="540" y="885"/>
                <a:ext cx="10846" cy="3863"/>
                <a:chOff x="540" y="885"/>
                <a:chExt cx="10846" cy="3863"/>
              </a:xfrm>
            </p:grpSpPr>
            <p:grpSp>
              <p:nvGrpSpPr>
                <p:cNvPr id="90" name="Group 240"/>
                <p:cNvGrpSpPr>
                  <a:grpSpLocks/>
                </p:cNvGrpSpPr>
                <p:nvPr/>
              </p:nvGrpSpPr>
              <p:grpSpPr bwMode="auto">
                <a:xfrm>
                  <a:off x="540" y="885"/>
                  <a:ext cx="10230" cy="450"/>
                  <a:chOff x="540" y="885"/>
                  <a:chExt cx="10230" cy="450"/>
                </a:xfrm>
              </p:grpSpPr>
              <p:sp>
                <p:nvSpPr>
                  <p:cNvPr id="103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" y="885"/>
                    <a:ext cx="3225" cy="450"/>
                  </a:xfrm>
                  <a:prstGeom prst="rect">
                    <a:avLst/>
                  </a:prstGeom>
                  <a:solidFill>
                    <a:srgbClr val="4BACC6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73969" eaLnBrk="1" hangingPunct="1"/>
                    <a:r>
                      <a:rPr lang="nl-NL" altLang="nl-NL" sz="1200" dirty="0"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Train/Test Data</a:t>
                    </a:r>
                    <a:endParaRPr lang="nl-NL" altLang="nl-NL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4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5" y="885"/>
                    <a:ext cx="3225" cy="450"/>
                  </a:xfrm>
                  <a:prstGeom prst="rect">
                    <a:avLst/>
                  </a:prstGeom>
                  <a:solidFill>
                    <a:srgbClr val="9BBB59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73969" eaLnBrk="1" hangingPunct="1"/>
                    <a:r>
                      <a:rPr lang="nl-NL" altLang="nl-NL" sz="1200"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Macro-economic data</a:t>
                    </a:r>
                    <a:endParaRPr lang="nl-NL" altLang="nl-NL" sz="1200">
                      <a:latin typeface="Arial" pitchFamily="34" charset="0"/>
                      <a:cs typeface="Arial" pitchFamily="34" charset="0"/>
                    </a:endParaRPr>
                  </a:p>
                  <a:p>
                    <a:pPr defTabSz="573969"/>
                    <a:endParaRPr lang="nl-NL" altLang="nl-NL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5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45" y="885"/>
                    <a:ext cx="3225" cy="450"/>
                  </a:xfrm>
                  <a:prstGeom prst="rect">
                    <a:avLst/>
                  </a:prstGeom>
                  <a:solidFill>
                    <a:srgbClr val="C0504D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622423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73969" eaLnBrk="1" hangingPunct="1"/>
                    <a:r>
                      <a:rPr lang="nl-NL" altLang="nl-NL" sz="1200"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External Data</a:t>
                    </a:r>
                    <a:endParaRPr lang="nl-NL" altLang="nl-NL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91" name="AutoShape 239"/>
                <p:cNvSpPr>
                  <a:spLocks noChangeShapeType="1"/>
                </p:cNvSpPr>
                <p:nvPr/>
              </p:nvSpPr>
              <p:spPr bwMode="auto">
                <a:xfrm rot="5400000">
                  <a:off x="1271" y="2074"/>
                  <a:ext cx="147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2" name="AutoShape 238"/>
                <p:cNvSpPr>
                  <a:spLocks noChangeShapeType="1"/>
                </p:cNvSpPr>
                <p:nvPr/>
              </p:nvSpPr>
              <p:spPr bwMode="auto">
                <a:xfrm flipH="1" flipV="1">
                  <a:off x="3870" y="1831"/>
                  <a:ext cx="0" cy="2467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3" name="AutoShape 237"/>
                <p:cNvSpPr>
                  <a:spLocks noChangeShapeType="1"/>
                </p:cNvSpPr>
                <p:nvPr/>
              </p:nvSpPr>
              <p:spPr bwMode="auto">
                <a:xfrm flipV="1">
                  <a:off x="8881" y="1335"/>
                  <a:ext cx="2" cy="495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4" name="AutoShape 236"/>
                <p:cNvSpPr>
                  <a:spLocks noChangeShapeType="1"/>
                </p:cNvSpPr>
                <p:nvPr/>
              </p:nvSpPr>
              <p:spPr bwMode="auto">
                <a:xfrm flipV="1">
                  <a:off x="7441" y="1831"/>
                  <a:ext cx="0" cy="1357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5" name="AutoShape 235"/>
                <p:cNvSpPr>
                  <a:spLocks noChangeShapeType="1"/>
                </p:cNvSpPr>
                <p:nvPr/>
              </p:nvSpPr>
              <p:spPr bwMode="auto">
                <a:xfrm>
                  <a:off x="2010" y="2071"/>
                  <a:ext cx="355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6" name="AutoShape 234"/>
                <p:cNvSpPr>
                  <a:spLocks noChangeShapeType="1"/>
                </p:cNvSpPr>
                <p:nvPr/>
              </p:nvSpPr>
              <p:spPr bwMode="auto">
                <a:xfrm rot="5400000">
                  <a:off x="5190" y="2438"/>
                  <a:ext cx="742" cy="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7" name="AutoShape 233"/>
                <p:cNvSpPr>
                  <a:spLocks noChangeShapeType="1"/>
                </p:cNvSpPr>
                <p:nvPr/>
              </p:nvSpPr>
              <p:spPr bwMode="auto">
                <a:xfrm flipV="1">
                  <a:off x="5565" y="2071"/>
                  <a:ext cx="367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8" name="AutoShape 232"/>
                <p:cNvSpPr>
                  <a:spLocks noChangeShapeType="1"/>
                </p:cNvSpPr>
                <p:nvPr/>
              </p:nvSpPr>
              <p:spPr bwMode="auto">
                <a:xfrm flipV="1">
                  <a:off x="5566" y="1335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9" name="AutoShape 231"/>
                <p:cNvSpPr>
                  <a:spLocks noChangeShapeType="1"/>
                </p:cNvSpPr>
                <p:nvPr/>
              </p:nvSpPr>
              <p:spPr bwMode="auto">
                <a:xfrm>
                  <a:off x="5565" y="1634"/>
                  <a:ext cx="558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100" name="AutoShape 230"/>
                <p:cNvSpPr>
                  <a:spLocks noChangeShapeType="1"/>
                </p:cNvSpPr>
                <p:nvPr/>
              </p:nvSpPr>
              <p:spPr bwMode="auto">
                <a:xfrm flipV="1">
                  <a:off x="11147" y="1635"/>
                  <a:ext cx="0" cy="3113"/>
                </a:xfrm>
                <a:prstGeom prst="straightConnector1">
                  <a:avLst/>
                </a:prstGeom>
                <a:noFill/>
                <a:ln w="9525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101" name="AutoShape 229"/>
                <p:cNvSpPr>
                  <a:spLocks noChangeShapeType="1"/>
                </p:cNvSpPr>
                <p:nvPr/>
              </p:nvSpPr>
              <p:spPr bwMode="auto">
                <a:xfrm>
                  <a:off x="3870" y="1829"/>
                  <a:ext cx="751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102" name="AutoShape 228"/>
                <p:cNvSpPr>
                  <a:spLocks noChangeShapeType="1"/>
                </p:cNvSpPr>
                <p:nvPr/>
              </p:nvSpPr>
              <p:spPr bwMode="auto">
                <a:xfrm flipH="1" flipV="1">
                  <a:off x="11385" y="1829"/>
                  <a:ext cx="1" cy="179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</p:grpSp>
        </p:grpSp>
        <p:sp>
          <p:nvSpPr>
            <p:cNvPr id="78" name="AutoShape 225"/>
            <p:cNvSpPr>
              <a:spLocks noChangeShapeType="1"/>
            </p:cNvSpPr>
            <p:nvPr/>
          </p:nvSpPr>
          <p:spPr bwMode="auto">
            <a:xfrm rot="10800000">
              <a:off x="6138863" y="2347913"/>
              <a:ext cx="34290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79" name="AutoShape 224"/>
            <p:cNvSpPr>
              <a:spLocks noChangeArrowheads="1"/>
            </p:cNvSpPr>
            <p:nvPr/>
          </p:nvSpPr>
          <p:spPr bwMode="auto">
            <a:xfrm>
              <a:off x="2686050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80" name="AutoShape 223"/>
            <p:cNvSpPr>
              <a:spLocks noChangeArrowheads="1"/>
            </p:cNvSpPr>
            <p:nvPr/>
          </p:nvSpPr>
          <p:spPr bwMode="auto">
            <a:xfrm>
              <a:off x="4406900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81" name="AutoShape 222"/>
            <p:cNvSpPr>
              <a:spLocks noChangeArrowheads="1"/>
            </p:cNvSpPr>
            <p:nvPr/>
          </p:nvSpPr>
          <p:spPr bwMode="auto">
            <a:xfrm>
              <a:off x="1223963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82" name="Text Box 221"/>
            <p:cNvSpPr txBox="1">
              <a:spLocks noChangeArrowheads="1"/>
            </p:cNvSpPr>
            <p:nvPr/>
          </p:nvSpPr>
          <p:spPr bwMode="auto">
            <a:xfrm>
              <a:off x="5022850" y="5538788"/>
              <a:ext cx="1565275" cy="7239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Linearly combine predictions as ensemble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 Box 220"/>
            <p:cNvSpPr txBox="1">
              <a:spLocks noChangeArrowheads="1"/>
            </p:cNvSpPr>
            <p:nvPr/>
          </p:nvSpPr>
          <p:spPr bwMode="auto">
            <a:xfrm>
              <a:off x="36512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0.3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 Box 219"/>
            <p:cNvSpPr txBox="1">
              <a:spLocks noChangeArrowheads="1"/>
            </p:cNvSpPr>
            <p:nvPr/>
          </p:nvSpPr>
          <p:spPr bwMode="auto">
            <a:xfrm>
              <a:off x="633413" y="6700838"/>
              <a:ext cx="5400675" cy="695325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573969" eaLnBrk="1" hangingPunct="1"/>
              <a:r>
                <a:rPr lang="nl-NL" altLang="nl-NL" sz="24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Final</a:t>
              </a:r>
              <a:r>
                <a:rPr lang="nl-NL" altLang="nl-NL" sz="24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nl-NL" altLang="nl-NL" sz="24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</a:t>
              </a:r>
              <a:endParaRPr lang="nl-NL" altLang="nl-NL" sz="2400" dirty="0">
                <a:latin typeface="Arial" pitchFamily="34" charset="0"/>
                <a:cs typeface="Arial" pitchFamily="34" charset="0"/>
              </a:endParaRPr>
            </a:p>
            <a:p>
              <a:pPr algn="ctr" defTabSz="573969"/>
              <a:endParaRPr lang="nl-NL" altLang="nl-NL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 Box 218"/>
            <p:cNvSpPr txBox="1">
              <a:spLocks noChangeArrowheads="1"/>
            </p:cNvSpPr>
            <p:nvPr/>
          </p:nvSpPr>
          <p:spPr bwMode="auto">
            <a:xfrm>
              <a:off x="183197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0.5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217"/>
            <p:cNvSpPr txBox="1">
              <a:spLocks noChangeArrowheads="1"/>
            </p:cNvSpPr>
            <p:nvPr/>
          </p:nvSpPr>
          <p:spPr bwMode="auto">
            <a:xfrm>
              <a:off x="355917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0.2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38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29313" y="3679825"/>
            <a:ext cx="17348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78252"/>
              </p:ext>
            </p:extLst>
          </p:nvPr>
        </p:nvGraphicFramePr>
        <p:xfrm>
          <a:off x="3723879" y="1581633"/>
          <a:ext cx="9900443" cy="6593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3917"/>
                <a:gridCol w="3160503"/>
                <a:gridCol w="1325074"/>
                <a:gridCol w="2140949"/>
              </a:tblGrid>
              <a:tr h="584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Classifier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RMSLE 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Kaggle Rank (3077)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Benchmark Submission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XGBoost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0.67333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3034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XGBoost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Single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0.32575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1856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XGBoost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Ensemble with 3 models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0.31062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266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3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XGBoost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Ensemble with 3 models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Readjustment of submission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0.31051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168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Deep Learning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Dense and Dropout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0.46745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2870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6.12138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3072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SGD Regressor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0.59560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3021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 Regression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Complete dataset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Only 2015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0.49689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2897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7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KNNeighbors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Amount of neighbors (6)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Removing outliers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Only 2015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0.93122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3050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Complete dataset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Only 2015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0.58460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3020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Removing outliers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Only 2015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0.75239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3040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Gradientboosting Regressor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Complete dataset</a:t>
                      </a:r>
                      <a:endParaRPr lang="nl-NL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Only 2015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0.41384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2767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929313" y="3679825"/>
            <a:ext cx="17348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90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(discuss other things worth mentioning here)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91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512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1116</TotalTime>
  <Words>400</Words>
  <Application>Microsoft Office PowerPoint</Application>
  <PresentationFormat>Aangepast</PresentationFormat>
  <Paragraphs>137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1_Basis NL</vt:lpstr>
      <vt:lpstr>Titel NL</vt:lpstr>
      <vt:lpstr>CLASSIFIED</vt:lpstr>
      <vt:lpstr>Introduction - The competition</vt:lpstr>
      <vt:lpstr>Introduction - Data exploration</vt:lpstr>
      <vt:lpstr>Approach - Pre-processing</vt:lpstr>
      <vt:lpstr>Approach - Testing different methods</vt:lpstr>
      <vt:lpstr>Approach – XGBoost ensemble</vt:lpstr>
      <vt:lpstr>Results</vt:lpstr>
      <vt:lpstr>PowerPoint-presentatie</vt:lpstr>
      <vt:lpstr>Further work</vt:lpstr>
      <vt:lpstr>Conclusion</vt:lpstr>
      <vt:lpstr>Team Classified 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Thijs Werrij</cp:lastModifiedBy>
  <cp:revision>42</cp:revision>
  <cp:lastPrinted>2017-01-24T09:58:55Z</cp:lastPrinted>
  <dcterms:created xsi:type="dcterms:W3CDTF">2017-03-20T08:06:55Z</dcterms:created>
  <dcterms:modified xsi:type="dcterms:W3CDTF">2017-06-19T21:16:33Z</dcterms:modified>
</cp:coreProperties>
</file>