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31" r:id="rId1"/>
    <p:sldMasterId id="2147483721" r:id="rId2"/>
  </p:sldMasterIdLst>
  <p:notesMasterIdLst>
    <p:notesMasterId r:id="rId17"/>
  </p:notesMasterIdLst>
  <p:handoutMasterIdLst>
    <p:handoutMasterId r:id="rId18"/>
  </p:handoutMasterIdLst>
  <p:sldIdLst>
    <p:sldId id="402" r:id="rId3"/>
    <p:sldId id="410" r:id="rId4"/>
    <p:sldId id="411" r:id="rId5"/>
    <p:sldId id="412" r:id="rId6"/>
    <p:sldId id="414" r:id="rId7"/>
    <p:sldId id="413" r:id="rId8"/>
    <p:sldId id="415" r:id="rId9"/>
    <p:sldId id="416" r:id="rId10"/>
    <p:sldId id="417" r:id="rId11"/>
    <p:sldId id="418" r:id="rId12"/>
    <p:sldId id="419" r:id="rId13"/>
    <p:sldId id="420" r:id="rId14"/>
    <p:sldId id="421" r:id="rId15"/>
    <p:sldId id="422" r:id="rId16"/>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 xmlns:p15="http://schemas.microsoft.com/office/powerpoint/2012/main">
        <p15:guide id="1" orient="horz" pos="3073" userDrawn="1">
          <p15:clr>
            <a:srgbClr val="A4A3A4"/>
          </p15:clr>
        </p15:guide>
        <p15:guide id="2" pos="5465"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7" autoAdjust="0"/>
    <p:restoredTop sz="88612" autoAdjust="0"/>
  </p:normalViewPr>
  <p:slideViewPr>
    <p:cSldViewPr snapToGrid="0" snapToObjects="1">
      <p:cViewPr>
        <p:scale>
          <a:sx n="50" d="100"/>
          <a:sy n="50" d="100"/>
        </p:scale>
        <p:origin x="-996" y="-72"/>
      </p:cViewPr>
      <p:guideLst>
        <p:guide orient="horz" pos="3073"/>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20-6-2017</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‹nr.›</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20-6-2017</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smtClean="0"/>
              <a:t>Klik om de tekststijl van het model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‹nr.›</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0" marR="0" indent="0" algn="l" defTabSz="649288" rtl="0" eaLnBrk="0" fontAlgn="base" latinLnBrk="0" hangingPunct="0">
              <a:lnSpc>
                <a:spcPct val="100000"/>
              </a:lnSpc>
              <a:spcBef>
                <a:spcPct val="30000"/>
              </a:spcBef>
              <a:spcAft>
                <a:spcPct val="0"/>
              </a:spcAft>
              <a:buClrTx/>
              <a:buSzTx/>
              <a:buFontTx/>
              <a:buNone/>
              <a:tabLst/>
              <a:defRPr/>
            </a:pPr>
            <a:r>
              <a:rPr lang="nl-NL" dirty="0" smtClean="0"/>
              <a:t>train.csv </a:t>
            </a:r>
            <a:r>
              <a:rPr lang="en-US" dirty="0" smtClean="0"/>
              <a:t>(build year, material, number of floors, etc.)</a:t>
            </a:r>
          </a:p>
          <a:p>
            <a:pPr marL="0" marR="0" indent="0" algn="l" defTabSz="649288" rtl="0" eaLnBrk="0" fontAlgn="base" latinLnBrk="0" hangingPunct="0">
              <a:lnSpc>
                <a:spcPct val="100000"/>
              </a:lnSpc>
              <a:spcBef>
                <a:spcPct val="30000"/>
              </a:spcBef>
              <a:spcAft>
                <a:spcPct val="0"/>
              </a:spcAft>
              <a:buClrTx/>
              <a:buSzTx/>
              <a:buFontTx/>
              <a:buNone/>
              <a:tabLst/>
              <a:defRPr/>
            </a:pPr>
            <a:r>
              <a:rPr lang="en-US" dirty="0" smtClean="0"/>
              <a:t>macro.csv (e.g. employment, salary, mortality)</a:t>
            </a:r>
          </a:p>
        </p:txBody>
      </p:sp>
    </p:spTree>
    <p:extLst>
      <p:ext uri="{BB962C8B-B14F-4D97-AF65-F5344CB8AC3E}">
        <p14:creationId xmlns:p14="http://schemas.microsoft.com/office/powerpoint/2010/main" val="1348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US" dirty="0" smtClean="0"/>
              <a:t>It is hypothesized that </a:t>
            </a:r>
            <a:r>
              <a:rPr lang="en-US" dirty="0" err="1" smtClean="0"/>
              <a:t>XGBoost</a:t>
            </a:r>
            <a:r>
              <a:rPr lang="en-US" dirty="0" smtClean="0"/>
              <a:t> outperforms other methods by its inherent ensemble property, being able to robustly handle different categories of data. The boosting of weak learners might emphasize the variables that are useful for prediction, whilst de-emphasizing variables indicating fraud.</a:t>
            </a:r>
            <a:endParaRPr lang="nl-NL" dirty="0"/>
          </a:p>
        </p:txBody>
      </p:sp>
    </p:spTree>
    <p:extLst>
      <p:ext uri="{BB962C8B-B14F-4D97-AF65-F5344CB8AC3E}">
        <p14:creationId xmlns:p14="http://schemas.microsoft.com/office/powerpoint/2010/main" val="1220208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‹nr.›</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20-6-2017</a:t>
            </a:fld>
            <a:endParaRPr lang="nl-NL" altLang="nl-NL"/>
          </a:p>
        </p:txBody>
      </p:sp>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pic>
        <p:nvPicPr>
          <p:cNvPr id="13" name="Afbeelding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860292" y="9147198"/>
            <a:ext cx="2229523" cy="50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Afbeelding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884" y="9349691"/>
            <a:ext cx="1606019" cy="196784"/>
          </a:xfrm>
          <a:prstGeom prst="rect">
            <a:avLst/>
          </a:prstGeom>
        </p:spPr>
      </p:pic>
    </p:spTree>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volg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baseline="0"/>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solidFill>
                  <a:schemeClr val="bg1"/>
                </a:solidFill>
              </a:defRPr>
            </a:lvl1pPr>
          </a:lstStyle>
          <a:p>
            <a:fld id="{F9510068-CF9F-1546-A962-438E155E6626}" type="slidenum">
              <a:rPr lang="nl-NL" altLang="nl-NL" smtClean="0"/>
              <a:pPr/>
              <a:t>‹nr.›</a:t>
            </a:fld>
            <a:endParaRPr lang="nl-NL" altLang="nl-NL" dirty="0"/>
          </a:p>
        </p:txBody>
      </p:sp>
      <p:sp>
        <p:nvSpPr>
          <p:cNvPr id="7" name="Tijdelijke aanduiding voor voettekst 4"/>
          <p:cNvSpPr>
            <a:spLocks noGrp="1"/>
          </p:cNvSpPr>
          <p:nvPr>
            <p:ph type="ftr" sz="quarter" idx="11"/>
          </p:nvPr>
        </p:nvSpPr>
        <p:spPr/>
        <p:txBody>
          <a:bodyPr/>
          <a:lstStyle>
            <a:lvl1pPr>
              <a:defRPr>
                <a:solidFill>
                  <a:schemeClr val="bg1"/>
                </a:solidFill>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solidFill>
                  <a:schemeClr val="bg1"/>
                </a:solidFill>
              </a:defRPr>
            </a:lvl1pPr>
          </a:lstStyle>
          <a:p>
            <a:fld id="{9E1ED08B-741D-9E48-95DA-82644AB503BC}" type="datetime1">
              <a:rPr lang="nl-NL" altLang="nl-NL" smtClean="0"/>
              <a:pPr/>
              <a:t>20-6-2017</a:t>
            </a:fld>
            <a:endParaRPr lang="nl-NL" altLang="nl-NL" dirty="0"/>
          </a:p>
        </p:txBody>
      </p:sp>
      <p:pic>
        <p:nvPicPr>
          <p:cNvPr id="9" name="Afbeelding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0" name="Afbeelding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ENG_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6" name="Tijdelijke aanduiding voor inhoud 2"/>
          <p:cNvSpPr>
            <a:spLocks noGrp="1"/>
          </p:cNvSpPr>
          <p:nvPr>
            <p:ph idx="1"/>
          </p:nvPr>
        </p:nvSpPr>
        <p:spPr>
          <a:xfrm>
            <a:off x="1200734" y="1800000"/>
            <a:ext cx="14889083" cy="7019999"/>
          </a:xfrm>
        </p:spPr>
        <p:txBody>
          <a:bodyPr>
            <a:normAutofit/>
          </a:bodyPr>
          <a:lstStyle>
            <a:lvl1pPr marL="0" indent="0">
              <a:buFontTx/>
              <a:buNone/>
              <a:defRPr/>
            </a:lvl1pPr>
            <a:lvl2pPr marL="948480" indent="-408328">
              <a:buFont typeface="Arial" charset="0"/>
              <a:buChar char="•"/>
              <a:defRPr/>
            </a:lvl2pPr>
            <a:lvl3pPr marL="1497205" indent="-408328">
              <a:buFont typeface="Arial" charset="0"/>
              <a:buChar char="•"/>
              <a:defRPr/>
            </a:lvl3pPr>
            <a:lvl4pPr marL="1969302" indent="-340273">
              <a:buFont typeface="Arial" charset="0"/>
              <a:buChar char="•"/>
              <a:defRPr/>
            </a:lvl4pPr>
            <a:lvl5pPr marL="2518027" indent="-340273">
              <a:buFont typeface="Arial" charset="0"/>
              <a:buChar char="•"/>
              <a:defRPr/>
            </a:lvl5pPr>
          </a:lstStyle>
          <a:p>
            <a:pPr lvl="0"/>
            <a:r>
              <a:rPr lang="nl-NL" altLang="nl-NL" dirty="0" smtClean="0"/>
              <a:t>Klik om de tekststijl van het model te bewerken</a:t>
            </a:r>
          </a:p>
          <a:p>
            <a:pPr lvl="1"/>
            <a:r>
              <a:rPr lang="nl-NL" altLang="nl-NL" dirty="0" smtClean="0"/>
              <a:t>Tweede niveau</a:t>
            </a:r>
          </a:p>
          <a:p>
            <a:pPr lvl="2"/>
            <a:r>
              <a:rPr lang="nl-NL" altLang="nl-NL" dirty="0" smtClean="0"/>
              <a:t>Derde niveau</a:t>
            </a:r>
          </a:p>
          <a:p>
            <a:pPr lvl="3"/>
            <a:r>
              <a:rPr lang="nl-NL" altLang="nl-NL" dirty="0" smtClean="0"/>
              <a:t>Vierde niveau</a:t>
            </a:r>
          </a:p>
          <a:p>
            <a:pPr lvl="4"/>
            <a:r>
              <a:rPr lang="nl-NL" altLang="nl-NL" dirty="0"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9086F204-EE71-294A-9EFB-2A6023F11312}" type="slidenum">
              <a:rPr lang="nl-NL" altLang="nl-NL"/>
              <a:pPr/>
              <a:t>‹nr.›</a:t>
            </a:fld>
            <a:endParaRPr lang="nl-NL" altLang="nl-NL"/>
          </a:p>
        </p:txBody>
      </p:sp>
      <p:sp>
        <p:nvSpPr>
          <p:cNvPr id="7" name="Tijdelijke aanduiding voor voettekst 4"/>
          <p:cNvSpPr>
            <a:spLocks noGrp="1"/>
          </p:cNvSpPr>
          <p:nvPr>
            <p:ph type="ftr" sz="quarter" idx="11"/>
          </p:nvPr>
        </p:nvSpPr>
        <p:spPr/>
        <p:txBody>
          <a:bodyPr/>
          <a:lstStyle>
            <a:lvl1pPr>
              <a:defRPr/>
            </a:lvl1pPr>
          </a:lstStyle>
          <a:p>
            <a:pPr>
              <a:defRPr/>
            </a:pPr>
            <a:r>
              <a:rPr lang="nl-NL" smtClean="0"/>
              <a:t>Powerpoint template</a:t>
            </a:r>
            <a:endParaRPr lang="nl-NL"/>
          </a:p>
        </p:txBody>
      </p:sp>
      <p:sp>
        <p:nvSpPr>
          <p:cNvPr id="8" name="Tijdelijke aanduiding voor datum 3"/>
          <p:cNvSpPr>
            <a:spLocks noGrp="1"/>
          </p:cNvSpPr>
          <p:nvPr>
            <p:ph type="dt" sz="half" idx="12"/>
          </p:nvPr>
        </p:nvSpPr>
        <p:spPr/>
        <p:txBody>
          <a:bodyPr/>
          <a:lstStyle>
            <a:lvl1pPr>
              <a:defRPr/>
            </a:lvl1pPr>
          </a:lstStyle>
          <a:p>
            <a:fld id="{418C17E9-359A-1148-9DEA-7F27ED0F3E46}" type="datetime1">
              <a:rPr lang="nl-NL" altLang="nl-NL" smtClean="0"/>
              <a:t>20-6-2017</a:t>
            </a:fld>
            <a:endParaRPr lang="nl-NL" altLang="nl-NL"/>
          </a:p>
        </p:txBody>
      </p:sp>
      <p:pic>
        <p:nvPicPr>
          <p:cNvPr id="10" name="Afbeelding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305" y="9147199"/>
            <a:ext cx="2974512" cy="507737"/>
          </a:xfrm>
          <a:prstGeom prst="rect">
            <a:avLst/>
          </a:prstGeom>
        </p:spPr>
      </p:pic>
    </p:spTree>
    <p:extLst>
      <p:ext uri="{BB962C8B-B14F-4D97-AF65-F5344CB8AC3E}">
        <p14:creationId xmlns:p14="http://schemas.microsoft.com/office/powerpoint/2010/main" val="3723295274"/>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‹nr.›</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20-6-2017</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pic>
        <p:nvPicPr>
          <p:cNvPr id="13" name="Afbeelding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1" name="Afbeelding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ext uri="{BB962C8B-B14F-4D97-AF65-F5344CB8AC3E}">
        <p14:creationId xmlns:p14="http://schemas.microsoft.com/office/powerpoint/2010/main" val="554233673"/>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‹nr.›</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20-6-2017</a:t>
            </a:fld>
            <a:endParaRPr lang="nl-NL" altLang="nl-NL" dirty="0"/>
          </a:p>
        </p:txBody>
      </p:sp>
      <p:sp>
        <p:nvSpPr>
          <p:cNvPr id="10" name="Tijdelijke aanduiding voor inhoud 3"/>
          <p:cNvSpPr>
            <a:spLocks noGrp="1"/>
          </p:cNvSpPr>
          <p:nvPr>
            <p:ph sz="half" idx="2"/>
          </p:nvPr>
        </p:nvSpPr>
        <p:spPr>
          <a:xfrm>
            <a:off x="1200884" y="2157047"/>
            <a:ext cx="14889249" cy="6224953"/>
          </a:xfrm>
        </p:spPr>
        <p:txBody>
          <a:bodyPr/>
          <a:lstStyle>
            <a:lvl1pPr algn="l">
              <a:defRPr baseline="0"/>
            </a:lvl1pPr>
            <a:lvl2pPr algn="l">
              <a:defRPr/>
            </a:lvl2pPr>
            <a:lvl3pPr algn="l">
              <a:defRPr/>
            </a:lvl3pPr>
            <a:lvl4pPr algn="l">
              <a:defRPr/>
            </a:lvl4pPr>
            <a:lvl5pPr algn="l">
              <a:defRPr/>
            </a:lvl5pPr>
          </a:lstStyle>
          <a:p>
            <a:pPr lvl="0"/>
            <a:endParaRPr lang="nl-NL" dirty="0"/>
          </a:p>
        </p:txBody>
      </p:sp>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Afbeelding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1" name="Afbeelding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ext uri="{BB962C8B-B14F-4D97-AF65-F5344CB8AC3E}">
        <p14:creationId xmlns:p14="http://schemas.microsoft.com/office/powerpoint/2010/main" val="33423093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Vervolg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baseline="0"/>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smtClean="0"/>
              <a:t>Tekststijl van het model bewerken</a:t>
            </a:r>
          </a:p>
          <a:p>
            <a:pPr lvl="1"/>
            <a:r>
              <a:rPr lang="nl-NL" altLang="nl-NL" smtClean="0"/>
              <a:t>Tweede niveau</a:t>
            </a:r>
          </a:p>
          <a:p>
            <a:pPr lvl="2"/>
            <a:r>
              <a:rPr lang="nl-NL" altLang="nl-NL" smtClean="0"/>
              <a:t>Derde niveau</a:t>
            </a:r>
          </a:p>
          <a:p>
            <a:pPr lvl="3"/>
            <a:r>
              <a:rPr lang="nl-NL" altLang="nl-NL" smtClean="0"/>
              <a:t>Vierde niveau</a:t>
            </a:r>
          </a:p>
          <a:p>
            <a:pPr lvl="4"/>
            <a:r>
              <a:rPr lang="nl-NL" altLang="nl-NL" smtClean="0"/>
              <a:t>Vijfde niveau</a:t>
            </a:r>
            <a:endParaRPr lang="nl-NL" altLang="nl-NL" dirty="0"/>
          </a:p>
        </p:txBody>
      </p:sp>
      <p:sp>
        <p:nvSpPr>
          <p:cNvPr id="5" name="Tijdelijke aanduiding voor dianummer 5"/>
          <p:cNvSpPr>
            <a:spLocks noGrp="1"/>
          </p:cNvSpPr>
          <p:nvPr>
            <p:ph type="sldNum" sz="quarter" idx="10"/>
          </p:nvPr>
        </p:nvSpPr>
        <p:spPr/>
        <p:txBody>
          <a:bodyPr/>
          <a:lstStyle>
            <a:lvl1pPr>
              <a:defRPr>
                <a:solidFill>
                  <a:schemeClr val="bg1"/>
                </a:solidFill>
              </a:defRPr>
            </a:lvl1pPr>
          </a:lstStyle>
          <a:p>
            <a:fld id="{F9510068-CF9F-1546-A962-438E155E6626}" type="slidenum">
              <a:rPr lang="nl-NL" altLang="nl-NL" smtClean="0"/>
              <a:pPr/>
              <a:t>‹nr.›</a:t>
            </a:fld>
            <a:endParaRPr lang="nl-NL" altLang="nl-NL" dirty="0"/>
          </a:p>
        </p:txBody>
      </p:sp>
      <p:sp>
        <p:nvSpPr>
          <p:cNvPr id="7" name="Tijdelijke aanduiding voor voettekst 4"/>
          <p:cNvSpPr>
            <a:spLocks noGrp="1"/>
          </p:cNvSpPr>
          <p:nvPr>
            <p:ph type="ftr" sz="quarter" idx="11"/>
          </p:nvPr>
        </p:nvSpPr>
        <p:spPr/>
        <p:txBody>
          <a:bodyPr/>
          <a:lstStyle>
            <a:lvl1pPr>
              <a:defRPr>
                <a:solidFill>
                  <a:schemeClr val="bg1"/>
                </a:solidFill>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solidFill>
                  <a:schemeClr val="bg1"/>
                </a:solidFill>
              </a:defRPr>
            </a:lvl1pPr>
          </a:lstStyle>
          <a:p>
            <a:fld id="{9E1ED08B-741D-9E48-95DA-82644AB503BC}" type="datetime1">
              <a:rPr lang="nl-NL" altLang="nl-NL" smtClean="0"/>
              <a:pPr/>
              <a:t>20-6-2017</a:t>
            </a:fld>
            <a:endParaRPr lang="nl-NL" altLang="nl-NL" dirty="0"/>
          </a:p>
        </p:txBody>
      </p:sp>
      <p:pic>
        <p:nvPicPr>
          <p:cNvPr id="9" name="Afbeelding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860292" y="9147198"/>
            <a:ext cx="2229523" cy="507738"/>
          </a:xfrm>
          <a:prstGeom prst="rect">
            <a:avLst/>
          </a:prstGeom>
        </p:spPr>
      </p:pic>
      <p:pic>
        <p:nvPicPr>
          <p:cNvPr id="10" name="Afbeelding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0884" y="9349691"/>
            <a:ext cx="1606019" cy="196785"/>
          </a:xfrm>
          <a:prstGeom prst="rect">
            <a:avLst/>
          </a:prstGeom>
        </p:spPr>
      </p:pic>
    </p:spTree>
    <p:extLst>
      <p:ext uri="{BB962C8B-B14F-4D97-AF65-F5344CB8AC3E}">
        <p14:creationId xmlns:p14="http://schemas.microsoft.com/office/powerpoint/2010/main" val="41253777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smtClean="0"/>
              <a:t>Klik om de tekststijl van het model te bewerken</a:t>
            </a:r>
          </a:p>
          <a:p>
            <a:pPr lvl="1"/>
            <a:r>
              <a:rPr lang="nl-NL" altLang="nl-NL" dirty="0" smtClean="0"/>
              <a:t>Tweede niveau</a:t>
            </a:r>
          </a:p>
          <a:p>
            <a:pPr lvl="2"/>
            <a:r>
              <a:rPr lang="nl-NL" altLang="nl-NL" dirty="0" smtClean="0"/>
              <a:t>Derde niveau</a:t>
            </a:r>
          </a:p>
          <a:p>
            <a:pPr lvl="3"/>
            <a:r>
              <a:rPr lang="nl-NL" altLang="nl-NL" dirty="0" smtClean="0"/>
              <a:t>Vierde niveau</a:t>
            </a:r>
          </a:p>
          <a:p>
            <a:pPr lvl="4"/>
            <a:r>
              <a:rPr lang="nl-NL" altLang="nl-NL" dirty="0" smtClean="0"/>
              <a:t>Vijfde niveau</a:t>
            </a:r>
            <a:endParaRPr lang="nl-NL" altLang="nl-NL" dirty="0"/>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‹nr.›</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20-6-2017</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Lst>
  <p:transition spd="med">
    <p:fade/>
  </p:transition>
  <p:timing>
    <p:tnLst>
      <p:par>
        <p:cTn id="1" dur="indefinite" restart="never" nodeType="tmRoot"/>
      </p:par>
    </p:tnLst>
  </p:timing>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‹nr.›</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20-6-2017</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 id="2147483722" r:id="rId2"/>
    <p:sldLayoutId id="2147483735" r:id="rId3"/>
  </p:sldLayoutIdLst>
  <p:transition spd="med">
    <p:fade/>
  </p:transition>
  <p:timing>
    <p:tnLst>
      <p:par>
        <p:cTn id="1" dur="indefinite" restart="never" nodeType="tmRoot"/>
      </p:par>
    </p:tnLst>
  </p:timing>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387920" y="693305"/>
            <a:ext cx="14889249" cy="1275488"/>
          </a:xfrm>
        </p:spPr>
        <p:txBody>
          <a:bodyPr/>
          <a:lstStyle/>
          <a:p>
            <a:pPr algn="ctr"/>
            <a:r>
              <a:rPr lang="nl-NL" sz="8800" dirty="0" smtClean="0">
                <a:latin typeface="Stencil" panose="040409050D0802020404" pitchFamily="82" charset="0"/>
              </a:rPr>
              <a:t>CLASSIFIED</a:t>
            </a:r>
            <a:endParaRPr lang="nl-NL" sz="8800" dirty="0">
              <a:latin typeface="Stencil" panose="040409050D0802020404" pitchFamily="82" charset="0"/>
            </a:endParaRPr>
          </a:p>
        </p:txBody>
      </p:sp>
      <p:sp>
        <p:nvSpPr>
          <p:cNvPr id="5" name="Tijdelijke aanduiding voor inhoud 4"/>
          <p:cNvSpPr>
            <a:spLocks noGrp="1"/>
          </p:cNvSpPr>
          <p:nvPr>
            <p:ph sz="half" idx="2"/>
          </p:nvPr>
        </p:nvSpPr>
        <p:spPr/>
        <p:txBody>
          <a:bodyPr/>
          <a:lstStyle/>
          <a:p>
            <a:pPr algn="ctr"/>
            <a:endParaRPr lang="nl-NL" dirty="0" smtClean="0"/>
          </a:p>
          <a:p>
            <a:pPr algn="ctr"/>
            <a:endParaRPr lang="nl-NL" dirty="0"/>
          </a:p>
          <a:p>
            <a:pPr algn="ctr"/>
            <a:endParaRPr lang="nl-NL" dirty="0" smtClean="0"/>
          </a:p>
          <a:p>
            <a:pPr algn="ctr"/>
            <a:endParaRPr lang="nl-NL" dirty="0"/>
          </a:p>
          <a:p>
            <a:pPr algn="ctr"/>
            <a:endParaRPr lang="nl-NL" dirty="0" smtClean="0"/>
          </a:p>
          <a:p>
            <a:pPr algn="ctr"/>
            <a:r>
              <a:rPr lang="nl-NL" sz="3200" dirty="0" err="1" smtClean="0"/>
              <a:t>Sberbank</a:t>
            </a:r>
            <a:r>
              <a:rPr lang="nl-NL" sz="3200" dirty="0" smtClean="0"/>
              <a:t> Russian </a:t>
            </a:r>
            <a:r>
              <a:rPr lang="nl-NL" sz="3200" dirty="0" err="1" smtClean="0"/>
              <a:t>Housing</a:t>
            </a:r>
            <a:r>
              <a:rPr lang="nl-NL" sz="3200" dirty="0" smtClean="0"/>
              <a:t> Market </a:t>
            </a:r>
            <a:r>
              <a:rPr lang="nl-NL" sz="3200" dirty="0" err="1" smtClean="0"/>
              <a:t>Competition</a:t>
            </a:r>
            <a:endParaRPr lang="nl-NL" sz="3200" dirty="0" smtClean="0"/>
          </a:p>
          <a:p>
            <a:pPr algn="ctr"/>
            <a:r>
              <a:rPr lang="nl-NL" dirty="0">
                <a:solidFill>
                  <a:schemeClr val="accent1">
                    <a:lumMod val="40000"/>
                    <a:lumOff val="60000"/>
                  </a:schemeClr>
                </a:solidFill>
              </a:rPr>
              <a:t>https://www.kaggle.com/c/sberbank-russian-housing-market</a:t>
            </a:r>
          </a:p>
        </p:txBody>
      </p:sp>
      <p:sp>
        <p:nvSpPr>
          <p:cNvPr id="6" name="Tijdelijke aanduiding voor inhoud 5"/>
          <p:cNvSpPr>
            <a:spLocks noGrp="1"/>
          </p:cNvSpPr>
          <p:nvPr>
            <p:ph sz="half" idx="13"/>
          </p:nvPr>
        </p:nvSpPr>
        <p:spPr/>
        <p:txBody>
          <a:bodyPr/>
          <a:lstStyle/>
          <a:p>
            <a:pPr algn="ctr"/>
            <a:r>
              <a:rPr lang="nl-NL" i="1" dirty="0" err="1" smtClean="0"/>
              <a:t>Classified</a:t>
            </a:r>
            <a:r>
              <a:rPr lang="nl-NL" i="1" dirty="0" smtClean="0"/>
              <a:t> is Jordi </a:t>
            </a:r>
            <a:r>
              <a:rPr lang="nl-NL" i="1" dirty="0" err="1" smtClean="0"/>
              <a:t>Beernink</a:t>
            </a:r>
            <a:r>
              <a:rPr lang="nl-NL" i="1" dirty="0" smtClean="0"/>
              <a:t>, Roel Bouman, </a:t>
            </a:r>
            <a:r>
              <a:rPr lang="nl-NL" i="1" dirty="0" smtClean="0">
                <a:solidFill>
                  <a:srgbClr val="FFFF00"/>
                </a:solidFill>
              </a:rPr>
              <a:t>Jeffrey Luppes</a:t>
            </a:r>
            <a:r>
              <a:rPr lang="nl-NL" i="1" dirty="0" smtClean="0"/>
              <a:t>, </a:t>
            </a:r>
            <a:r>
              <a:rPr lang="nl-NL" i="1" dirty="0" err="1" smtClean="0"/>
              <a:t>Gerdriaan</a:t>
            </a:r>
            <a:r>
              <a:rPr lang="nl-NL" i="1" dirty="0" smtClean="0"/>
              <a:t> Mulder </a:t>
            </a:r>
            <a:r>
              <a:rPr lang="nl-NL" i="1" dirty="0" err="1" smtClean="0"/>
              <a:t>and</a:t>
            </a:r>
            <a:r>
              <a:rPr lang="nl-NL" i="1" dirty="0"/>
              <a:t> </a:t>
            </a:r>
            <a:r>
              <a:rPr lang="nl-NL" i="1" dirty="0">
                <a:solidFill>
                  <a:srgbClr val="FFFF00"/>
                </a:solidFill>
              </a:rPr>
              <a:t>Thijs </a:t>
            </a:r>
            <a:r>
              <a:rPr lang="nl-NL" i="1" dirty="0" err="1">
                <a:solidFill>
                  <a:srgbClr val="FFFF00"/>
                </a:solidFill>
              </a:rPr>
              <a:t>Werrij</a:t>
            </a:r>
            <a:endParaRPr lang="nl-NL" i="1" dirty="0">
              <a:solidFill>
                <a:srgbClr val="FFFF00"/>
              </a:solidFill>
            </a:endParaRPr>
          </a:p>
        </p:txBody>
      </p:sp>
    </p:spTree>
    <p:extLst>
      <p:ext uri="{BB962C8B-B14F-4D97-AF65-F5344CB8AC3E}">
        <p14:creationId xmlns:p14="http://schemas.microsoft.com/office/powerpoint/2010/main" val="214283642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solidFill>
                  <a:srgbClr val="C00000"/>
                </a:solidFill>
              </a:rPr>
              <a:t>Conclusion</a:t>
            </a:r>
            <a:endParaRPr lang="nl-NL" dirty="0">
              <a:solidFill>
                <a:srgbClr val="C00000"/>
              </a:solidFill>
            </a:endParaRPr>
          </a:p>
        </p:txBody>
      </p:sp>
      <p:sp>
        <p:nvSpPr>
          <p:cNvPr id="3" name="Tijdelijke aanduiding voor inhoud 2"/>
          <p:cNvSpPr>
            <a:spLocks noGrp="1"/>
          </p:cNvSpPr>
          <p:nvPr>
            <p:ph idx="1"/>
          </p:nvPr>
        </p:nvSpPr>
        <p:spPr/>
        <p:txBody>
          <a:bodyPr/>
          <a:lstStyle/>
          <a:p>
            <a:r>
              <a:rPr lang="nl-NL" dirty="0" err="1" smtClean="0"/>
              <a:t>Felt</a:t>
            </a:r>
            <a:r>
              <a:rPr lang="nl-NL" dirty="0" smtClean="0"/>
              <a:t> “</a:t>
            </a:r>
            <a:r>
              <a:rPr lang="nl-NL" dirty="0" smtClean="0">
                <a:solidFill>
                  <a:srgbClr val="C00000"/>
                </a:solidFill>
              </a:rPr>
              <a:t>wrong</a:t>
            </a:r>
            <a:r>
              <a:rPr lang="nl-NL" dirty="0" smtClean="0"/>
              <a:t>” </a:t>
            </a:r>
            <a:r>
              <a:rPr lang="nl-NL" dirty="0" err="1" smtClean="0"/>
              <a:t>to</a:t>
            </a:r>
            <a:r>
              <a:rPr lang="nl-NL" dirty="0" smtClean="0"/>
              <a:t> take advantage of code </a:t>
            </a:r>
            <a:r>
              <a:rPr lang="nl-NL" dirty="0" err="1" smtClean="0"/>
              <a:t>posted</a:t>
            </a:r>
            <a:r>
              <a:rPr lang="nl-NL" dirty="0" smtClean="0"/>
              <a:t> in public</a:t>
            </a:r>
          </a:p>
          <a:p>
            <a:r>
              <a:rPr lang="en-US" dirty="0" smtClean="0"/>
              <a:t>But at the same time it </a:t>
            </a:r>
            <a:r>
              <a:rPr lang="en-US" dirty="0" smtClean="0">
                <a:solidFill>
                  <a:srgbClr val="C00000"/>
                </a:solidFill>
              </a:rPr>
              <a:t>accelerated</a:t>
            </a:r>
            <a:r>
              <a:rPr lang="en-US" dirty="0" smtClean="0"/>
              <a:t> our progress, and it was </a:t>
            </a:r>
            <a:r>
              <a:rPr lang="en-US" dirty="0" smtClean="0">
                <a:solidFill>
                  <a:srgbClr val="C00000"/>
                </a:solidFill>
              </a:rPr>
              <a:t>standard practice</a:t>
            </a:r>
          </a:p>
          <a:p>
            <a:r>
              <a:rPr lang="en-US" dirty="0" smtClean="0"/>
              <a:t>We were working as a </a:t>
            </a:r>
            <a:r>
              <a:rPr lang="en-US" dirty="0" smtClean="0">
                <a:solidFill>
                  <a:srgbClr val="C00000"/>
                </a:solidFill>
              </a:rPr>
              <a:t>community </a:t>
            </a:r>
            <a:r>
              <a:rPr lang="en-US" dirty="0" smtClean="0"/>
              <a:t>on the same ideas!</a:t>
            </a:r>
          </a:p>
          <a:p>
            <a:endParaRPr lang="en-US" dirty="0" smtClean="0"/>
          </a:p>
        </p:txBody>
      </p:sp>
    </p:spTree>
    <p:extLst>
      <p:ext uri="{BB962C8B-B14F-4D97-AF65-F5344CB8AC3E}">
        <p14:creationId xmlns:p14="http://schemas.microsoft.com/office/powerpoint/2010/main" val="15459832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C00000"/>
                </a:solidFill>
              </a:rPr>
              <a:t>Words</a:t>
            </a:r>
            <a:r>
              <a:rPr lang="nl-NL" dirty="0" smtClean="0">
                <a:solidFill>
                  <a:srgbClr val="C00000"/>
                </a:solidFill>
              </a:rPr>
              <a:t> on </a:t>
            </a:r>
            <a:r>
              <a:rPr lang="nl-NL" dirty="0" err="1" smtClean="0">
                <a:solidFill>
                  <a:srgbClr val="C00000"/>
                </a:solidFill>
              </a:rPr>
              <a:t>Sberbank’s</a:t>
            </a:r>
            <a:r>
              <a:rPr lang="nl-NL" dirty="0" smtClean="0">
                <a:solidFill>
                  <a:srgbClr val="C00000"/>
                </a:solidFill>
              </a:rPr>
              <a:t> </a:t>
            </a:r>
            <a:r>
              <a:rPr lang="nl-NL" dirty="0" err="1" smtClean="0">
                <a:solidFill>
                  <a:srgbClr val="C00000"/>
                </a:solidFill>
              </a:rPr>
              <a:t>competition</a:t>
            </a:r>
            <a:endParaRPr lang="nl-NL" dirty="0">
              <a:solidFill>
                <a:srgbClr val="C00000"/>
              </a:solidFill>
            </a:endParaRPr>
          </a:p>
        </p:txBody>
      </p:sp>
      <p:sp>
        <p:nvSpPr>
          <p:cNvPr id="4" name="Tijdelijke aanduiding voor inhoud 3"/>
          <p:cNvSpPr>
            <a:spLocks noGrp="1"/>
          </p:cNvSpPr>
          <p:nvPr>
            <p:ph idx="1"/>
          </p:nvPr>
        </p:nvSpPr>
        <p:spPr/>
        <p:txBody>
          <a:bodyPr/>
          <a:lstStyle/>
          <a:p>
            <a:r>
              <a:rPr lang="en-US" dirty="0" smtClean="0"/>
              <a:t>Blatant </a:t>
            </a:r>
            <a:r>
              <a:rPr lang="en-US" dirty="0" smtClean="0">
                <a:solidFill>
                  <a:srgbClr val="C00000"/>
                </a:solidFill>
              </a:rPr>
              <a:t>fraud</a:t>
            </a:r>
            <a:r>
              <a:rPr lang="en-US" dirty="0" smtClean="0"/>
              <a:t> and </a:t>
            </a:r>
            <a:r>
              <a:rPr lang="en-US" dirty="0" smtClean="0">
                <a:solidFill>
                  <a:srgbClr val="C00000"/>
                </a:solidFill>
              </a:rPr>
              <a:t>tax evasion </a:t>
            </a:r>
            <a:r>
              <a:rPr lang="en-US" dirty="0" smtClean="0"/>
              <a:t>in data set (5% of data?!)</a:t>
            </a:r>
          </a:p>
          <a:p>
            <a:r>
              <a:rPr lang="en-US" dirty="0" smtClean="0"/>
              <a:t>Wrong data (</a:t>
            </a:r>
            <a:r>
              <a:rPr lang="en-US" dirty="0" smtClean="0">
                <a:solidFill>
                  <a:srgbClr val="C00000"/>
                </a:solidFill>
              </a:rPr>
              <a:t>laziness</a:t>
            </a:r>
            <a:r>
              <a:rPr lang="en-US" dirty="0" smtClean="0"/>
              <a:t>) </a:t>
            </a:r>
            <a:r>
              <a:rPr lang="en-US" smtClean="0"/>
              <a:t>or </a:t>
            </a:r>
            <a:r>
              <a:rPr lang="en-US" smtClean="0">
                <a:solidFill>
                  <a:srgbClr val="C00000"/>
                </a:solidFill>
              </a:rPr>
              <a:t>errors </a:t>
            </a:r>
            <a:endParaRPr lang="en-US" dirty="0" smtClean="0">
              <a:solidFill>
                <a:srgbClr val="C00000"/>
              </a:solidFill>
            </a:endParaRPr>
          </a:p>
          <a:p>
            <a:r>
              <a:rPr lang="en-US" dirty="0" smtClean="0"/>
              <a:t>Data based </a:t>
            </a:r>
            <a:r>
              <a:rPr lang="en-US" dirty="0" smtClean="0">
                <a:solidFill>
                  <a:srgbClr val="C00000"/>
                </a:solidFill>
              </a:rPr>
              <a:t>on developers/investors/owner’s </a:t>
            </a:r>
            <a:r>
              <a:rPr lang="en-US" dirty="0" smtClean="0"/>
              <a:t>head office </a:t>
            </a:r>
            <a:r>
              <a:rPr lang="en-US" dirty="0" smtClean="0">
                <a:solidFill>
                  <a:srgbClr val="C00000"/>
                </a:solidFill>
              </a:rPr>
              <a:t>location</a:t>
            </a:r>
            <a:r>
              <a:rPr lang="en-US" dirty="0" smtClean="0"/>
              <a:t> instead of property itself. </a:t>
            </a:r>
          </a:p>
          <a:p>
            <a:r>
              <a:rPr lang="en-US" dirty="0" smtClean="0"/>
              <a:t>Kaggle: new scores with new data set, old scores not </a:t>
            </a:r>
            <a:r>
              <a:rPr lang="en-US" dirty="0" err="1" smtClean="0"/>
              <a:t>recalc’d</a:t>
            </a:r>
            <a:r>
              <a:rPr lang="en-US" dirty="0" smtClean="0"/>
              <a:t> until </a:t>
            </a:r>
            <a:r>
              <a:rPr lang="en-US" dirty="0" smtClean="0">
                <a:solidFill>
                  <a:srgbClr val="C00000"/>
                </a:solidFill>
              </a:rPr>
              <a:t>4 days ago</a:t>
            </a:r>
          </a:p>
          <a:p>
            <a:r>
              <a:rPr lang="en-US" dirty="0">
                <a:solidFill>
                  <a:srgbClr val="C00000"/>
                </a:solidFill>
              </a:rPr>
              <a:t>Fluctuating</a:t>
            </a:r>
            <a:r>
              <a:rPr lang="en-US" dirty="0"/>
              <a:t> leaderboard</a:t>
            </a:r>
          </a:p>
          <a:p>
            <a:endParaRPr lang="en-US" dirty="0">
              <a:solidFill>
                <a:srgbClr val="C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156" y="5309998"/>
            <a:ext cx="14759386" cy="2919601"/>
          </a:xfrm>
          <a:prstGeom prst="rect">
            <a:avLst/>
          </a:prstGeom>
        </p:spPr>
      </p:pic>
    </p:spTree>
    <p:extLst>
      <p:ext uri="{BB962C8B-B14F-4D97-AF65-F5344CB8AC3E}">
        <p14:creationId xmlns:p14="http://schemas.microsoft.com/office/powerpoint/2010/main" val="38618135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dirty="0"/>
          </a:p>
        </p:txBody>
      </p:sp>
      <p:sp>
        <p:nvSpPr>
          <p:cNvPr id="4" name="Tijdelijke aanduiding voor inhoud 3"/>
          <p:cNvSpPr>
            <a:spLocks noGrp="1"/>
          </p:cNvSpPr>
          <p:nvPr>
            <p:ph idx="1"/>
          </p:nvPr>
        </p:nvSpPr>
        <p:spPr/>
        <p:txBody>
          <a:bodyPr/>
          <a:lstStyle/>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r>
              <a:rPr lang="nl-NL" dirty="0" smtClean="0">
                <a:solidFill>
                  <a:srgbClr val="C00000"/>
                </a:solidFill>
              </a:rPr>
              <a:t>													https</a:t>
            </a:r>
            <a:r>
              <a:rPr lang="nl-NL" dirty="0">
                <a:solidFill>
                  <a:srgbClr val="C00000"/>
                </a:solidFill>
              </a:rPr>
              <a:t>://xkcd.com/1838/</a:t>
            </a:r>
          </a:p>
        </p:txBody>
      </p:sp>
      <p:pic>
        <p:nvPicPr>
          <p:cNvPr id="2050" name="Picture 2" descr="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006475"/>
            <a:ext cx="6042025" cy="714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18089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C00000"/>
                </a:solidFill>
              </a:rPr>
              <a:t>Reflection</a:t>
            </a:r>
            <a:endParaRPr lang="nl-NL" dirty="0">
              <a:solidFill>
                <a:srgbClr val="C00000"/>
              </a:solidFill>
            </a:endParaRPr>
          </a:p>
        </p:txBody>
      </p:sp>
      <p:sp>
        <p:nvSpPr>
          <p:cNvPr id="4" name="Tijdelijke aanduiding voor inhoud 3"/>
          <p:cNvSpPr>
            <a:spLocks noGrp="1"/>
          </p:cNvSpPr>
          <p:nvPr>
            <p:ph idx="1"/>
          </p:nvPr>
        </p:nvSpPr>
        <p:spPr>
          <a:xfrm>
            <a:off x="1200732" y="1469799"/>
            <a:ext cx="14889083" cy="7020000"/>
          </a:xfrm>
        </p:spPr>
        <p:txBody>
          <a:bodyPr/>
          <a:lstStyle/>
          <a:p>
            <a:pPr marL="0" indent="0">
              <a:buNone/>
            </a:pPr>
            <a:r>
              <a:rPr lang="nl-NL" dirty="0" err="1" smtClean="0">
                <a:solidFill>
                  <a:srgbClr val="C00000"/>
                </a:solidFill>
              </a:rPr>
              <a:t>Ensembling</a:t>
            </a:r>
            <a:r>
              <a:rPr lang="nl-NL" dirty="0" smtClean="0"/>
              <a:t>, </a:t>
            </a:r>
            <a:r>
              <a:rPr lang="nl-NL" dirty="0" smtClean="0">
                <a:solidFill>
                  <a:srgbClr val="C00000"/>
                </a:solidFill>
              </a:rPr>
              <a:t>git</a:t>
            </a:r>
            <a:r>
              <a:rPr lang="nl-NL" dirty="0" smtClean="0"/>
              <a:t>, </a:t>
            </a:r>
            <a:r>
              <a:rPr lang="nl-NL" dirty="0" smtClean="0">
                <a:solidFill>
                  <a:srgbClr val="C00000"/>
                </a:solidFill>
              </a:rPr>
              <a:t>putting in </a:t>
            </a:r>
            <a:r>
              <a:rPr lang="nl-NL" dirty="0" smtClean="0"/>
              <a:t>more </a:t>
            </a:r>
            <a:r>
              <a:rPr lang="nl-NL" dirty="0" err="1" smtClean="0"/>
              <a:t>and</a:t>
            </a:r>
            <a:r>
              <a:rPr lang="nl-NL" dirty="0" smtClean="0"/>
              <a:t> more </a:t>
            </a:r>
            <a:r>
              <a:rPr lang="nl-NL" dirty="0" err="1" smtClean="0">
                <a:solidFill>
                  <a:srgbClr val="C00000"/>
                </a:solidFill>
              </a:rPr>
              <a:t>hours</a:t>
            </a:r>
            <a:r>
              <a:rPr lang="nl-NL" dirty="0" smtClean="0"/>
              <a:t>, </a:t>
            </a:r>
            <a:r>
              <a:rPr lang="nl-NL" dirty="0" err="1" smtClean="0">
                <a:solidFill>
                  <a:srgbClr val="C00000"/>
                </a:solidFill>
              </a:rPr>
              <a:t>letting</a:t>
            </a:r>
            <a:r>
              <a:rPr lang="nl-NL" dirty="0" smtClean="0">
                <a:solidFill>
                  <a:srgbClr val="C00000"/>
                </a:solidFill>
              </a:rPr>
              <a:t> </a:t>
            </a:r>
            <a:r>
              <a:rPr lang="nl-NL" dirty="0" err="1" smtClean="0">
                <a:solidFill>
                  <a:srgbClr val="C00000"/>
                </a:solidFill>
              </a:rPr>
              <a:t>people</a:t>
            </a:r>
            <a:r>
              <a:rPr lang="nl-NL" dirty="0" smtClean="0">
                <a:solidFill>
                  <a:srgbClr val="C00000"/>
                </a:solidFill>
              </a:rPr>
              <a:t> do </a:t>
            </a:r>
            <a:r>
              <a:rPr lang="nl-NL" dirty="0" err="1" smtClean="0">
                <a:solidFill>
                  <a:srgbClr val="C00000"/>
                </a:solidFill>
              </a:rPr>
              <a:t>their</a:t>
            </a:r>
            <a:r>
              <a:rPr lang="nl-NL" dirty="0" smtClean="0">
                <a:solidFill>
                  <a:srgbClr val="C00000"/>
                </a:solidFill>
              </a:rPr>
              <a:t> </a:t>
            </a:r>
            <a:r>
              <a:rPr lang="nl-NL" dirty="0" err="1" smtClean="0">
                <a:solidFill>
                  <a:srgbClr val="C00000"/>
                </a:solidFill>
              </a:rPr>
              <a:t>thing</a:t>
            </a:r>
            <a:r>
              <a:rPr lang="nl-NL" dirty="0" smtClean="0"/>
              <a:t> </a:t>
            </a:r>
            <a:r>
              <a:rPr lang="nl-NL" dirty="0" err="1" smtClean="0"/>
              <a:t>and</a:t>
            </a:r>
            <a:r>
              <a:rPr lang="nl-NL" dirty="0" smtClean="0"/>
              <a:t> report back</a:t>
            </a:r>
          </a:p>
          <a:p>
            <a:pPr marL="0" indent="0">
              <a:buNone/>
            </a:pPr>
            <a:endParaRPr lang="nl-NL" dirty="0" smtClean="0"/>
          </a:p>
          <a:p>
            <a:pPr marL="0" indent="0">
              <a:buNone/>
            </a:pPr>
            <a:r>
              <a:rPr lang="nl-NL" dirty="0" err="1" smtClean="0"/>
              <a:t>Yet</a:t>
            </a:r>
            <a:r>
              <a:rPr lang="nl-NL" dirty="0" smtClean="0"/>
              <a:t>, </a:t>
            </a:r>
            <a:r>
              <a:rPr lang="nl-NL" dirty="0" err="1" smtClean="0"/>
              <a:t>someone</a:t>
            </a:r>
            <a:r>
              <a:rPr lang="nl-NL" dirty="0" smtClean="0"/>
              <a:t> </a:t>
            </a:r>
            <a:r>
              <a:rPr lang="nl-NL" dirty="0" err="1" smtClean="0"/>
              <a:t>posts</a:t>
            </a:r>
            <a:r>
              <a:rPr lang="nl-NL" dirty="0" smtClean="0"/>
              <a:t> </a:t>
            </a:r>
            <a:r>
              <a:rPr lang="nl-NL" dirty="0" err="1" smtClean="0"/>
              <a:t>something</a:t>
            </a:r>
            <a:r>
              <a:rPr lang="nl-NL" dirty="0" smtClean="0"/>
              <a:t> </a:t>
            </a:r>
            <a:r>
              <a:rPr lang="nl-NL" dirty="0" err="1" smtClean="0"/>
              <a:t>which</a:t>
            </a:r>
            <a:r>
              <a:rPr lang="nl-NL" dirty="0" smtClean="0"/>
              <a:t> blows up. </a:t>
            </a:r>
            <a:r>
              <a:rPr lang="nl-NL" dirty="0" smtClean="0">
                <a:solidFill>
                  <a:srgbClr val="C00000"/>
                </a:solidFill>
              </a:rPr>
              <a:t>Do we follow </a:t>
            </a:r>
            <a:r>
              <a:rPr lang="nl-NL" dirty="0" err="1" smtClean="0">
                <a:solidFill>
                  <a:srgbClr val="C00000"/>
                </a:solidFill>
              </a:rPr>
              <a:t>suit</a:t>
            </a:r>
            <a:r>
              <a:rPr lang="nl-NL" dirty="0" smtClean="0">
                <a:solidFill>
                  <a:srgbClr val="C00000"/>
                </a:solidFill>
              </a:rPr>
              <a:t>? </a:t>
            </a:r>
          </a:p>
          <a:p>
            <a:pPr marL="0" indent="0">
              <a:buNone/>
            </a:pPr>
            <a:endParaRPr lang="nl-NL" dirty="0" smtClean="0">
              <a:solidFill>
                <a:srgbClr val="C00000"/>
              </a:solidFill>
            </a:endParaRPr>
          </a:p>
          <a:p>
            <a:pPr marL="0" indent="0">
              <a:buNone/>
            </a:pPr>
            <a:r>
              <a:rPr lang="nl-NL" dirty="0" err="1" smtClean="0"/>
              <a:t>Forming</a:t>
            </a:r>
            <a:r>
              <a:rPr lang="nl-NL" dirty="0" smtClean="0"/>
              <a:t> a team </a:t>
            </a:r>
            <a:r>
              <a:rPr lang="nl-NL" dirty="0" smtClean="0">
                <a:solidFill>
                  <a:srgbClr val="C00000"/>
                </a:solidFill>
              </a:rPr>
              <a:t>(</a:t>
            </a:r>
            <a:r>
              <a:rPr lang="nl-NL" dirty="0" err="1" smtClean="0">
                <a:solidFill>
                  <a:srgbClr val="C00000"/>
                </a:solidFill>
              </a:rPr>
              <a:t>restricting</a:t>
            </a:r>
            <a:r>
              <a:rPr lang="nl-NL" dirty="0" smtClean="0">
                <a:solidFill>
                  <a:srgbClr val="C00000"/>
                </a:solidFill>
              </a:rPr>
              <a:t> </a:t>
            </a:r>
            <a:r>
              <a:rPr lang="nl-NL" dirty="0" err="1" smtClean="0">
                <a:solidFill>
                  <a:srgbClr val="C00000"/>
                </a:solidFill>
              </a:rPr>
              <a:t>submissions</a:t>
            </a:r>
            <a:r>
              <a:rPr lang="nl-NL" dirty="0" smtClean="0">
                <a:solidFill>
                  <a:srgbClr val="C00000"/>
                </a:solidFill>
              </a:rPr>
              <a:t>) </a:t>
            </a:r>
            <a:r>
              <a:rPr lang="nl-NL" dirty="0" smtClean="0"/>
              <a:t>was premature</a:t>
            </a:r>
          </a:p>
          <a:p>
            <a:pPr marL="0" indent="0">
              <a:buNone/>
            </a:pPr>
            <a:endParaRPr lang="nl-NL" dirty="0" smtClean="0"/>
          </a:p>
          <a:p>
            <a:pPr marL="0" indent="0">
              <a:buNone/>
            </a:pPr>
            <a:r>
              <a:rPr lang="nl-NL" dirty="0" smtClean="0"/>
              <a:t>Using </a:t>
            </a:r>
            <a:r>
              <a:rPr lang="nl-NL" dirty="0" err="1" smtClean="0">
                <a:solidFill>
                  <a:srgbClr val="C00000"/>
                </a:solidFill>
              </a:rPr>
              <a:t>Kernels</a:t>
            </a:r>
            <a:r>
              <a:rPr lang="nl-NL" dirty="0" smtClean="0"/>
              <a:t> </a:t>
            </a:r>
            <a:r>
              <a:rPr lang="nl-NL" dirty="0" err="1" smtClean="0"/>
              <a:t>to</a:t>
            </a:r>
            <a:r>
              <a:rPr lang="nl-NL" dirty="0"/>
              <a:t> </a:t>
            </a:r>
            <a:r>
              <a:rPr lang="nl-NL" dirty="0" smtClean="0"/>
              <a:t>code more </a:t>
            </a:r>
            <a:r>
              <a:rPr lang="nl-NL" dirty="0" err="1" smtClean="0"/>
              <a:t>interesting</a:t>
            </a:r>
            <a:r>
              <a:rPr lang="nl-NL" dirty="0" smtClean="0"/>
              <a:t> </a:t>
            </a:r>
            <a:r>
              <a:rPr lang="nl-NL" dirty="0" err="1" smtClean="0"/>
              <a:t>because</a:t>
            </a:r>
            <a:r>
              <a:rPr lang="nl-NL" dirty="0" smtClean="0"/>
              <a:t> of </a:t>
            </a:r>
            <a:r>
              <a:rPr lang="nl-NL" dirty="0" smtClean="0">
                <a:solidFill>
                  <a:srgbClr val="C00000"/>
                </a:solidFill>
              </a:rPr>
              <a:t>privacy </a:t>
            </a:r>
            <a:r>
              <a:rPr lang="nl-NL" dirty="0" smtClean="0"/>
              <a:t>(</a:t>
            </a:r>
            <a:r>
              <a:rPr lang="nl-NL" dirty="0" err="1" smtClean="0"/>
              <a:t>kernels</a:t>
            </a:r>
            <a:r>
              <a:rPr lang="nl-NL" dirty="0" smtClean="0"/>
              <a:t> set </a:t>
            </a:r>
            <a:r>
              <a:rPr lang="nl-NL" dirty="0" err="1" smtClean="0"/>
              <a:t>to</a:t>
            </a:r>
            <a:r>
              <a:rPr lang="nl-NL" dirty="0" smtClean="0"/>
              <a:t> non-public </a:t>
            </a:r>
            <a:r>
              <a:rPr lang="nl-NL" dirty="0" err="1" smtClean="0"/>
              <a:t>now</a:t>
            </a:r>
            <a:r>
              <a:rPr lang="nl-NL" dirty="0"/>
              <a:t>)</a:t>
            </a:r>
            <a:endParaRPr lang="nl-NL" dirty="0" smtClean="0">
              <a:solidFill>
                <a:srgbClr val="C00000"/>
              </a:solidFill>
            </a:endParaRPr>
          </a:p>
        </p:txBody>
      </p:sp>
    </p:spTree>
    <p:extLst>
      <p:ext uri="{BB962C8B-B14F-4D97-AF65-F5344CB8AC3E}">
        <p14:creationId xmlns:p14="http://schemas.microsoft.com/office/powerpoint/2010/main" val="8270926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pPr algn="ctr"/>
            <a:r>
              <a:rPr lang="nl-NL" sz="6000" dirty="0">
                <a:solidFill>
                  <a:srgbClr val="B72922"/>
                </a:solidFill>
              </a:rPr>
              <a:t>Team </a:t>
            </a:r>
            <a:r>
              <a:rPr lang="nl-NL" sz="6000" dirty="0" err="1">
                <a:solidFill>
                  <a:srgbClr val="B72922"/>
                </a:solidFill>
                <a:latin typeface="Stencil" panose="040409050D0802020404" pitchFamily="82" charset="0"/>
              </a:rPr>
              <a:t>Classified</a:t>
            </a:r>
            <a:r>
              <a:rPr lang="nl-NL" sz="6000" dirty="0">
                <a:solidFill>
                  <a:srgbClr val="B72922"/>
                </a:solidFill>
                <a:latin typeface="Stencil" panose="040409050D0802020404" pitchFamily="82" charset="0"/>
              </a:rPr>
              <a:t/>
            </a:r>
            <a:br>
              <a:rPr lang="nl-NL" sz="6000" dirty="0">
                <a:solidFill>
                  <a:srgbClr val="B72922"/>
                </a:solidFill>
                <a:latin typeface="Stencil" panose="040409050D0802020404" pitchFamily="82" charset="0"/>
              </a:rPr>
            </a:br>
            <a:endParaRPr lang="nl-NL" sz="6000" dirty="0">
              <a:solidFill>
                <a:srgbClr val="B72922"/>
              </a:solidFill>
            </a:endParaRPr>
          </a:p>
        </p:txBody>
      </p:sp>
      <p:sp>
        <p:nvSpPr>
          <p:cNvPr id="5" name="Tijdelijke aanduiding voor inhoud 4"/>
          <p:cNvSpPr>
            <a:spLocks noGrp="1"/>
          </p:cNvSpPr>
          <p:nvPr>
            <p:ph sz="half" idx="2"/>
          </p:nvPr>
        </p:nvSpPr>
        <p:spPr>
          <a:xfrm>
            <a:off x="1052603" y="4717472"/>
            <a:ext cx="14889249" cy="4391891"/>
          </a:xfrm>
        </p:spPr>
        <p:txBody>
          <a:bodyPr/>
          <a:lstStyle/>
          <a:p>
            <a:pPr algn="ctr"/>
            <a:r>
              <a:rPr lang="en-US" sz="3200" b="1" dirty="0" err="1">
                <a:solidFill>
                  <a:schemeClr val="bg1"/>
                </a:solidFill>
              </a:rPr>
              <a:t>Sberbank</a:t>
            </a:r>
            <a:r>
              <a:rPr lang="en-US" sz="3200" b="1" dirty="0">
                <a:solidFill>
                  <a:schemeClr val="bg1"/>
                </a:solidFill>
              </a:rPr>
              <a:t> Russian Housing Market Competition</a:t>
            </a:r>
          </a:p>
          <a:p>
            <a:pPr algn="ctr"/>
            <a:r>
              <a:rPr lang="en-US" sz="3200" i="1" dirty="0" err="1" smtClean="0">
                <a:solidFill>
                  <a:schemeClr val="bg1"/>
                </a:solidFill>
              </a:rPr>
              <a:t>XGBoost</a:t>
            </a:r>
            <a:r>
              <a:rPr lang="en-US" sz="3200" i="1" dirty="0" smtClean="0">
                <a:solidFill>
                  <a:schemeClr val="bg1"/>
                </a:solidFill>
              </a:rPr>
              <a:t> ensemble</a:t>
            </a:r>
          </a:p>
          <a:p>
            <a:pPr algn="ctr"/>
            <a:r>
              <a:rPr lang="en-US" sz="3200" i="1" dirty="0" smtClean="0">
                <a:solidFill>
                  <a:schemeClr val="bg1"/>
                </a:solidFill>
              </a:rPr>
              <a:t>Current rank 130-ish, silver (top 4-5 percent)</a:t>
            </a:r>
            <a:endParaRPr lang="en-US" sz="3200" i="1" dirty="0">
              <a:solidFill>
                <a:schemeClr val="bg1"/>
              </a:solidFill>
            </a:endParaRPr>
          </a:p>
          <a:p>
            <a:pPr algn="ctr"/>
            <a:endParaRPr lang="en-US" sz="3200" i="1" dirty="0" smtClean="0">
              <a:solidFill>
                <a:schemeClr val="bg1"/>
              </a:solidFill>
            </a:endParaRPr>
          </a:p>
          <a:p>
            <a:pPr algn="ctr"/>
            <a:endParaRPr lang="en-US" sz="3200" i="1" dirty="0" smtClean="0">
              <a:solidFill>
                <a:schemeClr val="bg1"/>
              </a:solidFill>
            </a:endParaRPr>
          </a:p>
          <a:p>
            <a:pPr algn="ctr"/>
            <a:r>
              <a:rPr lang="en-US" sz="3200" i="1" dirty="0" smtClean="0">
                <a:solidFill>
                  <a:schemeClr val="bg1"/>
                </a:solidFill>
              </a:rPr>
              <a:t>Thank you </a:t>
            </a:r>
            <a:r>
              <a:rPr lang="en-US" sz="3200" i="1" dirty="0">
                <a:solidFill>
                  <a:schemeClr val="bg1"/>
                </a:solidFill>
              </a:rPr>
              <a:t>for your </a:t>
            </a:r>
            <a:r>
              <a:rPr lang="en-US" sz="3200" i="1" dirty="0" smtClean="0">
                <a:solidFill>
                  <a:schemeClr val="bg1"/>
                </a:solidFill>
              </a:rPr>
              <a:t>attention! </a:t>
            </a:r>
            <a:endParaRPr lang="nl-NL" sz="3200" dirty="0" smtClean="0">
              <a:solidFill>
                <a:schemeClr val="bg1"/>
              </a:solidFill>
            </a:endParaRPr>
          </a:p>
          <a:p>
            <a:pPr algn="ctr"/>
            <a:endParaRPr lang="nl-NL" sz="3200" dirty="0">
              <a:solidFill>
                <a:schemeClr val="bg1"/>
              </a:solidFill>
            </a:endParaRPr>
          </a:p>
        </p:txBody>
      </p:sp>
    </p:spTree>
    <p:extLst>
      <p:ext uri="{BB962C8B-B14F-4D97-AF65-F5344CB8AC3E}">
        <p14:creationId xmlns:p14="http://schemas.microsoft.com/office/powerpoint/2010/main" val="260623227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5000" b="0" dirty="0" smtClean="0"/>
              <a:t>The competition</a:t>
            </a:r>
            <a:endParaRPr lang="en-US" sz="5000" b="0" dirty="0"/>
          </a:p>
        </p:txBody>
      </p:sp>
      <p:sp>
        <p:nvSpPr>
          <p:cNvPr id="3" name="Tijdelijke aanduiding voor inhoud 2"/>
          <p:cNvSpPr>
            <a:spLocks noGrp="1"/>
          </p:cNvSpPr>
          <p:nvPr>
            <p:ph idx="1"/>
          </p:nvPr>
        </p:nvSpPr>
        <p:spPr/>
        <p:txBody>
          <a:bodyPr>
            <a:normAutofit/>
          </a:bodyPr>
          <a:lstStyle/>
          <a:p>
            <a:pPr marL="0" indent="0">
              <a:buNone/>
            </a:pPr>
            <a:r>
              <a:rPr lang="en-US" dirty="0" err="1" smtClean="0"/>
              <a:t>Sberbank</a:t>
            </a:r>
            <a:r>
              <a:rPr lang="en-US" dirty="0" smtClean="0"/>
              <a:t> heavily relies on models to predict the value of property</a:t>
            </a:r>
          </a:p>
          <a:p>
            <a:pPr marL="0" indent="0">
              <a:buNone/>
            </a:pPr>
            <a:endParaRPr lang="en-US" dirty="0" smtClean="0"/>
          </a:p>
          <a:p>
            <a:pPr marL="0" indent="0">
              <a:buNone/>
            </a:pPr>
            <a:r>
              <a:rPr lang="en-US" dirty="0" smtClean="0"/>
              <a:t>Goal</a:t>
            </a:r>
            <a:r>
              <a:rPr lang="en-US" dirty="0"/>
              <a:t>: </a:t>
            </a:r>
            <a:r>
              <a:rPr lang="en-US" dirty="0">
                <a:solidFill>
                  <a:srgbClr val="C00000"/>
                </a:solidFill>
              </a:rPr>
              <a:t>Predict prices of realty in Moscow </a:t>
            </a:r>
            <a:r>
              <a:rPr lang="en-US" dirty="0" smtClean="0">
                <a:solidFill>
                  <a:srgbClr val="C00000"/>
                </a:solidFill>
              </a:rPr>
              <a:t>area</a:t>
            </a:r>
          </a:p>
          <a:p>
            <a:pPr marL="0" indent="0">
              <a:buNone/>
            </a:pPr>
            <a:endParaRPr lang="en-US" dirty="0"/>
          </a:p>
          <a:p>
            <a:pPr marL="0" indent="0">
              <a:buNone/>
            </a:pPr>
            <a:r>
              <a:rPr lang="en-US" dirty="0" smtClean="0"/>
              <a:t>Data set consists of:</a:t>
            </a:r>
          </a:p>
          <a:p>
            <a:pPr marL="544437" indent="-544437">
              <a:buFont typeface="Arial" panose="020B0604020202020204" pitchFamily="34" charset="0"/>
              <a:buChar char="•"/>
            </a:pPr>
            <a:r>
              <a:rPr lang="en-US" dirty="0" smtClean="0"/>
              <a:t>train.csv, data from Russian </a:t>
            </a:r>
            <a:r>
              <a:rPr lang="en-US" dirty="0" smtClean="0">
                <a:solidFill>
                  <a:srgbClr val="C00000"/>
                </a:solidFill>
              </a:rPr>
              <a:t>property market</a:t>
            </a:r>
          </a:p>
          <a:p>
            <a:pPr marL="544437" indent="-544437">
              <a:buFont typeface="Arial" panose="020B0604020202020204" pitchFamily="34" charset="0"/>
              <a:buChar char="•"/>
            </a:pPr>
            <a:r>
              <a:rPr lang="en-US" dirty="0" smtClean="0"/>
              <a:t>macro.csv, data on Russia's </a:t>
            </a:r>
            <a:r>
              <a:rPr lang="en-US" dirty="0" err="1" smtClean="0">
                <a:solidFill>
                  <a:srgbClr val="C00000"/>
                </a:solidFill>
              </a:rPr>
              <a:t>macroeconomy</a:t>
            </a:r>
            <a:r>
              <a:rPr lang="en-US" dirty="0" smtClean="0"/>
              <a:t> and </a:t>
            </a:r>
            <a:r>
              <a:rPr lang="en-US" dirty="0" smtClean="0">
                <a:solidFill>
                  <a:srgbClr val="C00000"/>
                </a:solidFill>
              </a:rPr>
              <a:t>financial sector</a:t>
            </a:r>
          </a:p>
        </p:txBody>
      </p:sp>
    </p:spTree>
    <p:extLst>
      <p:ext uri="{BB962C8B-B14F-4D97-AF65-F5344CB8AC3E}">
        <p14:creationId xmlns:p14="http://schemas.microsoft.com/office/powerpoint/2010/main" val="288764133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5000" b="0" dirty="0" smtClean="0"/>
              <a:t>Data </a:t>
            </a:r>
            <a:r>
              <a:rPr lang="nl-NL" sz="5000" b="0" dirty="0" err="1" smtClean="0"/>
              <a:t>exploration</a:t>
            </a:r>
            <a:endParaRPr lang="nl-NL" sz="5000" b="0" dirty="0"/>
          </a:p>
        </p:txBody>
      </p:sp>
      <p:sp>
        <p:nvSpPr>
          <p:cNvPr id="4" name="Tijdelijke aanduiding voor inhoud 3"/>
          <p:cNvSpPr>
            <a:spLocks noGrp="1"/>
          </p:cNvSpPr>
          <p:nvPr>
            <p:ph idx="1"/>
          </p:nvPr>
        </p:nvSpPr>
        <p:spPr/>
        <p:txBody>
          <a:bodyPr>
            <a:normAutofit/>
          </a:bodyPr>
          <a:lstStyle/>
          <a:p>
            <a:pPr marL="0" indent="0">
              <a:buNone/>
            </a:pPr>
            <a:r>
              <a:rPr lang="nl-NL" dirty="0" smtClean="0"/>
              <a:t>First </a:t>
            </a:r>
            <a:r>
              <a:rPr lang="nl-NL" dirty="0" err="1" smtClean="0"/>
              <a:t>two</a:t>
            </a:r>
            <a:r>
              <a:rPr lang="nl-NL" dirty="0" smtClean="0"/>
              <a:t> weeks we </a:t>
            </a:r>
            <a:r>
              <a:rPr lang="nl-NL" dirty="0" err="1" smtClean="0"/>
              <a:t>explored</a:t>
            </a:r>
            <a:r>
              <a:rPr lang="nl-NL" dirty="0" smtClean="0"/>
              <a:t> </a:t>
            </a:r>
            <a:r>
              <a:rPr lang="nl-NL" dirty="0" err="1" smtClean="0"/>
              <a:t>the</a:t>
            </a:r>
            <a:r>
              <a:rPr lang="nl-NL" dirty="0" smtClean="0"/>
              <a:t> data </a:t>
            </a:r>
            <a:r>
              <a:rPr lang="nl-NL" dirty="0" err="1" smtClean="0"/>
              <a:t>and</a:t>
            </a:r>
            <a:r>
              <a:rPr lang="nl-NL" dirty="0" smtClean="0"/>
              <a:t> </a:t>
            </a:r>
            <a:r>
              <a:rPr lang="nl-NL" dirty="0" err="1" smtClean="0"/>
              <a:t>discussed</a:t>
            </a:r>
            <a:r>
              <a:rPr lang="nl-NL" dirty="0" smtClean="0"/>
              <a:t> </a:t>
            </a:r>
            <a:r>
              <a:rPr lang="nl-NL" dirty="0" err="1" smtClean="0"/>
              <a:t>findings</a:t>
            </a:r>
            <a:r>
              <a:rPr lang="nl-NL" dirty="0" smtClean="0"/>
              <a:t>:</a:t>
            </a:r>
          </a:p>
          <a:p>
            <a:r>
              <a:rPr lang="en-US" dirty="0" smtClean="0"/>
              <a:t> </a:t>
            </a:r>
            <a:r>
              <a:rPr lang="en-US" dirty="0" smtClean="0">
                <a:solidFill>
                  <a:srgbClr val="C00000"/>
                </a:solidFill>
              </a:rPr>
              <a:t>30471 </a:t>
            </a:r>
            <a:r>
              <a:rPr lang="en-US" dirty="0" smtClean="0"/>
              <a:t>entries with </a:t>
            </a:r>
            <a:r>
              <a:rPr lang="en-US" dirty="0" smtClean="0">
                <a:solidFill>
                  <a:srgbClr val="C00000"/>
                </a:solidFill>
              </a:rPr>
              <a:t>291</a:t>
            </a:r>
            <a:r>
              <a:rPr lang="en-US" dirty="0" smtClean="0"/>
              <a:t> features</a:t>
            </a:r>
          </a:p>
          <a:p>
            <a:r>
              <a:rPr lang="nl-NL" dirty="0" smtClean="0"/>
              <a:t> </a:t>
            </a:r>
            <a:r>
              <a:rPr lang="nl-NL" dirty="0" err="1" smtClean="0"/>
              <a:t>Exploratory</a:t>
            </a:r>
            <a:r>
              <a:rPr lang="nl-NL" dirty="0" smtClean="0"/>
              <a:t> </a:t>
            </a:r>
            <a:r>
              <a:rPr lang="nl-NL" dirty="0" err="1"/>
              <a:t>work</a:t>
            </a:r>
            <a:r>
              <a:rPr lang="nl-NL" dirty="0"/>
              <a:t>: </a:t>
            </a:r>
            <a:r>
              <a:rPr lang="nl-NL" dirty="0">
                <a:solidFill>
                  <a:srgbClr val="B72922"/>
                </a:solidFill>
              </a:rPr>
              <a:t>Python</a:t>
            </a:r>
            <a:r>
              <a:rPr lang="nl-NL" dirty="0"/>
              <a:t> / Apache </a:t>
            </a:r>
            <a:r>
              <a:rPr lang="nl-NL" dirty="0" err="1">
                <a:solidFill>
                  <a:srgbClr val="B72922"/>
                </a:solidFill>
              </a:rPr>
              <a:t>Spark</a:t>
            </a:r>
            <a:r>
              <a:rPr lang="nl-NL" dirty="0"/>
              <a:t> / </a:t>
            </a:r>
            <a:r>
              <a:rPr lang="nl-NL" dirty="0" smtClean="0">
                <a:solidFill>
                  <a:srgbClr val="B72922"/>
                </a:solidFill>
              </a:rPr>
              <a:t>Leaflet</a:t>
            </a:r>
            <a:r>
              <a:rPr lang="nl-NL" dirty="0" smtClean="0"/>
              <a:t>.js</a:t>
            </a:r>
          </a:p>
          <a:p>
            <a:r>
              <a:rPr lang="nl-NL" dirty="0"/>
              <a:t> </a:t>
            </a:r>
            <a:r>
              <a:rPr lang="nl-NL" dirty="0" err="1" smtClean="0"/>
              <a:t>Good</a:t>
            </a:r>
            <a:r>
              <a:rPr lang="nl-NL" dirty="0" smtClean="0"/>
              <a:t> feel </a:t>
            </a:r>
            <a:r>
              <a:rPr lang="nl-NL" dirty="0" err="1" smtClean="0"/>
              <a:t>for</a:t>
            </a:r>
            <a:r>
              <a:rPr lang="nl-NL" dirty="0" smtClean="0"/>
              <a:t> </a:t>
            </a:r>
            <a:r>
              <a:rPr lang="nl-NL" dirty="0" err="1" smtClean="0"/>
              <a:t>the</a:t>
            </a:r>
            <a:r>
              <a:rPr lang="nl-NL" dirty="0" smtClean="0"/>
              <a:t> data, </a:t>
            </a:r>
            <a:r>
              <a:rPr lang="nl-NL" dirty="0" err="1" smtClean="0"/>
              <a:t>early</a:t>
            </a:r>
            <a:r>
              <a:rPr lang="nl-NL" dirty="0" smtClean="0"/>
              <a:t> </a:t>
            </a:r>
            <a:r>
              <a:rPr lang="nl-NL" dirty="0" err="1" smtClean="0"/>
              <a:t>identification</a:t>
            </a:r>
            <a:r>
              <a:rPr lang="nl-NL" dirty="0" smtClean="0"/>
              <a:t> of </a:t>
            </a:r>
            <a:r>
              <a:rPr lang="nl-NL" dirty="0" err="1" smtClean="0"/>
              <a:t>outliers</a:t>
            </a:r>
            <a:r>
              <a:rPr lang="nl-NL" dirty="0" smtClean="0"/>
              <a:t>/missing data</a:t>
            </a:r>
            <a:endParaRPr lang="nl-NL" dirty="0"/>
          </a:p>
        </p:txBody>
      </p:sp>
      <p:pic>
        <p:nvPicPr>
          <p:cNvPr id="1030" name="Picture 6" descr="feature_impor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733" y="4511914"/>
            <a:ext cx="5302708" cy="34047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p:cNvPicPr>
          <p:nvPr/>
        </p:nvPicPr>
        <p:blipFill>
          <a:blip r:embed="rId3"/>
          <a:stretch>
            <a:fillRect/>
          </a:stretch>
        </p:blipFill>
        <p:spPr>
          <a:xfrm>
            <a:off x="11315699" y="4511914"/>
            <a:ext cx="4774433" cy="3404798"/>
          </a:xfrm>
          <a:prstGeom prst="rect">
            <a:avLst/>
          </a:prstGeom>
        </p:spPr>
      </p:pic>
      <p:sp>
        <p:nvSpPr>
          <p:cNvPr id="3" name="Tekstvak 2"/>
          <p:cNvSpPr txBox="1"/>
          <p:nvPr/>
        </p:nvSpPr>
        <p:spPr>
          <a:xfrm>
            <a:off x="2478826" y="7957686"/>
            <a:ext cx="2746521" cy="400110"/>
          </a:xfrm>
          <a:prstGeom prst="rect">
            <a:avLst/>
          </a:prstGeom>
          <a:noFill/>
        </p:spPr>
        <p:txBody>
          <a:bodyPr wrap="none" rtlCol="0">
            <a:spAutoFit/>
          </a:bodyPr>
          <a:lstStyle/>
          <a:p>
            <a:r>
              <a:rPr lang="nl-NL" sz="2000" dirty="0" smtClean="0">
                <a:latin typeface="+mn-lt"/>
              </a:rPr>
              <a:t>Most important features</a:t>
            </a:r>
          </a:p>
        </p:txBody>
      </p:sp>
      <p:sp>
        <p:nvSpPr>
          <p:cNvPr id="7" name="Tekstvak 6"/>
          <p:cNvSpPr txBox="1"/>
          <p:nvPr/>
        </p:nvSpPr>
        <p:spPr>
          <a:xfrm>
            <a:off x="11815443" y="7957686"/>
            <a:ext cx="3774944" cy="400110"/>
          </a:xfrm>
          <a:prstGeom prst="rect">
            <a:avLst/>
          </a:prstGeom>
          <a:noFill/>
        </p:spPr>
        <p:txBody>
          <a:bodyPr wrap="none" rtlCol="0">
            <a:spAutoFit/>
          </a:bodyPr>
          <a:lstStyle/>
          <a:p>
            <a:pPr algn="ctr"/>
            <a:r>
              <a:rPr lang="nl-NL" sz="2000" dirty="0" err="1" smtClean="0">
                <a:latin typeface="+mn-lt"/>
              </a:rPr>
              <a:t>Median</a:t>
            </a:r>
            <a:r>
              <a:rPr lang="nl-NL" sz="2000" dirty="0" smtClean="0">
                <a:latin typeface="+mn-lt"/>
              </a:rPr>
              <a:t> </a:t>
            </a:r>
            <a:r>
              <a:rPr lang="nl-NL" sz="2000" dirty="0" err="1" smtClean="0">
                <a:latin typeface="+mn-lt"/>
              </a:rPr>
              <a:t>price</a:t>
            </a:r>
            <a:r>
              <a:rPr lang="nl-NL" sz="2000" dirty="0" smtClean="0">
                <a:latin typeface="+mn-lt"/>
              </a:rPr>
              <a:t> vs. </a:t>
            </a:r>
            <a:r>
              <a:rPr lang="nl-NL" sz="2000" dirty="0" err="1" smtClean="0">
                <a:latin typeface="+mn-lt"/>
              </a:rPr>
              <a:t>number</a:t>
            </a:r>
            <a:r>
              <a:rPr lang="nl-NL" sz="2000" dirty="0" smtClean="0">
                <a:latin typeface="+mn-lt"/>
              </a:rPr>
              <a:t> of rooms</a:t>
            </a:r>
          </a:p>
        </p:txBody>
      </p:sp>
    </p:spTree>
    <p:extLst>
      <p:ext uri="{BB962C8B-B14F-4D97-AF65-F5344CB8AC3E}">
        <p14:creationId xmlns:p14="http://schemas.microsoft.com/office/powerpoint/2010/main" val="70684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5000" b="0" dirty="0" smtClean="0"/>
              <a:t>Pre-processing</a:t>
            </a:r>
            <a:endParaRPr lang="nl-NL" sz="5000" b="0" dirty="0"/>
          </a:p>
        </p:txBody>
      </p:sp>
      <p:sp>
        <p:nvSpPr>
          <p:cNvPr id="3" name="Tijdelijke aanduiding voor inhoud 2"/>
          <p:cNvSpPr>
            <a:spLocks noGrp="1"/>
          </p:cNvSpPr>
          <p:nvPr>
            <p:ph idx="1"/>
          </p:nvPr>
        </p:nvSpPr>
        <p:spPr/>
        <p:txBody>
          <a:bodyPr>
            <a:normAutofit/>
          </a:bodyPr>
          <a:lstStyle/>
          <a:p>
            <a:r>
              <a:rPr lang="nl-NL" dirty="0" smtClean="0"/>
              <a:t>Training data </a:t>
            </a:r>
            <a:r>
              <a:rPr lang="nl-NL" dirty="0" smtClean="0"/>
              <a:t>was </a:t>
            </a:r>
            <a:r>
              <a:rPr lang="nl-NL" dirty="0" err="1" smtClean="0"/>
              <a:t>supplied</a:t>
            </a:r>
            <a:r>
              <a:rPr lang="nl-NL" dirty="0" smtClean="0"/>
              <a:t> </a:t>
            </a:r>
            <a:r>
              <a:rPr lang="nl-NL" dirty="0" smtClean="0"/>
              <a:t>as </a:t>
            </a:r>
            <a:r>
              <a:rPr lang="nl-NL" dirty="0" err="1" smtClean="0">
                <a:solidFill>
                  <a:srgbClr val="C00000"/>
                </a:solidFill>
              </a:rPr>
              <a:t>numerical</a:t>
            </a:r>
            <a:r>
              <a:rPr lang="nl-NL" dirty="0" smtClean="0">
                <a:solidFill>
                  <a:srgbClr val="C00000"/>
                </a:solidFill>
              </a:rPr>
              <a:t> </a:t>
            </a:r>
            <a:r>
              <a:rPr lang="nl-NL" dirty="0" err="1" smtClean="0">
                <a:solidFill>
                  <a:srgbClr val="C00000"/>
                </a:solidFill>
              </a:rPr>
              <a:t>and</a:t>
            </a:r>
            <a:r>
              <a:rPr lang="nl-NL" dirty="0" smtClean="0">
                <a:solidFill>
                  <a:srgbClr val="C00000"/>
                </a:solidFill>
              </a:rPr>
              <a:t> </a:t>
            </a:r>
            <a:r>
              <a:rPr lang="nl-NL" dirty="0" err="1" smtClean="0">
                <a:solidFill>
                  <a:srgbClr val="C00000"/>
                </a:solidFill>
              </a:rPr>
              <a:t>categorical</a:t>
            </a:r>
            <a:r>
              <a:rPr lang="nl-NL" dirty="0" smtClean="0">
                <a:solidFill>
                  <a:srgbClr val="C00000"/>
                </a:solidFill>
              </a:rPr>
              <a:t> data</a:t>
            </a:r>
          </a:p>
          <a:p>
            <a:r>
              <a:rPr lang="nl-NL" dirty="0" err="1" smtClean="0"/>
              <a:t>To</a:t>
            </a:r>
            <a:r>
              <a:rPr lang="nl-NL" dirty="0" smtClean="0"/>
              <a:t> test </a:t>
            </a:r>
            <a:r>
              <a:rPr lang="nl-NL" dirty="0" err="1" smtClean="0"/>
              <a:t>methods</a:t>
            </a:r>
            <a:r>
              <a:rPr lang="nl-NL" dirty="0" smtClean="0"/>
              <a:t>, we </a:t>
            </a:r>
            <a:r>
              <a:rPr lang="nl-NL" dirty="0" err="1" smtClean="0"/>
              <a:t>transformed</a:t>
            </a:r>
            <a:r>
              <a:rPr lang="nl-NL" dirty="0" smtClean="0"/>
              <a:t> </a:t>
            </a:r>
            <a:r>
              <a:rPr lang="nl-NL" dirty="0" err="1" smtClean="0"/>
              <a:t>the</a:t>
            </a:r>
            <a:r>
              <a:rPr lang="nl-NL" dirty="0" smtClean="0"/>
              <a:t> data </a:t>
            </a:r>
            <a:r>
              <a:rPr lang="nl-NL" dirty="0" err="1" smtClean="0"/>
              <a:t>using</a:t>
            </a:r>
            <a:r>
              <a:rPr lang="nl-NL" dirty="0" smtClean="0"/>
              <a:t> </a:t>
            </a:r>
            <a:r>
              <a:rPr lang="nl-NL" dirty="0" err="1" smtClean="0">
                <a:solidFill>
                  <a:srgbClr val="C00000"/>
                </a:solidFill>
              </a:rPr>
              <a:t>one</a:t>
            </a:r>
            <a:r>
              <a:rPr lang="nl-NL" dirty="0" smtClean="0">
                <a:solidFill>
                  <a:srgbClr val="C00000"/>
                </a:solidFill>
              </a:rPr>
              <a:t>-hot </a:t>
            </a:r>
            <a:r>
              <a:rPr lang="nl-NL" dirty="0" err="1" smtClean="0">
                <a:solidFill>
                  <a:srgbClr val="C00000"/>
                </a:solidFill>
              </a:rPr>
              <a:t>encoding</a:t>
            </a:r>
            <a:r>
              <a:rPr lang="nl-NL" dirty="0" smtClean="0"/>
              <a:t> </a:t>
            </a:r>
            <a:r>
              <a:rPr lang="nl-NL" dirty="0" err="1" smtClean="0"/>
              <a:t>for</a:t>
            </a:r>
            <a:r>
              <a:rPr lang="nl-NL" dirty="0" smtClean="0"/>
              <a:t> </a:t>
            </a:r>
            <a:r>
              <a:rPr lang="nl-NL" dirty="0" err="1" smtClean="0"/>
              <a:t>categories</a:t>
            </a:r>
            <a:r>
              <a:rPr lang="nl-NL" dirty="0" smtClean="0"/>
              <a:t>, but preserving </a:t>
            </a:r>
            <a:r>
              <a:rPr lang="nl-NL" dirty="0" err="1" smtClean="0"/>
              <a:t>numerical</a:t>
            </a:r>
            <a:r>
              <a:rPr lang="nl-NL" dirty="0" smtClean="0"/>
              <a:t> </a:t>
            </a:r>
            <a:r>
              <a:rPr lang="nl-NL" dirty="0" smtClean="0"/>
              <a:t>data</a:t>
            </a:r>
          </a:p>
          <a:p>
            <a:r>
              <a:rPr lang="nl-NL" dirty="0" err="1" smtClean="0"/>
              <a:t>To</a:t>
            </a:r>
            <a:r>
              <a:rPr lang="nl-NL" dirty="0" smtClean="0"/>
              <a:t> deal </a:t>
            </a:r>
            <a:r>
              <a:rPr lang="nl-NL" dirty="0" err="1" smtClean="0"/>
              <a:t>with</a:t>
            </a:r>
            <a:r>
              <a:rPr lang="nl-NL" dirty="0" smtClean="0"/>
              <a:t> missing data, </a:t>
            </a:r>
            <a:r>
              <a:rPr lang="nl-NL" dirty="0" err="1" smtClean="0"/>
              <a:t>imputing</a:t>
            </a:r>
            <a:r>
              <a:rPr lang="nl-NL" dirty="0" smtClean="0"/>
              <a:t> data has been </a:t>
            </a:r>
            <a:r>
              <a:rPr lang="nl-NL" dirty="0" err="1" smtClean="0"/>
              <a:t>tried</a:t>
            </a:r>
            <a:r>
              <a:rPr lang="nl-NL" dirty="0" smtClean="0"/>
              <a:t> (</a:t>
            </a:r>
            <a:r>
              <a:rPr lang="nl-NL" dirty="0" err="1" smtClean="0"/>
              <a:t>for</a:t>
            </a:r>
            <a:r>
              <a:rPr lang="nl-NL" dirty="0" smtClean="0"/>
              <a:t> </a:t>
            </a:r>
            <a:r>
              <a:rPr lang="nl-NL" dirty="0" err="1" smtClean="0"/>
              <a:t>example</a:t>
            </a:r>
            <a:r>
              <a:rPr lang="nl-NL" dirty="0" smtClean="0"/>
              <a:t> KNN </a:t>
            </a:r>
            <a:r>
              <a:rPr lang="nl-NL" dirty="0" err="1" smtClean="0"/>
              <a:t>and</a:t>
            </a:r>
            <a:r>
              <a:rPr lang="nl-NL" dirty="0" smtClean="0"/>
              <a:t> SVD-</a:t>
            </a:r>
            <a:r>
              <a:rPr lang="nl-NL" dirty="0" err="1" smtClean="0"/>
              <a:t>based</a:t>
            </a:r>
            <a:r>
              <a:rPr lang="nl-NL" dirty="0" smtClean="0"/>
              <a:t> </a:t>
            </a:r>
            <a:r>
              <a:rPr lang="nl-NL" dirty="0" err="1" smtClean="0"/>
              <a:t>methods</a:t>
            </a:r>
            <a:r>
              <a:rPr lang="nl-NL" dirty="0" smtClean="0"/>
              <a:t>), but </a:t>
            </a:r>
            <a:r>
              <a:rPr lang="nl-NL" dirty="0" err="1" smtClean="0"/>
              <a:t>were</a:t>
            </a:r>
            <a:r>
              <a:rPr lang="nl-NL" dirty="0" smtClean="0"/>
              <a:t> </a:t>
            </a:r>
            <a:r>
              <a:rPr lang="nl-NL" dirty="0" err="1" smtClean="0"/>
              <a:t>ultimately</a:t>
            </a:r>
            <a:r>
              <a:rPr lang="nl-NL" dirty="0" smtClean="0"/>
              <a:t> </a:t>
            </a:r>
            <a:r>
              <a:rPr lang="nl-NL" dirty="0" err="1" smtClean="0">
                <a:solidFill>
                  <a:srgbClr val="C00000"/>
                </a:solidFill>
              </a:rPr>
              <a:t>too</a:t>
            </a:r>
            <a:r>
              <a:rPr lang="nl-NL" dirty="0" smtClean="0">
                <a:solidFill>
                  <a:srgbClr val="C00000"/>
                </a:solidFill>
              </a:rPr>
              <a:t> </a:t>
            </a:r>
            <a:r>
              <a:rPr lang="nl-NL" dirty="0" err="1" smtClean="0">
                <a:solidFill>
                  <a:srgbClr val="C00000"/>
                </a:solidFill>
              </a:rPr>
              <a:t>costly</a:t>
            </a:r>
            <a:r>
              <a:rPr lang="nl-NL" dirty="0" smtClean="0"/>
              <a:t> </a:t>
            </a:r>
            <a:r>
              <a:rPr lang="nl-NL" dirty="0" err="1" smtClean="0"/>
              <a:t>to</a:t>
            </a:r>
            <a:r>
              <a:rPr lang="nl-NL" dirty="0" smtClean="0"/>
              <a:t> </a:t>
            </a:r>
            <a:r>
              <a:rPr lang="nl-NL" dirty="0" err="1" smtClean="0"/>
              <a:t>develop</a:t>
            </a:r>
            <a:r>
              <a:rPr lang="nl-NL" dirty="0" smtClean="0"/>
              <a:t> </a:t>
            </a:r>
            <a:r>
              <a:rPr lang="nl-NL" dirty="0" err="1" smtClean="0"/>
              <a:t>internally</a:t>
            </a:r>
            <a:endParaRPr lang="nl-NL" dirty="0" smtClean="0"/>
          </a:p>
          <a:p>
            <a:r>
              <a:rPr lang="nl-NL" dirty="0" err="1" smtClean="0"/>
              <a:t>Simpler</a:t>
            </a:r>
            <a:r>
              <a:rPr lang="nl-NL" dirty="0" smtClean="0"/>
              <a:t> </a:t>
            </a:r>
            <a:r>
              <a:rPr lang="nl-NL" dirty="0" err="1" smtClean="0"/>
              <a:t>methods</a:t>
            </a:r>
            <a:r>
              <a:rPr lang="nl-NL" dirty="0" smtClean="0"/>
              <a:t> like </a:t>
            </a:r>
            <a:r>
              <a:rPr lang="nl-NL" dirty="0" err="1" smtClean="0"/>
              <a:t>using</a:t>
            </a:r>
            <a:r>
              <a:rPr lang="nl-NL" dirty="0" smtClean="0"/>
              <a:t> </a:t>
            </a:r>
            <a:r>
              <a:rPr lang="nl-NL" dirty="0" err="1" smtClean="0">
                <a:solidFill>
                  <a:srgbClr val="C00000"/>
                </a:solidFill>
              </a:rPr>
              <a:t>mean</a:t>
            </a:r>
            <a:r>
              <a:rPr lang="nl-NL" dirty="0" smtClean="0"/>
              <a:t>, </a:t>
            </a:r>
            <a:r>
              <a:rPr lang="nl-NL" dirty="0" smtClean="0">
                <a:solidFill>
                  <a:srgbClr val="C00000"/>
                </a:solidFill>
              </a:rPr>
              <a:t>modus</a:t>
            </a:r>
            <a:r>
              <a:rPr lang="nl-NL" dirty="0" smtClean="0"/>
              <a:t>, </a:t>
            </a:r>
            <a:r>
              <a:rPr lang="nl-NL" dirty="0" err="1" smtClean="0">
                <a:solidFill>
                  <a:srgbClr val="C00000"/>
                </a:solidFill>
              </a:rPr>
              <a:t>median</a:t>
            </a:r>
            <a:r>
              <a:rPr lang="nl-NL" dirty="0" smtClean="0"/>
              <a:t> </a:t>
            </a:r>
            <a:r>
              <a:rPr lang="nl-NL" dirty="0" err="1" smtClean="0"/>
              <a:t>offered</a:t>
            </a:r>
            <a:r>
              <a:rPr lang="nl-NL" dirty="0" smtClean="0"/>
              <a:t> </a:t>
            </a:r>
            <a:r>
              <a:rPr lang="nl-NL" dirty="0" smtClean="0">
                <a:solidFill>
                  <a:srgbClr val="C00000"/>
                </a:solidFill>
              </a:rPr>
              <a:t>no </a:t>
            </a:r>
            <a:r>
              <a:rPr lang="nl-NL" dirty="0" err="1" smtClean="0">
                <a:solidFill>
                  <a:srgbClr val="C00000"/>
                </a:solidFill>
              </a:rPr>
              <a:t>improvement</a:t>
            </a:r>
            <a:r>
              <a:rPr lang="nl-NL" dirty="0" smtClean="0">
                <a:solidFill>
                  <a:srgbClr val="C00000"/>
                </a:solidFill>
              </a:rPr>
              <a:t> </a:t>
            </a:r>
            <a:r>
              <a:rPr lang="nl-NL" dirty="0" smtClean="0"/>
              <a:t>over </a:t>
            </a:r>
            <a:r>
              <a:rPr lang="nl-NL" dirty="0" err="1" smtClean="0"/>
              <a:t>not</a:t>
            </a:r>
            <a:r>
              <a:rPr lang="nl-NL" dirty="0" smtClean="0"/>
              <a:t> </a:t>
            </a:r>
            <a:r>
              <a:rPr lang="nl-NL" dirty="0" err="1" smtClean="0"/>
              <a:t>replacing</a:t>
            </a:r>
            <a:r>
              <a:rPr lang="nl-NL" dirty="0" smtClean="0"/>
              <a:t> </a:t>
            </a:r>
            <a:r>
              <a:rPr lang="nl-NL" dirty="0" err="1" smtClean="0"/>
              <a:t>NaN</a:t>
            </a:r>
            <a:r>
              <a:rPr lang="nl-NL" dirty="0" smtClean="0"/>
              <a:t> </a:t>
            </a:r>
            <a:r>
              <a:rPr lang="nl-NL" dirty="0" err="1" smtClean="0"/>
              <a:t>values</a:t>
            </a:r>
            <a:endParaRPr lang="nl-NL" dirty="0"/>
          </a:p>
          <a:p>
            <a:r>
              <a:rPr lang="nl-NL" dirty="0" err="1" smtClean="0"/>
              <a:t>Not</a:t>
            </a:r>
            <a:r>
              <a:rPr lang="nl-NL" dirty="0" smtClean="0"/>
              <a:t> </a:t>
            </a:r>
            <a:r>
              <a:rPr lang="nl-NL" dirty="0" err="1" smtClean="0"/>
              <a:t>replacing</a:t>
            </a:r>
            <a:r>
              <a:rPr lang="nl-NL" dirty="0" smtClean="0"/>
              <a:t> </a:t>
            </a:r>
            <a:r>
              <a:rPr lang="nl-NL" dirty="0" err="1" smtClean="0"/>
              <a:t>NaN</a:t>
            </a:r>
            <a:r>
              <a:rPr lang="nl-NL" dirty="0" smtClean="0"/>
              <a:t> </a:t>
            </a:r>
            <a:r>
              <a:rPr lang="nl-NL" dirty="0" err="1" smtClean="0"/>
              <a:t>values</a:t>
            </a:r>
            <a:r>
              <a:rPr lang="nl-NL" dirty="0" smtClean="0"/>
              <a:t> means </a:t>
            </a:r>
            <a:r>
              <a:rPr lang="nl-NL" dirty="0" err="1" smtClean="0"/>
              <a:t>that</a:t>
            </a:r>
            <a:r>
              <a:rPr lang="nl-NL" dirty="0" smtClean="0"/>
              <a:t> </a:t>
            </a:r>
            <a:r>
              <a:rPr lang="nl-NL" dirty="0" err="1" smtClean="0"/>
              <a:t>some</a:t>
            </a:r>
            <a:r>
              <a:rPr lang="nl-NL" dirty="0" smtClean="0"/>
              <a:t> </a:t>
            </a:r>
            <a:r>
              <a:rPr lang="nl-NL" dirty="0" err="1" smtClean="0"/>
              <a:t>numerical</a:t>
            </a:r>
            <a:r>
              <a:rPr lang="nl-NL" dirty="0" smtClean="0"/>
              <a:t> data </a:t>
            </a:r>
            <a:r>
              <a:rPr lang="nl-NL" dirty="0" err="1" smtClean="0">
                <a:solidFill>
                  <a:srgbClr val="C00000"/>
                </a:solidFill>
              </a:rPr>
              <a:t>can</a:t>
            </a:r>
            <a:r>
              <a:rPr lang="nl-NL" dirty="0" smtClean="0">
                <a:solidFill>
                  <a:srgbClr val="C00000"/>
                </a:solidFill>
              </a:rPr>
              <a:t> </a:t>
            </a:r>
            <a:r>
              <a:rPr lang="nl-NL" dirty="0" err="1" smtClean="0">
                <a:solidFill>
                  <a:srgbClr val="C00000"/>
                </a:solidFill>
              </a:rPr>
              <a:t>not</a:t>
            </a:r>
            <a:r>
              <a:rPr lang="nl-NL" dirty="0" smtClean="0">
                <a:solidFill>
                  <a:srgbClr val="C00000"/>
                </a:solidFill>
              </a:rPr>
              <a:t> </a:t>
            </a:r>
            <a:r>
              <a:rPr lang="nl-NL" dirty="0" err="1" smtClean="0">
                <a:solidFill>
                  <a:srgbClr val="C00000"/>
                </a:solidFill>
              </a:rPr>
              <a:t>be</a:t>
            </a:r>
            <a:r>
              <a:rPr lang="nl-NL" dirty="0" smtClean="0">
                <a:solidFill>
                  <a:srgbClr val="C00000"/>
                </a:solidFill>
              </a:rPr>
              <a:t> </a:t>
            </a:r>
            <a:r>
              <a:rPr lang="nl-NL" dirty="0" err="1" smtClean="0">
                <a:solidFill>
                  <a:srgbClr val="C00000"/>
                </a:solidFill>
              </a:rPr>
              <a:t>used</a:t>
            </a:r>
            <a:r>
              <a:rPr lang="nl-NL" dirty="0" smtClean="0"/>
              <a:t>. </a:t>
            </a:r>
            <a:r>
              <a:rPr lang="nl-NL" dirty="0" err="1" smtClean="0"/>
              <a:t>Categorical</a:t>
            </a:r>
            <a:r>
              <a:rPr lang="nl-NL" dirty="0" smtClean="0"/>
              <a:t> </a:t>
            </a:r>
            <a:r>
              <a:rPr lang="nl-NL" dirty="0" err="1" smtClean="0"/>
              <a:t>treats</a:t>
            </a:r>
            <a:r>
              <a:rPr lang="nl-NL" dirty="0" smtClean="0"/>
              <a:t> </a:t>
            </a:r>
            <a:r>
              <a:rPr lang="nl-NL" dirty="0" err="1" smtClean="0"/>
              <a:t>NaN</a:t>
            </a:r>
            <a:r>
              <a:rPr lang="nl-NL" dirty="0" smtClean="0"/>
              <a:t> data as a </a:t>
            </a:r>
            <a:r>
              <a:rPr lang="nl-NL" dirty="0" smtClean="0">
                <a:solidFill>
                  <a:srgbClr val="C00000"/>
                </a:solidFill>
              </a:rPr>
              <a:t>separate </a:t>
            </a:r>
            <a:r>
              <a:rPr lang="nl-NL" dirty="0" err="1" smtClean="0">
                <a:solidFill>
                  <a:srgbClr val="C00000"/>
                </a:solidFill>
              </a:rPr>
              <a:t>category</a:t>
            </a:r>
            <a:endParaRPr lang="nl-NL" dirty="0" smtClean="0">
              <a:solidFill>
                <a:srgbClr val="C00000"/>
              </a:solidFill>
            </a:endParaRPr>
          </a:p>
        </p:txBody>
      </p:sp>
    </p:spTree>
    <p:extLst>
      <p:ext uri="{BB962C8B-B14F-4D97-AF65-F5344CB8AC3E}">
        <p14:creationId xmlns:p14="http://schemas.microsoft.com/office/powerpoint/2010/main" val="407882561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5000" b="0" dirty="0" smtClean="0"/>
              <a:t>Evaluation</a:t>
            </a:r>
            <a:endParaRPr lang="nl-NL" sz="5000" b="0" dirty="0"/>
          </a:p>
        </p:txBody>
      </p:sp>
      <mc:AlternateContent xmlns:mc="http://schemas.openxmlformats.org/markup-compatibility/2006">
        <mc:Choice xmlns:a14="http://schemas.microsoft.com/office/drawing/2010/main" Requires="a14">
          <p:sp>
            <p:nvSpPr>
              <p:cNvPr id="3" name="Tijdelijke aanduiding voor inhoud 2"/>
              <p:cNvSpPr>
                <a:spLocks noGrp="1"/>
              </p:cNvSpPr>
              <p:nvPr>
                <p:ph idx="1"/>
              </p:nvPr>
            </p:nvSpPr>
            <p:spPr/>
            <p:txBody>
              <a:bodyPr>
                <a:normAutofit/>
              </a:bodyPr>
              <a:lstStyle/>
              <a:p>
                <a:pPr marL="0" indent="0">
                  <a:buNone/>
                </a:pPr>
                <a:r>
                  <a:rPr lang="en-US" dirty="0" smtClean="0">
                    <a:solidFill>
                      <a:srgbClr val="C00000"/>
                    </a:solidFill>
                  </a:rPr>
                  <a:t>Root Mean Squared Logarithmic Error </a:t>
                </a:r>
                <a:r>
                  <a:rPr lang="en-US" dirty="0" smtClean="0"/>
                  <a:t>(RMSLE)		</a:t>
                </a:r>
                <a:r>
                  <a:rPr lang="en-US" dirty="0" smtClean="0"/>
                  <a:t> </a:t>
                </a:r>
                <a14:m>
                  <m:oMath xmlns:m="http://schemas.openxmlformats.org/officeDocument/2006/math">
                    <m:r>
                      <a:rPr lang="en-US">
                        <a:latin typeface="Cambria Math"/>
                      </a:rPr>
                      <m:t>	</m:t>
                    </m:r>
                    <m:rad>
                      <m:radPr>
                        <m:degHide m:val="on"/>
                        <m:ctrlPr>
                          <a:rPr lang="en-US" i="1" smtClean="0">
                            <a:latin typeface="Cambria Math"/>
                          </a:rPr>
                        </m:ctrlPr>
                      </m:radPr>
                      <m:deg/>
                      <m:e>
                        <m:f>
                          <m:fPr>
                            <m:ctrlPr>
                              <a:rPr lang="en-US" i="1" smtClean="0">
                                <a:latin typeface="Cambria Math"/>
                              </a:rPr>
                            </m:ctrlPr>
                          </m:fPr>
                          <m:num>
                            <m:r>
                              <a:rPr lang="en-US" b="0" i="1" smtClean="0">
                                <a:latin typeface="Cambria Math"/>
                              </a:rPr>
                              <m:t>1</m:t>
                            </m:r>
                          </m:num>
                          <m:den>
                            <m:r>
                              <a:rPr lang="en-US" b="0" i="1" smtClean="0">
                                <a:latin typeface="Cambria Math"/>
                              </a:rPr>
                              <m:t>𝑛</m:t>
                            </m:r>
                          </m:den>
                        </m:f>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p>
                              <m:sSupPr>
                                <m:ctrlPr>
                                  <a:rPr lang="en-US" b="0" i="1" smtClean="0">
                                    <a:latin typeface="Cambria Math"/>
                                  </a:rPr>
                                </m:ctrlPr>
                              </m:sSupPr>
                              <m:e>
                                <m:r>
                                  <a:rPr lang="en-US" i="1">
                                    <a:latin typeface="Cambria Math"/>
                                  </a:rPr>
                                  <m:t>(</m:t>
                                </m:r>
                                <m:func>
                                  <m:funcPr>
                                    <m:ctrlPr>
                                      <a:rPr lang="en-US" i="1">
                                        <a:latin typeface="Cambria Math"/>
                                      </a:rPr>
                                    </m:ctrlPr>
                                  </m:funcPr>
                                  <m:fName>
                                    <m:r>
                                      <m:rPr>
                                        <m:sty m:val="p"/>
                                      </m:rPr>
                                      <a:rPr lang="en-US">
                                        <a:latin typeface="Cambria Math"/>
                                      </a:rPr>
                                      <m:t>log</m:t>
                                    </m:r>
                                  </m:fName>
                                  <m:e>
                                    <m:sSub>
                                      <m:sSubPr>
                                        <m:ctrlPr>
                                          <a:rPr lang="en-US" i="1">
                                            <a:latin typeface="Cambria Math"/>
                                          </a:rPr>
                                        </m:ctrlPr>
                                      </m:sSubPr>
                                      <m:e>
                                        <m:r>
                                          <a:rPr lang="en-US" i="1">
                                            <a:latin typeface="Cambria Math"/>
                                          </a:rPr>
                                          <m:t>𝑦</m:t>
                                        </m:r>
                                      </m:e>
                                      <m:sub>
                                        <m:r>
                                          <a:rPr lang="en-US" i="1">
                                            <a:latin typeface="Cambria Math"/>
                                          </a:rPr>
                                          <m:t>𝑖</m:t>
                                        </m:r>
                                      </m:sub>
                                    </m:sSub>
                                  </m:e>
                                </m:func>
                                <m:r>
                                  <a:rPr lang="en-US" i="1">
                                    <a:latin typeface="Cambria Math"/>
                                  </a:rPr>
                                  <m:t>−</m:t>
                                </m:r>
                                <m:func>
                                  <m:funcPr>
                                    <m:ctrlPr>
                                      <a:rPr lang="en-US" i="1">
                                        <a:latin typeface="Cambria Math"/>
                                      </a:rPr>
                                    </m:ctrlPr>
                                  </m:funcPr>
                                  <m:fName>
                                    <m:r>
                                      <m:rPr>
                                        <m:sty m:val="p"/>
                                      </m:rPr>
                                      <a:rPr lang="en-US">
                                        <a:latin typeface="Cambria Math"/>
                                      </a:rPr>
                                      <m:t>log</m:t>
                                    </m:r>
                                  </m:fName>
                                  <m:e>
                                    <m:sSub>
                                      <m:sSubPr>
                                        <m:ctrlPr>
                                          <a:rPr lang="en-US" i="1">
                                            <a:latin typeface="Cambria Math"/>
                                          </a:rPr>
                                        </m:ctrlPr>
                                      </m:sSubPr>
                                      <m:e>
                                        <m:acc>
                                          <m:accPr>
                                            <m:chr m:val="̂"/>
                                            <m:ctrlPr>
                                              <a:rPr lang="en-US" i="1">
                                                <a:latin typeface="Cambria Math"/>
                                              </a:rPr>
                                            </m:ctrlPr>
                                          </m:accPr>
                                          <m:e>
                                            <m:r>
                                              <a:rPr lang="en-US" i="1">
                                                <a:latin typeface="Cambria Math"/>
                                              </a:rPr>
                                              <m:t>𝑦</m:t>
                                            </m:r>
                                          </m:e>
                                        </m:acc>
                                      </m:e>
                                      <m:sub>
                                        <m:r>
                                          <a:rPr lang="en-US" i="1">
                                            <a:latin typeface="Cambria Math"/>
                                          </a:rPr>
                                          <m:t>𝑖</m:t>
                                        </m:r>
                                      </m:sub>
                                    </m:sSub>
                                  </m:e>
                                </m:func>
                                <m:r>
                                  <a:rPr lang="en-US" i="1">
                                    <a:latin typeface="Cambria Math"/>
                                  </a:rPr>
                                  <m:t>)</m:t>
                                </m:r>
                              </m:e>
                              <m:sup>
                                <m:r>
                                  <a:rPr lang="en-US" b="0" i="1" smtClean="0">
                                    <a:latin typeface="Cambria Math"/>
                                  </a:rPr>
                                  <m:t>2</m:t>
                                </m:r>
                              </m:sup>
                            </m:sSup>
                          </m:e>
                        </m:nary>
                      </m:e>
                    </m:rad>
                  </m:oMath>
                </a14:m>
                <a:endParaRPr lang="en-US" dirty="0" smtClean="0"/>
              </a:p>
              <a:p>
                <a:pPr marL="0" indent="0">
                  <a:buNone/>
                </a:pPr>
                <a:r>
                  <a:rPr lang="en-US" dirty="0" smtClean="0"/>
                  <a:t>Split the train data between data </a:t>
                </a:r>
                <a:r>
                  <a:rPr lang="en-US" dirty="0" smtClean="0">
                    <a:solidFill>
                      <a:srgbClr val="C00000"/>
                    </a:solidFill>
                  </a:rPr>
                  <a:t>before 2015 </a:t>
                </a:r>
                <a:r>
                  <a:rPr lang="en-US" dirty="0" smtClean="0"/>
                  <a:t>and </a:t>
                </a:r>
                <a:r>
                  <a:rPr lang="en-US" dirty="0" smtClean="0">
                    <a:solidFill>
                      <a:srgbClr val="C00000"/>
                    </a:solidFill>
                  </a:rPr>
                  <a:t>in 2015</a:t>
                </a:r>
                <a:r>
                  <a:rPr lang="en-US" dirty="0" smtClean="0"/>
                  <a:t>, for internal </a:t>
                </a:r>
                <a:r>
                  <a:rPr lang="en-US" dirty="0" smtClean="0"/>
                  <a:t>validation</a:t>
                </a:r>
              </a:p>
              <a:p>
                <a:pPr marL="0" indent="0">
                  <a:buNone/>
                </a:pPr>
                <a:endParaRPr lang="en-US" dirty="0" smtClean="0"/>
              </a:p>
              <a:p>
                <a:pPr marL="0" indent="0">
                  <a:buNone/>
                </a:pPr>
                <a:r>
                  <a:rPr lang="en-US" dirty="0" smtClean="0">
                    <a:solidFill>
                      <a:srgbClr val="C00000"/>
                    </a:solidFill>
                  </a:rPr>
                  <a:t>Little correlation </a:t>
                </a:r>
                <a:r>
                  <a:rPr lang="en-US" dirty="0" smtClean="0"/>
                  <a:t>with validation used by </a:t>
                </a:r>
                <a:r>
                  <a:rPr lang="en-US" dirty="0" err="1" smtClean="0"/>
                  <a:t>Kaggle</a:t>
                </a:r>
                <a:r>
                  <a:rPr lang="en-US" dirty="0" smtClean="0"/>
                  <a:t> submissions</a:t>
                </a:r>
                <a:endParaRPr lang="en-US" dirty="0"/>
              </a:p>
              <a:p>
                <a:pPr marL="0" indent="0">
                  <a:buNone/>
                </a:pPr>
                <a:r>
                  <a:rPr lang="en-US" dirty="0" smtClean="0"/>
                  <a:t>Possibly </a:t>
                </a:r>
                <a:r>
                  <a:rPr lang="en-US" dirty="0" smtClean="0">
                    <a:solidFill>
                      <a:srgbClr val="C00000"/>
                    </a:solidFill>
                  </a:rPr>
                  <a:t>fraud</a:t>
                </a:r>
                <a:r>
                  <a:rPr lang="en-US" dirty="0" smtClean="0"/>
                  <a:t> in data, or </a:t>
                </a:r>
                <a:r>
                  <a:rPr lang="en-US" dirty="0" smtClean="0">
                    <a:solidFill>
                      <a:srgbClr val="C00000"/>
                    </a:solidFill>
                  </a:rPr>
                  <a:t>discrepancies</a:t>
                </a:r>
                <a:r>
                  <a:rPr lang="en-US" dirty="0" smtClean="0"/>
                  <a:t> in the time-price                                                                   trend correction</a:t>
                </a:r>
              </a:p>
              <a:p>
                <a:pPr marL="0" indent="0">
                  <a:buNone/>
                </a:pPr>
                <a:r>
                  <a:rPr lang="en-US" smtClean="0"/>
                  <a:t>Result: usefulness </a:t>
                </a:r>
                <a:r>
                  <a:rPr lang="en-US" dirty="0" smtClean="0"/>
                  <a:t>of validation </a:t>
                </a:r>
                <a:r>
                  <a:rPr lang="en-US" smtClean="0"/>
                  <a:t>greatly decreased</a:t>
                </a:r>
                <a:endParaRPr lang="en-US" dirty="0" smtClean="0"/>
              </a:p>
            </p:txBody>
          </p:sp>
        </mc:Choice>
        <mc:Fallback>
          <p:sp>
            <p:nvSpPr>
              <p:cNvPr id="3" name="Tijdelijke aanduiding voor inhoud 2"/>
              <p:cNvSpPr>
                <a:spLocks noGrp="1" noRot="1" noChangeAspect="1" noMove="1" noResize="1" noEditPoints="1" noAdjustHandles="1" noChangeArrowheads="1" noChangeShapeType="1" noTextEdit="1"/>
              </p:cNvSpPr>
              <p:nvPr>
                <p:ph idx="1"/>
              </p:nvPr>
            </p:nvSpPr>
            <p:spPr>
              <a:blipFill rotWithShape="1">
                <a:blip r:embed="rId2"/>
                <a:stretch>
                  <a:fillRect l="-1229"/>
                </a:stretch>
              </a:blipFill>
            </p:spPr>
            <p:txBody>
              <a:bodyPr/>
              <a:lstStyle/>
              <a:p>
                <a:r>
                  <a:rPr lang="nl-NL">
                    <a:noFill/>
                  </a:rPr>
                  <a:t> </a:t>
                </a:r>
              </a:p>
            </p:txBody>
          </p:sp>
        </mc:Fallback>
      </mc:AlternateContent>
      <p:pic>
        <p:nvPicPr>
          <p:cNvPr id="4"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6199" y="4838700"/>
            <a:ext cx="5413616"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6280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5000" b="0" dirty="0" err="1" smtClean="0">
                <a:solidFill>
                  <a:srgbClr val="C00000"/>
                </a:solidFill>
              </a:rPr>
              <a:t>Testing</a:t>
            </a:r>
            <a:r>
              <a:rPr lang="nl-NL" sz="5000" b="0" dirty="0" smtClean="0">
                <a:solidFill>
                  <a:srgbClr val="C00000"/>
                </a:solidFill>
              </a:rPr>
              <a:t> different </a:t>
            </a:r>
            <a:r>
              <a:rPr lang="nl-NL" sz="5000" b="0" dirty="0" err="1" smtClean="0">
                <a:solidFill>
                  <a:srgbClr val="C00000"/>
                </a:solidFill>
              </a:rPr>
              <a:t>methods</a:t>
            </a:r>
            <a:endParaRPr lang="nl-NL" sz="5000" b="0" dirty="0">
              <a:solidFill>
                <a:srgbClr val="C00000"/>
              </a:solidFill>
            </a:endParaRPr>
          </a:p>
        </p:txBody>
      </p:sp>
      <p:sp>
        <p:nvSpPr>
          <p:cNvPr id="3" name="Tijdelijke aanduiding voor inhoud 2"/>
          <p:cNvSpPr>
            <a:spLocks noGrp="1"/>
          </p:cNvSpPr>
          <p:nvPr>
            <p:ph idx="1"/>
          </p:nvPr>
        </p:nvSpPr>
        <p:spPr>
          <a:xfrm>
            <a:off x="1200732" y="1799999"/>
            <a:ext cx="14889083" cy="6562951"/>
          </a:xfrm>
        </p:spPr>
        <p:txBody>
          <a:bodyPr>
            <a:normAutofit lnSpcReduction="10000"/>
          </a:bodyPr>
          <a:lstStyle/>
          <a:p>
            <a:pPr marL="0" indent="0">
              <a:buNone/>
            </a:pPr>
            <a:r>
              <a:rPr lang="nl-NL" dirty="0" err="1" smtClean="0"/>
              <a:t>Tested</a:t>
            </a:r>
            <a:r>
              <a:rPr lang="nl-NL" dirty="0" smtClean="0"/>
              <a:t> </a:t>
            </a:r>
            <a:r>
              <a:rPr lang="nl-NL" dirty="0" err="1" smtClean="0"/>
              <a:t>several</a:t>
            </a:r>
            <a:r>
              <a:rPr lang="nl-NL" dirty="0" smtClean="0"/>
              <a:t> </a:t>
            </a:r>
            <a:r>
              <a:rPr lang="nl-NL" dirty="0" err="1" smtClean="0"/>
              <a:t>methods</a:t>
            </a:r>
            <a:r>
              <a:rPr lang="nl-NL" dirty="0" smtClean="0"/>
              <a:t>:</a:t>
            </a:r>
          </a:p>
          <a:p>
            <a:pPr marL="544437" indent="-544437">
              <a:buFont typeface="Arial" panose="020B0604020202020204" pitchFamily="34" charset="0"/>
              <a:buChar char="•"/>
            </a:pPr>
            <a:r>
              <a:rPr lang="en-US" sz="2200" dirty="0"/>
              <a:t>Linear Regression</a:t>
            </a:r>
          </a:p>
          <a:p>
            <a:pPr marL="544437" indent="-544437">
              <a:buFont typeface="Arial" panose="020B0604020202020204" pitchFamily="34" charset="0"/>
              <a:buChar char="•"/>
            </a:pPr>
            <a:r>
              <a:rPr lang="en-US" sz="2200" dirty="0" smtClean="0"/>
              <a:t>Random Forests</a:t>
            </a:r>
          </a:p>
          <a:p>
            <a:pPr marL="544437" indent="-544437">
              <a:buFont typeface="Arial" panose="020B0604020202020204" pitchFamily="34" charset="0"/>
              <a:buChar char="•"/>
            </a:pPr>
            <a:r>
              <a:rPr lang="en-US" sz="2200" dirty="0" err="1" smtClean="0"/>
              <a:t>AdaBoost</a:t>
            </a:r>
            <a:endParaRPr lang="en-US" sz="2200" dirty="0" smtClean="0"/>
          </a:p>
          <a:p>
            <a:pPr marL="544437" indent="-544437">
              <a:buFont typeface="Arial" panose="020B0604020202020204" pitchFamily="34" charset="0"/>
              <a:buChar char="•"/>
            </a:pPr>
            <a:r>
              <a:rPr lang="en-US" sz="2200" dirty="0"/>
              <a:t>k-nearest </a:t>
            </a:r>
            <a:r>
              <a:rPr lang="en-US" sz="2200" dirty="0" smtClean="0"/>
              <a:t>neighbors (KNN)</a:t>
            </a:r>
          </a:p>
          <a:p>
            <a:pPr marL="544437" indent="-544437">
              <a:buFont typeface="Arial" panose="020B0604020202020204" pitchFamily="34" charset="0"/>
              <a:buChar char="•"/>
            </a:pPr>
            <a:r>
              <a:rPr lang="en-US" sz="2200" dirty="0" smtClean="0"/>
              <a:t>Stochastic </a:t>
            </a:r>
            <a:r>
              <a:rPr lang="en-US" sz="2200" dirty="0"/>
              <a:t>gradient </a:t>
            </a:r>
            <a:r>
              <a:rPr lang="en-US" sz="2200" dirty="0" smtClean="0"/>
              <a:t>descent (SGD)</a:t>
            </a:r>
          </a:p>
          <a:p>
            <a:pPr marL="544437" indent="-544437">
              <a:buFont typeface="Arial" panose="020B0604020202020204" pitchFamily="34" charset="0"/>
              <a:buChar char="•"/>
            </a:pPr>
            <a:r>
              <a:rPr lang="en-US" sz="2200" dirty="0" smtClean="0"/>
              <a:t>Deep Learning (</a:t>
            </a:r>
            <a:r>
              <a:rPr lang="en-US" sz="2200" dirty="0" err="1" smtClean="0"/>
              <a:t>Keras</a:t>
            </a:r>
            <a:r>
              <a:rPr lang="en-US" sz="2200" dirty="0" smtClean="0"/>
              <a:t>)</a:t>
            </a:r>
          </a:p>
          <a:p>
            <a:pPr marL="544437" indent="-544437">
              <a:buFont typeface="Arial" panose="020B0604020202020204" pitchFamily="34" charset="0"/>
              <a:buChar char="•"/>
            </a:pPr>
            <a:r>
              <a:rPr lang="nl-NL" dirty="0" err="1" smtClean="0">
                <a:solidFill>
                  <a:srgbClr val="C00000"/>
                </a:solidFill>
              </a:rPr>
              <a:t>XGBoost</a:t>
            </a:r>
            <a:r>
              <a:rPr lang="nl-NL" dirty="0" smtClean="0"/>
              <a:t> (</a:t>
            </a:r>
            <a:r>
              <a:rPr lang="nl-NL" dirty="0"/>
              <a:t>Extreme </a:t>
            </a:r>
            <a:r>
              <a:rPr lang="nl-NL" dirty="0" err="1"/>
              <a:t>Gradient</a:t>
            </a:r>
            <a:r>
              <a:rPr lang="nl-NL" dirty="0"/>
              <a:t> </a:t>
            </a:r>
            <a:r>
              <a:rPr lang="nl-NL" dirty="0" err="1" smtClean="0"/>
              <a:t>Boosting</a:t>
            </a:r>
            <a:r>
              <a:rPr lang="nl-NL" dirty="0" smtClean="0"/>
              <a:t>)</a:t>
            </a:r>
            <a:endParaRPr lang="nl-NL" dirty="0" smtClean="0"/>
          </a:p>
          <a:p>
            <a:pPr marL="0" indent="0">
              <a:buNone/>
            </a:pPr>
            <a:r>
              <a:rPr lang="nl-NL" dirty="0" err="1" smtClean="0"/>
              <a:t>Methods</a:t>
            </a:r>
            <a:r>
              <a:rPr lang="nl-NL" dirty="0" smtClean="0"/>
              <a:t> are easy </a:t>
            </a:r>
            <a:r>
              <a:rPr lang="nl-NL" dirty="0" err="1" smtClean="0"/>
              <a:t>to</a:t>
            </a:r>
            <a:r>
              <a:rPr lang="nl-NL" dirty="0" smtClean="0"/>
              <a:t> </a:t>
            </a:r>
            <a:r>
              <a:rPr lang="nl-NL" dirty="0" err="1" smtClean="0"/>
              <a:t>use</a:t>
            </a:r>
            <a:r>
              <a:rPr lang="nl-NL" dirty="0" smtClean="0"/>
              <a:t>, </a:t>
            </a:r>
            <a:r>
              <a:rPr lang="nl-NL" dirty="0" err="1" smtClean="0"/>
              <a:t>readily</a:t>
            </a:r>
            <a:r>
              <a:rPr lang="nl-NL" dirty="0" smtClean="0"/>
              <a:t> </a:t>
            </a:r>
            <a:r>
              <a:rPr lang="nl-NL" dirty="0" err="1" smtClean="0"/>
              <a:t>available</a:t>
            </a:r>
            <a:r>
              <a:rPr lang="nl-NL" dirty="0" smtClean="0"/>
              <a:t>, </a:t>
            </a:r>
            <a:r>
              <a:rPr lang="nl-NL" dirty="0" err="1" smtClean="0"/>
              <a:t>and</a:t>
            </a:r>
            <a:r>
              <a:rPr lang="nl-NL" dirty="0" smtClean="0"/>
              <a:t> proven </a:t>
            </a:r>
            <a:r>
              <a:rPr lang="nl-NL" dirty="0" err="1" smtClean="0"/>
              <a:t>to</a:t>
            </a:r>
            <a:r>
              <a:rPr lang="nl-NL" dirty="0" smtClean="0"/>
              <a:t> </a:t>
            </a:r>
            <a:r>
              <a:rPr lang="nl-NL" dirty="0" err="1" smtClean="0"/>
              <a:t>work</a:t>
            </a:r>
            <a:r>
              <a:rPr lang="nl-NL" dirty="0" smtClean="0"/>
              <a:t> </a:t>
            </a:r>
            <a:r>
              <a:rPr lang="nl-NL" dirty="0" err="1" smtClean="0"/>
              <a:t>decently</a:t>
            </a:r>
            <a:endParaRPr lang="nl-NL" dirty="0" smtClean="0"/>
          </a:p>
          <a:p>
            <a:pPr marL="0" indent="0">
              <a:buNone/>
            </a:pPr>
            <a:endParaRPr lang="nl-NL" dirty="0" smtClean="0">
              <a:solidFill>
                <a:srgbClr val="C00000"/>
              </a:solidFill>
            </a:endParaRPr>
          </a:p>
          <a:p>
            <a:pPr marL="0" indent="0">
              <a:buNone/>
            </a:pPr>
            <a:r>
              <a:rPr lang="nl-NL" dirty="0" err="1" smtClean="0">
                <a:solidFill>
                  <a:srgbClr val="C00000"/>
                </a:solidFill>
              </a:rPr>
              <a:t>XGBoost</a:t>
            </a:r>
            <a:r>
              <a:rPr lang="nl-NL" dirty="0" smtClean="0">
                <a:solidFill>
                  <a:srgbClr val="C00000"/>
                </a:solidFill>
              </a:rPr>
              <a:t> </a:t>
            </a:r>
            <a:r>
              <a:rPr lang="nl-NL" dirty="0" err="1" smtClean="0"/>
              <a:t>outperformed</a:t>
            </a:r>
            <a:r>
              <a:rPr lang="nl-NL" dirty="0" smtClean="0"/>
              <a:t> </a:t>
            </a:r>
            <a:r>
              <a:rPr lang="nl-NL" dirty="0" err="1" smtClean="0"/>
              <a:t>all</a:t>
            </a:r>
            <a:r>
              <a:rPr lang="nl-NL" dirty="0" smtClean="0"/>
              <a:t> </a:t>
            </a:r>
            <a:r>
              <a:rPr lang="nl-NL" dirty="0" err="1" smtClean="0"/>
              <a:t>other</a:t>
            </a:r>
            <a:r>
              <a:rPr lang="nl-NL" dirty="0" smtClean="0"/>
              <a:t> </a:t>
            </a:r>
            <a:r>
              <a:rPr lang="nl-NL" dirty="0" err="1" smtClean="0"/>
              <a:t>methods</a:t>
            </a:r>
            <a:r>
              <a:rPr lang="nl-NL" dirty="0" smtClean="0"/>
              <a:t>, </a:t>
            </a:r>
            <a:r>
              <a:rPr lang="nl-NL" dirty="0" err="1" smtClean="0"/>
              <a:t>which</a:t>
            </a:r>
            <a:r>
              <a:rPr lang="nl-NL" dirty="0" smtClean="0"/>
              <a:t> </a:t>
            </a:r>
            <a:r>
              <a:rPr lang="nl-NL" dirty="0" smtClean="0"/>
              <a:t>later </a:t>
            </a:r>
            <a:r>
              <a:rPr lang="nl-NL" dirty="0" err="1" smtClean="0"/>
              <a:t>became</a:t>
            </a:r>
            <a:r>
              <a:rPr lang="nl-NL" dirty="0" smtClean="0"/>
              <a:t> even more </a:t>
            </a:r>
            <a:r>
              <a:rPr lang="nl-NL" dirty="0" err="1" smtClean="0"/>
              <a:t>notable</a:t>
            </a:r>
            <a:r>
              <a:rPr lang="nl-NL" dirty="0" smtClean="0"/>
              <a:t>…</a:t>
            </a:r>
            <a:endParaRPr lang="nl-NL" dirty="0"/>
          </a:p>
        </p:txBody>
      </p:sp>
    </p:spTree>
    <p:extLst>
      <p:ext uri="{BB962C8B-B14F-4D97-AF65-F5344CB8AC3E}">
        <p14:creationId xmlns:p14="http://schemas.microsoft.com/office/powerpoint/2010/main" val="264597609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err="1">
                <a:solidFill>
                  <a:srgbClr val="C00000"/>
                </a:solidFill>
              </a:rPr>
              <a:t>XGBoost</a:t>
            </a:r>
            <a:r>
              <a:rPr lang="nl-NL" dirty="0">
                <a:solidFill>
                  <a:srgbClr val="C00000"/>
                </a:solidFill>
              </a:rPr>
              <a:t> ensemble</a:t>
            </a:r>
          </a:p>
        </p:txBody>
      </p:sp>
      <p:sp>
        <p:nvSpPr>
          <p:cNvPr id="4" name="Tijdelijke aanduiding voor inhoud 3"/>
          <p:cNvSpPr>
            <a:spLocks noGrp="1"/>
          </p:cNvSpPr>
          <p:nvPr>
            <p:ph idx="1"/>
          </p:nvPr>
        </p:nvSpPr>
        <p:spPr>
          <a:xfrm>
            <a:off x="1200733" y="1799999"/>
            <a:ext cx="6476418" cy="7020000"/>
          </a:xfrm>
        </p:spPr>
        <p:txBody>
          <a:bodyPr/>
          <a:lstStyle/>
          <a:p>
            <a:pPr marL="0" indent="0">
              <a:buNone/>
            </a:pPr>
            <a:r>
              <a:rPr lang="en-US" dirty="0" smtClean="0"/>
              <a:t>Kernel published by </a:t>
            </a:r>
            <a:r>
              <a:rPr lang="en-US" dirty="0" smtClean="0">
                <a:solidFill>
                  <a:srgbClr val="C00000"/>
                </a:solidFill>
              </a:rPr>
              <a:t>Andy </a:t>
            </a:r>
            <a:r>
              <a:rPr lang="en-US" dirty="0" err="1" smtClean="0">
                <a:solidFill>
                  <a:srgbClr val="C00000"/>
                </a:solidFill>
              </a:rPr>
              <a:t>Harless</a:t>
            </a:r>
            <a:r>
              <a:rPr lang="en-US" dirty="0" smtClean="0">
                <a:solidFill>
                  <a:srgbClr val="C00000"/>
                </a:solidFill>
              </a:rPr>
              <a:t> </a:t>
            </a:r>
          </a:p>
          <a:p>
            <a:pPr marL="0" indent="0">
              <a:buNone/>
            </a:pPr>
            <a:r>
              <a:rPr lang="en-US" dirty="0" smtClean="0">
                <a:solidFill>
                  <a:srgbClr val="C00000"/>
                </a:solidFill>
              </a:rPr>
              <a:t>Used 3 models from others. </a:t>
            </a:r>
          </a:p>
          <a:p>
            <a:pPr marL="0" indent="0">
              <a:buNone/>
            </a:pPr>
            <a:r>
              <a:rPr lang="en-US" dirty="0" smtClean="0"/>
              <a:t>Widely used in the competition</a:t>
            </a:r>
          </a:p>
          <a:p>
            <a:pPr marL="0" indent="0">
              <a:buNone/>
            </a:pPr>
            <a:r>
              <a:rPr lang="en-US" dirty="0" smtClean="0"/>
              <a:t>We </a:t>
            </a:r>
            <a:r>
              <a:rPr lang="en-US" dirty="0" smtClean="0">
                <a:solidFill>
                  <a:srgbClr val="C00000"/>
                </a:solidFill>
              </a:rPr>
              <a:t>improved</a:t>
            </a:r>
            <a:r>
              <a:rPr lang="en-US" dirty="0" smtClean="0"/>
              <a:t> it and outperformed the original significantly.</a:t>
            </a:r>
          </a:p>
          <a:p>
            <a:pPr marL="0" indent="0">
              <a:buNone/>
            </a:pPr>
            <a:r>
              <a:rPr lang="en-US" dirty="0" smtClean="0"/>
              <a:t>Original now somewhere around rank </a:t>
            </a:r>
            <a:r>
              <a:rPr lang="en-US" dirty="0" smtClean="0">
                <a:solidFill>
                  <a:srgbClr val="C00000"/>
                </a:solidFill>
              </a:rPr>
              <a:t>600</a:t>
            </a:r>
            <a:r>
              <a:rPr lang="en-US" dirty="0" smtClean="0"/>
              <a:t>. </a:t>
            </a:r>
            <a:endParaRPr lang="en-US" dirty="0"/>
          </a:p>
        </p:txBody>
      </p:sp>
      <p:sp>
        <p:nvSpPr>
          <p:cNvPr id="150" name="Rectangle 193"/>
          <p:cNvSpPr>
            <a:spLocks noChangeArrowheads="1"/>
          </p:cNvSpPr>
          <p:nvPr/>
        </p:nvSpPr>
        <p:spPr bwMode="auto">
          <a:xfrm>
            <a:off x="0" y="-26429"/>
            <a:ext cx="219967" cy="51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888" tIns="54443" rIns="108888" bIns="54443" numCol="1" anchor="ctr" anchorCtr="0" compatLnSpc="1">
            <a:prstTxWarp prst="textNoShape">
              <a:avLst/>
            </a:prstTxWarp>
            <a:spAutoFit/>
          </a:bodyPr>
          <a:lstStyle/>
          <a:p>
            <a:endParaRPr lang="nl-NL"/>
          </a:p>
        </p:txBody>
      </p:sp>
      <p:sp>
        <p:nvSpPr>
          <p:cNvPr id="305" name="Rectangle 267"/>
          <p:cNvSpPr>
            <a:spLocks noChangeArrowheads="1"/>
          </p:cNvSpPr>
          <p:nvPr/>
        </p:nvSpPr>
        <p:spPr bwMode="auto">
          <a:xfrm>
            <a:off x="203325" y="125971"/>
            <a:ext cx="219967" cy="51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888" tIns="54443" rIns="108888" bIns="54443" numCol="1" anchor="ctr" anchorCtr="0" compatLnSpc="1">
            <a:prstTxWarp prst="textNoShape">
              <a:avLst/>
            </a:prstTxWarp>
            <a:spAutoFit/>
          </a:bodyPr>
          <a:lstStyle/>
          <a:p>
            <a:endParaRPr lang="nl-NL"/>
          </a:p>
        </p:txBody>
      </p:sp>
      <p:grpSp>
        <p:nvGrpSpPr>
          <p:cNvPr id="56" name="Groep 55"/>
          <p:cNvGrpSpPr/>
          <p:nvPr/>
        </p:nvGrpSpPr>
        <p:grpSpPr>
          <a:xfrm>
            <a:off x="7893481" y="2033818"/>
            <a:ext cx="8241905" cy="5689138"/>
            <a:chOff x="-404813" y="609600"/>
            <a:chExt cx="6992938" cy="6786563"/>
          </a:xfrm>
        </p:grpSpPr>
        <p:sp>
          <p:nvSpPr>
            <p:cNvPr id="57" name="AutoShape 266"/>
            <p:cNvSpPr>
              <a:spLocks noChangeArrowheads="1"/>
            </p:cNvSpPr>
            <p:nvPr/>
          </p:nvSpPr>
          <p:spPr bwMode="auto">
            <a:xfrm>
              <a:off x="-352425" y="2976563"/>
              <a:ext cx="485775" cy="2105025"/>
            </a:xfrm>
            <a:prstGeom prst="downArrow">
              <a:avLst>
                <a:gd name="adj1" fmla="val 46148"/>
                <a:gd name="adj2" fmla="val 1377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58" name="Text Box 265"/>
            <p:cNvSpPr txBox="1">
              <a:spLocks noChangeArrowheads="1"/>
            </p:cNvSpPr>
            <p:nvPr/>
          </p:nvSpPr>
          <p:spPr bwMode="auto">
            <a:xfrm>
              <a:off x="-404813" y="183356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Set manual outliers to NaN</a:t>
              </a:r>
              <a:endParaRPr lang="nl-NL" altLang="nl-NL" sz="1200">
                <a:latin typeface="Arial" pitchFamily="34" charset="0"/>
                <a:cs typeface="Arial" pitchFamily="34" charset="0"/>
              </a:endParaRPr>
            </a:p>
          </p:txBody>
        </p:sp>
        <p:sp>
          <p:nvSpPr>
            <p:cNvPr id="59" name="Text Box 264"/>
            <p:cNvSpPr txBox="1">
              <a:spLocks noChangeArrowheads="1"/>
            </p:cNvSpPr>
            <p:nvPr/>
          </p:nvSpPr>
          <p:spPr bwMode="auto">
            <a:xfrm>
              <a:off x="-404813" y="211931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Remove possible fraud cases</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0" name="Text Box 263"/>
            <p:cNvSpPr txBox="1">
              <a:spLocks noChangeArrowheads="1"/>
            </p:cNvSpPr>
            <p:nvPr/>
          </p:nvSpPr>
          <p:spPr bwMode="auto">
            <a:xfrm>
              <a:off x="-404813" y="240506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dirty="0" err="1">
                  <a:latin typeface="Calibri" pitchFamily="34" charset="0"/>
                  <a:ea typeface="Times New Roman" pitchFamily="18" charset="0"/>
                  <a:cs typeface="Times New Roman" pitchFamily="18" charset="0"/>
                </a:rPr>
                <a:t>Add</a:t>
              </a:r>
              <a:r>
                <a:rPr lang="nl-NL" altLang="nl-NL" sz="1200" dirty="0">
                  <a:latin typeface="Calibri" pitchFamily="34" charset="0"/>
                  <a:ea typeface="Times New Roman" pitchFamily="18" charset="0"/>
                  <a:cs typeface="Times New Roman" pitchFamily="18" charset="0"/>
                </a:rPr>
                <a:t> manual features</a:t>
              </a:r>
              <a:endParaRPr lang="nl-NL" altLang="nl-NL" sz="1200" dirty="0">
                <a:latin typeface="Arial" pitchFamily="34" charset="0"/>
                <a:cs typeface="Arial" pitchFamily="34" charset="0"/>
              </a:endParaRPr>
            </a:p>
          </p:txBody>
        </p:sp>
        <p:sp>
          <p:nvSpPr>
            <p:cNvPr id="61" name="Text Box 262"/>
            <p:cNvSpPr txBox="1">
              <a:spLocks noChangeArrowheads="1"/>
            </p:cNvSpPr>
            <p:nvPr/>
          </p:nvSpPr>
          <p:spPr bwMode="auto">
            <a:xfrm>
              <a:off x="-404813" y="2690813"/>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Correct for inflation</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2" name="AutoShape 261"/>
            <p:cNvSpPr>
              <a:spLocks noChangeShapeType="1"/>
            </p:cNvSpPr>
            <p:nvPr/>
          </p:nvSpPr>
          <p:spPr bwMode="auto">
            <a:xfrm rot="10800000">
              <a:off x="1643063" y="2786063"/>
              <a:ext cx="66675"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63" name="Text Box 259"/>
            <p:cNvSpPr txBox="1">
              <a:spLocks noChangeArrowheads="1"/>
            </p:cNvSpPr>
            <p:nvPr/>
          </p:nvSpPr>
          <p:spPr bwMode="auto">
            <a:xfrm>
              <a:off x="-290513" y="5081588"/>
              <a:ext cx="2047876"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Prediction model 1</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4" name="Text Box 258"/>
            <p:cNvSpPr txBox="1">
              <a:spLocks noChangeArrowheads="1"/>
            </p:cNvSpPr>
            <p:nvPr/>
          </p:nvSpPr>
          <p:spPr bwMode="auto">
            <a:xfrm>
              <a:off x="188913" y="3671888"/>
              <a:ext cx="1568450" cy="1362075"/>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XGBoost model:</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eta: 0.05,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max depth: 6, subsample: 0.6,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colsample per tree: 1</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num rounds: 422</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65" name="Text Box 257"/>
            <p:cNvSpPr txBox="1">
              <a:spLocks noChangeArrowheads="1"/>
            </p:cNvSpPr>
            <p:nvPr/>
          </p:nvSpPr>
          <p:spPr bwMode="auto">
            <a:xfrm>
              <a:off x="1804988" y="1833563"/>
              <a:ext cx="2047875" cy="5143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Correct for inflation on train prices</a:t>
              </a:r>
              <a:endParaRPr lang="en-US" altLang="nl-NL" sz="1200">
                <a:latin typeface="Arial" pitchFamily="34" charset="0"/>
                <a:cs typeface="Arial" pitchFamily="34" charset="0"/>
              </a:endParaRPr>
            </a:p>
          </p:txBody>
        </p:sp>
        <p:sp>
          <p:nvSpPr>
            <p:cNvPr id="66" name="AutoShape 256"/>
            <p:cNvSpPr>
              <a:spLocks noChangeShapeType="1"/>
            </p:cNvSpPr>
            <p:nvPr/>
          </p:nvSpPr>
          <p:spPr bwMode="auto">
            <a:xfrm rot="10800000">
              <a:off x="3833813" y="2071688"/>
              <a:ext cx="142875"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67" name="AutoShape 255"/>
            <p:cNvSpPr>
              <a:spLocks noChangeArrowheads="1"/>
            </p:cNvSpPr>
            <p:nvPr/>
          </p:nvSpPr>
          <p:spPr bwMode="auto">
            <a:xfrm>
              <a:off x="1804988" y="2347913"/>
              <a:ext cx="485775" cy="2733675"/>
            </a:xfrm>
            <a:prstGeom prst="downArrow">
              <a:avLst>
                <a:gd name="adj1" fmla="val 50000"/>
                <a:gd name="adj2" fmla="val 14068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68" name="Text Box 254"/>
            <p:cNvSpPr txBox="1">
              <a:spLocks noChangeArrowheads="1"/>
            </p:cNvSpPr>
            <p:nvPr/>
          </p:nvSpPr>
          <p:spPr bwMode="auto">
            <a:xfrm>
              <a:off x="1868488" y="5081588"/>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Prediction model 2</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69" name="Text Box 253"/>
            <p:cNvSpPr txBox="1">
              <a:spLocks noChangeArrowheads="1"/>
            </p:cNvSpPr>
            <p:nvPr/>
          </p:nvSpPr>
          <p:spPr bwMode="auto">
            <a:xfrm>
              <a:off x="2351088" y="3671888"/>
              <a:ext cx="1565275" cy="1362075"/>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XGBoost model:</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eta: 0.05,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max depth:5, subsample: 0.7,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colsample per tree: 0.7</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num rounds: 385</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70" name="Text Box 252"/>
            <p:cNvSpPr txBox="1">
              <a:spLocks noChangeArrowheads="1"/>
            </p:cNvSpPr>
            <p:nvPr/>
          </p:nvSpPr>
          <p:spPr bwMode="auto">
            <a:xfrm>
              <a:off x="4090988" y="1833563"/>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Remove possible fraud cases</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71" name="Text Box 251"/>
            <p:cNvSpPr txBox="1">
              <a:spLocks noChangeArrowheads="1"/>
            </p:cNvSpPr>
            <p:nvPr/>
          </p:nvSpPr>
          <p:spPr bwMode="auto">
            <a:xfrm>
              <a:off x="4090988" y="2119313"/>
              <a:ext cx="2047875" cy="5143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Correct for inflation on train prices</a:t>
              </a:r>
              <a:endParaRPr lang="en-US" altLang="nl-NL" sz="1200">
                <a:latin typeface="Arial" pitchFamily="34" charset="0"/>
                <a:cs typeface="Arial" pitchFamily="34" charset="0"/>
              </a:endParaRPr>
            </a:p>
          </p:txBody>
        </p:sp>
        <p:sp>
          <p:nvSpPr>
            <p:cNvPr id="72" name="Text Box 250"/>
            <p:cNvSpPr txBox="1">
              <a:spLocks noChangeArrowheads="1"/>
            </p:cNvSpPr>
            <p:nvPr/>
          </p:nvSpPr>
          <p:spPr bwMode="auto">
            <a:xfrm>
              <a:off x="4090988" y="2633663"/>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Add manual features</a:t>
              </a:r>
              <a:endParaRPr lang="nl-NL" altLang="nl-NL" sz="1200">
                <a:latin typeface="Arial" pitchFamily="34" charset="0"/>
                <a:cs typeface="Arial" pitchFamily="34" charset="0"/>
              </a:endParaRPr>
            </a:p>
          </p:txBody>
        </p:sp>
        <p:sp>
          <p:nvSpPr>
            <p:cNvPr id="73" name="Text Box 249"/>
            <p:cNvSpPr txBox="1">
              <a:spLocks noChangeArrowheads="1"/>
            </p:cNvSpPr>
            <p:nvPr/>
          </p:nvSpPr>
          <p:spPr bwMode="auto">
            <a:xfrm>
              <a:off x="4090988" y="2919413"/>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dirty="0" err="1">
                  <a:latin typeface="Calibri" pitchFamily="34" charset="0"/>
                  <a:ea typeface="Times New Roman" pitchFamily="18" charset="0"/>
                  <a:cs typeface="Times New Roman" pitchFamily="18" charset="0"/>
                </a:rPr>
                <a:t>Add</a:t>
              </a:r>
              <a:r>
                <a:rPr lang="nl-NL" altLang="nl-NL" sz="1200" dirty="0">
                  <a:latin typeface="Calibri" pitchFamily="34" charset="0"/>
                  <a:ea typeface="Times New Roman" pitchFamily="18" charset="0"/>
                  <a:cs typeface="Times New Roman" pitchFamily="18" charset="0"/>
                </a:rPr>
                <a:t> macro-</a:t>
              </a:r>
              <a:r>
                <a:rPr lang="nl-NL" altLang="nl-NL" sz="1200" dirty="0" err="1">
                  <a:latin typeface="Calibri" pitchFamily="34" charset="0"/>
                  <a:ea typeface="Times New Roman" pitchFamily="18" charset="0"/>
                  <a:cs typeface="Times New Roman" pitchFamily="18" charset="0"/>
                </a:rPr>
                <a:t>economic</a:t>
              </a:r>
              <a:r>
                <a:rPr lang="nl-NL" altLang="nl-NL" sz="1200" dirty="0">
                  <a:latin typeface="Calibri" pitchFamily="34" charset="0"/>
                  <a:ea typeface="Times New Roman" pitchFamily="18" charset="0"/>
                  <a:cs typeface="Times New Roman" pitchFamily="18" charset="0"/>
                </a:rPr>
                <a:t> data</a:t>
              </a:r>
              <a:endParaRPr lang="nl-NL" altLang="nl-NL" sz="1200" dirty="0">
                <a:latin typeface="Arial" pitchFamily="34" charset="0"/>
                <a:cs typeface="Arial" pitchFamily="34" charset="0"/>
              </a:endParaRPr>
            </a:p>
            <a:p>
              <a:pPr defTabSz="573969"/>
              <a:endParaRPr lang="nl-NL" altLang="nl-NL" sz="1200" dirty="0">
                <a:latin typeface="Arial" pitchFamily="34" charset="0"/>
                <a:cs typeface="Arial" pitchFamily="34" charset="0"/>
              </a:endParaRPr>
            </a:p>
          </p:txBody>
        </p:sp>
        <p:sp>
          <p:nvSpPr>
            <p:cNvPr id="74" name="AutoShape 248"/>
            <p:cNvSpPr>
              <a:spLocks noChangeArrowheads="1"/>
            </p:cNvSpPr>
            <p:nvPr/>
          </p:nvSpPr>
          <p:spPr bwMode="auto">
            <a:xfrm>
              <a:off x="4029075" y="3205163"/>
              <a:ext cx="485775" cy="1876425"/>
            </a:xfrm>
            <a:prstGeom prst="downArrow">
              <a:avLst>
                <a:gd name="adj1" fmla="val 46148"/>
                <a:gd name="adj2" fmla="val 122821"/>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75" name="Text Box 247"/>
            <p:cNvSpPr txBox="1">
              <a:spLocks noChangeArrowheads="1"/>
            </p:cNvSpPr>
            <p:nvPr/>
          </p:nvSpPr>
          <p:spPr bwMode="auto">
            <a:xfrm>
              <a:off x="4090988" y="5081588"/>
              <a:ext cx="2047875" cy="285750"/>
            </a:xfrm>
            <a:prstGeom prst="rect">
              <a:avLst/>
            </a:prstGeom>
            <a:solidFill>
              <a:srgbClr val="FFFFFF"/>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Prediction model 3</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76" name="Text Box 246"/>
            <p:cNvSpPr txBox="1">
              <a:spLocks noChangeArrowheads="1"/>
            </p:cNvSpPr>
            <p:nvPr/>
          </p:nvSpPr>
          <p:spPr bwMode="auto">
            <a:xfrm>
              <a:off x="4570413" y="3671888"/>
              <a:ext cx="1568450" cy="1362075"/>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XGBoost model:</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eta: 0.05,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max depth:5, subsample: 0.7, </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colsample per tree: 0.7</a:t>
              </a:r>
              <a:br>
                <a:rPr lang="en-US" altLang="nl-NL" sz="1200">
                  <a:latin typeface="Calibri" pitchFamily="34" charset="0"/>
                  <a:ea typeface="Times New Roman" pitchFamily="18" charset="0"/>
                  <a:cs typeface="Times New Roman" pitchFamily="18" charset="0"/>
                </a:rPr>
              </a:br>
              <a:r>
                <a:rPr lang="en-US" altLang="nl-NL" sz="1200">
                  <a:latin typeface="Calibri" pitchFamily="34" charset="0"/>
                  <a:ea typeface="Times New Roman" pitchFamily="18" charset="0"/>
                  <a:cs typeface="Times New Roman" pitchFamily="18" charset="0"/>
                </a:rPr>
                <a:t>num rounds: 420</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grpSp>
          <p:nvGrpSpPr>
            <p:cNvPr id="77" name="Group 226"/>
            <p:cNvGrpSpPr>
              <a:grpSpLocks/>
            </p:cNvGrpSpPr>
            <p:nvPr/>
          </p:nvGrpSpPr>
          <p:grpSpPr bwMode="auto">
            <a:xfrm>
              <a:off x="-404813" y="609600"/>
              <a:ext cx="6886579" cy="2453640"/>
              <a:chOff x="540" y="885"/>
              <a:chExt cx="10846" cy="3864"/>
            </a:xfrm>
          </p:grpSpPr>
          <p:sp>
            <p:nvSpPr>
              <p:cNvPr id="87" name="AutoShape 245"/>
              <p:cNvSpPr>
                <a:spLocks noChangeShapeType="1"/>
              </p:cNvSpPr>
              <p:nvPr/>
            </p:nvSpPr>
            <p:spPr bwMode="auto">
              <a:xfrm rot="5400000" flipV="1">
                <a:off x="8869" y="2442"/>
                <a:ext cx="742" cy="1"/>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88" name="AutoShape 244"/>
              <p:cNvSpPr>
                <a:spLocks noChangeShapeType="1"/>
              </p:cNvSpPr>
              <p:nvPr/>
            </p:nvSpPr>
            <p:spPr bwMode="auto">
              <a:xfrm rot="10800000">
                <a:off x="10846" y="4748"/>
                <a:ext cx="302" cy="1"/>
              </a:xfrm>
              <a:prstGeom prst="bentConnector3">
                <a:avLst>
                  <a:gd name="adj1" fmla="val 50000"/>
                </a:avLst>
              </a:prstGeom>
              <a:noFill/>
              <a:ln w="9525">
                <a:solidFill>
                  <a:srgbClr val="92D05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grpSp>
            <p:nvGrpSpPr>
              <p:cNvPr id="89" name="Group 227"/>
              <p:cNvGrpSpPr>
                <a:grpSpLocks/>
              </p:cNvGrpSpPr>
              <p:nvPr/>
            </p:nvGrpSpPr>
            <p:grpSpPr bwMode="auto">
              <a:xfrm>
                <a:off x="540" y="885"/>
                <a:ext cx="10846" cy="3863"/>
                <a:chOff x="540" y="885"/>
                <a:chExt cx="10846" cy="3863"/>
              </a:xfrm>
            </p:grpSpPr>
            <p:grpSp>
              <p:nvGrpSpPr>
                <p:cNvPr id="90" name="Group 240"/>
                <p:cNvGrpSpPr>
                  <a:grpSpLocks/>
                </p:cNvGrpSpPr>
                <p:nvPr/>
              </p:nvGrpSpPr>
              <p:grpSpPr bwMode="auto">
                <a:xfrm>
                  <a:off x="540" y="885"/>
                  <a:ext cx="10230" cy="450"/>
                  <a:chOff x="540" y="885"/>
                  <a:chExt cx="10230" cy="450"/>
                </a:xfrm>
              </p:grpSpPr>
              <p:sp>
                <p:nvSpPr>
                  <p:cNvPr id="103" name="Text Box 243"/>
                  <p:cNvSpPr txBox="1">
                    <a:spLocks noChangeArrowheads="1"/>
                  </p:cNvSpPr>
                  <p:nvPr/>
                </p:nvSpPr>
                <p:spPr bwMode="auto">
                  <a:xfrm>
                    <a:off x="540" y="885"/>
                    <a:ext cx="3225" cy="450"/>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defTabSz="573969" eaLnBrk="1" hangingPunct="1"/>
                    <a:r>
                      <a:rPr lang="nl-NL" altLang="nl-NL" sz="1200" dirty="0">
                        <a:latin typeface="Calibri" pitchFamily="34" charset="0"/>
                        <a:ea typeface="Times New Roman" pitchFamily="18" charset="0"/>
                        <a:cs typeface="Times New Roman" pitchFamily="18" charset="0"/>
                      </a:rPr>
                      <a:t>Train/Test Data</a:t>
                    </a:r>
                    <a:endParaRPr lang="nl-NL" altLang="nl-NL" sz="1200" dirty="0">
                      <a:latin typeface="Arial" pitchFamily="34" charset="0"/>
                      <a:cs typeface="Arial" pitchFamily="34" charset="0"/>
                    </a:endParaRPr>
                  </a:p>
                </p:txBody>
              </p:sp>
              <p:sp>
                <p:nvSpPr>
                  <p:cNvPr id="104" name="Text Box 242"/>
                  <p:cNvSpPr txBox="1">
                    <a:spLocks noChangeArrowheads="1"/>
                  </p:cNvSpPr>
                  <p:nvPr/>
                </p:nvSpPr>
                <p:spPr bwMode="auto">
                  <a:xfrm>
                    <a:off x="3945" y="885"/>
                    <a:ext cx="3225" cy="450"/>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Macro-economic data</a:t>
                    </a:r>
                    <a:endParaRPr lang="nl-NL" altLang="nl-NL" sz="1200">
                      <a:latin typeface="Arial" pitchFamily="34" charset="0"/>
                      <a:cs typeface="Arial" pitchFamily="34" charset="0"/>
                    </a:endParaRPr>
                  </a:p>
                  <a:p>
                    <a:pPr defTabSz="573969"/>
                    <a:endParaRPr lang="nl-NL" altLang="nl-NL" sz="1200">
                      <a:latin typeface="Arial" pitchFamily="34" charset="0"/>
                      <a:cs typeface="Arial" pitchFamily="34" charset="0"/>
                    </a:endParaRPr>
                  </a:p>
                </p:txBody>
              </p:sp>
              <p:sp>
                <p:nvSpPr>
                  <p:cNvPr id="105" name="Text Box 241"/>
                  <p:cNvSpPr txBox="1">
                    <a:spLocks noChangeArrowheads="1"/>
                  </p:cNvSpPr>
                  <p:nvPr/>
                </p:nvSpPr>
                <p:spPr bwMode="auto">
                  <a:xfrm>
                    <a:off x="7545" y="885"/>
                    <a:ext cx="3225" cy="450"/>
                  </a:xfrm>
                  <a:prstGeom prst="rect">
                    <a:avLst/>
                  </a:prstGeom>
                  <a:solidFill>
                    <a:srgbClr val="C0504D"/>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defTabSz="573969" eaLnBrk="1" hangingPunct="1"/>
                    <a:r>
                      <a:rPr lang="nl-NL" altLang="nl-NL" sz="1200">
                        <a:latin typeface="Calibri" pitchFamily="34" charset="0"/>
                        <a:ea typeface="Times New Roman" pitchFamily="18" charset="0"/>
                        <a:cs typeface="Times New Roman" pitchFamily="18" charset="0"/>
                      </a:rPr>
                      <a:t>External Data</a:t>
                    </a:r>
                    <a:endParaRPr lang="nl-NL" altLang="nl-NL" sz="1200">
                      <a:latin typeface="Arial" pitchFamily="34" charset="0"/>
                      <a:cs typeface="Arial" pitchFamily="34" charset="0"/>
                    </a:endParaRPr>
                  </a:p>
                </p:txBody>
              </p:sp>
            </p:grpSp>
            <p:sp>
              <p:nvSpPr>
                <p:cNvPr id="91" name="AutoShape 239"/>
                <p:cNvSpPr>
                  <a:spLocks noChangeShapeType="1"/>
                </p:cNvSpPr>
                <p:nvPr/>
              </p:nvSpPr>
              <p:spPr bwMode="auto">
                <a:xfrm rot="5400000">
                  <a:off x="1271" y="2074"/>
                  <a:ext cx="1478" cy="0"/>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2" name="AutoShape 238"/>
                <p:cNvSpPr>
                  <a:spLocks noChangeShapeType="1"/>
                </p:cNvSpPr>
                <p:nvPr/>
              </p:nvSpPr>
              <p:spPr bwMode="auto">
                <a:xfrm flipH="1" flipV="1">
                  <a:off x="3870" y="1831"/>
                  <a:ext cx="0" cy="2467"/>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3" name="AutoShape 237"/>
                <p:cNvSpPr>
                  <a:spLocks noChangeShapeType="1"/>
                </p:cNvSpPr>
                <p:nvPr/>
              </p:nvSpPr>
              <p:spPr bwMode="auto">
                <a:xfrm flipV="1">
                  <a:off x="8881" y="1335"/>
                  <a:ext cx="2" cy="495"/>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4" name="AutoShape 236"/>
                <p:cNvSpPr>
                  <a:spLocks noChangeShapeType="1"/>
                </p:cNvSpPr>
                <p:nvPr/>
              </p:nvSpPr>
              <p:spPr bwMode="auto">
                <a:xfrm flipV="1">
                  <a:off x="7441" y="1831"/>
                  <a:ext cx="0" cy="1357"/>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5" name="AutoShape 235"/>
                <p:cNvSpPr>
                  <a:spLocks noChangeShapeType="1"/>
                </p:cNvSpPr>
                <p:nvPr/>
              </p:nvSpPr>
              <p:spPr bwMode="auto">
                <a:xfrm>
                  <a:off x="2010" y="2071"/>
                  <a:ext cx="3555" cy="1"/>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6" name="AutoShape 234"/>
                <p:cNvSpPr>
                  <a:spLocks noChangeShapeType="1"/>
                </p:cNvSpPr>
                <p:nvPr/>
              </p:nvSpPr>
              <p:spPr bwMode="auto">
                <a:xfrm rot="5400000">
                  <a:off x="5190" y="2438"/>
                  <a:ext cx="742" cy="8"/>
                </a:xfrm>
                <a:prstGeom prst="straightConnector1">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7" name="AutoShape 233"/>
                <p:cNvSpPr>
                  <a:spLocks noChangeShapeType="1"/>
                </p:cNvSpPr>
                <p:nvPr/>
              </p:nvSpPr>
              <p:spPr bwMode="auto">
                <a:xfrm flipV="1">
                  <a:off x="5565" y="2071"/>
                  <a:ext cx="3675" cy="1"/>
                </a:xfrm>
                <a:prstGeom prst="straightConnector1">
                  <a:avLst/>
                </a:prstGeom>
                <a:noFill/>
                <a:ln w="9525">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8" name="AutoShape 232"/>
                <p:cNvSpPr>
                  <a:spLocks noChangeShapeType="1"/>
                </p:cNvSpPr>
                <p:nvPr/>
              </p:nvSpPr>
              <p:spPr bwMode="auto">
                <a:xfrm flipV="1">
                  <a:off x="5566" y="1335"/>
                  <a:ext cx="0" cy="3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99" name="AutoShape 231"/>
                <p:cNvSpPr>
                  <a:spLocks noChangeShapeType="1"/>
                </p:cNvSpPr>
                <p:nvPr/>
              </p:nvSpPr>
              <p:spPr bwMode="auto">
                <a:xfrm>
                  <a:off x="5565" y="1634"/>
                  <a:ext cx="5580" cy="1"/>
                </a:xfrm>
                <a:prstGeom prst="straightConnector1">
                  <a:avLst/>
                </a:prstGeom>
                <a:noFill/>
                <a:ln w="9525">
                  <a:solidFill>
                    <a:srgbClr val="92D05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100" name="AutoShape 230"/>
                <p:cNvSpPr>
                  <a:spLocks noChangeShapeType="1"/>
                </p:cNvSpPr>
                <p:nvPr/>
              </p:nvSpPr>
              <p:spPr bwMode="auto">
                <a:xfrm flipV="1">
                  <a:off x="11147" y="1635"/>
                  <a:ext cx="0" cy="3113"/>
                </a:xfrm>
                <a:prstGeom prst="straightConnector1">
                  <a:avLst/>
                </a:prstGeom>
                <a:noFill/>
                <a:ln w="9525">
                  <a:solidFill>
                    <a:srgbClr val="92D05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101" name="AutoShape 229"/>
                <p:cNvSpPr>
                  <a:spLocks noChangeShapeType="1"/>
                </p:cNvSpPr>
                <p:nvPr/>
              </p:nvSpPr>
              <p:spPr bwMode="auto">
                <a:xfrm>
                  <a:off x="3870" y="1829"/>
                  <a:ext cx="7515" cy="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102" name="AutoShape 228"/>
                <p:cNvSpPr>
                  <a:spLocks noChangeShapeType="1"/>
                </p:cNvSpPr>
                <p:nvPr/>
              </p:nvSpPr>
              <p:spPr bwMode="auto">
                <a:xfrm flipH="1" flipV="1">
                  <a:off x="11385" y="1829"/>
                  <a:ext cx="1" cy="179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grpSp>
        </p:grpSp>
        <p:sp>
          <p:nvSpPr>
            <p:cNvPr id="78" name="AutoShape 225"/>
            <p:cNvSpPr>
              <a:spLocks noChangeShapeType="1"/>
            </p:cNvSpPr>
            <p:nvPr/>
          </p:nvSpPr>
          <p:spPr bwMode="auto">
            <a:xfrm rot="10800000">
              <a:off x="6138863" y="2347913"/>
              <a:ext cx="342900" cy="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nl-NL" sz="1200"/>
            </a:p>
          </p:txBody>
        </p:sp>
        <p:sp>
          <p:nvSpPr>
            <p:cNvPr id="79" name="AutoShape 224"/>
            <p:cNvSpPr>
              <a:spLocks noChangeArrowheads="1"/>
            </p:cNvSpPr>
            <p:nvPr/>
          </p:nvSpPr>
          <p:spPr bwMode="auto">
            <a:xfrm>
              <a:off x="2686050" y="5367338"/>
              <a:ext cx="485775" cy="1333500"/>
            </a:xfrm>
            <a:prstGeom prst="downArrow">
              <a:avLst>
                <a:gd name="adj1" fmla="val 46148"/>
                <a:gd name="adj2" fmla="val 872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80" name="AutoShape 223"/>
            <p:cNvSpPr>
              <a:spLocks noChangeArrowheads="1"/>
            </p:cNvSpPr>
            <p:nvPr/>
          </p:nvSpPr>
          <p:spPr bwMode="auto">
            <a:xfrm>
              <a:off x="4406900" y="5367338"/>
              <a:ext cx="485775" cy="1333500"/>
            </a:xfrm>
            <a:prstGeom prst="downArrow">
              <a:avLst>
                <a:gd name="adj1" fmla="val 46148"/>
                <a:gd name="adj2" fmla="val 872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81" name="AutoShape 222"/>
            <p:cNvSpPr>
              <a:spLocks noChangeArrowheads="1"/>
            </p:cNvSpPr>
            <p:nvPr/>
          </p:nvSpPr>
          <p:spPr bwMode="auto">
            <a:xfrm>
              <a:off x="1223963" y="5367338"/>
              <a:ext cx="485775" cy="1333500"/>
            </a:xfrm>
            <a:prstGeom prst="downArrow">
              <a:avLst>
                <a:gd name="adj1" fmla="val 46148"/>
                <a:gd name="adj2" fmla="val 87284"/>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nl-NL" sz="1200"/>
            </a:p>
          </p:txBody>
        </p:sp>
        <p:sp>
          <p:nvSpPr>
            <p:cNvPr id="82" name="Text Box 221"/>
            <p:cNvSpPr txBox="1">
              <a:spLocks noChangeArrowheads="1"/>
            </p:cNvSpPr>
            <p:nvPr/>
          </p:nvSpPr>
          <p:spPr bwMode="auto">
            <a:xfrm>
              <a:off x="5022850" y="5538788"/>
              <a:ext cx="1565275" cy="7239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Linearly combine predictions as ensemble</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83" name="Text Box 220"/>
            <p:cNvSpPr txBox="1">
              <a:spLocks noChangeArrowheads="1"/>
            </p:cNvSpPr>
            <p:nvPr/>
          </p:nvSpPr>
          <p:spPr bwMode="auto">
            <a:xfrm>
              <a:off x="365125" y="5605463"/>
              <a:ext cx="955675" cy="3048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Weight: 0.3</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84" name="Text Box 219"/>
            <p:cNvSpPr txBox="1">
              <a:spLocks noChangeArrowheads="1"/>
            </p:cNvSpPr>
            <p:nvPr/>
          </p:nvSpPr>
          <p:spPr bwMode="auto">
            <a:xfrm>
              <a:off x="633413" y="6700838"/>
              <a:ext cx="5400675" cy="69532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algn="ctr" defTabSz="573969" eaLnBrk="1" hangingPunct="1"/>
              <a:r>
                <a:rPr lang="nl-NL" altLang="nl-NL" sz="2400" dirty="0" err="1">
                  <a:latin typeface="Calibri" pitchFamily="34" charset="0"/>
                  <a:ea typeface="Times New Roman" pitchFamily="18" charset="0"/>
                  <a:cs typeface="Times New Roman" pitchFamily="18" charset="0"/>
                </a:rPr>
                <a:t>Final</a:t>
              </a:r>
              <a:r>
                <a:rPr lang="nl-NL" altLang="nl-NL" sz="2400" dirty="0">
                  <a:latin typeface="Calibri" pitchFamily="34" charset="0"/>
                  <a:ea typeface="Times New Roman" pitchFamily="18" charset="0"/>
                  <a:cs typeface="Times New Roman" pitchFamily="18" charset="0"/>
                </a:rPr>
                <a:t> </a:t>
              </a:r>
              <a:r>
                <a:rPr lang="nl-NL" altLang="nl-NL" sz="2400" dirty="0" err="1">
                  <a:latin typeface="Calibri" pitchFamily="34" charset="0"/>
                  <a:ea typeface="Times New Roman" pitchFamily="18" charset="0"/>
                  <a:cs typeface="Times New Roman" pitchFamily="18" charset="0"/>
                </a:rPr>
                <a:t>prediction</a:t>
              </a:r>
              <a:endParaRPr lang="nl-NL" altLang="nl-NL" sz="2400" dirty="0">
                <a:latin typeface="Arial" pitchFamily="34" charset="0"/>
                <a:cs typeface="Arial" pitchFamily="34" charset="0"/>
              </a:endParaRPr>
            </a:p>
            <a:p>
              <a:pPr algn="ctr" defTabSz="573969"/>
              <a:endParaRPr lang="nl-NL" altLang="nl-NL" sz="2400" dirty="0">
                <a:latin typeface="Arial" pitchFamily="34" charset="0"/>
                <a:cs typeface="Arial" pitchFamily="34" charset="0"/>
              </a:endParaRPr>
            </a:p>
          </p:txBody>
        </p:sp>
        <p:sp>
          <p:nvSpPr>
            <p:cNvPr id="85" name="Text Box 218"/>
            <p:cNvSpPr txBox="1">
              <a:spLocks noChangeArrowheads="1"/>
            </p:cNvSpPr>
            <p:nvPr/>
          </p:nvSpPr>
          <p:spPr bwMode="auto">
            <a:xfrm>
              <a:off x="1831975" y="5605463"/>
              <a:ext cx="955675" cy="3048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Weight: 0.5</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sp>
          <p:nvSpPr>
            <p:cNvPr id="86" name="Text Box 217"/>
            <p:cNvSpPr txBox="1">
              <a:spLocks noChangeArrowheads="1"/>
            </p:cNvSpPr>
            <p:nvPr/>
          </p:nvSpPr>
          <p:spPr bwMode="auto">
            <a:xfrm>
              <a:off x="3559175" y="5605463"/>
              <a:ext cx="955675" cy="304800"/>
            </a:xfrm>
            <a:prstGeom prst="rect">
              <a:avLst/>
            </a:prstGeom>
            <a:solidFill>
              <a:srgbClr val="FFFFFF"/>
            </a:solidFill>
            <a:ln w="12700">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defTabSz="573969" eaLnBrk="1" hangingPunct="1"/>
              <a:r>
                <a:rPr lang="en-US" altLang="nl-NL" sz="1200">
                  <a:latin typeface="Calibri" pitchFamily="34" charset="0"/>
                  <a:ea typeface="Times New Roman" pitchFamily="18" charset="0"/>
                  <a:cs typeface="Times New Roman" pitchFamily="18" charset="0"/>
                </a:rPr>
                <a:t>Weight: 0.2</a:t>
              </a:r>
              <a:endParaRPr lang="en-US" altLang="nl-NL" sz="1200">
                <a:latin typeface="Arial" pitchFamily="34" charset="0"/>
                <a:cs typeface="Arial" pitchFamily="34" charset="0"/>
              </a:endParaRPr>
            </a:p>
            <a:p>
              <a:pPr defTabSz="573969"/>
              <a:endParaRPr lang="en-US" altLang="nl-NL" sz="1200">
                <a:latin typeface="Arial" pitchFamily="34" charset="0"/>
                <a:cs typeface="Arial" pitchFamily="34" charset="0"/>
              </a:endParaRPr>
            </a:p>
          </p:txBody>
        </p:sp>
      </p:grpSp>
    </p:spTree>
    <p:extLst>
      <p:ext uri="{BB962C8B-B14F-4D97-AF65-F5344CB8AC3E}">
        <p14:creationId xmlns:p14="http://schemas.microsoft.com/office/powerpoint/2010/main" val="24812829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solidFill>
                  <a:srgbClr val="C00000"/>
                </a:solidFill>
              </a:rPr>
              <a:t>Results</a:t>
            </a:r>
            <a:endParaRPr lang="nl-NL"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73654189"/>
              </p:ext>
            </p:extLst>
          </p:nvPr>
        </p:nvGraphicFramePr>
        <p:xfrm>
          <a:off x="1808018" y="1488421"/>
          <a:ext cx="13695218" cy="6209857"/>
        </p:xfrm>
        <a:graphic>
          <a:graphicData uri="http://schemas.openxmlformats.org/drawingml/2006/table">
            <a:tbl>
              <a:tblPr/>
              <a:tblGrid>
                <a:gridCol w="3691527"/>
                <a:gridCol w="5119383"/>
                <a:gridCol w="1671634"/>
                <a:gridCol w="3212674"/>
              </a:tblGrid>
              <a:tr h="548197">
                <a:tc>
                  <a:txBody>
                    <a:bodyPr/>
                    <a:lstStyle/>
                    <a:p>
                      <a:pPr algn="l" fontAlgn="b"/>
                      <a:r>
                        <a:rPr lang="nl-NL" sz="2800" b="0" i="0" u="none" strike="noStrike" dirty="0">
                          <a:solidFill>
                            <a:srgbClr val="FFFFFF"/>
                          </a:solidFill>
                          <a:effectLst/>
                          <a:latin typeface="Calibri" panose="020F0502020204030204" pitchFamily="34" charset="0"/>
                        </a:rPr>
                        <a:t>Model</a:t>
                      </a:r>
                    </a:p>
                  </a:txBody>
                  <a:tcPr marL="9525" marR="9525" marT="9525" marB="0" anchor="b">
                    <a:lnL>
                      <a:noFill/>
                    </a:lnL>
                    <a:lnR>
                      <a:noFill/>
                    </a:lnR>
                    <a:lnT>
                      <a:noFill/>
                    </a:lnT>
                    <a:lnB>
                      <a:noFill/>
                    </a:lnB>
                    <a:solidFill>
                      <a:srgbClr val="C00000"/>
                    </a:solidFill>
                  </a:tcPr>
                </a:tc>
                <a:tc>
                  <a:txBody>
                    <a:bodyPr/>
                    <a:lstStyle/>
                    <a:p>
                      <a:pPr algn="l" fontAlgn="b"/>
                      <a:r>
                        <a:rPr lang="nl-NL" sz="2800" b="0" i="0" u="none" strike="noStrike" dirty="0">
                          <a:solidFill>
                            <a:srgbClr val="FFFFFF"/>
                          </a:solidFill>
                          <a:effectLst/>
                          <a:latin typeface="Calibri" panose="020F0502020204030204" pitchFamily="34" charset="0"/>
                        </a:rPr>
                        <a:t>Extra info</a:t>
                      </a:r>
                    </a:p>
                  </a:txBody>
                  <a:tcPr marL="9525" marR="9525" marT="9525" marB="0" anchor="b">
                    <a:lnL>
                      <a:noFill/>
                    </a:lnL>
                    <a:lnR>
                      <a:noFill/>
                    </a:lnR>
                    <a:lnT>
                      <a:noFill/>
                    </a:lnT>
                    <a:lnB>
                      <a:noFill/>
                    </a:lnB>
                    <a:solidFill>
                      <a:srgbClr val="C00000"/>
                    </a:solidFill>
                  </a:tcPr>
                </a:tc>
                <a:tc>
                  <a:txBody>
                    <a:bodyPr/>
                    <a:lstStyle/>
                    <a:p>
                      <a:pPr algn="l" fontAlgn="b"/>
                      <a:r>
                        <a:rPr lang="nl-NL" sz="2800" b="0" i="0" u="none" strike="noStrike">
                          <a:solidFill>
                            <a:srgbClr val="FFFFFF"/>
                          </a:solidFill>
                          <a:effectLst/>
                          <a:latin typeface="Calibri" panose="020F0502020204030204" pitchFamily="34" charset="0"/>
                        </a:rPr>
                        <a:t>RMSLE</a:t>
                      </a:r>
                    </a:p>
                  </a:txBody>
                  <a:tcPr marL="9525" marR="9525" marT="9525" marB="0" anchor="b">
                    <a:lnL>
                      <a:noFill/>
                    </a:lnL>
                    <a:lnR>
                      <a:noFill/>
                    </a:lnR>
                    <a:lnT>
                      <a:noFill/>
                    </a:lnT>
                    <a:lnB>
                      <a:noFill/>
                    </a:lnB>
                    <a:solidFill>
                      <a:srgbClr val="C00000"/>
                    </a:solidFill>
                  </a:tcPr>
                </a:tc>
                <a:tc>
                  <a:txBody>
                    <a:bodyPr/>
                    <a:lstStyle/>
                    <a:p>
                      <a:pPr algn="l" fontAlgn="b"/>
                      <a:r>
                        <a:rPr lang="nl-NL" sz="2800" b="0" i="0" u="none" strike="noStrike">
                          <a:solidFill>
                            <a:srgbClr val="FFFFFF"/>
                          </a:solidFill>
                          <a:effectLst/>
                          <a:latin typeface="Calibri" panose="020F0502020204030204" pitchFamily="34" charset="0"/>
                        </a:rPr>
                        <a:t>Kaggle Rank</a:t>
                      </a:r>
                    </a:p>
                  </a:txBody>
                  <a:tcPr marL="9525" marR="9525" marT="9525" marB="0" anchor="b">
                    <a:lnL>
                      <a:noFill/>
                    </a:lnL>
                    <a:lnR>
                      <a:noFill/>
                    </a:lnR>
                    <a:lnT>
                      <a:noFill/>
                    </a:lnT>
                    <a:lnB>
                      <a:noFill/>
                    </a:lnB>
                    <a:solidFill>
                      <a:srgbClr val="C00000"/>
                    </a:solidFill>
                  </a:tcPr>
                </a:tc>
              </a:tr>
              <a:tr h="41802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Ensemble with three models</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0.31038</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134</a:t>
                      </a:r>
                    </a:p>
                  </a:txBody>
                  <a:tcPr marL="9525" marR="9525" marT="9525" marB="0" anchor="b">
                    <a:lnL>
                      <a:noFill/>
                    </a:lnL>
                    <a:lnR>
                      <a:noFill/>
                    </a:lnR>
                    <a:lnT>
                      <a:noFill/>
                    </a:lnT>
                    <a:lnB>
                      <a:noFill/>
                    </a:lnB>
                  </a:tcPr>
                </a:tc>
              </a:tr>
              <a:tr h="42481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Ensemble with three models</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0.31062</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420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Single model</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0.32575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1856</a:t>
                      </a:r>
                    </a:p>
                  </a:txBody>
                  <a:tcPr marL="9525" marR="9525" marT="9525" marB="0" anchor="b">
                    <a:lnL>
                      <a:noFill/>
                    </a:lnL>
                    <a:lnR>
                      <a:noFill/>
                    </a:lnR>
                    <a:lnT>
                      <a:noFill/>
                    </a:lnT>
                    <a:lnB>
                      <a:noFill/>
                    </a:lnB>
                  </a:tcPr>
                </a:tc>
              </a:tr>
              <a:tr h="826922">
                <a:tc>
                  <a:txBody>
                    <a:bodyPr/>
                    <a:lstStyle/>
                    <a:p>
                      <a:pPr algn="l" fontAlgn="b"/>
                      <a:r>
                        <a:rPr lang="nl-NL" sz="2800" b="0" i="0" u="none" strike="noStrike">
                          <a:solidFill>
                            <a:srgbClr val="000000"/>
                          </a:solidFill>
                          <a:effectLst/>
                          <a:latin typeface="Calibri" panose="020F0502020204030204" pitchFamily="34" charset="0"/>
                        </a:rPr>
                        <a:t>Gradient Boosting Regressor</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0.41384</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2767</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DNN</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10-layer </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0.467445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2870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Linear Regression</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0.49689</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2897</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Decision Tree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0.5846</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3020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SGD Regressor</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Naive</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0.5956</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3021</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XGBoost </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Baseline Model</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0.67333</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3034</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Random Forest</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dirty="0">
                          <a:solidFill>
                            <a:srgbClr val="000000"/>
                          </a:solidFill>
                          <a:effectLst/>
                          <a:latin typeface="Calibri" panose="020F0502020204030204" pitchFamily="34" charset="0"/>
                        </a:rPr>
                        <a:t>0.75239</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3040</a:t>
                      </a:r>
                    </a:p>
                  </a:txBody>
                  <a:tcPr marL="9525" marR="9525" marT="9525" marB="0" anchor="b">
                    <a:lnL>
                      <a:noFill/>
                    </a:lnL>
                    <a:lnR>
                      <a:noFill/>
                    </a:lnR>
                    <a:lnT>
                      <a:noFill/>
                    </a:lnT>
                    <a:lnB>
                      <a:noFill/>
                    </a:lnB>
                  </a:tcPr>
                </a:tc>
              </a:tr>
              <a:tr h="418024">
                <a:tc>
                  <a:txBody>
                    <a:bodyPr/>
                    <a:lstStyle/>
                    <a:p>
                      <a:pPr algn="l" fontAlgn="b"/>
                      <a:r>
                        <a:rPr lang="nl-NL" sz="2800" b="0" i="0" u="none" strike="noStrike">
                          <a:solidFill>
                            <a:srgbClr val="000000"/>
                          </a:solidFill>
                          <a:effectLst/>
                          <a:latin typeface="Calibri" panose="020F0502020204030204" pitchFamily="34" charset="0"/>
                        </a:rPr>
                        <a:t>KNN Regressor</a:t>
                      </a: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trained on 2015</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0.93122</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3050</a:t>
                      </a:r>
                    </a:p>
                  </a:txBody>
                  <a:tcPr marL="9525" marR="9525" marT="9525" marB="0" anchor="b">
                    <a:lnL>
                      <a:noFill/>
                    </a:lnL>
                    <a:lnR>
                      <a:noFill/>
                    </a:lnR>
                    <a:lnT>
                      <a:noFill/>
                    </a:lnT>
                    <a:lnB>
                      <a:noFill/>
                    </a:lnB>
                  </a:tcPr>
                </a:tc>
              </a:tr>
              <a:tr h="418024">
                <a:tc>
                  <a:txBody>
                    <a:bodyPr/>
                    <a:lstStyle/>
                    <a:p>
                      <a:pPr algn="l" fontAlgn="b"/>
                      <a:r>
                        <a:rPr lang="nl-NL" sz="2800" b="0" i="0" u="none" strike="noStrike" dirty="0">
                          <a:solidFill>
                            <a:srgbClr val="000000"/>
                          </a:solidFill>
                          <a:effectLst/>
                          <a:latin typeface="Calibri" panose="020F0502020204030204" pitchFamily="34" charset="0"/>
                        </a:rPr>
                        <a:t>Random </a:t>
                      </a:r>
                      <a:r>
                        <a:rPr lang="nl-NL" sz="2800" b="0" i="0" u="none" strike="noStrike" dirty="0" err="1">
                          <a:solidFill>
                            <a:srgbClr val="000000"/>
                          </a:solidFill>
                          <a:effectLst/>
                          <a:latin typeface="Calibri" panose="020F0502020204030204" pitchFamily="34" charset="0"/>
                        </a:rPr>
                        <a:t>Forest</a:t>
                      </a:r>
                      <a:endParaRPr lang="nl-NL" sz="2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nl-NL" sz="2800" b="0" i="0" u="none" strike="noStrike">
                          <a:solidFill>
                            <a:srgbClr val="000000"/>
                          </a:solidFill>
                          <a:effectLst/>
                          <a:latin typeface="Calibri" panose="020F0502020204030204" pitchFamily="34" charset="0"/>
                        </a:rPr>
                        <a:t>Naive</a:t>
                      </a:r>
                    </a:p>
                  </a:txBody>
                  <a:tcPr marL="9525" marR="9525" marT="9525" marB="0" anchor="b">
                    <a:lnL>
                      <a:noFill/>
                    </a:lnL>
                    <a:lnR>
                      <a:noFill/>
                    </a:lnR>
                    <a:lnT>
                      <a:noFill/>
                    </a:lnT>
                    <a:lnB>
                      <a:noFill/>
                    </a:lnB>
                  </a:tcPr>
                </a:tc>
                <a:tc>
                  <a:txBody>
                    <a:bodyPr/>
                    <a:lstStyle/>
                    <a:p>
                      <a:pPr algn="r" fontAlgn="b"/>
                      <a:r>
                        <a:rPr lang="nl-NL" sz="2800" b="0" i="0" u="none" strike="noStrike">
                          <a:solidFill>
                            <a:srgbClr val="000000"/>
                          </a:solidFill>
                          <a:effectLst/>
                          <a:latin typeface="Calibri" panose="020F0502020204030204" pitchFamily="34" charset="0"/>
                        </a:rPr>
                        <a:t>6.12138</a:t>
                      </a:r>
                    </a:p>
                  </a:txBody>
                  <a:tcPr marL="9525" marR="9525" marT="9525" marB="0" anchor="b">
                    <a:lnL>
                      <a:noFill/>
                    </a:lnL>
                    <a:lnR>
                      <a:noFill/>
                    </a:lnR>
                    <a:lnT>
                      <a:noFill/>
                    </a:lnT>
                    <a:lnB>
                      <a:noFill/>
                    </a:lnB>
                  </a:tcPr>
                </a:tc>
                <a:tc>
                  <a:txBody>
                    <a:bodyPr/>
                    <a:lstStyle/>
                    <a:p>
                      <a:pPr algn="r" fontAlgn="b"/>
                      <a:r>
                        <a:rPr lang="nl-NL" sz="2800" b="0" i="0" u="none" strike="noStrike" dirty="0">
                          <a:solidFill>
                            <a:srgbClr val="000000"/>
                          </a:solidFill>
                          <a:effectLst/>
                          <a:latin typeface="Calibri" panose="020F0502020204030204" pitchFamily="34" charset="0"/>
                        </a:rPr>
                        <a:t>3072</a:t>
                      </a:r>
                    </a:p>
                  </a:txBody>
                  <a:tcPr marL="9525" marR="9525" marT="9525" marB="0" anchor="b">
                    <a:lnL>
                      <a:noFill/>
                    </a:lnL>
                    <a:lnR>
                      <a:noFill/>
                    </a:lnR>
                    <a:lnT>
                      <a:noFill/>
                    </a:lnT>
                    <a:lnB>
                      <a:noFill/>
                    </a:lnB>
                  </a:tcPr>
                </a:tc>
              </a:tr>
            </a:tbl>
          </a:graphicData>
        </a:graphic>
      </p:graphicFrame>
      <p:sp>
        <p:nvSpPr>
          <p:cNvPr id="10" name="Rectangle 4"/>
          <p:cNvSpPr>
            <a:spLocks noChangeArrowheads="1"/>
          </p:cNvSpPr>
          <p:nvPr/>
        </p:nvSpPr>
        <p:spPr bwMode="auto">
          <a:xfrm>
            <a:off x="5929313" y="3679825"/>
            <a:ext cx="17348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nl-NL" sz="1800" b="0" i="0" u="none" strike="noStrike" cap="none" normalizeH="0" baseline="0" smtClean="0">
                <a:ln>
                  <a:noFill/>
                </a:ln>
                <a:solidFill>
                  <a:schemeClr val="tx1"/>
                </a:solidFill>
                <a:effectLst/>
                <a:latin typeface="Arial" pitchFamily="34" charset="0"/>
                <a:cs typeface="Arial" pitchFamily="34" charset="0"/>
              </a:rPr>
              <a:t/>
            </a:r>
            <a:br>
              <a:rPr kumimoji="0" lang="nl-NL" altLang="nl-NL" sz="1800" b="0" i="0" u="none" strike="noStrike" cap="none" normalizeH="0" baseline="0" smtClean="0">
                <a:ln>
                  <a:noFill/>
                </a:ln>
                <a:solidFill>
                  <a:schemeClr val="tx1"/>
                </a:solidFill>
                <a:effectLst/>
                <a:latin typeface="Arial" pitchFamily="34" charset="0"/>
                <a:cs typeface="Arial" pitchFamily="34" charset="0"/>
              </a:rPr>
            </a:br>
            <a:endParaRPr kumimoji="0" lang="nl-NL" altLang="nl-NL"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0"/>
          <p:cNvSpPr>
            <a:spLocks noChangeArrowheads="1"/>
          </p:cNvSpPr>
          <p:nvPr/>
        </p:nvSpPr>
        <p:spPr bwMode="auto">
          <a:xfrm>
            <a:off x="5929313" y="3679825"/>
            <a:ext cx="17348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nl-NL" sz="1800" b="0" i="0" u="none" strike="noStrike" cap="none" normalizeH="0" baseline="0" smtClean="0">
                <a:ln>
                  <a:noFill/>
                </a:ln>
                <a:solidFill>
                  <a:schemeClr val="tx1"/>
                </a:solidFill>
                <a:effectLst/>
                <a:latin typeface="Arial" pitchFamily="34" charset="0"/>
                <a:cs typeface="Arial" pitchFamily="34" charset="0"/>
              </a:rPr>
              <a:t/>
            </a:r>
            <a:br>
              <a:rPr kumimoji="0" lang="nl-NL" altLang="nl-NL" sz="1800" b="0" i="0" u="none" strike="noStrike" cap="none" normalizeH="0" baseline="0" smtClean="0">
                <a:ln>
                  <a:noFill/>
                </a:ln>
                <a:solidFill>
                  <a:schemeClr val="tx1"/>
                </a:solidFill>
                <a:effectLst/>
                <a:latin typeface="Arial" pitchFamily="34" charset="0"/>
                <a:cs typeface="Arial" pitchFamily="34" charset="0"/>
              </a:rPr>
            </a:br>
            <a:endParaRPr kumimoji="0" lang="nl-NL" altLang="nl-NL"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1958496" y="8009199"/>
            <a:ext cx="14131637" cy="523220"/>
          </a:xfrm>
          <a:prstGeom prst="rect">
            <a:avLst/>
          </a:prstGeom>
          <a:noFill/>
        </p:spPr>
        <p:txBody>
          <a:bodyPr wrap="square" rtlCol="0">
            <a:spAutoFit/>
          </a:bodyPr>
          <a:lstStyle/>
          <a:p>
            <a:r>
              <a:rPr lang="en-US" sz="2800" i="1" dirty="0" smtClean="0">
                <a:latin typeface="+mn-lt"/>
              </a:rPr>
              <a:t>Best obtained score from each implementation is shown, </a:t>
            </a:r>
            <a:r>
              <a:rPr lang="en-US" sz="2800" i="1" dirty="0" smtClean="0">
                <a:solidFill>
                  <a:srgbClr val="C00000"/>
                </a:solidFill>
                <a:latin typeface="+mn-lt"/>
              </a:rPr>
              <a:t>if submitted.</a:t>
            </a:r>
          </a:p>
        </p:txBody>
      </p:sp>
    </p:spTree>
    <p:extLst>
      <p:ext uri="{BB962C8B-B14F-4D97-AF65-F5344CB8AC3E}">
        <p14:creationId xmlns:p14="http://schemas.microsoft.com/office/powerpoint/2010/main" val="155425597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solidFill>
                  <a:srgbClr val="C00000"/>
                </a:solidFill>
              </a:rPr>
              <a:t>Conclusion</a:t>
            </a:r>
            <a:endParaRPr lang="nl-NL" dirty="0">
              <a:solidFill>
                <a:srgbClr val="C00000"/>
              </a:solidFill>
            </a:endParaRPr>
          </a:p>
        </p:txBody>
      </p:sp>
      <p:sp>
        <p:nvSpPr>
          <p:cNvPr id="3" name="Tijdelijke aanduiding voor inhoud 2"/>
          <p:cNvSpPr>
            <a:spLocks noGrp="1"/>
          </p:cNvSpPr>
          <p:nvPr>
            <p:ph idx="1"/>
          </p:nvPr>
        </p:nvSpPr>
        <p:spPr/>
        <p:txBody>
          <a:bodyPr/>
          <a:lstStyle/>
          <a:p>
            <a:r>
              <a:rPr lang="en-US" dirty="0" smtClean="0"/>
              <a:t>Top scores </a:t>
            </a:r>
            <a:r>
              <a:rPr lang="en-US" dirty="0" smtClean="0">
                <a:solidFill>
                  <a:srgbClr val="C00000"/>
                </a:solidFill>
              </a:rPr>
              <a:t>very close </a:t>
            </a:r>
            <a:r>
              <a:rPr lang="en-US" dirty="0" smtClean="0"/>
              <a:t>together</a:t>
            </a:r>
          </a:p>
          <a:p>
            <a:r>
              <a:rPr lang="nl-NL" dirty="0" smtClean="0"/>
              <a:t>Ensembles, Ensembles, Ensembles..</a:t>
            </a:r>
          </a:p>
          <a:p>
            <a:r>
              <a:rPr lang="nl-NL" dirty="0" err="1" smtClean="0">
                <a:solidFill>
                  <a:srgbClr val="C00000"/>
                </a:solidFill>
              </a:rPr>
              <a:t>XGBoost</a:t>
            </a:r>
            <a:r>
              <a:rPr lang="nl-NL" dirty="0" smtClean="0">
                <a:solidFill>
                  <a:srgbClr val="C00000"/>
                </a:solidFill>
              </a:rPr>
              <a:t> </a:t>
            </a:r>
            <a:r>
              <a:rPr lang="nl-NL" dirty="0" err="1" smtClean="0"/>
              <a:t>outperformed</a:t>
            </a:r>
            <a:r>
              <a:rPr lang="nl-NL" dirty="0" smtClean="0"/>
              <a:t> </a:t>
            </a:r>
            <a:r>
              <a:rPr lang="nl-NL" dirty="0" err="1" smtClean="0"/>
              <a:t>other</a:t>
            </a:r>
            <a:r>
              <a:rPr lang="nl-NL" dirty="0" smtClean="0"/>
              <a:t> </a:t>
            </a:r>
            <a:r>
              <a:rPr lang="nl-NL" dirty="0" err="1" smtClean="0"/>
              <a:t>models</a:t>
            </a:r>
            <a:endParaRPr lang="nl-NL" dirty="0" smtClean="0"/>
          </a:p>
          <a:p>
            <a:r>
              <a:rPr lang="nl-NL" dirty="0" smtClean="0">
                <a:solidFill>
                  <a:srgbClr val="C00000"/>
                </a:solidFill>
              </a:rPr>
              <a:t>Pre-processing</a:t>
            </a:r>
            <a:r>
              <a:rPr lang="nl-NL" dirty="0" smtClean="0"/>
              <a:t> </a:t>
            </a:r>
            <a:r>
              <a:rPr lang="nl-NL" dirty="0" err="1" smtClean="0"/>
              <a:t>helped</a:t>
            </a:r>
            <a:r>
              <a:rPr lang="nl-NL" dirty="0" smtClean="0"/>
              <a:t> </a:t>
            </a:r>
            <a:r>
              <a:rPr lang="nl-NL" dirty="0" err="1" smtClean="0"/>
              <a:t>tremendously</a:t>
            </a:r>
            <a:endParaRPr lang="nl-NL" dirty="0"/>
          </a:p>
          <a:p>
            <a:r>
              <a:rPr lang="nl-NL" dirty="0" err="1" smtClean="0"/>
              <a:t>Compensating</a:t>
            </a:r>
            <a:r>
              <a:rPr lang="nl-NL" dirty="0" smtClean="0"/>
              <a:t> </a:t>
            </a:r>
            <a:r>
              <a:rPr lang="nl-NL" dirty="0" err="1" smtClean="0"/>
              <a:t>for</a:t>
            </a:r>
            <a:r>
              <a:rPr lang="nl-NL" dirty="0" smtClean="0"/>
              <a:t> </a:t>
            </a:r>
            <a:r>
              <a:rPr lang="nl-NL" dirty="0" err="1" smtClean="0">
                <a:solidFill>
                  <a:srgbClr val="C00000"/>
                </a:solidFill>
              </a:rPr>
              <a:t>inflation</a:t>
            </a:r>
            <a:r>
              <a:rPr lang="nl-NL" dirty="0" smtClean="0">
                <a:solidFill>
                  <a:srgbClr val="C00000"/>
                </a:solidFill>
              </a:rPr>
              <a:t> </a:t>
            </a:r>
          </a:p>
          <a:p>
            <a:endParaRPr lang="en-US" dirty="0" smtClean="0"/>
          </a:p>
        </p:txBody>
      </p:sp>
    </p:spTree>
    <p:extLst>
      <p:ext uri="{BB962C8B-B14F-4D97-AF65-F5344CB8AC3E}">
        <p14:creationId xmlns:p14="http://schemas.microsoft.com/office/powerpoint/2010/main" val="10274105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 xmlns:thm15="http://schemas.microsoft.com/office/thememl/2012/main" name="RU_PPT_ENG_CP" id="{A2B2A2E5-8C10-3D48-B879-97090C454E52}" vid="{FD09F00C-FDC6-E347-A03D-C9781C1DC58D}"/>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 xmlns:thm15="http://schemas.microsoft.com/office/thememl/2012/main" name="RU_PPT_ENG_CP" id="{A2B2A2E5-8C10-3D48-B879-97090C454E52}" vid="{7DEE8FA5-744F-DF47-8956-AA68E72134BF}"/>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RU_PPT_ENG_CP</Template>
  <TotalTime>1373</TotalTime>
  <Words>756</Words>
  <Application>Microsoft Office PowerPoint</Application>
  <PresentationFormat>Aangepast</PresentationFormat>
  <Paragraphs>178</Paragraphs>
  <Slides>14</Slides>
  <Notes>2</Notes>
  <HiddenSlides>0</HiddenSlides>
  <MMClips>0</MMClips>
  <ScaleCrop>false</ScaleCrop>
  <HeadingPairs>
    <vt:vector size="4" baseType="variant">
      <vt:variant>
        <vt:lpstr>Thema</vt:lpstr>
      </vt:variant>
      <vt:variant>
        <vt:i4>2</vt:i4>
      </vt:variant>
      <vt:variant>
        <vt:lpstr>Diatitels</vt:lpstr>
      </vt:variant>
      <vt:variant>
        <vt:i4>14</vt:i4>
      </vt:variant>
    </vt:vector>
  </HeadingPairs>
  <TitlesOfParts>
    <vt:vector size="16" baseType="lpstr">
      <vt:lpstr>1_Basis NL</vt:lpstr>
      <vt:lpstr>Titel NL</vt:lpstr>
      <vt:lpstr>CLASSIFIED</vt:lpstr>
      <vt:lpstr>The competition</vt:lpstr>
      <vt:lpstr>Data exploration</vt:lpstr>
      <vt:lpstr>Pre-processing</vt:lpstr>
      <vt:lpstr>Evaluation</vt:lpstr>
      <vt:lpstr>Testing different methods</vt:lpstr>
      <vt:lpstr>XGBoost ensemble</vt:lpstr>
      <vt:lpstr>Results</vt:lpstr>
      <vt:lpstr>Conclusion</vt:lpstr>
      <vt:lpstr>Conclusion</vt:lpstr>
      <vt:lpstr>Words on Sberbank’s competition</vt:lpstr>
      <vt:lpstr>PowerPoint-presentatie</vt:lpstr>
      <vt:lpstr>Reflection</vt:lpstr>
      <vt:lpstr>Team Classified </vt:lpstr>
    </vt:vector>
  </TitlesOfParts>
  <Company>Radboud Universiteit Nijmegen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Thijs Werrij</cp:lastModifiedBy>
  <cp:revision>125</cp:revision>
  <cp:lastPrinted>2017-01-24T09:58:55Z</cp:lastPrinted>
  <dcterms:created xsi:type="dcterms:W3CDTF">2017-03-20T08:06:55Z</dcterms:created>
  <dcterms:modified xsi:type="dcterms:W3CDTF">2017-06-20T20:03:47Z</dcterms:modified>
</cp:coreProperties>
</file>