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06" r:id="rId2"/>
    <p:sldMasterId id="2147483660" r:id="rId3"/>
    <p:sldMasterId id="2147483722" r:id="rId4"/>
  </p:sldMasterIdLst>
  <p:notesMasterIdLst>
    <p:notesMasterId r:id="rId16"/>
  </p:notesMasterIdLst>
  <p:handoutMasterIdLst>
    <p:handoutMasterId r:id="rId17"/>
  </p:handoutMasterIdLst>
  <p:sldIdLst>
    <p:sldId id="376" r:id="rId5"/>
    <p:sldId id="377" r:id="rId6"/>
    <p:sldId id="387" r:id="rId7"/>
    <p:sldId id="379" r:id="rId8"/>
    <p:sldId id="386" r:id="rId9"/>
    <p:sldId id="380" r:id="rId10"/>
    <p:sldId id="381" r:id="rId11"/>
    <p:sldId id="382" r:id="rId12"/>
    <p:sldId id="383" r:id="rId13"/>
    <p:sldId id="384" r:id="rId14"/>
    <p:sldId id="385" r:id="rId15"/>
  </p:sldIdLst>
  <p:sldSz cx="13003213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722" autoAdjust="0"/>
  </p:normalViewPr>
  <p:slideViewPr>
    <p:cSldViewPr snapToGrid="0" snapToObjects="1">
      <p:cViewPr varScale="1">
        <p:scale>
          <a:sx n="45" d="100"/>
          <a:sy n="45" d="100"/>
        </p:scale>
        <p:origin x="-1560" y="-102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19-6-2017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19-6-2017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train.csv </a:t>
            </a:r>
            <a:r>
              <a:rPr lang="en-US" dirty="0" smtClean="0"/>
              <a:t>(build year, material, number of floors, etc.)</a:t>
            </a:r>
          </a:p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macro.csv (e.g. employment, salary, mortality)</a:t>
            </a:r>
          </a:p>
        </p:txBody>
      </p:sp>
    </p:spTree>
    <p:extLst>
      <p:ext uri="{BB962C8B-B14F-4D97-AF65-F5344CB8AC3E}">
        <p14:creationId xmlns:p14="http://schemas.microsoft.com/office/powerpoint/2010/main" val="1348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020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9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0117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8893628"/>
            <a:ext cx="13003213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9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02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718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77" y="9147198"/>
            <a:ext cx="2229523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0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9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493" y="9147198"/>
            <a:ext cx="3251507" cy="5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05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8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72357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08F782F-1D95-9A4C-AD3D-D316CA9BDFD5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82177" y="9147198"/>
            <a:ext cx="23778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01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/>
              <a:t>19-6-2017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89205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8394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/>
              <a:t>19-6-2017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37714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6330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19-6-2017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38591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85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58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328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85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059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47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C70BFCD-0652-514D-9DB7-4DCBE1BFC73D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33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38" y="9147198"/>
            <a:ext cx="2382562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166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5545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5FDDF3-67EE-D640-A0A7-3AC315FDA609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5545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5545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8F94D7E-F237-6D4A-B01C-0BC3B0DEBA43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560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8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F568A-CC5B-A143-99CE-FD1A1EA55BBF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692" y="9147198"/>
            <a:ext cx="2234308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68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95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033" y="9147198"/>
            <a:ext cx="325896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740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2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1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12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2157046"/>
            <a:ext cx="11160000" cy="5762954"/>
          </a:xfrm>
        </p:spPr>
        <p:txBody>
          <a:bodyPr/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C2B74-C506-CB4C-8E5B-6FA56F1A842F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046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>
                <a:solidFill>
                  <a:prstClr val="white"/>
                </a:solidFill>
              </a:rPr>
              <a:t>Powerpoint template</a:t>
            </a:r>
            <a:endParaRPr 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6CF90-EC29-5643-A08A-299EE863C059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05744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62800" y="9172347"/>
            <a:ext cx="253080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 err="1" smtClean="0">
                <a:solidFill>
                  <a:prstClr val="white"/>
                </a:solidFill>
              </a:rPr>
              <a:t>Powerpoint</a:t>
            </a:r>
            <a:r>
              <a:rPr lang="nl-NL" dirty="0" smtClean="0">
                <a:solidFill>
                  <a:prstClr val="white"/>
                </a:solidFill>
              </a:rPr>
              <a:t> template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4516684-1511-F141-8022-D870829764D0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113" y="3352800"/>
            <a:ext cx="11160125" cy="502920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900113" y="2157047"/>
            <a:ext cx="11160125" cy="97301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4395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DCF74-0B77-C943-B490-3820EB65FEC9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F8B8386-A974-FF4E-BD29-537F8262CB7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0477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19-6-2017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519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NL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2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493" y="9147198"/>
            <a:ext cx="3251507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55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9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7F144-FB9F-4645-9305-F9119387A5D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BE605D-6213-F84A-AE4E-12C54CCD99AB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79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_ENG_C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B765D3-F8DF-1A41-B314-53BF1E20E5CA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87A5597-2394-0B4C-AF7E-484AD05A228C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9349691"/>
            <a:ext cx="1606019" cy="19678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14" y="9147198"/>
            <a:ext cx="3176702" cy="5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18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ut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799998"/>
            <a:ext cx="11160000" cy="70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796500" indent="-3429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653750" indent="-285750">
              <a:buFont typeface="Arial" charset="0"/>
              <a:buChar char="•"/>
              <a:defRPr/>
            </a:lvl4pPr>
            <a:lvl5pPr marL="2114550" indent="-285750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D27247-FE7F-764B-A698-0F5682167A2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7831E05-92AA-4C47-B967-94E2C38C4046}" type="datetime1">
              <a:rPr lang="nl-NL" altLang="nl-NL" smtClean="0"/>
              <a:t>19-6-2017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8388738" y="9172347"/>
            <a:ext cx="3671500" cy="519112"/>
          </a:xfrm>
        </p:spPr>
        <p:txBody>
          <a:bodyPr/>
          <a:lstStyle>
            <a:lvl1pPr algn="r">
              <a:defRPr sz="1400"/>
            </a:lvl1pPr>
            <a:lvl2pPr algn="r">
              <a:defRPr sz="1400"/>
            </a:lvl2pPr>
            <a:lvl3pPr algn="r">
              <a:defRPr sz="1400"/>
            </a:lvl3pPr>
            <a:lvl4pPr algn="r">
              <a:defRPr sz="1400"/>
            </a:lvl4pPr>
            <a:lvl5pPr algn="r">
              <a:defRPr sz="14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6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2.jpe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t>19-6-2017</a:t>
            </a:fld>
            <a:endParaRPr lang="nl-NL" altLang="nl-NL" dirty="0"/>
          </a:p>
        </p:txBody>
      </p:sp>
      <p:cxnSp>
        <p:nvCxnSpPr>
          <p:cNvPr id="3" name="Rechte verbindingslijn 2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  <p:sldLayoutId id="2147483703" r:id="rId5"/>
    <p:sldLayoutId id="2147483704" r:id="rId6"/>
    <p:sldLayoutId id="2147483714" r:id="rId7"/>
    <p:sldLayoutId id="2147483715" r:id="rId8"/>
    <p:sldLayoutId id="2147483700" r:id="rId9"/>
    <p:sldLayoutId id="2147483705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1" fontAlgn="base" hangingPunct="1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1800224"/>
            <a:ext cx="11160125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 dirty="0" err="1" smtClean="0"/>
              <a:t>Powerpoint</a:t>
            </a:r>
            <a:r>
              <a:rPr lang="nl-NL" dirty="0" smtClean="0"/>
              <a:t> template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5001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6" r:id="rId7"/>
    <p:sldLayoutId id="2147483717" r:id="rId8"/>
    <p:sldLayoutId id="2147483713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49288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2pPr>
      <a:lvl3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3pPr>
      <a:lvl4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4pPr>
      <a:lvl5pPr algn="l" defTabSz="649288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BE2E1A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charset="0"/>
        </a:defRPr>
      </a:lvl9pPr>
    </p:titleStyle>
    <p:bodyStyle>
      <a:lvl1pPr algn="l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2588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t>19-6-2017</a:t>
            </a:fld>
            <a:endParaRPr lang="nl-NL" altLang="nl-NL" dirty="0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4" r:id="rId4"/>
    <p:sldLayoutId id="2147483692" r:id="rId5"/>
    <p:sldLayoutId id="2147483695" r:id="rId6"/>
    <p:sldLayoutId id="2147483718" r:id="rId7"/>
    <p:sldLayoutId id="2147483719" r:id="rId8"/>
    <p:sldLayoutId id="2147483721" r:id="rId9"/>
    <p:sldLayoutId id="2147483720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900113" y="2157413"/>
            <a:ext cx="1116012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tekststijl van het model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084" y="9172347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132E2AD1-83D9-DF41-A9AF-2F9595B23F20}" type="slidenum">
              <a:rPr lang="nl-NL" altLang="nl-NL" smtClean="0">
                <a:solidFill>
                  <a:prstClr val="white"/>
                </a:solidFill>
              </a:rPr>
              <a:pPr/>
              <a:t>‹nr.›</a:t>
            </a:fld>
            <a:endParaRPr lang="nl-NL" altLang="nl-NL">
              <a:solidFill>
                <a:prstClr val="white"/>
              </a:solidFill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762045" y="9172347"/>
            <a:ext cx="253080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380000" y="9172347"/>
            <a:ext cx="922338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>
                <a:solidFill>
                  <a:prstClr val="white"/>
                </a:solidFill>
              </a:rPr>
              <a:pPr/>
              <a:t>19-6-2017</a:t>
            </a:fld>
            <a:endParaRPr lang="nl-NL" altLang="nl-NL" dirty="0">
              <a:solidFill>
                <a:prstClr val="white"/>
              </a:solidFill>
            </a:endParaRPr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900113" y="8980714"/>
            <a:ext cx="11160125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5000">
          <a:solidFill>
            <a:schemeClr val="bg1"/>
          </a:solidFill>
          <a:latin typeface="Calibri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charset="0"/>
        </a:defRPr>
      </a:lvl9pPr>
    </p:titleStyle>
    <p:bodyStyle>
      <a:lvl1pPr algn="ctr" defTabSz="649288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95338" indent="-341313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5713" indent="-34290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1000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112963" indent="-285750" algn="ctr" defTabSz="649288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Sberbank</a:t>
            </a:r>
            <a:r>
              <a:rPr lang="en-US" dirty="0" smtClean="0"/>
              <a:t> Russian Housing Market</a:t>
            </a:r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Team Classified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Jordi </a:t>
            </a:r>
            <a:r>
              <a:rPr lang="en-US" dirty="0" err="1" smtClean="0"/>
              <a:t>Beernink</a:t>
            </a:r>
            <a:endParaRPr lang="en-US" dirty="0" smtClean="0"/>
          </a:p>
          <a:p>
            <a:pPr algn="l"/>
            <a:r>
              <a:rPr lang="en-US" dirty="0" err="1" smtClean="0"/>
              <a:t>Roel</a:t>
            </a:r>
            <a:r>
              <a:rPr lang="en-US" dirty="0" smtClean="0"/>
              <a:t> </a:t>
            </a:r>
            <a:r>
              <a:rPr lang="en-US" dirty="0" err="1" smtClean="0"/>
              <a:t>Bouman</a:t>
            </a:r>
            <a:endParaRPr lang="en-US" dirty="0" smtClean="0"/>
          </a:p>
          <a:p>
            <a:pPr algn="l"/>
            <a:r>
              <a:rPr lang="en-US" dirty="0" smtClean="0"/>
              <a:t>Jeffrey </a:t>
            </a:r>
            <a:r>
              <a:rPr lang="en-US" dirty="0" err="1" smtClean="0"/>
              <a:t>Luppes</a:t>
            </a:r>
            <a:endParaRPr lang="en-US" dirty="0" smtClean="0"/>
          </a:p>
          <a:p>
            <a:pPr algn="l"/>
            <a:r>
              <a:rPr lang="en-US" dirty="0" err="1" smtClean="0"/>
              <a:t>Gerdriaan</a:t>
            </a:r>
            <a:r>
              <a:rPr lang="en-US" dirty="0" smtClean="0"/>
              <a:t> Mulder</a:t>
            </a:r>
          </a:p>
          <a:p>
            <a:pPr algn="l"/>
            <a:r>
              <a:rPr lang="en-US" dirty="0" smtClean="0"/>
              <a:t>Thijs </a:t>
            </a:r>
            <a:r>
              <a:rPr lang="en-US" dirty="0" err="1" smtClean="0"/>
              <a:t>Werrij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369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</a:rPr>
              <a:t>Team Classified</a:t>
            </a:r>
          </a:p>
          <a:p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Maybe a short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Summary of stuff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Discussed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Thanks for your attention!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45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The </a:t>
            </a:r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prices of housing in Moscow area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set consists of: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train.csv, 30473 entries with information about houses/apartments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macro.csv, data on Russia's </a:t>
            </a:r>
            <a:r>
              <a:rPr lang="en-US" dirty="0" err="1" smtClean="0"/>
              <a:t>macroeconomy</a:t>
            </a:r>
            <a:r>
              <a:rPr lang="en-US" dirty="0" smtClean="0"/>
              <a:t> and financial sector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80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- 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7303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Pre-processing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Transform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-hot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r>
              <a:rPr lang="nl-NL" dirty="0" smtClean="0"/>
              <a:t>, but preserving </a:t>
            </a:r>
            <a:r>
              <a:rPr lang="nl-NL" dirty="0" err="1" smtClean="0"/>
              <a:t>numerical</a:t>
            </a:r>
            <a:r>
              <a:rPr lang="nl-NL" dirty="0" smtClean="0"/>
              <a:t> data</a:t>
            </a:r>
          </a:p>
          <a:p>
            <a:endParaRPr lang="nl-NL" dirty="0"/>
          </a:p>
          <a:p>
            <a:r>
              <a:rPr lang="nl-NL" dirty="0" smtClean="0"/>
              <a:t>[missing data?]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3334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</a:t>
            </a:r>
            <a:r>
              <a:rPr lang="nl-NL" dirty="0" err="1" smtClean="0"/>
              <a:t>Testing</a:t>
            </a:r>
            <a:r>
              <a:rPr lang="nl-NL" dirty="0" smtClean="0"/>
              <a:t> different </a:t>
            </a:r>
            <a:r>
              <a:rPr lang="nl-NL" dirty="0" err="1" smtClean="0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Split </a:t>
            </a:r>
            <a:r>
              <a:rPr lang="nl-NL" dirty="0" err="1" smtClean="0"/>
              <a:t>the</a:t>
            </a:r>
            <a:r>
              <a:rPr lang="nl-NL" dirty="0" smtClean="0"/>
              <a:t> training data </a:t>
            </a:r>
            <a:r>
              <a:rPr lang="nl-NL" dirty="0" err="1" smtClean="0"/>
              <a:t>between</a:t>
            </a:r>
            <a:r>
              <a:rPr lang="nl-NL" dirty="0" smtClean="0"/>
              <a:t> entries </a:t>
            </a:r>
            <a:r>
              <a:rPr lang="nl-NL" dirty="0" err="1" smtClean="0"/>
              <a:t>before</a:t>
            </a:r>
            <a:r>
              <a:rPr lang="nl-NL" dirty="0" smtClean="0"/>
              <a:t> 2015 </a:t>
            </a:r>
            <a:r>
              <a:rPr lang="nl-NL" dirty="0" err="1" smtClean="0"/>
              <a:t>and</a:t>
            </a:r>
            <a:r>
              <a:rPr lang="nl-NL" dirty="0" smtClean="0"/>
              <a:t> in 2015,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smtClean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 smtClean="0"/>
              <a:t>XGBoost</a:t>
            </a:r>
            <a:endParaRPr lang="nl-NL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 err="1" smtClean="0"/>
              <a:t>XGBoost</a:t>
            </a:r>
            <a:r>
              <a:rPr lang="nl-NL" dirty="0" smtClean="0"/>
              <a:t> </a:t>
            </a:r>
            <a:r>
              <a:rPr lang="nl-NL" dirty="0" err="1" smtClean="0"/>
              <a:t>outperformed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, </a:t>
            </a:r>
            <a:r>
              <a:rPr lang="nl-NL" dirty="0" err="1" smtClean="0"/>
              <a:t>which</a:t>
            </a:r>
            <a:r>
              <a:rPr lang="nl-NL" dirty="0" smtClean="0"/>
              <a:t> </a:t>
            </a:r>
            <a:r>
              <a:rPr lang="nl-NL" dirty="0" err="1" smtClean="0"/>
              <a:t>became</a:t>
            </a:r>
            <a:r>
              <a:rPr lang="nl-NL" dirty="0" smtClean="0"/>
              <a:t> even more </a:t>
            </a:r>
            <a:r>
              <a:rPr lang="nl-NL" dirty="0" err="1" smtClean="0"/>
              <a:t>obvious</a:t>
            </a:r>
            <a:r>
              <a:rPr lang="nl-NL" dirty="0" smtClean="0"/>
              <a:t> </a:t>
            </a:r>
            <a:r>
              <a:rPr lang="nl-NL" dirty="0" err="1" smtClean="0"/>
              <a:t>after</a:t>
            </a:r>
            <a:r>
              <a:rPr lang="nl-NL" dirty="0" smtClean="0"/>
              <a:t> a </a:t>
            </a:r>
            <a:r>
              <a:rPr lang="nl-NL" dirty="0" err="1" smtClean="0"/>
              <a:t>kernel</a:t>
            </a:r>
            <a:r>
              <a:rPr lang="nl-NL" dirty="0" smtClean="0"/>
              <a:t> was </a:t>
            </a:r>
            <a:r>
              <a:rPr lang="nl-NL" dirty="0" err="1" smtClean="0"/>
              <a:t>published</a:t>
            </a:r>
            <a:r>
              <a:rPr lang="nl-NL" dirty="0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38707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</a:t>
            </a:r>
            <a:r>
              <a:rPr lang="nl-NL" dirty="0" smtClean="0"/>
              <a:t>– </a:t>
            </a:r>
            <a:r>
              <a:rPr lang="nl-NL" dirty="0" err="1" smtClean="0"/>
              <a:t>XGBoost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150" name="Rectangle 193"/>
          <p:cNvSpPr>
            <a:spLocks noChangeArrowheads="1"/>
          </p:cNvSpPr>
          <p:nvPr/>
        </p:nvSpPr>
        <p:spPr bwMode="auto">
          <a:xfrm>
            <a:off x="0" y="0"/>
            <a:ext cx="130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pSp>
        <p:nvGrpSpPr>
          <p:cNvPr id="306" name="Groep 305"/>
          <p:cNvGrpSpPr/>
          <p:nvPr/>
        </p:nvGrpSpPr>
        <p:grpSpPr>
          <a:xfrm>
            <a:off x="3005137" y="1888332"/>
            <a:ext cx="6992938" cy="6438900"/>
            <a:chOff x="-404813" y="609600"/>
            <a:chExt cx="6992938" cy="6786563"/>
          </a:xfrm>
        </p:grpSpPr>
        <p:sp>
          <p:nvSpPr>
            <p:cNvPr id="255" name="AutoShape 266"/>
            <p:cNvSpPr>
              <a:spLocks noChangeArrowheads="1"/>
            </p:cNvSpPr>
            <p:nvPr/>
          </p:nvSpPr>
          <p:spPr bwMode="auto">
            <a:xfrm>
              <a:off x="-352425" y="2976563"/>
              <a:ext cx="485775" cy="2105025"/>
            </a:xfrm>
            <a:prstGeom prst="downArrow">
              <a:avLst>
                <a:gd name="adj1" fmla="val 46148"/>
                <a:gd name="adj2" fmla="val 1377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56" name="Text Box 265"/>
            <p:cNvSpPr txBox="1">
              <a:spLocks noChangeArrowheads="1"/>
            </p:cNvSpPr>
            <p:nvPr/>
          </p:nvSpPr>
          <p:spPr bwMode="auto">
            <a:xfrm>
              <a:off x="-404813" y="183356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Set manual outliers to NaN</a:t>
              </a: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7" name="Text Box 264"/>
            <p:cNvSpPr txBox="1">
              <a:spLocks noChangeArrowheads="1"/>
            </p:cNvSpPr>
            <p:nvPr/>
          </p:nvSpPr>
          <p:spPr bwMode="auto">
            <a:xfrm>
              <a:off x="-404813" y="211931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Remove possible fraud cases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" name="Text Box 263"/>
            <p:cNvSpPr txBox="1">
              <a:spLocks noChangeArrowheads="1"/>
            </p:cNvSpPr>
            <p:nvPr/>
          </p:nvSpPr>
          <p:spPr bwMode="auto">
            <a:xfrm>
              <a:off x="-404813" y="240506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</a:t>
              </a:r>
              <a:r>
                <a:rPr kumimoji="0" lang="nl-NL" altLang="nl-NL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manual features</a:t>
              </a:r>
              <a:endParaRPr kumimoji="0" lang="nl-NL" altLang="nl-N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Text Box 262"/>
            <p:cNvSpPr txBox="1">
              <a:spLocks noChangeArrowheads="1"/>
            </p:cNvSpPr>
            <p:nvPr/>
          </p:nvSpPr>
          <p:spPr bwMode="auto">
            <a:xfrm>
              <a:off x="-404813" y="269081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AutoShape 261"/>
            <p:cNvSpPr>
              <a:spLocks noChangeShapeType="1"/>
            </p:cNvSpPr>
            <p:nvPr/>
          </p:nvSpPr>
          <p:spPr bwMode="auto">
            <a:xfrm rot="10800000">
              <a:off x="1643063" y="2786063"/>
              <a:ext cx="6667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2" name="Text Box 259"/>
            <p:cNvSpPr txBox="1">
              <a:spLocks noChangeArrowheads="1"/>
            </p:cNvSpPr>
            <p:nvPr/>
          </p:nvSpPr>
          <p:spPr bwMode="auto">
            <a:xfrm>
              <a:off x="-290513" y="5081588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1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Text Box 258"/>
            <p:cNvSpPr txBox="1">
              <a:spLocks noChangeArrowheads="1"/>
            </p:cNvSpPr>
            <p:nvPr/>
          </p:nvSpPr>
          <p:spPr bwMode="auto">
            <a:xfrm>
              <a:off x="188913" y="3671888"/>
              <a:ext cx="1568450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 6, subsample: 0.6, 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1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422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Text Box 257"/>
            <p:cNvSpPr txBox="1">
              <a:spLocks noChangeArrowheads="1"/>
            </p:cNvSpPr>
            <p:nvPr/>
          </p:nvSpPr>
          <p:spPr bwMode="auto">
            <a:xfrm>
              <a:off x="1804988" y="1833563"/>
              <a:ext cx="2047875" cy="5143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 on train prices</a:t>
              </a: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AutoShape 256"/>
            <p:cNvSpPr>
              <a:spLocks noChangeShapeType="1"/>
            </p:cNvSpPr>
            <p:nvPr/>
          </p:nvSpPr>
          <p:spPr bwMode="auto">
            <a:xfrm rot="10800000">
              <a:off x="3833813" y="2071688"/>
              <a:ext cx="14287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6" name="AutoShape 255"/>
            <p:cNvSpPr>
              <a:spLocks noChangeArrowheads="1"/>
            </p:cNvSpPr>
            <p:nvPr/>
          </p:nvSpPr>
          <p:spPr bwMode="auto">
            <a:xfrm>
              <a:off x="1804988" y="2347913"/>
              <a:ext cx="485775" cy="2733675"/>
            </a:xfrm>
            <a:prstGeom prst="downArrow">
              <a:avLst>
                <a:gd name="adj1" fmla="val 50000"/>
                <a:gd name="adj2" fmla="val 1406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7" name="Text Box 254"/>
            <p:cNvSpPr txBox="1">
              <a:spLocks noChangeArrowheads="1"/>
            </p:cNvSpPr>
            <p:nvPr/>
          </p:nvSpPr>
          <p:spPr bwMode="auto">
            <a:xfrm>
              <a:off x="1868488" y="5081588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2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ext Box 253"/>
            <p:cNvSpPr txBox="1">
              <a:spLocks noChangeArrowheads="1"/>
            </p:cNvSpPr>
            <p:nvPr/>
          </p:nvSpPr>
          <p:spPr bwMode="auto">
            <a:xfrm>
              <a:off x="2351088" y="3671888"/>
              <a:ext cx="1565275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depth:5, subsample: 0.7, 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0.7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385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Text Box 252"/>
            <p:cNvSpPr txBox="1">
              <a:spLocks noChangeArrowheads="1"/>
            </p:cNvSpPr>
            <p:nvPr/>
          </p:nvSpPr>
          <p:spPr bwMode="auto">
            <a:xfrm>
              <a:off x="4090988" y="183356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Remove possible fraud cases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Text Box 251"/>
            <p:cNvSpPr txBox="1">
              <a:spLocks noChangeArrowheads="1"/>
            </p:cNvSpPr>
            <p:nvPr/>
          </p:nvSpPr>
          <p:spPr bwMode="auto">
            <a:xfrm>
              <a:off x="4090988" y="2119313"/>
              <a:ext cx="2047875" cy="5143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 on train prices</a:t>
              </a: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Text Box 250"/>
            <p:cNvSpPr txBox="1">
              <a:spLocks noChangeArrowheads="1"/>
            </p:cNvSpPr>
            <p:nvPr/>
          </p:nvSpPr>
          <p:spPr bwMode="auto">
            <a:xfrm>
              <a:off x="4090988" y="263366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 manual features</a:t>
              </a: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Text Box 249"/>
            <p:cNvSpPr txBox="1">
              <a:spLocks noChangeArrowheads="1"/>
            </p:cNvSpPr>
            <p:nvPr/>
          </p:nvSpPr>
          <p:spPr bwMode="auto">
            <a:xfrm>
              <a:off x="4090988" y="291941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 macro-economic data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AutoShape 248"/>
            <p:cNvSpPr>
              <a:spLocks noChangeArrowheads="1"/>
            </p:cNvSpPr>
            <p:nvPr/>
          </p:nvSpPr>
          <p:spPr bwMode="auto">
            <a:xfrm>
              <a:off x="4029075" y="3205163"/>
              <a:ext cx="485775" cy="1876425"/>
            </a:xfrm>
            <a:prstGeom prst="downArrow">
              <a:avLst>
                <a:gd name="adj1" fmla="val 46148"/>
                <a:gd name="adj2" fmla="val 1228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4" name="Text Box 247"/>
            <p:cNvSpPr txBox="1">
              <a:spLocks noChangeArrowheads="1"/>
            </p:cNvSpPr>
            <p:nvPr/>
          </p:nvSpPr>
          <p:spPr bwMode="auto">
            <a:xfrm>
              <a:off x="4090988" y="5081588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3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Text Box 246"/>
            <p:cNvSpPr txBox="1">
              <a:spLocks noChangeArrowheads="1"/>
            </p:cNvSpPr>
            <p:nvPr/>
          </p:nvSpPr>
          <p:spPr bwMode="auto">
            <a:xfrm>
              <a:off x="4570413" y="3671888"/>
              <a:ext cx="1568450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depth:5, subsample: 0.7, 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0.7</a:t>
              </a:r>
              <a:b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420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6" name="Group 226"/>
            <p:cNvGrpSpPr>
              <a:grpSpLocks/>
            </p:cNvGrpSpPr>
            <p:nvPr/>
          </p:nvGrpSpPr>
          <p:grpSpPr bwMode="auto">
            <a:xfrm>
              <a:off x="-404813" y="609600"/>
              <a:ext cx="6886579" cy="2762250"/>
              <a:chOff x="540" y="885"/>
              <a:chExt cx="10846" cy="4350"/>
            </a:xfrm>
          </p:grpSpPr>
          <p:sp>
            <p:nvSpPr>
              <p:cNvPr id="277" name="AutoShape 245"/>
              <p:cNvSpPr>
                <a:spLocks noChangeShapeType="1"/>
              </p:cNvSpPr>
              <p:nvPr/>
            </p:nvSpPr>
            <p:spPr bwMode="auto">
              <a:xfrm rot="5400000" flipV="1">
                <a:off x="8869" y="2442"/>
                <a:ext cx="742" cy="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AutoShape 244"/>
              <p:cNvSpPr>
                <a:spLocks noChangeShapeType="1"/>
              </p:cNvSpPr>
              <p:nvPr/>
            </p:nvSpPr>
            <p:spPr bwMode="auto">
              <a:xfrm rot="10800000">
                <a:off x="10845" y="5234"/>
                <a:ext cx="30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92D05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grpSp>
            <p:nvGrpSpPr>
              <p:cNvPr id="279" name="Group 227"/>
              <p:cNvGrpSpPr>
                <a:grpSpLocks/>
              </p:cNvGrpSpPr>
              <p:nvPr/>
            </p:nvGrpSpPr>
            <p:grpSpPr bwMode="auto">
              <a:xfrm>
                <a:off x="540" y="885"/>
                <a:ext cx="10846" cy="4349"/>
                <a:chOff x="540" y="885"/>
                <a:chExt cx="10846" cy="4349"/>
              </a:xfrm>
            </p:grpSpPr>
            <p:grpSp>
              <p:nvGrpSpPr>
                <p:cNvPr id="280" name="Group 240"/>
                <p:cNvGrpSpPr>
                  <a:grpSpLocks/>
                </p:cNvGrpSpPr>
                <p:nvPr/>
              </p:nvGrpSpPr>
              <p:grpSpPr bwMode="auto">
                <a:xfrm>
                  <a:off x="540" y="885"/>
                  <a:ext cx="10230" cy="450"/>
                  <a:chOff x="540" y="885"/>
                  <a:chExt cx="10230" cy="450"/>
                </a:xfrm>
              </p:grpSpPr>
              <p:sp>
                <p:nvSpPr>
                  <p:cNvPr id="293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" y="885"/>
                    <a:ext cx="3225" cy="450"/>
                  </a:xfrm>
                  <a:prstGeom prst="rect">
                    <a:avLst/>
                  </a:prstGeom>
                  <a:solidFill>
                    <a:srgbClr val="4BACC6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nl-NL" altLang="nl-NL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Train/Test Data</a:t>
                    </a:r>
                    <a:endParaRPr kumimoji="0" lang="nl-NL" altLang="nl-NL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94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5" y="885"/>
                    <a:ext cx="3225" cy="450"/>
                  </a:xfrm>
                  <a:prstGeom prst="rect">
                    <a:avLst/>
                  </a:prstGeom>
                  <a:solidFill>
                    <a:srgbClr val="9BBB59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nl-NL" altLang="nl-NL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Macro-economic data</a:t>
                    </a:r>
                    <a:endParaRPr kumimoji="0" lang="nl-NL" altLang="nl-NL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altLang="nl-NL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95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45" y="885"/>
                    <a:ext cx="3225" cy="450"/>
                  </a:xfrm>
                  <a:prstGeom prst="rect">
                    <a:avLst/>
                  </a:prstGeom>
                  <a:solidFill>
                    <a:srgbClr val="C0504D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622423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nl-NL" altLang="nl-NL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External Data</a:t>
                    </a:r>
                    <a:endParaRPr kumimoji="0" lang="nl-NL" altLang="nl-NL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81" name="AutoShape 239"/>
                <p:cNvSpPr>
                  <a:spLocks noChangeShapeType="1"/>
                </p:cNvSpPr>
                <p:nvPr/>
              </p:nvSpPr>
              <p:spPr bwMode="auto">
                <a:xfrm rot="5400000">
                  <a:off x="1271" y="2074"/>
                  <a:ext cx="147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2" name="AutoShape 238"/>
                <p:cNvSpPr>
                  <a:spLocks noChangeShapeType="1"/>
                </p:cNvSpPr>
                <p:nvPr/>
              </p:nvSpPr>
              <p:spPr bwMode="auto">
                <a:xfrm flipH="1" flipV="1">
                  <a:off x="3870" y="1831"/>
                  <a:ext cx="0" cy="2467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3" name="AutoShape 237"/>
                <p:cNvSpPr>
                  <a:spLocks noChangeShapeType="1"/>
                </p:cNvSpPr>
                <p:nvPr/>
              </p:nvSpPr>
              <p:spPr bwMode="auto">
                <a:xfrm flipV="1">
                  <a:off x="8881" y="1335"/>
                  <a:ext cx="2" cy="495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4" name="AutoShape 236"/>
                <p:cNvSpPr>
                  <a:spLocks noChangeShapeType="1"/>
                </p:cNvSpPr>
                <p:nvPr/>
              </p:nvSpPr>
              <p:spPr bwMode="auto">
                <a:xfrm flipV="1">
                  <a:off x="7441" y="1831"/>
                  <a:ext cx="0" cy="1357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5" name="AutoShape 235"/>
                <p:cNvSpPr>
                  <a:spLocks noChangeShapeType="1"/>
                </p:cNvSpPr>
                <p:nvPr/>
              </p:nvSpPr>
              <p:spPr bwMode="auto">
                <a:xfrm>
                  <a:off x="2010" y="2071"/>
                  <a:ext cx="355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6" name="AutoShape 234"/>
                <p:cNvSpPr>
                  <a:spLocks noChangeShapeType="1"/>
                </p:cNvSpPr>
                <p:nvPr/>
              </p:nvSpPr>
              <p:spPr bwMode="auto">
                <a:xfrm rot="5400000">
                  <a:off x="5190" y="2438"/>
                  <a:ext cx="742" cy="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7" name="AutoShape 233"/>
                <p:cNvSpPr>
                  <a:spLocks noChangeShapeType="1"/>
                </p:cNvSpPr>
                <p:nvPr/>
              </p:nvSpPr>
              <p:spPr bwMode="auto">
                <a:xfrm flipV="1">
                  <a:off x="5565" y="2071"/>
                  <a:ext cx="367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8" name="AutoShape 232"/>
                <p:cNvSpPr>
                  <a:spLocks noChangeShapeType="1"/>
                </p:cNvSpPr>
                <p:nvPr/>
              </p:nvSpPr>
              <p:spPr bwMode="auto">
                <a:xfrm flipV="1">
                  <a:off x="5566" y="1335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89" name="AutoShape 231"/>
                <p:cNvSpPr>
                  <a:spLocks noChangeShapeType="1"/>
                </p:cNvSpPr>
                <p:nvPr/>
              </p:nvSpPr>
              <p:spPr bwMode="auto">
                <a:xfrm>
                  <a:off x="5565" y="1634"/>
                  <a:ext cx="558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90" name="AutoShape 230"/>
                <p:cNvSpPr>
                  <a:spLocks noChangeShapeType="1"/>
                </p:cNvSpPr>
                <p:nvPr/>
              </p:nvSpPr>
              <p:spPr bwMode="auto">
                <a:xfrm flipV="1">
                  <a:off x="11146" y="1635"/>
                  <a:ext cx="1" cy="3599"/>
                </a:xfrm>
                <a:prstGeom prst="straightConnector1">
                  <a:avLst/>
                </a:prstGeom>
                <a:noFill/>
                <a:ln w="9525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91" name="AutoShape 229"/>
                <p:cNvSpPr>
                  <a:spLocks noChangeShapeType="1"/>
                </p:cNvSpPr>
                <p:nvPr/>
              </p:nvSpPr>
              <p:spPr bwMode="auto">
                <a:xfrm>
                  <a:off x="3870" y="1829"/>
                  <a:ext cx="751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  <p:sp>
              <p:nvSpPr>
                <p:cNvPr id="292" name="AutoShape 228"/>
                <p:cNvSpPr>
                  <a:spLocks noChangeShapeType="1"/>
                </p:cNvSpPr>
                <p:nvPr/>
              </p:nvSpPr>
              <p:spPr bwMode="auto">
                <a:xfrm flipH="1" flipV="1">
                  <a:off x="11385" y="1829"/>
                  <a:ext cx="1" cy="179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/>
                </a:p>
              </p:txBody>
            </p:sp>
          </p:grpSp>
        </p:grpSp>
        <p:sp>
          <p:nvSpPr>
            <p:cNvPr id="296" name="AutoShape 225"/>
            <p:cNvSpPr>
              <a:spLocks noChangeShapeType="1"/>
            </p:cNvSpPr>
            <p:nvPr/>
          </p:nvSpPr>
          <p:spPr bwMode="auto">
            <a:xfrm rot="10800000">
              <a:off x="6138863" y="2347913"/>
              <a:ext cx="34290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7" name="AutoShape 224"/>
            <p:cNvSpPr>
              <a:spLocks noChangeArrowheads="1"/>
            </p:cNvSpPr>
            <p:nvPr/>
          </p:nvSpPr>
          <p:spPr bwMode="auto">
            <a:xfrm>
              <a:off x="2686050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8" name="AutoShape 223"/>
            <p:cNvSpPr>
              <a:spLocks noChangeArrowheads="1"/>
            </p:cNvSpPr>
            <p:nvPr/>
          </p:nvSpPr>
          <p:spPr bwMode="auto">
            <a:xfrm>
              <a:off x="4406900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9" name="AutoShape 222"/>
            <p:cNvSpPr>
              <a:spLocks noChangeArrowheads="1"/>
            </p:cNvSpPr>
            <p:nvPr/>
          </p:nvSpPr>
          <p:spPr bwMode="auto">
            <a:xfrm>
              <a:off x="1223963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0" name="Text Box 221"/>
            <p:cNvSpPr txBox="1">
              <a:spLocks noChangeArrowheads="1"/>
            </p:cNvSpPr>
            <p:nvPr/>
          </p:nvSpPr>
          <p:spPr bwMode="auto">
            <a:xfrm>
              <a:off x="5022850" y="5538788"/>
              <a:ext cx="1565275" cy="7239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Linearly combine predictions as ensemble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1" name="Text Box 220"/>
            <p:cNvSpPr txBox="1">
              <a:spLocks noChangeArrowheads="1"/>
            </p:cNvSpPr>
            <p:nvPr/>
          </p:nvSpPr>
          <p:spPr bwMode="auto">
            <a:xfrm>
              <a:off x="36512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0.3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2" name="Text Box 219"/>
            <p:cNvSpPr txBox="1">
              <a:spLocks noChangeArrowheads="1"/>
            </p:cNvSpPr>
            <p:nvPr/>
          </p:nvSpPr>
          <p:spPr bwMode="auto">
            <a:xfrm>
              <a:off x="633413" y="6700838"/>
              <a:ext cx="5400675" cy="695325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Final prediction</a:t>
              </a:r>
              <a:endParaRPr kumimoji="0" lang="nl-NL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3" name="Text Box 218"/>
            <p:cNvSpPr txBox="1">
              <a:spLocks noChangeArrowheads="1"/>
            </p:cNvSpPr>
            <p:nvPr/>
          </p:nvSpPr>
          <p:spPr bwMode="auto">
            <a:xfrm>
              <a:off x="183197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0.5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4" name="Text Box 217"/>
            <p:cNvSpPr txBox="1">
              <a:spLocks noChangeArrowheads="1"/>
            </p:cNvSpPr>
            <p:nvPr/>
          </p:nvSpPr>
          <p:spPr bwMode="auto">
            <a:xfrm>
              <a:off x="355917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nl-NL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0.2</a:t>
              </a:r>
              <a:endParaRPr kumimoji="0" lang="en-US" altLang="nl-N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5" name="Rectangle 267"/>
          <p:cNvSpPr>
            <a:spLocks noChangeArrowheads="1"/>
          </p:cNvSpPr>
          <p:nvPr/>
        </p:nvSpPr>
        <p:spPr bwMode="auto">
          <a:xfrm>
            <a:off x="152400" y="152400"/>
            <a:ext cx="130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329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XGBoost</a:t>
            </a:r>
            <a:endParaRPr lang="nl-NL" dirty="0"/>
          </a:p>
        </p:txBody>
      </p:sp>
      <p:pic>
        <p:nvPicPr>
          <p:cNvPr id="8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16" y="4699591"/>
            <a:ext cx="6668581" cy="362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11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(discuss other things worth mentioning here)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6293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233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 Vervolgpagina's (variant 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23D08B45-5954-D846-9929-9B0FE5D401C8}"/>
    </a:ext>
  </a:extLst>
</a:theme>
</file>

<file path=ppt/theme/theme2.xml><?xml version="1.0" encoding="utf-8"?>
<a:theme xmlns:a="http://schemas.openxmlformats.org/drawingml/2006/main" name="RU Vervolgpagina's (variant 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74A80C64-C312-7D45-AC0F-390CF2F274F6}"/>
    </a:ext>
  </a:extLst>
</a:theme>
</file>

<file path=ppt/theme/theme3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D9D59CB7-FFB0-994D-A0FE-D55D805C5F99}"/>
    </a:ext>
  </a:extLst>
</a:theme>
</file>

<file path=ppt/theme/theme4.xml><?xml version="1.0" encoding="utf-8"?>
<a:theme xmlns:a="http://schemas.openxmlformats.org/drawingml/2006/main" name="1_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RU_Powerpoint_Sjabloon_1701_01" id="{828DFFF2-5273-C34C-ABD2-9CECC33A392B}" vid="{D9D59CB7-FFB0-994D-A0FE-D55D805C5F99}"/>
    </a:ext>
  </a:extLst>
</a:theme>
</file>

<file path=ppt/theme/theme5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RU_Powerpoint_Sjabloon_1701_01</Template>
  <TotalTime>469</TotalTime>
  <Words>256</Words>
  <Application>Microsoft Office PowerPoint</Application>
  <PresentationFormat>Aangepast</PresentationFormat>
  <Paragraphs>70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4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RU Vervolgpagina's (variant 1)</vt:lpstr>
      <vt:lpstr>RU Vervolgpagina's (variant 2)</vt:lpstr>
      <vt:lpstr>RU Titeldia's</vt:lpstr>
      <vt:lpstr>1_RU Titeldia's</vt:lpstr>
      <vt:lpstr>Sberbank Russian Housing Market</vt:lpstr>
      <vt:lpstr>Introduction - The competition</vt:lpstr>
      <vt:lpstr>Introduction - Data exploration</vt:lpstr>
      <vt:lpstr>Approach - Pre-processing</vt:lpstr>
      <vt:lpstr>Approach - Testing different methods</vt:lpstr>
      <vt:lpstr>Approach – XGBoost ensemble</vt:lpstr>
      <vt:lpstr>Results</vt:lpstr>
      <vt:lpstr>PowerPoint-presentatie</vt:lpstr>
      <vt:lpstr>Further work</vt:lpstr>
      <vt:lpstr>Conclusion</vt:lpstr>
      <vt:lpstr>Sberbank Russian Housing Market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Thijs Werrij</cp:lastModifiedBy>
  <cp:revision>54</cp:revision>
  <cp:lastPrinted>2017-01-24T09:58:55Z</cp:lastPrinted>
  <dcterms:created xsi:type="dcterms:W3CDTF">2017-01-31T12:33:05Z</dcterms:created>
  <dcterms:modified xsi:type="dcterms:W3CDTF">2017-06-19T11:59:24Z</dcterms:modified>
</cp:coreProperties>
</file>