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0"/>
  </p:notesMasterIdLst>
  <p:handoutMasterIdLst>
    <p:handoutMasterId r:id="rId11"/>
  </p:handoutMasterIdLst>
  <p:sldIdLst>
    <p:sldId id="402" r:id="rId3"/>
    <p:sldId id="405" r:id="rId4"/>
    <p:sldId id="406" r:id="rId5"/>
    <p:sldId id="407" r:id="rId6"/>
    <p:sldId id="408" r:id="rId7"/>
    <p:sldId id="409" r:id="rId8"/>
    <p:sldId id="403" r:id="rId9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7" autoAdjust="0"/>
    <p:restoredTop sz="94610" autoAdjust="0"/>
  </p:normalViewPr>
  <p:slideViewPr>
    <p:cSldViewPr snapToGrid="0" snapToObjects="1">
      <p:cViewPr varScale="1">
        <p:scale>
          <a:sx n="78" d="100"/>
          <a:sy n="78" d="100"/>
        </p:scale>
        <p:origin x="1098" y="96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1-6-2017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1-6-2017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1-6-2017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4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1-6-2017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1-6-2017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‹#›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1-6-2017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1-6-2017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‹#›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1-6-2017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87920" y="693305"/>
            <a:ext cx="14889249" cy="1275488"/>
          </a:xfrm>
        </p:spPr>
        <p:txBody>
          <a:bodyPr/>
          <a:lstStyle/>
          <a:p>
            <a:pPr algn="ctr"/>
            <a:r>
              <a:rPr lang="nl-NL" sz="8800" dirty="0" smtClean="0">
                <a:latin typeface="Stencil" panose="040409050D0802020404" pitchFamily="82" charset="0"/>
              </a:rPr>
              <a:t>CLASSIFIED</a:t>
            </a:r>
            <a:endParaRPr lang="nl-NL" sz="8800" dirty="0">
              <a:latin typeface="Stencil" panose="040409050D0802020404" pitchFamily="82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sz="3200" dirty="0" err="1" smtClean="0"/>
              <a:t>Sberbank</a:t>
            </a:r>
            <a:r>
              <a:rPr lang="nl-NL" sz="3200" dirty="0" smtClean="0"/>
              <a:t> Russian </a:t>
            </a:r>
            <a:r>
              <a:rPr lang="nl-NL" sz="3200" dirty="0" err="1" smtClean="0"/>
              <a:t>Housing</a:t>
            </a:r>
            <a:r>
              <a:rPr lang="nl-NL" sz="3200" dirty="0" smtClean="0"/>
              <a:t> Market </a:t>
            </a:r>
            <a:r>
              <a:rPr lang="nl-NL" sz="3200" dirty="0" err="1" smtClean="0"/>
              <a:t>Competition</a:t>
            </a:r>
            <a:endParaRPr lang="nl-NL" sz="3200" dirty="0" smtClean="0"/>
          </a:p>
          <a:p>
            <a:pPr algn="ctr"/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https://www.kaggle.com/c/sberbank-russian-housing-market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r>
              <a:rPr lang="nl-NL" i="1" dirty="0" err="1" smtClean="0"/>
              <a:t>Classified</a:t>
            </a:r>
            <a:r>
              <a:rPr lang="nl-NL" i="1" dirty="0" smtClean="0"/>
              <a:t> is Jordi </a:t>
            </a:r>
            <a:r>
              <a:rPr lang="nl-NL" i="1" dirty="0" err="1" smtClean="0"/>
              <a:t>Beernink</a:t>
            </a:r>
            <a:r>
              <a:rPr lang="nl-NL" i="1" dirty="0" smtClean="0"/>
              <a:t>, Thijs </a:t>
            </a:r>
            <a:r>
              <a:rPr lang="nl-NL" i="1" dirty="0" err="1" smtClean="0"/>
              <a:t>Werrij</a:t>
            </a:r>
            <a:r>
              <a:rPr lang="nl-NL" i="1" dirty="0" smtClean="0"/>
              <a:t>, Roel Bouman, </a:t>
            </a:r>
            <a:r>
              <a:rPr lang="nl-NL" i="1" dirty="0" smtClean="0">
                <a:solidFill>
                  <a:srgbClr val="FFFF00"/>
                </a:solidFill>
              </a:rPr>
              <a:t>Jeffrey Luppes</a:t>
            </a:r>
            <a:r>
              <a:rPr lang="nl-NL" i="1" dirty="0" smtClean="0"/>
              <a:t>, </a:t>
            </a:r>
            <a:r>
              <a:rPr lang="nl-NL" i="1" dirty="0" err="1" smtClean="0"/>
              <a:t>and</a:t>
            </a:r>
            <a:r>
              <a:rPr lang="nl-NL" i="1" dirty="0" smtClean="0"/>
              <a:t> </a:t>
            </a:r>
            <a:r>
              <a:rPr lang="nl-NL" i="1" dirty="0" err="1" smtClean="0"/>
              <a:t>Gerdriaan</a:t>
            </a:r>
            <a:r>
              <a:rPr lang="nl-NL" i="1" dirty="0" smtClean="0"/>
              <a:t> Mulder.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Sberbank</a:t>
            </a:r>
            <a:r>
              <a:rPr lang="nl-NL" dirty="0" smtClean="0"/>
              <a:t> Russian </a:t>
            </a:r>
            <a:r>
              <a:rPr lang="nl-NL" dirty="0" err="1" smtClean="0"/>
              <a:t>Housing</a:t>
            </a:r>
            <a:r>
              <a:rPr lang="nl-NL" dirty="0" smtClean="0"/>
              <a:t> Market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200" dirty="0" err="1" smtClean="0"/>
              <a:t>Kaggle</a:t>
            </a:r>
            <a:r>
              <a:rPr lang="nl-NL" sz="3200" dirty="0" smtClean="0"/>
              <a:t> </a:t>
            </a:r>
            <a:r>
              <a:rPr lang="nl-NL" sz="3200" dirty="0" err="1" smtClean="0"/>
              <a:t>Competition</a:t>
            </a:r>
            <a:r>
              <a:rPr lang="nl-NL" sz="3200" dirty="0" smtClean="0"/>
              <a:t> </a:t>
            </a:r>
            <a:r>
              <a:rPr lang="nl-NL" sz="3200" dirty="0" err="1" smtClean="0"/>
              <a:t>ending</a:t>
            </a:r>
            <a:r>
              <a:rPr lang="nl-NL" sz="3200" dirty="0" smtClean="0"/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June</a:t>
            </a:r>
            <a:r>
              <a:rPr lang="nl-NL" sz="3200" dirty="0" smtClean="0">
                <a:solidFill>
                  <a:srgbClr val="B72922"/>
                </a:solidFill>
              </a:rPr>
              <a:t> 29</a:t>
            </a:r>
          </a:p>
          <a:p>
            <a:r>
              <a:rPr lang="nl-NL" sz="3200" dirty="0" smtClean="0"/>
              <a:t>Data </a:t>
            </a:r>
            <a:r>
              <a:rPr lang="nl-NL" sz="3200" dirty="0" err="1" smtClean="0"/>
              <a:t>from</a:t>
            </a:r>
            <a:r>
              <a:rPr lang="nl-NL" sz="3200" dirty="0" smtClean="0"/>
              <a:t> </a:t>
            </a:r>
            <a:r>
              <a:rPr lang="nl-NL" sz="3200" dirty="0" err="1" smtClean="0"/>
              <a:t>the</a:t>
            </a:r>
            <a:r>
              <a:rPr lang="nl-NL" sz="3200" dirty="0" smtClean="0"/>
              <a:t> Russian Property Market</a:t>
            </a:r>
          </a:p>
          <a:p>
            <a:r>
              <a:rPr lang="nl-NL" sz="3200" dirty="0" err="1" smtClean="0"/>
              <a:t>Spatial</a:t>
            </a:r>
            <a:r>
              <a:rPr lang="nl-NL" sz="3200" dirty="0" smtClean="0"/>
              <a:t> element: different</a:t>
            </a:r>
            <a:r>
              <a:rPr lang="nl-NL" sz="3200" dirty="0" smtClean="0">
                <a:solidFill>
                  <a:srgbClr val="B72922"/>
                </a:solidFill>
              </a:rPr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areas</a:t>
            </a:r>
            <a:r>
              <a:rPr lang="nl-NL" sz="3200" dirty="0" smtClean="0">
                <a:solidFill>
                  <a:srgbClr val="B72922"/>
                </a:solidFill>
              </a:rPr>
              <a:t> </a:t>
            </a:r>
            <a:r>
              <a:rPr lang="nl-NL" sz="3200" dirty="0" smtClean="0"/>
              <a:t>of </a:t>
            </a:r>
            <a:r>
              <a:rPr lang="nl-NL" sz="3200" dirty="0" smtClean="0">
                <a:solidFill>
                  <a:srgbClr val="B72922"/>
                </a:solidFill>
              </a:rPr>
              <a:t>Moscow</a:t>
            </a:r>
          </a:p>
          <a:p>
            <a:r>
              <a:rPr lang="nl-NL" sz="3200" dirty="0" smtClean="0"/>
              <a:t>Time: Data is </a:t>
            </a:r>
            <a:r>
              <a:rPr lang="nl-NL" sz="3200" dirty="0" err="1" smtClean="0"/>
              <a:t>from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2011</a:t>
            </a:r>
            <a:r>
              <a:rPr lang="nl-NL" sz="3200" dirty="0" smtClean="0"/>
              <a:t> </a:t>
            </a:r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2015.</a:t>
            </a:r>
            <a:r>
              <a:rPr lang="nl-NL" sz="3200" dirty="0" smtClean="0"/>
              <a:t> 	</a:t>
            </a:r>
            <a:endParaRPr lang="nl-NL" sz="3200" i="1" dirty="0" smtClean="0">
              <a:solidFill>
                <a:srgbClr val="C00000"/>
              </a:solidFill>
            </a:endParaRPr>
          </a:p>
          <a:p>
            <a:r>
              <a:rPr lang="nl-NL" sz="3200" dirty="0" smtClean="0"/>
              <a:t>Macro-</a:t>
            </a:r>
            <a:r>
              <a:rPr lang="nl-NL" sz="3200" dirty="0" err="1" smtClean="0"/>
              <a:t>economic</a:t>
            </a:r>
            <a:r>
              <a:rPr lang="nl-NL" sz="3200" dirty="0" smtClean="0"/>
              <a:t> data: information on </a:t>
            </a:r>
            <a:r>
              <a:rPr lang="nl-NL" sz="3200" dirty="0" err="1" smtClean="0"/>
              <a:t>Russia’s</a:t>
            </a:r>
            <a:r>
              <a:rPr lang="nl-NL" sz="3200" dirty="0" smtClean="0"/>
              <a:t> </a:t>
            </a:r>
            <a:r>
              <a:rPr lang="nl-NL" sz="3200" dirty="0" smtClean="0">
                <a:solidFill>
                  <a:srgbClr val="B72922"/>
                </a:solidFill>
              </a:rPr>
              <a:t>financial sector</a:t>
            </a:r>
            <a:r>
              <a:rPr lang="nl-NL" sz="3200" dirty="0" smtClean="0"/>
              <a:t> </a:t>
            </a:r>
            <a:r>
              <a:rPr lang="nl-NL" sz="3200" dirty="0" err="1" smtClean="0"/>
              <a:t>and</a:t>
            </a:r>
            <a:r>
              <a:rPr lang="nl-NL" sz="3200" dirty="0" smtClean="0"/>
              <a:t> </a:t>
            </a:r>
            <a:r>
              <a:rPr lang="nl-NL" sz="3200" dirty="0" err="1" smtClean="0">
                <a:solidFill>
                  <a:srgbClr val="B72922"/>
                </a:solidFill>
              </a:rPr>
              <a:t>macroeconomy</a:t>
            </a:r>
            <a:endParaRPr lang="nl-NL" sz="3200" dirty="0" smtClean="0">
              <a:solidFill>
                <a:srgbClr val="B72922"/>
              </a:solidFill>
            </a:endParaRPr>
          </a:p>
          <a:p>
            <a:r>
              <a:rPr lang="nl-NL" sz="3200" dirty="0" err="1" smtClean="0"/>
              <a:t>To</a:t>
            </a:r>
            <a:r>
              <a:rPr lang="nl-NL" sz="3200" dirty="0" smtClean="0"/>
              <a:t> </a:t>
            </a:r>
            <a:r>
              <a:rPr lang="nl-NL" sz="3200" dirty="0" err="1" smtClean="0"/>
              <a:t>predict</a:t>
            </a:r>
            <a:r>
              <a:rPr lang="nl-NL" sz="3200" dirty="0" smtClean="0"/>
              <a:t>: </a:t>
            </a:r>
            <a:r>
              <a:rPr lang="nl-NL" sz="3200" dirty="0" smtClean="0">
                <a:solidFill>
                  <a:srgbClr val="B72922"/>
                </a:solidFill>
              </a:rPr>
              <a:t>Price. </a:t>
            </a:r>
          </a:p>
          <a:p>
            <a:endParaRPr lang="nl-NL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09" y="554471"/>
            <a:ext cx="2757908" cy="31239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68713" y="4094240"/>
            <a:ext cx="726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i="1" dirty="0">
                <a:solidFill>
                  <a:srgbClr val="C00000"/>
                </a:solidFill>
              </a:rPr>
              <a:t>But </a:t>
            </a:r>
            <a:r>
              <a:rPr lang="nl-NL" sz="2800" i="1" dirty="0" err="1">
                <a:solidFill>
                  <a:srgbClr val="C00000"/>
                </a:solidFill>
              </a:rPr>
              <a:t>the</a:t>
            </a:r>
            <a:r>
              <a:rPr lang="nl-NL" sz="2800" i="1" dirty="0">
                <a:solidFill>
                  <a:srgbClr val="C00000"/>
                </a:solidFill>
              </a:rPr>
              <a:t> test set is </a:t>
            </a:r>
            <a:r>
              <a:rPr lang="nl-NL" sz="2800" i="1" dirty="0" err="1">
                <a:solidFill>
                  <a:srgbClr val="C00000"/>
                </a:solidFill>
              </a:rPr>
              <a:t>from</a:t>
            </a:r>
            <a:r>
              <a:rPr lang="nl-NL" sz="2800" i="1" dirty="0">
                <a:solidFill>
                  <a:srgbClr val="C00000"/>
                </a:solidFill>
              </a:rPr>
              <a:t> 2015 </a:t>
            </a:r>
            <a:r>
              <a:rPr lang="nl-NL" sz="2800" i="1" dirty="0" err="1">
                <a:solidFill>
                  <a:srgbClr val="C00000"/>
                </a:solidFill>
              </a:rPr>
              <a:t>to</a:t>
            </a:r>
            <a:r>
              <a:rPr lang="nl-NL" sz="2800" i="1" dirty="0">
                <a:solidFill>
                  <a:srgbClr val="C00000"/>
                </a:solidFill>
              </a:rPr>
              <a:t> 2016!</a:t>
            </a:r>
            <a:endParaRPr lang="nl-NL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</a:t>
            </a:r>
            <a:r>
              <a:rPr lang="nl-NL" dirty="0" err="1" smtClean="0"/>
              <a:t>One</a:t>
            </a:r>
            <a:r>
              <a:rPr lang="nl-NL" dirty="0" smtClean="0"/>
              <a:t>: Data Exploration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 </a:t>
            </a:r>
            <a:r>
              <a:rPr lang="nl-NL" dirty="0" smtClean="0">
                <a:solidFill>
                  <a:srgbClr val="B72922"/>
                </a:solidFill>
              </a:rPr>
              <a:t>30471</a:t>
            </a:r>
            <a:r>
              <a:rPr lang="nl-NL" dirty="0" smtClean="0"/>
              <a:t> </a:t>
            </a:r>
            <a:r>
              <a:rPr lang="nl-NL" dirty="0" err="1"/>
              <a:t>objects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>
                <a:solidFill>
                  <a:srgbClr val="B72922"/>
                </a:solidFill>
              </a:rPr>
              <a:t>291</a:t>
            </a:r>
            <a:r>
              <a:rPr lang="nl-NL" dirty="0"/>
              <a:t> features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>
                <a:solidFill>
                  <a:srgbClr val="B72922"/>
                </a:solidFill>
              </a:rPr>
              <a:t>146</a:t>
            </a:r>
            <a:r>
              <a:rPr lang="nl-NL" dirty="0"/>
              <a:t> </a:t>
            </a:r>
            <a:r>
              <a:rPr lang="nl-NL" dirty="0" err="1" smtClean="0"/>
              <a:t>districts</a:t>
            </a:r>
            <a:endParaRPr lang="nl-NL" dirty="0" smtClean="0"/>
          </a:p>
          <a:p>
            <a:r>
              <a:rPr lang="nl-NL" dirty="0" smtClean="0"/>
              <a:t> </a:t>
            </a:r>
            <a:r>
              <a:rPr lang="nl-NL" dirty="0" err="1" smtClean="0"/>
              <a:t>Exploratory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: </a:t>
            </a:r>
            <a:r>
              <a:rPr lang="nl-NL" dirty="0" smtClean="0">
                <a:solidFill>
                  <a:srgbClr val="B72922"/>
                </a:solidFill>
              </a:rPr>
              <a:t>Python</a:t>
            </a:r>
            <a:r>
              <a:rPr lang="nl-NL" dirty="0" smtClean="0"/>
              <a:t> / Apache </a:t>
            </a:r>
            <a:r>
              <a:rPr lang="nl-NL" dirty="0" err="1" smtClean="0">
                <a:solidFill>
                  <a:srgbClr val="B72922"/>
                </a:solidFill>
              </a:rPr>
              <a:t>Spark</a:t>
            </a:r>
            <a:r>
              <a:rPr lang="nl-NL" dirty="0" smtClean="0"/>
              <a:t> / </a:t>
            </a:r>
            <a:r>
              <a:rPr lang="nl-NL" dirty="0" smtClean="0">
                <a:solidFill>
                  <a:srgbClr val="B72922"/>
                </a:solidFill>
              </a:rPr>
              <a:t>Leaflet</a:t>
            </a:r>
            <a:r>
              <a:rPr lang="nl-NL" dirty="0" smtClean="0"/>
              <a:t>.js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35" y="3629046"/>
            <a:ext cx="4714286" cy="336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546" y="3724397"/>
            <a:ext cx="4847619" cy="3266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08535" y="6991064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smtClean="0">
                <a:latin typeface="+mn-lt"/>
              </a:rPr>
              <a:t>Price vs. </a:t>
            </a:r>
            <a:r>
              <a:rPr lang="nl-NL" sz="2800" dirty="0" err="1" smtClean="0">
                <a:latin typeface="+mn-lt"/>
              </a:rPr>
              <a:t>number</a:t>
            </a:r>
            <a:r>
              <a:rPr lang="nl-NL" sz="2800" dirty="0" smtClean="0">
                <a:latin typeface="+mn-lt"/>
              </a:rPr>
              <a:t> of rooms                       ..</a:t>
            </a:r>
            <a:r>
              <a:rPr lang="nl-NL" sz="2800" dirty="0" err="1" smtClean="0">
                <a:latin typeface="+mn-lt"/>
              </a:rPr>
              <a:t>and</a:t>
            </a:r>
            <a:r>
              <a:rPr lang="nl-NL" sz="2800" dirty="0" smtClean="0">
                <a:latin typeface="+mn-lt"/>
              </a:rPr>
              <a:t> # data points per </a:t>
            </a:r>
            <a:r>
              <a:rPr lang="nl-NL" sz="2800" dirty="0" err="1" smtClean="0">
                <a:latin typeface="+mn-lt"/>
              </a:rPr>
              <a:t>year</a:t>
            </a:r>
            <a:r>
              <a:rPr lang="nl-NL" sz="2800" dirty="0" smtClean="0">
                <a:latin typeface="+mn-lt"/>
              </a:rPr>
              <a:t>  </a:t>
            </a:r>
            <a:endParaRPr lang="nl-NL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524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Missing data:  replacing with representative values, </a:t>
            </a:r>
            <a:r>
              <a:rPr lang="en-US" dirty="0" smtClean="0"/>
              <a:t>pruning.. </a:t>
            </a:r>
            <a:r>
              <a:rPr lang="en-US" dirty="0" smtClean="0"/>
              <a:t>with respect to the </a:t>
            </a:r>
            <a:r>
              <a:rPr lang="en-US" dirty="0" smtClean="0"/>
              <a:t>data </a:t>
            </a:r>
            <a:endParaRPr lang="en-US" dirty="0" smtClean="0"/>
          </a:p>
          <a:p>
            <a:r>
              <a:rPr lang="en-US" dirty="0" smtClean="0"/>
              <a:t>Implementing some go-to tools to see what we get</a:t>
            </a:r>
            <a:r>
              <a:rPr lang="en-US" dirty="0" smtClean="0"/>
              <a:t>: e.g. </a:t>
            </a:r>
            <a:r>
              <a:rPr lang="en-US" dirty="0" err="1" smtClean="0">
                <a:solidFill>
                  <a:srgbClr val="B72922"/>
                </a:solidFill>
              </a:rPr>
              <a:t>XGBoos</a:t>
            </a:r>
            <a:r>
              <a:rPr lang="en-US" dirty="0" err="1" smtClean="0">
                <a:solidFill>
                  <a:srgbClr val="B72922"/>
                </a:solidFill>
              </a:rPr>
              <a:t>t</a:t>
            </a:r>
            <a:r>
              <a:rPr lang="en-US" dirty="0" smtClean="0">
                <a:solidFill>
                  <a:srgbClr val="B72922"/>
                </a:solidFill>
              </a:rPr>
              <a:t>, </a:t>
            </a:r>
            <a:r>
              <a:rPr lang="en-US" dirty="0" smtClean="0"/>
              <a:t>RF, DNN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B72922"/>
              </a:solidFill>
            </a:endParaRP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11" y="3609999"/>
            <a:ext cx="5295238" cy="3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7654" y="6914861"/>
            <a:ext cx="5295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Feature </a:t>
            </a:r>
            <a:r>
              <a:rPr lang="nl-NL" sz="16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importance</a:t>
            </a:r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(</a:t>
            </a:r>
            <a:r>
              <a:rPr lang="nl-NL" sz="16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XGBoost</a:t>
            </a:r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)</a:t>
            </a:r>
            <a:endParaRPr lang="nl-NL" sz="160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07557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2842495" y="2736775"/>
            <a:ext cx="14889083" cy="7020000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					</a:t>
            </a:r>
            <a:r>
              <a:rPr lang="nl-NL" dirty="0" err="1" smtClean="0"/>
              <a:t>Current</a:t>
            </a:r>
            <a:r>
              <a:rPr lang="nl-NL" dirty="0" smtClean="0"/>
              <a:t> rank: </a:t>
            </a:r>
          </a:p>
          <a:p>
            <a:pPr marL="1219901" lvl="2" indent="0">
              <a:buNone/>
            </a:pPr>
            <a:r>
              <a:rPr lang="nl-NL" sz="4800" dirty="0" smtClean="0">
                <a:solidFill>
                  <a:srgbClr val="B72922"/>
                </a:solidFill>
              </a:rPr>
              <a:t>			~720 of ~2400</a:t>
            </a:r>
          </a:p>
        </p:txBody>
      </p:sp>
    </p:spTree>
    <p:extLst>
      <p:ext uri="{BB962C8B-B14F-4D97-AF65-F5344CB8AC3E}">
        <p14:creationId xmlns:p14="http://schemas.microsoft.com/office/powerpoint/2010/main" val="1609039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here</a:t>
            </a:r>
            <a:r>
              <a:rPr lang="nl-NL" dirty="0" smtClean="0"/>
              <a:t> </a:t>
            </a:r>
            <a:r>
              <a:rPr lang="nl-NL" dirty="0" err="1" smtClean="0"/>
              <a:t>onwards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B72922"/>
                </a:solidFill>
              </a:rPr>
              <a:t>Ensembles</a:t>
            </a:r>
            <a:r>
              <a:rPr lang="nl-NL" dirty="0" smtClean="0"/>
              <a:t> (more pipeline </a:t>
            </a:r>
            <a:r>
              <a:rPr lang="nl-NL" dirty="0" err="1" smtClean="0"/>
              <a:t>work</a:t>
            </a:r>
            <a:r>
              <a:rPr lang="nl-NL" dirty="0" smtClean="0"/>
              <a:t>!)</a:t>
            </a:r>
          </a:p>
          <a:p>
            <a:r>
              <a:rPr lang="nl-NL" dirty="0" err="1" smtClean="0">
                <a:solidFill>
                  <a:srgbClr val="B72922"/>
                </a:solidFill>
              </a:rPr>
              <a:t>Restricted</a:t>
            </a:r>
            <a:r>
              <a:rPr lang="nl-NL" dirty="0" smtClean="0">
                <a:solidFill>
                  <a:srgbClr val="B72922"/>
                </a:solidFill>
              </a:rPr>
              <a:t> </a:t>
            </a:r>
            <a:r>
              <a:rPr lang="nl-NL" dirty="0" err="1" smtClean="0">
                <a:solidFill>
                  <a:srgbClr val="B72922"/>
                </a:solidFill>
              </a:rPr>
              <a:t>Boltzmann</a:t>
            </a:r>
            <a:r>
              <a:rPr lang="nl-NL" dirty="0" smtClean="0">
                <a:solidFill>
                  <a:srgbClr val="B72922"/>
                </a:solidFill>
              </a:rPr>
              <a:t> Machines </a:t>
            </a:r>
            <a:r>
              <a:rPr lang="nl-NL" dirty="0" err="1" smtClean="0"/>
              <a:t>for</a:t>
            </a:r>
            <a:r>
              <a:rPr lang="nl-NL" dirty="0" smtClean="0"/>
              <a:t> missing data</a:t>
            </a:r>
            <a:endParaRPr lang="nl-NL" dirty="0" smtClean="0"/>
          </a:p>
          <a:p>
            <a:r>
              <a:rPr lang="en-US" dirty="0" smtClean="0"/>
              <a:t>Dealing with </a:t>
            </a:r>
            <a:r>
              <a:rPr lang="en-US" dirty="0" smtClean="0">
                <a:solidFill>
                  <a:srgbClr val="B72922"/>
                </a:solidFill>
              </a:rPr>
              <a:t>anomalous </a:t>
            </a:r>
            <a:r>
              <a:rPr lang="en-US" dirty="0" smtClean="0">
                <a:solidFill>
                  <a:srgbClr val="B72922"/>
                </a:solidFill>
              </a:rPr>
              <a:t>data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B72922"/>
                </a:solidFill>
              </a:rPr>
              <a:t>fraud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Addressing the </a:t>
            </a:r>
            <a:r>
              <a:rPr lang="en-US" dirty="0" smtClean="0">
                <a:solidFill>
                  <a:srgbClr val="B72922"/>
                </a:solidFill>
              </a:rPr>
              <a:t>test</a:t>
            </a:r>
            <a:r>
              <a:rPr lang="en-US" dirty="0" smtClean="0"/>
              <a:t> set / </a:t>
            </a:r>
            <a:r>
              <a:rPr lang="en-US" dirty="0" smtClean="0">
                <a:solidFill>
                  <a:srgbClr val="B72922"/>
                </a:solidFill>
              </a:rPr>
              <a:t>training</a:t>
            </a:r>
            <a:r>
              <a:rPr lang="en-US" dirty="0" smtClean="0"/>
              <a:t> </a:t>
            </a:r>
            <a:r>
              <a:rPr lang="en-US" dirty="0" smtClean="0"/>
              <a:t>set issues</a:t>
            </a:r>
          </a:p>
          <a:p>
            <a:r>
              <a:rPr lang="en-US" dirty="0" smtClean="0"/>
              <a:t>Correcting for economic climate</a:t>
            </a:r>
            <a:endParaRPr lang="en-US" dirty="0" smtClean="0"/>
          </a:p>
          <a:p>
            <a:r>
              <a:rPr lang="en-US" dirty="0" smtClean="0"/>
              <a:t>Close eye on other competitions! (e.g. </a:t>
            </a:r>
            <a:r>
              <a:rPr lang="en-US" dirty="0" err="1" smtClean="0">
                <a:solidFill>
                  <a:srgbClr val="B72922"/>
                </a:solidFill>
              </a:rPr>
              <a:t>Zestimate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7977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000" dirty="0">
                <a:solidFill>
                  <a:srgbClr val="B72922"/>
                </a:solidFill>
              </a:rPr>
              <a:t>Team </a:t>
            </a:r>
            <a:r>
              <a:rPr lang="nl-NL" sz="6000" dirty="0" err="1">
                <a:solidFill>
                  <a:srgbClr val="B72922"/>
                </a:solidFill>
                <a:latin typeface="Stencil" panose="040409050D0802020404" pitchFamily="82" charset="0"/>
              </a:rPr>
              <a:t>Classified</a:t>
            </a:r>
            <a:r>
              <a:rPr lang="nl-NL" sz="6000" dirty="0">
                <a:solidFill>
                  <a:srgbClr val="B72922"/>
                </a:solidFill>
                <a:latin typeface="Stencil" panose="040409050D0802020404" pitchFamily="82" charset="0"/>
              </a:rPr>
              <a:t/>
            </a:r>
            <a:br>
              <a:rPr lang="nl-NL" sz="6000" dirty="0">
                <a:solidFill>
                  <a:srgbClr val="B72922"/>
                </a:solidFill>
                <a:latin typeface="Stencil" panose="040409050D0802020404" pitchFamily="82" charset="0"/>
              </a:rPr>
            </a:br>
            <a:endParaRPr lang="nl-NL" sz="6000" dirty="0">
              <a:solidFill>
                <a:srgbClr val="B72922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1052603" y="4717472"/>
            <a:ext cx="14889249" cy="4391891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Sberbank</a:t>
            </a:r>
            <a:r>
              <a:rPr lang="en-US" sz="3200" b="1" dirty="0" smtClean="0">
                <a:solidFill>
                  <a:schemeClr val="bg1"/>
                </a:solidFill>
              </a:rPr>
              <a:t> Housing Prices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Challenges</a:t>
            </a:r>
            <a:r>
              <a:rPr lang="en-US" sz="3200" dirty="0" smtClean="0">
                <a:solidFill>
                  <a:schemeClr val="bg1"/>
                </a:solidFill>
              </a:rPr>
              <a:t>: Data quality, test set different from train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Approach</a:t>
            </a:r>
            <a:r>
              <a:rPr lang="en-US" sz="3200" dirty="0" smtClean="0">
                <a:solidFill>
                  <a:schemeClr val="bg1"/>
                </a:solidFill>
              </a:rPr>
              <a:t>: Ensembles, </a:t>
            </a:r>
            <a:r>
              <a:rPr lang="en-US" sz="3200" dirty="0" smtClean="0">
                <a:solidFill>
                  <a:schemeClr val="bg1"/>
                </a:solidFill>
              </a:rPr>
              <a:t>data </a:t>
            </a:r>
            <a:r>
              <a:rPr lang="en-US" sz="3200" dirty="0" smtClean="0">
                <a:solidFill>
                  <a:schemeClr val="bg1"/>
                </a:solidFill>
              </a:rPr>
              <a:t>enrichment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Current rank </a:t>
            </a:r>
            <a:r>
              <a:rPr lang="en-US" sz="3200" dirty="0" smtClean="0">
                <a:solidFill>
                  <a:schemeClr val="bg1"/>
                </a:solidFill>
              </a:rPr>
              <a:t>about 720 of 2400 </a:t>
            </a:r>
          </a:p>
          <a:p>
            <a:pPr algn="ctr"/>
            <a:endParaRPr lang="nl-NL" sz="3200" dirty="0" smtClean="0">
              <a:solidFill>
                <a:schemeClr val="bg1"/>
              </a:solidFill>
            </a:endParaRPr>
          </a:p>
          <a:p>
            <a:pPr algn="ctr"/>
            <a:endParaRPr lang="nl-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CP" id="{A2B2A2E5-8C10-3D48-B879-97090C454E52}" vid="{FD09F00C-FDC6-E347-A03D-C9781C1DC58D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U_PPT_ENG_CP" id="{A2B2A2E5-8C10-3D48-B879-97090C454E52}" vid="{7DEE8FA5-744F-DF47-8956-AA68E72134B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RU_PPT_ENG_CP</Template>
  <TotalTime>1089</TotalTime>
  <Words>218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Stencil</vt:lpstr>
      <vt:lpstr>1_Basis NL</vt:lpstr>
      <vt:lpstr>Titel NL</vt:lpstr>
      <vt:lpstr>CLASSIFIED</vt:lpstr>
      <vt:lpstr>Sberbank Russian Housing Market</vt:lpstr>
      <vt:lpstr>Step One: Data Exploration</vt:lpstr>
      <vt:lpstr>Approach</vt:lpstr>
      <vt:lpstr>Results</vt:lpstr>
      <vt:lpstr>From here onwards</vt:lpstr>
      <vt:lpstr>Team Classified </vt:lpstr>
    </vt:vector>
  </TitlesOfParts>
  <Company>Radboud Universiteit Nijmegen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Jeffrey Luppes</cp:lastModifiedBy>
  <cp:revision>25</cp:revision>
  <cp:lastPrinted>2017-01-24T09:58:55Z</cp:lastPrinted>
  <dcterms:created xsi:type="dcterms:W3CDTF">2017-03-20T08:06:55Z</dcterms:created>
  <dcterms:modified xsi:type="dcterms:W3CDTF">2017-06-01T11:12:03Z</dcterms:modified>
</cp:coreProperties>
</file>