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  <p:sldMasterId id="2147483721" r:id="rId2"/>
  </p:sldMasterIdLst>
  <p:notesMasterIdLst>
    <p:notesMasterId r:id="rId10"/>
  </p:notesMasterIdLst>
  <p:handoutMasterIdLst>
    <p:handoutMasterId r:id="rId11"/>
  </p:handoutMasterIdLst>
  <p:sldIdLst>
    <p:sldId id="402" r:id="rId3"/>
    <p:sldId id="405" r:id="rId4"/>
    <p:sldId id="406" r:id="rId5"/>
    <p:sldId id="407" r:id="rId6"/>
    <p:sldId id="408" r:id="rId7"/>
    <p:sldId id="409" r:id="rId8"/>
    <p:sldId id="403" r:id="rId9"/>
  </p:sldIdLst>
  <p:sldSz cx="17348200" cy="9756775"/>
  <p:notesSz cx="6858000" cy="9144000"/>
  <p:defaultTextStyle>
    <a:defPPr>
      <a:defRPr lang="nl-NL"/>
    </a:defPPr>
    <a:lvl1pPr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649288" indent="-192088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1300163" indent="-385763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949450" indent="-577850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2600325" indent="-771525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3" userDrawn="1">
          <p15:clr>
            <a:srgbClr val="A4A3A4"/>
          </p15:clr>
        </p15:guide>
        <p15:guide id="2" pos="54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2922"/>
    <a:srgbClr val="BE2E1A"/>
    <a:srgbClr val="BF2E1B"/>
    <a:srgbClr val="B72E1B"/>
    <a:srgbClr val="B3011B"/>
    <a:srgbClr val="A8011B"/>
    <a:srgbClr val="00332B"/>
    <a:srgbClr val="E8CD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77" autoAdjust="0"/>
    <p:restoredTop sz="94610" autoAdjust="0"/>
  </p:normalViewPr>
  <p:slideViewPr>
    <p:cSldViewPr snapToGrid="0" snapToObjects="1">
      <p:cViewPr varScale="1">
        <p:scale>
          <a:sx n="46" d="100"/>
          <a:sy n="46" d="100"/>
        </p:scale>
        <p:origin x="84" y="1044"/>
      </p:cViewPr>
      <p:guideLst>
        <p:guide orient="horz" pos="3073"/>
        <p:guide pos="54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2" d="100"/>
          <a:sy n="162" d="100"/>
        </p:scale>
        <p:origin x="6544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Koptekst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17A39E9D-B438-D94D-AF2A-93757548558C}" type="datetime1">
              <a:rPr lang="nl-NL" altLang="nl-NL"/>
              <a:pPr/>
              <a:t>31-5-2017</a:t>
            </a:fld>
            <a:endParaRPr lang="nl-NL" alt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18A9EAD0-9E80-4D48-BD70-0B8751B7105E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516391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Koptekst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3AA95554-0BC3-EC48-BCE0-DB850053191D}" type="datetime1">
              <a:rPr lang="nl-NL" altLang="nl-NL"/>
              <a:pPr/>
              <a:t>31-5-2017</a:t>
            </a:fld>
            <a:endParaRPr lang="nl-NL" alt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 smtClean="0"/>
              <a:t>Klik om de tekststijl van het model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99F9E045-9CC3-1D4F-BC0B-726384831F88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777474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9288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0163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49450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00325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51378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653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929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2204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vol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200732" y="1799999"/>
            <a:ext cx="14889083" cy="7020000"/>
          </a:xfrm>
        </p:spPr>
        <p:txBody>
          <a:bodyPr>
            <a:normAutofit/>
          </a:bodyPr>
          <a:lstStyle>
            <a:lvl1pPr marL="609951" indent="-609951">
              <a:buFont typeface="Arial" charset="0"/>
              <a:buChar char="•"/>
              <a:defRPr/>
            </a:lvl1pPr>
            <a:lvl2pPr marL="1062611" indent="-457463">
              <a:buFont typeface="Arial" charset="0"/>
              <a:buChar char="•"/>
              <a:defRPr/>
            </a:lvl2pPr>
            <a:lvl3pPr marL="1677364" indent="-457463">
              <a:buFont typeface="Helvetica" charset="0"/>
              <a:buChar char="−"/>
              <a:defRPr/>
            </a:lvl3pPr>
            <a:lvl4pPr marL="2206268" indent="-381219">
              <a:buFont typeface="Helvetica" charset="0"/>
              <a:buChar char="−"/>
              <a:defRPr/>
            </a:lvl4pPr>
            <a:lvl5pPr marL="2821021" indent="-381219">
              <a:buFont typeface="Helvetica" charset="0"/>
              <a:buChar char="−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510068-CF9F-1546-A962-438E155E6626}" type="slidenum">
              <a:rPr lang="nl-NL" altLang="nl-NL"/>
              <a:pPr/>
              <a:t>‹#›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E1ED08B-741D-9E48-95DA-82644AB503BC}" type="datetime1">
              <a:rPr lang="nl-NL" altLang="nl-NL" smtClean="0"/>
              <a:t>31-5-2017</a:t>
            </a:fld>
            <a:endParaRPr lang="nl-NL" altLang="nl-NL"/>
          </a:p>
        </p:txBody>
      </p:sp>
      <p:cxnSp>
        <p:nvCxnSpPr>
          <p:cNvPr id="10" name="Rechte verbindingslijn 9"/>
          <p:cNvCxnSpPr/>
          <p:nvPr userDrawn="1"/>
        </p:nvCxnSpPr>
        <p:spPr>
          <a:xfrm>
            <a:off x="1200884" y="8980714"/>
            <a:ext cx="14889249" cy="0"/>
          </a:xfrm>
          <a:prstGeom prst="line">
            <a:avLst/>
          </a:prstGeom>
          <a:ln w="19050">
            <a:solidFill>
              <a:srgbClr val="BE2E1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3860292" y="9147198"/>
            <a:ext cx="2229523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84" y="9349691"/>
            <a:ext cx="1606019" cy="196784"/>
          </a:xfrm>
          <a:prstGeom prst="rect">
            <a:avLst/>
          </a:prstGeom>
        </p:spPr>
      </p:pic>
    </p:spTree>
    <p:extLst/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volg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200732" y="1799999"/>
            <a:ext cx="14889083" cy="7020000"/>
          </a:xfrm>
        </p:spPr>
        <p:txBody>
          <a:bodyPr>
            <a:normAutofit/>
          </a:bodyPr>
          <a:lstStyle>
            <a:lvl1pPr marL="609951" indent="-609951">
              <a:buFont typeface="Arial" charset="0"/>
              <a:buChar char="•"/>
              <a:defRPr baseline="0"/>
            </a:lvl1pPr>
            <a:lvl2pPr marL="1062611" indent="-457463">
              <a:buFont typeface="Arial" charset="0"/>
              <a:buChar char="•"/>
              <a:defRPr/>
            </a:lvl2pPr>
            <a:lvl3pPr marL="1677364" indent="-457463">
              <a:buFont typeface="Helvetica" charset="0"/>
              <a:buChar char="−"/>
              <a:defRPr/>
            </a:lvl3pPr>
            <a:lvl4pPr marL="2206268" indent="-381219">
              <a:buFont typeface="Helvetica" charset="0"/>
              <a:buChar char="−"/>
              <a:defRPr/>
            </a:lvl4pPr>
            <a:lvl5pPr marL="2821021" indent="-381219">
              <a:buFont typeface="Helvetica" charset="0"/>
              <a:buChar char="−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510068-CF9F-1546-A962-438E155E6626}" type="slidenum">
              <a:rPr lang="nl-NL" altLang="nl-NL" smtClean="0"/>
              <a:pPr/>
              <a:t>‹#›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1ED08B-741D-9E48-95DA-82644AB503BC}" type="datetime1">
              <a:rPr lang="nl-NL" altLang="nl-NL" smtClean="0"/>
              <a:pPr/>
              <a:t>31-5-2017</a:t>
            </a:fld>
            <a:endParaRPr lang="nl-NL" altLang="nl-NL" dirty="0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60292" y="9147198"/>
            <a:ext cx="2229523" cy="507738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84" y="9349691"/>
            <a:ext cx="1606019" cy="196785"/>
          </a:xfrm>
          <a:prstGeom prst="rect">
            <a:avLst/>
          </a:prstGeom>
        </p:spPr>
      </p:pic>
    </p:spTree>
    <p:extLst/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/>
              <a:pPr/>
              <a:t>‹#›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53270" y="9172347"/>
            <a:ext cx="337646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6CB0545-8C00-A544-A88F-C33FBC7A7630}" type="datetime1">
              <a:rPr lang="nl-NL" altLang="nl-NL" smtClean="0"/>
              <a:t>31-5-2017</a:t>
            </a:fld>
            <a:endParaRPr lang="nl-NL" altLang="nl-NL" dirty="0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200884" y="3318318"/>
            <a:ext cx="14889249" cy="508545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endParaRPr lang="nl-NL" dirty="0"/>
          </a:p>
        </p:txBody>
      </p:sp>
      <p:cxnSp>
        <p:nvCxnSpPr>
          <p:cNvPr id="12" name="Rechte verbindingslijn 11"/>
          <p:cNvCxnSpPr/>
          <p:nvPr userDrawn="1"/>
        </p:nvCxnSpPr>
        <p:spPr>
          <a:xfrm>
            <a:off x="1200884" y="8980714"/>
            <a:ext cx="14889249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1200884" y="2157048"/>
            <a:ext cx="14889249" cy="97301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nl-NL" dirty="0"/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60292" y="9147198"/>
            <a:ext cx="2229523" cy="507738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84" y="9349691"/>
            <a:ext cx="1606019" cy="19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2336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/>
              <a:pPr/>
              <a:t>‹#›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53270" y="9172347"/>
            <a:ext cx="337646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6CB0545-8C00-A544-A88F-C33FBC7A7630}" type="datetime1">
              <a:rPr lang="nl-NL" altLang="nl-NL" smtClean="0"/>
              <a:t>31-5-2017</a:t>
            </a:fld>
            <a:endParaRPr lang="nl-NL" altLang="nl-NL" dirty="0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200884" y="2157047"/>
            <a:ext cx="14889249" cy="6224953"/>
          </a:xfrm>
        </p:spPr>
        <p:txBody>
          <a:bodyPr/>
          <a:lstStyle>
            <a:lvl1pPr algn="l">
              <a:defRPr baseline="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endParaRPr lang="nl-NL" dirty="0"/>
          </a:p>
        </p:txBody>
      </p:sp>
      <p:cxnSp>
        <p:nvCxnSpPr>
          <p:cNvPr id="12" name="Rechte verbindingslijn 11"/>
          <p:cNvCxnSpPr/>
          <p:nvPr userDrawn="1"/>
        </p:nvCxnSpPr>
        <p:spPr>
          <a:xfrm>
            <a:off x="1200884" y="8980714"/>
            <a:ext cx="14889249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60292" y="9147198"/>
            <a:ext cx="2229523" cy="507738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84" y="9349691"/>
            <a:ext cx="1606019" cy="19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09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1200884" y="720725"/>
            <a:ext cx="14889249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Titelstijl van model bewerken</a:t>
            </a:r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1200884" y="1800224"/>
            <a:ext cx="14889249" cy="70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 smtClean="0"/>
              <a:t>Klik om de tekststijl van het model te bewerken</a:t>
            </a:r>
          </a:p>
          <a:p>
            <a:pPr lvl="1"/>
            <a:r>
              <a:rPr lang="nl-NL" altLang="nl-NL" dirty="0" smtClean="0"/>
              <a:t>Tweede niveau</a:t>
            </a:r>
          </a:p>
          <a:p>
            <a:pPr lvl="2"/>
            <a:r>
              <a:rPr lang="nl-NL" altLang="nl-NL" dirty="0" smtClean="0"/>
              <a:t>Derde niveau</a:t>
            </a:r>
          </a:p>
          <a:p>
            <a:pPr lvl="3"/>
            <a:r>
              <a:rPr lang="nl-NL" altLang="nl-NL" dirty="0" smtClean="0"/>
              <a:t>Vierde niveau</a:t>
            </a:r>
          </a:p>
          <a:p>
            <a:pPr lvl="4"/>
            <a:r>
              <a:rPr lang="nl-NL" altLang="nl-NL" dirty="0" smtClean="0"/>
              <a:t>Vijfde niveau</a:t>
            </a:r>
            <a:endParaRPr lang="nl-NL" alt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132E2AD1-83D9-DF41-A9AF-2F9595B23F20}" type="slidenum">
              <a:rPr lang="nl-NL" altLang="nl-NL" smtClean="0"/>
              <a:pPr/>
              <a:t>‹#›</a:t>
            </a:fld>
            <a:endParaRPr lang="nl-NL" altLang="nl-NL" dirty="0"/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53269" y="9172347"/>
            <a:ext cx="3376460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867533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tx1"/>
                </a:solidFill>
                <a:latin typeface="Calibri" charset="0"/>
              </a:defRPr>
            </a:lvl1pPr>
          </a:lstStyle>
          <a:p>
            <a:fld id="{B3873A8C-A209-FC40-86BC-D3E9A671FD81}" type="datetime1">
              <a:rPr lang="nl-NL" altLang="nl-NL" smtClean="0"/>
              <a:pPr/>
              <a:t>31-5-2017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72913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866215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BE2E1A"/>
          </a:solidFill>
          <a:latin typeface="+mj-lt"/>
          <a:ea typeface="+mj-ea"/>
          <a:cs typeface="+mj-cs"/>
        </a:defRPr>
      </a:lvl1pPr>
      <a:lvl2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2pPr>
      <a:lvl3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3pPr>
      <a:lvl4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4pPr>
      <a:lvl5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5pPr>
      <a:lvl6pPr marL="609951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6pPr>
      <a:lvl7pPr marL="1219901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7pPr>
      <a:lvl8pPr marL="1829852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8pPr>
      <a:lvl9pPr marL="2439802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9pPr>
    </p:titleStyle>
    <p:bodyStyle>
      <a:lvl1pPr marL="609951" indent="-609951" algn="l" defTabSz="866215" rtl="0" eaLnBrk="1" fontAlgn="base" hangingPunct="1">
        <a:lnSpc>
          <a:spcPct val="100000"/>
        </a:lnSpc>
        <a:spcBef>
          <a:spcPts val="2001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060" indent="-457463" algn="l" defTabSz="866215" rtl="0" eaLnBrk="1" fontAlgn="base" hangingPunct="1">
        <a:lnSpc>
          <a:spcPct val="90000"/>
        </a:lnSpc>
        <a:spcBef>
          <a:spcPts val="2001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77364" indent="-457463" algn="l" defTabSz="866215" rtl="0" eaLnBrk="1" fontAlgn="base" hangingPunct="1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204718" indent="-381219" algn="l" defTabSz="866215" rtl="0" eaLnBrk="1" fontAlgn="base" hangingPunct="1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821021" indent="-381219" algn="l" defTabSz="866215" rtl="0" eaLnBrk="1" fontAlgn="base" hangingPunct="1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4771430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6pPr>
      <a:lvl7pPr marL="5638962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7pPr>
      <a:lvl8pPr marL="6506495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8pPr>
      <a:lvl9pPr marL="7374027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1pPr>
      <a:lvl2pPr marL="86753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2pPr>
      <a:lvl3pPr marL="173506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3pPr>
      <a:lvl4pPr marL="260259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4pPr>
      <a:lvl5pPr marL="347013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5pPr>
      <a:lvl6pPr marL="433766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6pPr>
      <a:lvl7pPr marL="520519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7pPr>
      <a:lvl8pPr marL="607272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8pPr>
      <a:lvl9pPr marL="694026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1200884" y="720725"/>
            <a:ext cx="14889249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Titelstijl van model bewerken</a:t>
            </a:r>
          </a:p>
        </p:txBody>
      </p:sp>
      <p:sp>
        <p:nvSpPr>
          <p:cNvPr id="8195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1200884" y="2157414"/>
            <a:ext cx="14889249" cy="576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Klik om de tekststijl van het model te bewerken</a:t>
            </a:r>
          </a:p>
          <a:p>
            <a:pPr lvl="1"/>
            <a:r>
              <a:rPr lang="nl-NL" altLang="nl-NL" dirty="0"/>
              <a:t>Tweede niveau</a:t>
            </a:r>
          </a:p>
          <a:p>
            <a:pPr lvl="2"/>
            <a:r>
              <a:rPr lang="nl-NL" altLang="nl-NL" dirty="0"/>
              <a:t>Derde niveau</a:t>
            </a:r>
          </a:p>
          <a:p>
            <a:pPr lvl="3"/>
            <a:r>
              <a:rPr lang="nl-NL" altLang="nl-NL" dirty="0"/>
              <a:t>Vierde niveau</a:t>
            </a:r>
          </a:p>
          <a:p>
            <a:pPr lvl="4"/>
            <a:r>
              <a:rPr lang="nl-NL" altLang="nl-NL" dirty="0"/>
              <a:t>Vijfde niveau</a:t>
            </a: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132E2AD1-83D9-DF41-A9AF-2F9595B23F20}" type="slidenum">
              <a:rPr lang="nl-NL" altLang="nl-NL" smtClean="0"/>
              <a:pPr/>
              <a:t>‹#›</a:t>
            </a:fld>
            <a:endParaRPr lang="nl-NL" altLang="nl-NL" dirty="0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53269" y="9172347"/>
            <a:ext cx="3376460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867533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1"/>
                </a:solidFill>
                <a:latin typeface="Calibri" charset="0"/>
              </a:defRPr>
            </a:lvl1pPr>
          </a:lstStyle>
          <a:p>
            <a:fld id="{FB5CF2AB-20FF-5442-9E53-3C6EDD7FBCEA}" type="datetime1">
              <a:rPr lang="nl-NL" altLang="nl-NL" smtClean="0"/>
              <a:pPr/>
              <a:t>31-5-2017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73953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2" r:id="rId2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866215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2pPr>
      <a:lvl3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3pPr>
      <a:lvl4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4pPr>
      <a:lvl5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5pPr>
      <a:lvl6pPr marL="609951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6pPr>
      <a:lvl7pPr marL="1219901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7pPr>
      <a:lvl8pPr marL="1829852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8pPr>
      <a:lvl9pPr marL="2439802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9pPr>
    </p:titleStyle>
    <p:bodyStyle>
      <a:lvl1pPr algn="l" defTabSz="866215" rtl="0" eaLnBrk="0" fontAlgn="base" hangingPunct="0">
        <a:spcBef>
          <a:spcPts val="2001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060" indent="-455346" algn="l" defTabSz="866215" rtl="0" eaLnBrk="0" fontAlgn="base" hangingPunct="0">
        <a:lnSpc>
          <a:spcPct val="90000"/>
        </a:lnSpc>
        <a:spcBef>
          <a:spcPts val="2001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75247" indent="-457463" algn="l" defTabSz="866215" rtl="0" eaLnBrk="0" fontAlgn="base" hangingPunct="0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202599" indent="-381219" algn="l" defTabSz="866215" rtl="0" eaLnBrk="0" fontAlgn="base" hangingPunct="0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818904" indent="-381219" algn="l" defTabSz="866215" rtl="0" eaLnBrk="0" fontAlgn="base" hangingPunct="0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4771430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6pPr>
      <a:lvl7pPr marL="5638962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7pPr>
      <a:lvl8pPr marL="6506495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8pPr>
      <a:lvl9pPr marL="7374027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1pPr>
      <a:lvl2pPr marL="86753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2pPr>
      <a:lvl3pPr marL="173506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3pPr>
      <a:lvl4pPr marL="260259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4pPr>
      <a:lvl5pPr marL="347013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5pPr>
      <a:lvl6pPr marL="433766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6pPr>
      <a:lvl7pPr marL="520519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7pPr>
      <a:lvl8pPr marL="607272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8pPr>
      <a:lvl9pPr marL="694026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387920" y="693305"/>
            <a:ext cx="14889249" cy="1275488"/>
          </a:xfrm>
        </p:spPr>
        <p:txBody>
          <a:bodyPr/>
          <a:lstStyle/>
          <a:p>
            <a:pPr algn="ctr"/>
            <a:r>
              <a:rPr lang="nl-NL" sz="8800" dirty="0" smtClean="0">
                <a:latin typeface="Stencil" panose="040409050D0802020404" pitchFamily="82" charset="0"/>
              </a:rPr>
              <a:t>CLASSIFIED</a:t>
            </a:r>
            <a:endParaRPr lang="nl-NL" sz="8800" dirty="0">
              <a:latin typeface="Stencil" panose="040409050D0802020404" pitchFamily="82" charset="0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r>
              <a:rPr lang="nl-NL" sz="3200" dirty="0" err="1" smtClean="0"/>
              <a:t>Sberbank</a:t>
            </a:r>
            <a:r>
              <a:rPr lang="nl-NL" sz="3200" dirty="0" smtClean="0"/>
              <a:t> Russian </a:t>
            </a:r>
            <a:r>
              <a:rPr lang="nl-NL" sz="3200" dirty="0" err="1" smtClean="0"/>
              <a:t>Housing</a:t>
            </a:r>
            <a:r>
              <a:rPr lang="nl-NL" sz="3200" dirty="0" smtClean="0"/>
              <a:t> Market </a:t>
            </a:r>
            <a:r>
              <a:rPr lang="nl-NL" sz="3200" dirty="0" err="1" smtClean="0"/>
              <a:t>Competition</a:t>
            </a:r>
            <a:endParaRPr lang="nl-NL" sz="3200" dirty="0" smtClean="0"/>
          </a:p>
          <a:p>
            <a:pPr algn="ctr"/>
            <a:r>
              <a:rPr lang="nl-NL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https://www.kaggle.com/c/sberbank-russian-housing-market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algn="ctr"/>
            <a:r>
              <a:rPr lang="nl-NL" i="1" dirty="0" err="1" smtClean="0"/>
              <a:t>Classified</a:t>
            </a:r>
            <a:r>
              <a:rPr lang="nl-NL" i="1" dirty="0" smtClean="0"/>
              <a:t> is Jordi </a:t>
            </a:r>
            <a:r>
              <a:rPr lang="nl-NL" i="1" dirty="0" err="1" smtClean="0"/>
              <a:t>Beernink</a:t>
            </a:r>
            <a:r>
              <a:rPr lang="nl-NL" i="1" dirty="0" smtClean="0"/>
              <a:t>, Thijs </a:t>
            </a:r>
            <a:r>
              <a:rPr lang="nl-NL" i="1" dirty="0" err="1" smtClean="0"/>
              <a:t>Werrij</a:t>
            </a:r>
            <a:r>
              <a:rPr lang="nl-NL" i="1" dirty="0" smtClean="0"/>
              <a:t>, Roel Bouman, </a:t>
            </a:r>
            <a:r>
              <a:rPr lang="nl-NL" i="1" dirty="0" smtClean="0">
                <a:solidFill>
                  <a:srgbClr val="FFFF00"/>
                </a:solidFill>
              </a:rPr>
              <a:t>Jeffrey Luppes</a:t>
            </a:r>
            <a:r>
              <a:rPr lang="nl-NL" i="1" dirty="0" smtClean="0"/>
              <a:t>, </a:t>
            </a:r>
            <a:r>
              <a:rPr lang="nl-NL" i="1" dirty="0" err="1" smtClean="0"/>
              <a:t>and</a:t>
            </a:r>
            <a:r>
              <a:rPr lang="nl-NL" i="1" dirty="0" smtClean="0"/>
              <a:t> </a:t>
            </a:r>
            <a:r>
              <a:rPr lang="nl-NL" i="1" dirty="0" err="1" smtClean="0"/>
              <a:t>Gerdriaan</a:t>
            </a:r>
            <a:r>
              <a:rPr lang="nl-NL" i="1" dirty="0" smtClean="0"/>
              <a:t> Mulder.</a:t>
            </a:r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21428364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Sberbank</a:t>
            </a:r>
            <a:r>
              <a:rPr lang="nl-NL" dirty="0" smtClean="0"/>
              <a:t> Russian </a:t>
            </a:r>
            <a:r>
              <a:rPr lang="nl-NL" dirty="0" err="1" smtClean="0"/>
              <a:t>Housing</a:t>
            </a:r>
            <a:r>
              <a:rPr lang="nl-NL" dirty="0" smtClean="0"/>
              <a:t> Market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200" dirty="0" err="1" smtClean="0"/>
              <a:t>Kaggle</a:t>
            </a:r>
            <a:r>
              <a:rPr lang="nl-NL" sz="3200" dirty="0" smtClean="0"/>
              <a:t> </a:t>
            </a:r>
            <a:r>
              <a:rPr lang="nl-NL" sz="3200" dirty="0" err="1" smtClean="0"/>
              <a:t>Competition</a:t>
            </a:r>
            <a:r>
              <a:rPr lang="nl-NL" sz="3200" dirty="0" smtClean="0"/>
              <a:t> </a:t>
            </a:r>
            <a:r>
              <a:rPr lang="nl-NL" sz="3200" dirty="0" err="1" smtClean="0"/>
              <a:t>ending</a:t>
            </a:r>
            <a:r>
              <a:rPr lang="nl-NL" sz="3200" dirty="0" smtClean="0"/>
              <a:t> </a:t>
            </a:r>
            <a:r>
              <a:rPr lang="nl-NL" sz="3200" dirty="0" err="1" smtClean="0">
                <a:solidFill>
                  <a:srgbClr val="B72922"/>
                </a:solidFill>
              </a:rPr>
              <a:t>June</a:t>
            </a:r>
            <a:r>
              <a:rPr lang="nl-NL" sz="3200" dirty="0" smtClean="0">
                <a:solidFill>
                  <a:srgbClr val="B72922"/>
                </a:solidFill>
              </a:rPr>
              <a:t> 29</a:t>
            </a:r>
          </a:p>
          <a:p>
            <a:r>
              <a:rPr lang="nl-NL" sz="3200" dirty="0" smtClean="0"/>
              <a:t>Data </a:t>
            </a:r>
            <a:r>
              <a:rPr lang="nl-NL" sz="3200" dirty="0" err="1" smtClean="0"/>
              <a:t>from</a:t>
            </a:r>
            <a:r>
              <a:rPr lang="nl-NL" sz="3200" dirty="0" smtClean="0"/>
              <a:t> </a:t>
            </a:r>
            <a:r>
              <a:rPr lang="nl-NL" sz="3200" dirty="0" err="1" smtClean="0"/>
              <a:t>the</a:t>
            </a:r>
            <a:r>
              <a:rPr lang="nl-NL" sz="3200" dirty="0" smtClean="0"/>
              <a:t> Russian Property Market</a:t>
            </a:r>
          </a:p>
          <a:p>
            <a:r>
              <a:rPr lang="nl-NL" sz="3200" dirty="0" err="1" smtClean="0"/>
              <a:t>Spatial</a:t>
            </a:r>
            <a:r>
              <a:rPr lang="nl-NL" sz="3200" dirty="0" smtClean="0"/>
              <a:t> element: different</a:t>
            </a:r>
            <a:r>
              <a:rPr lang="nl-NL" sz="3200" dirty="0" smtClean="0">
                <a:solidFill>
                  <a:srgbClr val="B72922"/>
                </a:solidFill>
              </a:rPr>
              <a:t> </a:t>
            </a:r>
            <a:r>
              <a:rPr lang="nl-NL" sz="3200" dirty="0" err="1" smtClean="0">
                <a:solidFill>
                  <a:srgbClr val="B72922"/>
                </a:solidFill>
              </a:rPr>
              <a:t>areas</a:t>
            </a:r>
            <a:r>
              <a:rPr lang="nl-NL" sz="3200" dirty="0" smtClean="0">
                <a:solidFill>
                  <a:srgbClr val="B72922"/>
                </a:solidFill>
              </a:rPr>
              <a:t> </a:t>
            </a:r>
            <a:r>
              <a:rPr lang="nl-NL" sz="3200" dirty="0" smtClean="0"/>
              <a:t>of </a:t>
            </a:r>
            <a:r>
              <a:rPr lang="nl-NL" sz="3200" dirty="0" smtClean="0">
                <a:solidFill>
                  <a:srgbClr val="B72922"/>
                </a:solidFill>
              </a:rPr>
              <a:t>Moscow</a:t>
            </a:r>
          </a:p>
          <a:p>
            <a:r>
              <a:rPr lang="nl-NL" sz="3200" dirty="0" smtClean="0"/>
              <a:t>Time: Data is </a:t>
            </a:r>
            <a:r>
              <a:rPr lang="nl-NL" sz="3200" dirty="0" err="1" smtClean="0"/>
              <a:t>from</a:t>
            </a:r>
            <a:r>
              <a:rPr lang="nl-NL" sz="3200" dirty="0" smtClean="0"/>
              <a:t> </a:t>
            </a:r>
            <a:r>
              <a:rPr lang="nl-NL" sz="3200" dirty="0" smtClean="0">
                <a:solidFill>
                  <a:srgbClr val="B72922"/>
                </a:solidFill>
              </a:rPr>
              <a:t>2011</a:t>
            </a:r>
            <a:r>
              <a:rPr lang="nl-NL" sz="3200" dirty="0" smtClean="0"/>
              <a:t> </a:t>
            </a:r>
            <a:r>
              <a:rPr lang="nl-NL" sz="3200" dirty="0" err="1" smtClean="0"/>
              <a:t>to</a:t>
            </a:r>
            <a:r>
              <a:rPr lang="nl-NL" sz="3200" dirty="0" smtClean="0"/>
              <a:t> </a:t>
            </a:r>
            <a:r>
              <a:rPr lang="nl-NL" sz="3200" dirty="0" smtClean="0">
                <a:solidFill>
                  <a:srgbClr val="B72922"/>
                </a:solidFill>
              </a:rPr>
              <a:t>2015.</a:t>
            </a:r>
            <a:r>
              <a:rPr lang="nl-NL" sz="3200" dirty="0" smtClean="0"/>
              <a:t> 	</a:t>
            </a:r>
            <a:endParaRPr lang="nl-NL" sz="3200" i="1" dirty="0" smtClean="0">
              <a:solidFill>
                <a:srgbClr val="C00000"/>
              </a:solidFill>
            </a:endParaRPr>
          </a:p>
          <a:p>
            <a:r>
              <a:rPr lang="nl-NL" sz="3200" dirty="0" smtClean="0"/>
              <a:t>Macro-</a:t>
            </a:r>
            <a:r>
              <a:rPr lang="nl-NL" sz="3200" dirty="0" err="1" smtClean="0"/>
              <a:t>economic</a:t>
            </a:r>
            <a:r>
              <a:rPr lang="nl-NL" sz="3200" dirty="0" smtClean="0"/>
              <a:t> data: information on </a:t>
            </a:r>
            <a:r>
              <a:rPr lang="nl-NL" sz="3200" dirty="0" err="1" smtClean="0"/>
              <a:t>Russia’s</a:t>
            </a:r>
            <a:r>
              <a:rPr lang="nl-NL" sz="3200" dirty="0" smtClean="0"/>
              <a:t> </a:t>
            </a:r>
            <a:r>
              <a:rPr lang="nl-NL" sz="3200" dirty="0" smtClean="0">
                <a:solidFill>
                  <a:srgbClr val="B72922"/>
                </a:solidFill>
              </a:rPr>
              <a:t>financial sector</a:t>
            </a:r>
            <a:r>
              <a:rPr lang="nl-NL" sz="3200" dirty="0" smtClean="0"/>
              <a:t> </a:t>
            </a:r>
            <a:r>
              <a:rPr lang="nl-NL" sz="3200" dirty="0" err="1" smtClean="0"/>
              <a:t>and</a:t>
            </a:r>
            <a:r>
              <a:rPr lang="nl-NL" sz="3200" dirty="0" smtClean="0"/>
              <a:t> </a:t>
            </a:r>
            <a:r>
              <a:rPr lang="nl-NL" sz="3200" dirty="0" err="1" smtClean="0">
                <a:solidFill>
                  <a:srgbClr val="B72922"/>
                </a:solidFill>
              </a:rPr>
              <a:t>macroeconomy</a:t>
            </a:r>
            <a:endParaRPr lang="nl-NL" sz="3200" dirty="0" smtClean="0">
              <a:solidFill>
                <a:srgbClr val="B72922"/>
              </a:solidFill>
            </a:endParaRPr>
          </a:p>
          <a:p>
            <a:r>
              <a:rPr lang="nl-NL" sz="3200" dirty="0" err="1" smtClean="0"/>
              <a:t>To</a:t>
            </a:r>
            <a:r>
              <a:rPr lang="nl-NL" sz="3200" dirty="0" smtClean="0"/>
              <a:t> </a:t>
            </a:r>
            <a:r>
              <a:rPr lang="nl-NL" sz="3200" dirty="0" err="1" smtClean="0"/>
              <a:t>predict</a:t>
            </a:r>
            <a:r>
              <a:rPr lang="nl-NL" sz="3200" dirty="0" smtClean="0"/>
              <a:t>: </a:t>
            </a:r>
            <a:r>
              <a:rPr lang="nl-NL" sz="3200" dirty="0" smtClean="0">
                <a:solidFill>
                  <a:srgbClr val="B72922"/>
                </a:solidFill>
              </a:rPr>
              <a:t>Price. </a:t>
            </a:r>
          </a:p>
          <a:p>
            <a:endParaRPr lang="nl-NL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909" y="554471"/>
            <a:ext cx="2757908" cy="31239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68713" y="4094240"/>
            <a:ext cx="7265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i="1" dirty="0">
                <a:solidFill>
                  <a:srgbClr val="C00000"/>
                </a:solidFill>
              </a:rPr>
              <a:t>But </a:t>
            </a:r>
            <a:r>
              <a:rPr lang="nl-NL" sz="2800" i="1" dirty="0" err="1">
                <a:solidFill>
                  <a:srgbClr val="C00000"/>
                </a:solidFill>
              </a:rPr>
              <a:t>the</a:t>
            </a:r>
            <a:r>
              <a:rPr lang="nl-NL" sz="2800" i="1" dirty="0">
                <a:solidFill>
                  <a:srgbClr val="C00000"/>
                </a:solidFill>
              </a:rPr>
              <a:t> test set is </a:t>
            </a:r>
            <a:r>
              <a:rPr lang="nl-NL" sz="2800" i="1" dirty="0" err="1">
                <a:solidFill>
                  <a:srgbClr val="C00000"/>
                </a:solidFill>
              </a:rPr>
              <a:t>from</a:t>
            </a:r>
            <a:r>
              <a:rPr lang="nl-NL" sz="2800" i="1" dirty="0">
                <a:solidFill>
                  <a:srgbClr val="C00000"/>
                </a:solidFill>
              </a:rPr>
              <a:t> 2015 </a:t>
            </a:r>
            <a:r>
              <a:rPr lang="nl-NL" sz="2800" i="1" dirty="0" err="1">
                <a:solidFill>
                  <a:srgbClr val="C00000"/>
                </a:solidFill>
              </a:rPr>
              <a:t>to</a:t>
            </a:r>
            <a:r>
              <a:rPr lang="nl-NL" sz="2800" i="1" dirty="0">
                <a:solidFill>
                  <a:srgbClr val="C00000"/>
                </a:solidFill>
              </a:rPr>
              <a:t> 2016!</a:t>
            </a:r>
            <a:endParaRPr lang="nl-NL" sz="28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44492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Step </a:t>
            </a:r>
            <a:r>
              <a:rPr lang="nl-NL" dirty="0" err="1" smtClean="0"/>
              <a:t>One</a:t>
            </a:r>
            <a:r>
              <a:rPr lang="nl-NL" dirty="0" smtClean="0"/>
              <a:t>: Data Exp</a:t>
            </a:r>
            <a:r>
              <a:rPr lang="nl-NL" dirty="0" smtClean="0"/>
              <a:t>loration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 </a:t>
            </a:r>
            <a:r>
              <a:rPr lang="nl-NL" dirty="0" smtClean="0">
                <a:solidFill>
                  <a:srgbClr val="B72922"/>
                </a:solidFill>
              </a:rPr>
              <a:t>30471</a:t>
            </a:r>
            <a:r>
              <a:rPr lang="nl-NL" dirty="0" smtClean="0"/>
              <a:t> </a:t>
            </a:r>
            <a:r>
              <a:rPr lang="nl-NL" dirty="0" err="1"/>
              <a:t>objects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>
                <a:solidFill>
                  <a:srgbClr val="B72922"/>
                </a:solidFill>
              </a:rPr>
              <a:t>291</a:t>
            </a:r>
            <a:r>
              <a:rPr lang="nl-NL" dirty="0"/>
              <a:t> features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>
                <a:solidFill>
                  <a:srgbClr val="B72922"/>
                </a:solidFill>
              </a:rPr>
              <a:t>146</a:t>
            </a:r>
            <a:r>
              <a:rPr lang="nl-NL" dirty="0"/>
              <a:t> </a:t>
            </a:r>
            <a:r>
              <a:rPr lang="nl-NL" dirty="0" err="1" smtClean="0"/>
              <a:t>districts</a:t>
            </a:r>
            <a:endParaRPr lang="nl-NL" dirty="0" smtClean="0"/>
          </a:p>
          <a:p>
            <a:r>
              <a:rPr lang="nl-NL" dirty="0" smtClean="0"/>
              <a:t> </a:t>
            </a:r>
            <a:r>
              <a:rPr lang="nl-NL" dirty="0" err="1" smtClean="0"/>
              <a:t>Exploratory</a:t>
            </a:r>
            <a:r>
              <a:rPr lang="nl-NL" dirty="0" smtClean="0"/>
              <a:t> </a:t>
            </a:r>
            <a:r>
              <a:rPr lang="nl-NL" dirty="0" err="1" smtClean="0"/>
              <a:t>work</a:t>
            </a:r>
            <a:r>
              <a:rPr lang="nl-NL" dirty="0" smtClean="0"/>
              <a:t>: Python / Apache </a:t>
            </a:r>
            <a:r>
              <a:rPr lang="nl-NL" dirty="0" err="1" smtClean="0"/>
              <a:t>Spark</a:t>
            </a:r>
            <a:r>
              <a:rPr lang="nl-NL" dirty="0" smtClean="0"/>
              <a:t> / Leaflet.js</a:t>
            </a:r>
          </a:p>
        </p:txBody>
      </p:sp>
    </p:spTree>
    <p:extLst>
      <p:ext uri="{BB962C8B-B14F-4D97-AF65-F5344CB8AC3E}">
        <p14:creationId xmlns:p14="http://schemas.microsoft.com/office/powerpoint/2010/main" val="29415240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Approach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Missing data:  </a:t>
            </a:r>
            <a:r>
              <a:rPr lang="en-US" dirty="0" smtClean="0"/>
              <a:t>replacing with representative values, pruning, with respect to the data</a:t>
            </a:r>
            <a:endParaRPr lang="en-US" dirty="0" smtClean="0"/>
          </a:p>
          <a:p>
            <a:r>
              <a:rPr lang="en-US" dirty="0" smtClean="0"/>
              <a:t>Implementing some </a:t>
            </a:r>
            <a:r>
              <a:rPr lang="en-US" dirty="0" smtClean="0"/>
              <a:t>go-to tools </a:t>
            </a:r>
            <a:r>
              <a:rPr lang="en-US" dirty="0" smtClean="0"/>
              <a:t>to see what we get: </a:t>
            </a:r>
            <a:r>
              <a:rPr lang="en-US" dirty="0" err="1" smtClean="0">
                <a:solidFill>
                  <a:srgbClr val="B72922"/>
                </a:solidFill>
              </a:rPr>
              <a:t>XGBoost</a:t>
            </a:r>
            <a:r>
              <a:rPr lang="en-US" dirty="0" smtClean="0">
                <a:solidFill>
                  <a:srgbClr val="B72922"/>
                </a:solidFill>
              </a:rPr>
              <a:t> </a:t>
            </a:r>
          </a:p>
          <a:p>
            <a:pPr marL="0" indent="0">
              <a:buNone/>
            </a:pPr>
            <a:endParaRPr lang="en-US" dirty="0" smtClean="0">
              <a:solidFill>
                <a:srgbClr val="B72922"/>
              </a:solidFill>
            </a:endParaRPr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07557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Results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2842495" y="2736775"/>
            <a:ext cx="14889083" cy="7020000"/>
          </a:xfrm>
        </p:spPr>
        <p:txBody>
          <a:bodyPr/>
          <a:lstStyle/>
          <a:p>
            <a:pPr marL="0" indent="0">
              <a:buNone/>
            </a:pPr>
            <a:r>
              <a:rPr lang="nl-NL" dirty="0" smtClean="0"/>
              <a:t>					</a:t>
            </a:r>
            <a:r>
              <a:rPr lang="nl-NL" dirty="0" err="1" smtClean="0"/>
              <a:t>Current</a:t>
            </a:r>
            <a:r>
              <a:rPr lang="nl-NL" dirty="0" smtClean="0"/>
              <a:t> rank</a:t>
            </a:r>
            <a:r>
              <a:rPr lang="nl-NL" dirty="0" smtClean="0"/>
              <a:t>: </a:t>
            </a:r>
          </a:p>
          <a:p>
            <a:pPr marL="1219901" lvl="2" indent="0">
              <a:buNone/>
            </a:pPr>
            <a:r>
              <a:rPr lang="nl-NL" sz="4800" dirty="0" smtClean="0">
                <a:solidFill>
                  <a:srgbClr val="B72922"/>
                </a:solidFill>
              </a:rPr>
              <a:t>			~720 of ~2400</a:t>
            </a:r>
            <a:endParaRPr lang="nl-NL" sz="4800" dirty="0" smtClean="0">
              <a:solidFill>
                <a:srgbClr val="B729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0393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here</a:t>
            </a:r>
            <a:r>
              <a:rPr lang="nl-NL" dirty="0" smtClean="0"/>
              <a:t> </a:t>
            </a:r>
            <a:r>
              <a:rPr lang="nl-NL" dirty="0" err="1" smtClean="0"/>
              <a:t>onwards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solidFill>
                  <a:srgbClr val="B72922"/>
                </a:solidFill>
              </a:rPr>
              <a:t>Ensembles</a:t>
            </a:r>
            <a:r>
              <a:rPr lang="nl-NL" dirty="0" smtClean="0"/>
              <a:t> (more pipeline </a:t>
            </a:r>
            <a:r>
              <a:rPr lang="nl-NL" dirty="0" err="1" smtClean="0"/>
              <a:t>work</a:t>
            </a:r>
            <a:r>
              <a:rPr lang="nl-NL" dirty="0" smtClean="0"/>
              <a:t>!)</a:t>
            </a:r>
          </a:p>
          <a:p>
            <a:r>
              <a:rPr lang="en-US" dirty="0" smtClean="0"/>
              <a:t>Dealing with </a:t>
            </a:r>
            <a:r>
              <a:rPr lang="en-US" dirty="0" smtClean="0">
                <a:solidFill>
                  <a:srgbClr val="B72922"/>
                </a:solidFill>
              </a:rPr>
              <a:t>anomalous data</a:t>
            </a:r>
          </a:p>
          <a:p>
            <a:r>
              <a:rPr lang="en-US" dirty="0" smtClean="0"/>
              <a:t>Addressing the </a:t>
            </a:r>
            <a:r>
              <a:rPr lang="en-US" dirty="0" smtClean="0">
                <a:solidFill>
                  <a:srgbClr val="B72922"/>
                </a:solidFill>
              </a:rPr>
              <a:t>test</a:t>
            </a:r>
            <a:r>
              <a:rPr lang="en-US" dirty="0" smtClean="0"/>
              <a:t> set / </a:t>
            </a:r>
            <a:r>
              <a:rPr lang="en-US" dirty="0" smtClean="0">
                <a:solidFill>
                  <a:srgbClr val="B72922"/>
                </a:solidFill>
              </a:rPr>
              <a:t>training</a:t>
            </a:r>
            <a:r>
              <a:rPr lang="en-US" dirty="0" smtClean="0"/>
              <a:t> set issues</a:t>
            </a:r>
          </a:p>
          <a:p>
            <a:r>
              <a:rPr lang="en-US" dirty="0" smtClean="0"/>
              <a:t>Close eye on other competitions! (e.g. </a:t>
            </a:r>
            <a:r>
              <a:rPr lang="en-US" dirty="0" err="1" smtClean="0">
                <a:solidFill>
                  <a:srgbClr val="B72922"/>
                </a:solidFill>
              </a:rPr>
              <a:t>Zestimate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79779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z="6000" dirty="0">
                <a:solidFill>
                  <a:srgbClr val="B72922"/>
                </a:solidFill>
              </a:rPr>
              <a:t>Team </a:t>
            </a:r>
            <a:r>
              <a:rPr lang="nl-NL" sz="6000" dirty="0" err="1">
                <a:solidFill>
                  <a:srgbClr val="B72922"/>
                </a:solidFill>
                <a:latin typeface="Stencil" panose="040409050D0802020404" pitchFamily="82" charset="0"/>
              </a:rPr>
              <a:t>Classified</a:t>
            </a:r>
            <a:r>
              <a:rPr lang="nl-NL" sz="6000" dirty="0">
                <a:solidFill>
                  <a:srgbClr val="B72922"/>
                </a:solidFill>
                <a:latin typeface="Stencil" panose="040409050D0802020404" pitchFamily="82" charset="0"/>
              </a:rPr>
              <a:t/>
            </a:r>
            <a:br>
              <a:rPr lang="nl-NL" sz="6000" dirty="0">
                <a:solidFill>
                  <a:srgbClr val="B72922"/>
                </a:solidFill>
                <a:latin typeface="Stencil" panose="040409050D0802020404" pitchFamily="82" charset="0"/>
              </a:rPr>
            </a:br>
            <a:endParaRPr lang="nl-NL" sz="6000" dirty="0">
              <a:solidFill>
                <a:srgbClr val="B72922"/>
              </a:solidFill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>
          <a:xfrm>
            <a:off x="1052603" y="4717472"/>
            <a:ext cx="14889249" cy="4391891"/>
          </a:xfrm>
        </p:spPr>
        <p:txBody>
          <a:bodyPr/>
          <a:lstStyle/>
          <a:p>
            <a:pPr algn="ctr"/>
            <a:r>
              <a:rPr lang="en-US" sz="3200" b="1" dirty="0" err="1" smtClean="0">
                <a:solidFill>
                  <a:schemeClr val="bg1"/>
                </a:solidFill>
              </a:rPr>
              <a:t>Sberbank</a:t>
            </a:r>
            <a:r>
              <a:rPr lang="en-US" sz="3200" b="1" dirty="0" smtClean="0">
                <a:solidFill>
                  <a:schemeClr val="bg1"/>
                </a:solidFill>
              </a:rPr>
              <a:t> Housing Prices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Challenges: Data quality, test set different from train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Approach: Ensembles, exploring data enrichment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Current rank about 720 of 2400 </a:t>
            </a:r>
          </a:p>
          <a:p>
            <a:pPr algn="ctr"/>
            <a:endParaRPr lang="nl-NL" sz="3200" dirty="0" smtClean="0">
              <a:solidFill>
                <a:schemeClr val="bg1"/>
              </a:solidFill>
            </a:endParaRPr>
          </a:p>
          <a:p>
            <a:pPr algn="ctr"/>
            <a:endParaRPr lang="nl-NL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0347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asis N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U_PPT_ENG_CP" id="{A2B2A2E5-8C10-3D48-B879-97090C454E52}" vid="{FD09F00C-FDC6-E347-A03D-C9781C1DC58D}"/>
    </a:ext>
  </a:extLst>
</a:theme>
</file>

<file path=ppt/theme/theme2.xml><?xml version="1.0" encoding="utf-8"?>
<a:theme xmlns:a="http://schemas.openxmlformats.org/drawingml/2006/main" name="Titel N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U_PPT_ENG_CP" id="{A2B2A2E5-8C10-3D48-B879-97090C454E52}" vid="{7DEE8FA5-744F-DF47-8956-AA68E72134BF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RU_PPT_ENG_CP</Template>
  <TotalTime>313</TotalTime>
  <Words>180</Words>
  <Application>Microsoft Office PowerPoint</Application>
  <PresentationFormat>Custom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Helvetica</vt:lpstr>
      <vt:lpstr>Stencil</vt:lpstr>
      <vt:lpstr>1_Basis NL</vt:lpstr>
      <vt:lpstr>Titel NL</vt:lpstr>
      <vt:lpstr>CLASSIFIED</vt:lpstr>
      <vt:lpstr>Sberbank Russian Housing Market</vt:lpstr>
      <vt:lpstr>Step One: Data Exploration</vt:lpstr>
      <vt:lpstr>Approach</vt:lpstr>
      <vt:lpstr>Results</vt:lpstr>
      <vt:lpstr>From here onwards</vt:lpstr>
      <vt:lpstr>Team Classified </vt:lpstr>
    </vt:vector>
  </TitlesOfParts>
  <Company>Radboud Universiteit Nijmegen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Kramer, I.J. (Ilja)</dc:creator>
  <cp:lastModifiedBy>Jeffrey Luppes</cp:lastModifiedBy>
  <cp:revision>15</cp:revision>
  <cp:lastPrinted>2017-01-24T09:58:55Z</cp:lastPrinted>
  <dcterms:created xsi:type="dcterms:W3CDTF">2017-03-20T08:06:55Z</dcterms:created>
  <dcterms:modified xsi:type="dcterms:W3CDTF">2017-05-31T15:29:54Z</dcterms:modified>
</cp:coreProperties>
</file>