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60" r:id="rId2"/>
    <p:sldId id="265" r:id="rId3"/>
    <p:sldId id="266" r:id="rId4"/>
    <p:sldId id="258" r:id="rId5"/>
    <p:sldId id="257" r:id="rId6"/>
    <p:sldId id="259" r:id="rId7"/>
    <p:sldId id="267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bereikt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User Stories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2306178050360228"/>
                  <c:y val="0.11340664723686633"/>
                </c:manualLayout>
              </c:layout>
              <c:tx>
                <c:rich>
                  <a:bodyPr/>
                  <a:lstStyle/>
                  <a:p>
                    <a:fld id="{08430F28-E981-41C3-B14A-FB7592C4D88B}" type="CATEGORYNAME">
                      <a:rPr lang="en-US" smtClean="0"/>
                      <a:pPr/>
                      <a:t>[CATEGORIENAAM]</a:t>
                    </a:fld>
                    <a:r>
                      <a:rPr lang="en-US" baseline="0" dirty="0" smtClean="0"/>
                      <a:t/>
                    </a:r>
                    <a:br>
                      <a:rPr lang="en-US" baseline="0" dirty="0" smtClean="0"/>
                    </a:br>
                    <a:r>
                      <a:rPr lang="en-US" baseline="0" dirty="0" smtClean="0"/>
                      <a:t> </a:t>
                    </a:r>
                    <a:fld id="{8AAD5643-9FCB-4C75-A8D7-C8F25296FBD3}" type="VALUE">
                      <a:rPr lang="en-US" baseline="0"/>
                      <a:pPr/>
                      <a:t>[WAARDE]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35643439994466"/>
                      <c:h val="0.19947429832028896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8.4593459755145234E-2"/>
                  <c:y val="-0.11610680550441083"/>
                </c:manualLayout>
              </c:layout>
              <c:tx>
                <c:rich>
                  <a:bodyPr/>
                  <a:lstStyle/>
                  <a:p>
                    <a:fld id="{73FF8B13-2532-4C74-BA5D-B4B1DB09CBA6}" type="CATEGORYNAME">
                      <a:rPr lang="en-US" smtClean="0"/>
                      <a:pPr/>
                      <a:t>[CATEGORIENAAM]</a:t>
                    </a:fld>
                    <a:r>
                      <a:rPr lang="en-US" baseline="0" dirty="0" smtClean="0"/>
                      <a:t/>
                    </a:r>
                    <a:br>
                      <a:rPr lang="en-US" baseline="0" dirty="0" smtClean="0"/>
                    </a:br>
                    <a:r>
                      <a:rPr lang="en-US" baseline="0" dirty="0" smtClean="0"/>
                      <a:t> </a:t>
                    </a:r>
                    <a:fld id="{7129C527-9F08-4131-B43F-6E647266FE7E}" type="VALUE">
                      <a:rPr lang="en-US" baseline="0"/>
                      <a:pPr/>
                      <a:t>[WAARDE]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6515865952195025"/>
                  <c:y val="-0.18901107872811065"/>
                </c:manualLayout>
              </c:layout>
              <c:tx>
                <c:rich>
                  <a:bodyPr/>
                  <a:lstStyle/>
                  <a:p>
                    <a:fld id="{3C407CF3-3AE7-4337-96A0-7478BD8DD10A}" type="CATEGORYNAME">
                      <a:rPr lang="en-US" smtClean="0"/>
                      <a:pPr/>
                      <a:t>[CATEGORIENAAM]</a:t>
                    </a:fld>
                    <a:r>
                      <a:rPr lang="en-US" baseline="0" dirty="0" smtClean="0"/>
                      <a:t> </a:t>
                    </a:r>
                    <a:fld id="{C6F2795C-0A3D-47C6-BED1-8C5BDC90BFAB}" type="VALUE">
                      <a:rPr lang="en-US" baseline="0"/>
                      <a:pPr/>
                      <a:t>[WAARDE]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20141299941701241"/>
                  <c:y val="0.15390902125003295"/>
                </c:manualLayout>
              </c:layout>
              <c:tx>
                <c:rich>
                  <a:bodyPr/>
                  <a:lstStyle/>
                  <a:p>
                    <a:fld id="{DB98A0B2-6CF6-40D1-A02E-1D26B0A86BEF}" type="CATEGORYNAME">
                      <a:rPr lang="en-US" smtClean="0"/>
                      <a:pPr/>
                      <a:t>[CATEGORIENAAM]</a:t>
                    </a:fld>
                    <a:r>
                      <a:rPr lang="en-US" baseline="0" dirty="0" smtClean="0"/>
                      <a:t> </a:t>
                    </a:r>
                    <a:fld id="{B368B9FE-BDDC-48A5-8EC5-2617213C77C0}" type="VALUE">
                      <a:rPr lang="en-US" baseline="0"/>
                      <a:pPr/>
                      <a:t>[WAARDE]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4"/>
                <c:pt idx="0">
                  <c:v>Backlog-items</c:v>
                </c:pt>
                <c:pt idx="1">
                  <c:v>Eigen input</c:v>
                </c:pt>
                <c:pt idx="2">
                  <c:v>Tijd over</c:v>
                </c:pt>
                <c:pt idx="3">
                  <c:v>Gewenste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/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Gewenst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Gewenst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User Stories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22990580215343809"/>
                  <c:y val="7.5604431491244309E-2"/>
                </c:manualLayout>
              </c:layout>
              <c:tx>
                <c:rich>
                  <a:bodyPr/>
                  <a:lstStyle/>
                  <a:p>
                    <a:fld id="{3C407CF3-3AE7-4337-96A0-7478BD8DD10A}" type="CATEGORYNAME">
                      <a:rPr lang="en-US" smtClean="0"/>
                      <a:pPr/>
                      <a:t>[CATEGORIENAAM]</a:t>
                    </a:fld>
                    <a:r>
                      <a:rPr lang="en-US" baseline="0" dirty="0" smtClean="0"/>
                      <a:t> </a:t>
                    </a:r>
                    <a:fld id="{C6F2795C-0A3D-47C6-BED1-8C5BDC90BFAB}" type="VALUE">
                      <a:rPr lang="en-US" baseline="0"/>
                      <a:pPr/>
                      <a:t>[WAARDE]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22558255934705396"/>
                  <c:y val="-0.11340664723686648"/>
                </c:manualLayout>
              </c:layout>
              <c:tx>
                <c:rich>
                  <a:bodyPr/>
                  <a:lstStyle/>
                  <a:p>
                    <a:fld id="{DB98A0B2-6CF6-40D1-A02E-1D26B0A86BEF}" type="CATEGORYNAME">
                      <a:rPr lang="en-US" smtClean="0"/>
                      <a:pPr/>
                      <a:t>[CATEGORIENAAM]</a:t>
                    </a:fld>
                    <a:r>
                      <a:rPr lang="en-US" baseline="0" dirty="0" smtClean="0"/>
                      <a:t> </a:t>
                    </a:r>
                    <a:fld id="{B368B9FE-BDDC-48A5-8EC5-2617213C77C0}" type="VALUE">
                      <a:rPr lang="en-US" baseline="0"/>
                      <a:pPr/>
                      <a:t>[WAARDE]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Blad1!$A$2:$A$5</c15:sqref>
                  </c15:fullRef>
                </c:ext>
              </c:extLst>
              <c:f>(Blad1!$A$3,Blad1!$A$5)</c:f>
              <c:strCache>
                <c:ptCount val="2"/>
                <c:pt idx="0">
                  <c:v>Tijd over</c:v>
                </c:pt>
                <c:pt idx="1">
                  <c:v>Gewenste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Blad1!$B$2:$B$5</c15:sqref>
                  </c15:fullRef>
                </c:ext>
              </c:extLst>
              <c:f>(Blad1!$B$3,Blad1!$B$5)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Blad1!$B$2</c15:sqref>
                  <c15:spPr xmlns:c15="http://schemas.microsoft.com/office/drawing/2012/chart">
                    <a:solidFill>
                      <a:schemeClr val="accent2"/>
                    </a:solidFill>
                    <a:ln>
                      <a:noFill/>
                    </a:ln>
                    <a:effectLst/>
                    <a:scene3d>
                      <a:camera prst="orthographicFront"/>
                      <a:lightRig rig="brightRoom" dir="t"/>
                    </a:scene3d>
                    <a:sp3d prstMaterial="flat">
                      <a:bevelT w="50800" h="101600" prst="angle"/>
                      <a:contourClr>
                        <a:srgbClr val="000000"/>
                      </a:contourClr>
                    </a:sp3d>
                  </c15:spPr>
                  <c15:bubble3D val="0"/>
                  <c15:dLbl>
                    <c:idx val="-1"/>
                    <c:layout>
                      <c:manualLayout>
                        <c:x val="-0.2306178050360228"/>
                        <c:y val="0.11340664723686633"/>
                      </c:manualLayout>
                    </c:layout>
                    <c:tx>
                      <c:rich>
                        <a:bodyPr/>
                        <a:lstStyle/>
                        <a:p>
                          <a:fld id="{08430F28-E981-41C3-B14A-FB7592C4D88B}" type="CATEGORYNAME">
                            <a:rPr lang="en-US" smtClean="0"/>
                            <a:pPr/>
                            <a:t>[CATEGORIENAAM]</a:t>
                          </a:fld>
                          <a:r>
                            <a:rPr lang="en-US" baseline="0" dirty="0" smtClean="0"/>
                            <a:t/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 </a:t>
                          </a:r>
                          <a:fld id="{8AAD5643-9FCB-4C75-A8D7-C8F25296FBD3}" type="VALUE">
                            <a:rPr lang="en-US" baseline="0"/>
                            <a:pPr/>
                            <a:t>[WAARDE]</a:t>
                          </a:fld>
                          <a:endParaRPr lang="en-US" baseline="0" dirty="0" smtClean="0"/>
                        </a:p>
                      </c:rich>
                    </c:tx>
                    <c:dLblPos val="bestFit"/>
                    <c:showLegendKey val="0"/>
                    <c:showVal val="1"/>
                    <c:showCatName val="1"/>
                    <c:showSerName val="0"/>
                    <c:showPercent val="0"/>
                    <c:showBubbleSize val="0"/>
                    <c:extLst>
                      <c:ext uri="{CE6537A1-D6FC-4f65-9D91-7224C49458BB}">
                        <c15:layout>
                          <c:manualLayout>
                            <c:w val="0.26035643439994466"/>
                            <c:h val="0.19947429832028896"/>
                          </c:manualLayout>
                        </c15:layout>
                        <c15:dlblFieldTable/>
                        <c15:showDataLabelsRange val="0"/>
                      </c:ext>
                    </c:extLst>
                  </c15:dLbl>
                </c15:categoryFilterException>
                <c15:categoryFilterException>
                  <c15:sqref>Blad1!$B$4</c15:sqref>
                  <c15:spPr xmlns:c15="http://schemas.microsoft.com/office/drawing/2012/chart">
                    <a:solidFill>
                      <a:schemeClr val="accent6"/>
                    </a:solidFill>
                    <a:ln>
                      <a:noFill/>
                    </a:ln>
                    <a:effectLst/>
                    <a:scene3d>
                      <a:camera prst="orthographicFront"/>
                      <a:lightRig rig="brightRoom" dir="t"/>
                    </a:scene3d>
                    <a:sp3d prstMaterial="flat">
                      <a:bevelT w="50800" h="101600" prst="angle"/>
                      <a:contourClr>
                        <a:srgbClr val="000000"/>
                      </a:contourClr>
                    </a:sp3d>
                  </c15:spPr>
                  <c15:bubble3D val="0"/>
                  <c15:dLbl>
                    <c:idx val="0"/>
                    <c:layout>
                      <c:manualLayout>
                        <c:x val="-8.4593459755145234E-2"/>
                        <c:y val="-0.11610680550441083"/>
                      </c:manualLayout>
                    </c:layout>
                    <c:tx>
                      <c:rich>
                        <a:bodyPr/>
                        <a:lstStyle/>
                        <a:p>
                          <a:fld id="{73FF8B13-2532-4C74-BA5D-B4B1DB09CBA6}" type="CATEGORYNAME">
                            <a:rPr lang="en-US" smtClean="0"/>
                            <a:pPr/>
                            <a:t>[CATEGORIENAAM]</a:t>
                          </a:fld>
                          <a:r>
                            <a:rPr lang="en-US" baseline="0" dirty="0" smtClean="0"/>
                            <a:t/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 </a:t>
                          </a:r>
                          <a:fld id="{7129C527-9F08-4131-B43F-6E647266FE7E}" type="VALUE">
                            <a:rPr lang="en-US" baseline="0"/>
                            <a:pPr/>
                            <a:t>[WAARDE]</a:t>
                          </a:fld>
                          <a:endParaRPr lang="en-US" baseline="0" dirty="0" smtClean="0"/>
                        </a:p>
                      </c:rich>
                    </c:tx>
                    <c:dLblPos val="bestFit"/>
                    <c:showLegendKey val="0"/>
                    <c:showVal val="1"/>
                    <c:showCatName val="1"/>
                    <c:showSerName val="0"/>
                    <c:showPercent val="0"/>
                    <c:showBubbleSize val="0"/>
                    <c:extLst>
                      <c:ext uri="{CE6537A1-D6FC-4f65-9D91-7224C49458BB}">
                        <c15:layout/>
                        <c15:dlblFieldTable/>
                        <c15:showDataLabelsRange val="0"/>
                      </c:ext>
                    </c:extLst>
                  </c15:dLbl>
                </c15:categoryFilterException>
              </c15:categoryFilterExceptions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User Stories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23565320931790465"/>
                  <c:y val="8.3704906293877571E-2"/>
                </c:manualLayout>
              </c:layout>
              <c:tx>
                <c:rich>
                  <a:bodyPr/>
                  <a:lstStyle/>
                  <a:p>
                    <a:fld id="{B11A7697-0175-47FF-A22F-CF2BF2F7D090}" type="CATEGORYNAME">
                      <a:rPr lang="en-US" smtClean="0"/>
                      <a:pPr/>
                      <a:t>[CATEGORIENAAM]</a:t>
                    </a:fld>
                    <a:r>
                      <a:rPr lang="en-US" baseline="0" dirty="0" smtClean="0"/>
                      <a:t/>
                    </a:r>
                    <a:br>
                      <a:rPr lang="en-US" baseline="0" dirty="0" smtClean="0"/>
                    </a:br>
                    <a:r>
                      <a:rPr lang="en-US" baseline="0" dirty="0" smtClean="0"/>
                      <a:t> </a:t>
                    </a:r>
                    <a:fld id="{A784BEA5-104B-4270-95EC-252D6F218F0B}" type="VALUE">
                      <a:rPr lang="en-US" baseline="0"/>
                      <a:pPr/>
                      <a:t>[WAARDE]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24572385928875515"/>
                  <c:y val="-0.14850870471494407"/>
                </c:manualLayout>
              </c:layout>
              <c:tx>
                <c:rich>
                  <a:bodyPr/>
                  <a:lstStyle/>
                  <a:p>
                    <a:fld id="{E835B018-23B3-4321-92AA-19B6C934F49C}" type="CATEGORYNAME">
                      <a:rPr lang="en-US" smtClean="0"/>
                      <a:pPr/>
                      <a:t>[CATEGORIENAAM]</a:t>
                    </a:fld>
                    <a:r>
                      <a:rPr lang="en-US" baseline="0" dirty="0" smtClean="0"/>
                      <a:t> </a:t>
                    </a:r>
                    <a:fld id="{93CFC648-FD7E-4DD6-B7C9-93134D9BA0A0}" type="VALUE">
                      <a:rPr lang="en-US" baseline="0" dirty="0"/>
                      <a:pPr/>
                      <a:t>[WAARDE]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4"/>
                <c:pt idx="0">
                  <c:v>Backlog-items</c:v>
                </c:pt>
                <c:pt idx="3">
                  <c:v>Voltooid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8</c:v>
                </c:pt>
                <c:pt idx="3">
                  <c:v>13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24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32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0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2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1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3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5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4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25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0055" y="516836"/>
            <a:ext cx="10353762" cy="970450"/>
          </a:xfrm>
        </p:spPr>
        <p:txBody>
          <a:bodyPr/>
          <a:lstStyle/>
          <a:p>
            <a:r>
              <a:rPr lang="nl-NL" dirty="0"/>
              <a:t>Sprint 2 - </a:t>
            </a:r>
            <a:r>
              <a:rPr lang="nl-NL" dirty="0" smtClean="0"/>
              <a:t>Review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228327" y="2792818"/>
            <a:ext cx="3857218" cy="2967689"/>
          </a:xfrm>
        </p:spPr>
      </p:pic>
    </p:spTree>
    <p:extLst>
      <p:ext uri="{BB962C8B-B14F-4D97-AF65-F5344CB8AC3E}">
        <p14:creationId xmlns:p14="http://schemas.microsoft.com/office/powerpoint/2010/main" val="6935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3796" y="200575"/>
            <a:ext cx="10353762" cy="970450"/>
          </a:xfrm>
        </p:spPr>
        <p:txBody>
          <a:bodyPr/>
          <a:lstStyle/>
          <a:p>
            <a:r>
              <a:rPr lang="nl-NL" dirty="0" smtClean="0"/>
              <a:t>Sprint 2 - </a:t>
            </a:r>
            <a:r>
              <a:rPr lang="nl-NL" dirty="0" err="1" smtClean="0"/>
              <a:t>Backlog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85449" y="1732449"/>
            <a:ext cx="3058429" cy="4780893"/>
          </a:xfrm>
        </p:spPr>
        <p:txBody>
          <a:bodyPr>
            <a:normAutofit fontScale="40000" lnSpcReduction="20000"/>
          </a:bodyPr>
          <a:lstStyle/>
          <a:p>
            <a:pPr marL="36900" lvl="0" indent="0">
              <a:buNone/>
            </a:pPr>
            <a:r>
              <a:rPr lang="nl-NL" sz="4500" u="sng" dirty="0" smtClean="0">
                <a:effectLst/>
              </a:rPr>
              <a:t>Gewenste</a:t>
            </a:r>
          </a:p>
          <a:p>
            <a:pPr lvl="0"/>
            <a:r>
              <a:rPr lang="nl-NL" sz="4500" dirty="0" smtClean="0">
                <a:effectLst/>
              </a:rPr>
              <a:t>Connectie </a:t>
            </a:r>
            <a:r>
              <a:rPr lang="nl-NL" sz="4500" dirty="0">
                <a:effectLst/>
              </a:rPr>
              <a:t>maken</a:t>
            </a:r>
          </a:p>
          <a:p>
            <a:pPr lvl="0"/>
            <a:r>
              <a:rPr lang="nl-NL" sz="4500" dirty="0">
                <a:effectLst/>
              </a:rPr>
              <a:t>Connecties openen</a:t>
            </a:r>
          </a:p>
          <a:p>
            <a:pPr lvl="0"/>
            <a:r>
              <a:rPr lang="nl-NL" sz="4500" dirty="0">
                <a:effectLst/>
              </a:rPr>
              <a:t>Database openen</a:t>
            </a:r>
          </a:p>
          <a:p>
            <a:pPr lvl="0"/>
            <a:r>
              <a:rPr lang="nl-NL" sz="4500" dirty="0">
                <a:effectLst/>
              </a:rPr>
              <a:t>Collectie openen</a:t>
            </a:r>
          </a:p>
          <a:p>
            <a:pPr lvl="0"/>
            <a:r>
              <a:rPr lang="nl-NL" sz="4500" dirty="0">
                <a:effectLst/>
              </a:rPr>
              <a:t>Documenten inzien</a:t>
            </a:r>
          </a:p>
          <a:p>
            <a:pPr lvl="0"/>
            <a:r>
              <a:rPr lang="nl-NL" sz="4500" dirty="0">
                <a:effectLst/>
              </a:rPr>
              <a:t>Arrays en objecten </a:t>
            </a:r>
            <a:r>
              <a:rPr lang="nl-NL" sz="4500" dirty="0" smtClean="0">
                <a:effectLst/>
              </a:rPr>
              <a:t>inzien</a:t>
            </a:r>
            <a:endParaRPr lang="nl-NL" sz="4500" dirty="0">
              <a:effectLst/>
            </a:endParaRPr>
          </a:p>
          <a:p>
            <a:endParaRPr lang="nl-NL" sz="2900" dirty="0" smtClean="0"/>
          </a:p>
          <a:p>
            <a:endParaRPr lang="nl-NL" sz="2900" dirty="0" smtClean="0"/>
          </a:p>
          <a:p>
            <a:pPr marL="36900" indent="0">
              <a:buNone/>
            </a:pPr>
            <a:r>
              <a:rPr lang="nl-NL" sz="4500" u="sng" dirty="0" smtClean="0"/>
              <a:t>Functionaliteit</a:t>
            </a:r>
            <a:endParaRPr lang="nl-NL" sz="4500" u="sng" dirty="0"/>
          </a:p>
          <a:p>
            <a:r>
              <a:rPr lang="nl-NL" sz="4500" dirty="0" err="1">
                <a:effectLst/>
              </a:rPr>
              <a:t>Breadcrumbs</a:t>
            </a:r>
            <a:endParaRPr lang="nl-NL" sz="4500" dirty="0">
              <a:effectLst/>
            </a:endParaRPr>
          </a:p>
          <a:p>
            <a:r>
              <a:rPr lang="nl-NL" sz="4500" dirty="0" err="1">
                <a:effectLst/>
              </a:rPr>
              <a:t>Icons</a:t>
            </a:r>
            <a:r>
              <a:rPr lang="nl-NL" sz="4500" dirty="0">
                <a:effectLst/>
              </a:rPr>
              <a:t> voor </a:t>
            </a:r>
            <a:r>
              <a:rPr lang="nl-NL" sz="4500" dirty="0" smtClean="0">
                <a:effectLst/>
              </a:rPr>
              <a:t>documenten</a:t>
            </a:r>
          </a:p>
          <a:p>
            <a:r>
              <a:rPr lang="nl-NL" sz="4500" dirty="0">
                <a:effectLst/>
              </a:rPr>
              <a:t>DBMS-</a:t>
            </a:r>
            <a:r>
              <a:rPr lang="nl-NL" sz="4500" dirty="0" err="1">
                <a:effectLst/>
              </a:rPr>
              <a:t>API’s</a:t>
            </a:r>
            <a:r>
              <a:rPr lang="nl-NL" sz="4500" dirty="0">
                <a:effectLst/>
              </a:rPr>
              <a:t> koppelen aan Express-</a:t>
            </a:r>
            <a:r>
              <a:rPr lang="nl-NL" sz="4500" dirty="0" err="1">
                <a:effectLst/>
              </a:rPr>
              <a:t>api</a:t>
            </a:r>
            <a:endParaRPr lang="nl-NL" sz="4500" dirty="0">
              <a:effectLst/>
            </a:endParaRPr>
          </a:p>
          <a:p>
            <a:endParaRPr lang="nl-NL" sz="1400" dirty="0">
              <a:effectLst/>
            </a:endParaRPr>
          </a:p>
          <a:p>
            <a:endParaRPr lang="nl-NL" sz="14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3838000" y="1732449"/>
            <a:ext cx="3603809" cy="26426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NL" sz="1800" u="sng" dirty="0" smtClean="0">
                <a:effectLst/>
              </a:rPr>
              <a:t>Tijd over</a:t>
            </a:r>
          </a:p>
          <a:p>
            <a:r>
              <a:rPr lang="nl-NL" sz="1800" dirty="0" smtClean="0">
                <a:effectLst/>
              </a:rPr>
              <a:t>Collecties </a:t>
            </a:r>
            <a:r>
              <a:rPr lang="nl-NL" sz="1800" dirty="0" smtClean="0">
                <a:effectLst/>
              </a:rPr>
              <a:t>in tabbladen openen</a:t>
            </a:r>
          </a:p>
          <a:p>
            <a:r>
              <a:rPr lang="nl-NL" sz="1800" dirty="0" smtClean="0">
                <a:effectLst/>
              </a:rPr>
              <a:t>Tabbladen sluiten</a:t>
            </a:r>
          </a:p>
          <a:p>
            <a:r>
              <a:rPr lang="nl-NL" sz="1800" dirty="0" smtClean="0">
                <a:effectLst/>
              </a:rPr>
              <a:t>Wisselen tussen tabbladen</a:t>
            </a:r>
          </a:p>
          <a:p>
            <a:r>
              <a:rPr lang="nl-NL" sz="1800" dirty="0" err="1" smtClean="0">
                <a:effectLst/>
              </a:rPr>
              <a:t>Pagination</a:t>
            </a:r>
            <a:endParaRPr lang="nl-NL" sz="1800" dirty="0" smtClean="0">
              <a:effectLst/>
            </a:endParaRPr>
          </a:p>
          <a:p>
            <a:endParaRPr lang="nl-NL" sz="14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7441809" y="1732449"/>
            <a:ext cx="5511674" cy="31841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NL" sz="1800" u="sng" dirty="0" smtClean="0">
                <a:effectLst/>
              </a:rPr>
              <a:t>Eigen input</a:t>
            </a:r>
          </a:p>
          <a:p>
            <a:r>
              <a:rPr lang="nl-NL" sz="1800" dirty="0" smtClean="0">
                <a:effectLst/>
              </a:rPr>
              <a:t>Zoeken </a:t>
            </a:r>
            <a:r>
              <a:rPr lang="nl-NL" sz="1800" dirty="0" smtClean="0">
                <a:effectLst/>
              </a:rPr>
              <a:t>binnen collecties</a:t>
            </a:r>
          </a:p>
          <a:p>
            <a:r>
              <a:rPr lang="nl-NL" sz="1800" dirty="0" smtClean="0">
                <a:effectLst/>
              </a:rPr>
              <a:t>Naam </a:t>
            </a:r>
            <a:r>
              <a:rPr lang="nl-NL" sz="1800" dirty="0" smtClean="0">
                <a:effectLst/>
              </a:rPr>
              <a:t>van tabblad wijzigen</a:t>
            </a:r>
          </a:p>
          <a:p>
            <a:r>
              <a:rPr lang="nl-NL" sz="1800" dirty="0" smtClean="0">
                <a:effectLst/>
              </a:rPr>
              <a:t>Aantal records per pagina instellen</a:t>
            </a: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74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iek 21"/>
          <p:cNvGraphicFramePr/>
          <p:nvPr>
            <p:extLst>
              <p:ext uri="{D42A27DB-BD31-4B8C-83A1-F6EECF244321}">
                <p14:modId xmlns:p14="http://schemas.microsoft.com/office/powerpoint/2010/main" val="2290778619"/>
              </p:ext>
            </p:extLst>
          </p:nvPr>
        </p:nvGraphicFramePr>
        <p:xfrm>
          <a:off x="5697417" y="1573248"/>
          <a:ext cx="6305452" cy="470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Grafiek 22"/>
          <p:cNvGraphicFramePr/>
          <p:nvPr>
            <p:extLst>
              <p:ext uri="{D42A27DB-BD31-4B8C-83A1-F6EECF244321}">
                <p14:modId xmlns:p14="http://schemas.microsoft.com/office/powerpoint/2010/main" val="1023374405"/>
              </p:ext>
            </p:extLst>
          </p:nvPr>
        </p:nvGraphicFramePr>
        <p:xfrm>
          <a:off x="56272" y="1573248"/>
          <a:ext cx="6305452" cy="470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980055" y="516836"/>
            <a:ext cx="10353762" cy="970450"/>
          </a:xfrm>
        </p:spPr>
        <p:txBody>
          <a:bodyPr/>
          <a:lstStyle/>
          <a:p>
            <a:r>
              <a:rPr lang="nl-NL" dirty="0"/>
              <a:t>Sprint </a:t>
            </a:r>
            <a:r>
              <a:rPr lang="nl-NL" dirty="0" smtClean="0"/>
              <a:t>2 - Proces</a:t>
            </a:r>
            <a:endParaRPr lang="nl-NL" dirty="0"/>
          </a:p>
        </p:txBody>
      </p:sp>
      <p:graphicFrame>
        <p:nvGraphicFramePr>
          <p:cNvPr id="5" name="Grafiek 4"/>
          <p:cNvGraphicFramePr/>
          <p:nvPr>
            <p:extLst>
              <p:ext uri="{D42A27DB-BD31-4B8C-83A1-F6EECF244321}">
                <p14:modId xmlns:p14="http://schemas.microsoft.com/office/powerpoint/2010/main" val="3643122565"/>
              </p:ext>
            </p:extLst>
          </p:nvPr>
        </p:nvGraphicFramePr>
        <p:xfrm>
          <a:off x="56272" y="1573248"/>
          <a:ext cx="6305452" cy="470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881579" y="564919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z="2400" dirty="0" smtClean="0"/>
              <a:t>21 User </a:t>
            </a:r>
            <a:r>
              <a:rPr lang="nl-NL" sz="2400" dirty="0" err="1" smtClean="0"/>
              <a:t>Stories</a:t>
            </a:r>
            <a:r>
              <a:rPr lang="nl-NL" sz="2400" dirty="0" smtClean="0"/>
              <a:t> totaal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403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iek 21"/>
          <p:cNvGraphicFramePr/>
          <p:nvPr>
            <p:extLst>
              <p:ext uri="{D42A27DB-BD31-4B8C-83A1-F6EECF244321}">
                <p14:modId xmlns:p14="http://schemas.microsoft.com/office/powerpoint/2010/main" val="1941706876"/>
              </p:ext>
            </p:extLst>
          </p:nvPr>
        </p:nvGraphicFramePr>
        <p:xfrm>
          <a:off x="2937950" y="1580050"/>
          <a:ext cx="6305452" cy="470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 dirty="0" smtClean="0"/>
              <a:t>Voortgang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53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Gewenste </a:t>
            </a:r>
            <a:r>
              <a:rPr lang="nl-NL" dirty="0" smtClean="0"/>
              <a:t>User-</a:t>
            </a:r>
            <a:r>
              <a:rPr lang="nl-NL" dirty="0" err="1" smtClean="0"/>
              <a:t>Stories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57938" y="1694120"/>
            <a:ext cx="7660362" cy="3687690"/>
          </a:xfrm>
        </p:spPr>
        <p:txBody>
          <a:bodyPr>
            <a:normAutofit/>
          </a:bodyPr>
          <a:lstStyle/>
          <a:p>
            <a:pPr lvl="0"/>
            <a:r>
              <a:rPr lang="nl-NL" sz="2800" dirty="0">
                <a:effectLst/>
              </a:rPr>
              <a:t>Connectie maken</a:t>
            </a:r>
          </a:p>
          <a:p>
            <a:pPr lvl="0"/>
            <a:r>
              <a:rPr lang="nl-NL" sz="2800" dirty="0">
                <a:effectLst/>
              </a:rPr>
              <a:t>Connecties openen</a:t>
            </a:r>
          </a:p>
          <a:p>
            <a:pPr lvl="0"/>
            <a:r>
              <a:rPr lang="nl-NL" sz="2800" dirty="0">
                <a:effectLst/>
              </a:rPr>
              <a:t>Database openen</a:t>
            </a:r>
          </a:p>
          <a:p>
            <a:pPr lvl="0"/>
            <a:r>
              <a:rPr lang="nl-NL" sz="2800" dirty="0">
                <a:effectLst/>
              </a:rPr>
              <a:t>Collectie openen</a:t>
            </a:r>
          </a:p>
          <a:p>
            <a:pPr lvl="0"/>
            <a:r>
              <a:rPr lang="nl-NL" sz="2800" dirty="0">
                <a:effectLst/>
              </a:rPr>
              <a:t>Documenten inzien</a:t>
            </a:r>
          </a:p>
          <a:p>
            <a:pPr lvl="0"/>
            <a:r>
              <a:rPr lang="nl-NL" sz="2800" dirty="0">
                <a:effectLst/>
              </a:rPr>
              <a:t>Arrays en objecten binnen documenten inzien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2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Tijd over </a:t>
            </a:r>
            <a:r>
              <a:rPr lang="nl-NL" dirty="0" smtClean="0"/>
              <a:t>U</a:t>
            </a:r>
            <a:r>
              <a:rPr lang="nl-NL" dirty="0" smtClean="0"/>
              <a:t>ser-</a:t>
            </a:r>
            <a:r>
              <a:rPr lang="nl-NL" dirty="0" err="1"/>
              <a:t>S</a:t>
            </a:r>
            <a:r>
              <a:rPr lang="nl-NL" dirty="0" err="1" smtClean="0"/>
              <a:t>tories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31847" y="1970988"/>
            <a:ext cx="6202622" cy="4058751"/>
          </a:xfrm>
        </p:spPr>
        <p:txBody>
          <a:bodyPr>
            <a:normAutofit/>
          </a:bodyPr>
          <a:lstStyle/>
          <a:p>
            <a:pPr lvl="0"/>
            <a:r>
              <a:rPr lang="nl-NL" sz="2800" dirty="0" smtClean="0">
                <a:effectLst/>
              </a:rPr>
              <a:t>Collecties </a:t>
            </a:r>
            <a:r>
              <a:rPr lang="nl-NL" sz="2800" dirty="0">
                <a:effectLst/>
              </a:rPr>
              <a:t>in tabbladen openen</a:t>
            </a:r>
          </a:p>
          <a:p>
            <a:pPr lvl="0"/>
            <a:r>
              <a:rPr lang="nl-NL" sz="2800" dirty="0">
                <a:effectLst/>
              </a:rPr>
              <a:t>Tabbladen sluiten</a:t>
            </a:r>
          </a:p>
          <a:p>
            <a:pPr lvl="0"/>
            <a:r>
              <a:rPr lang="nl-NL" sz="2800" dirty="0">
                <a:effectLst/>
              </a:rPr>
              <a:t>Wisselen tussen tabbladen</a:t>
            </a:r>
          </a:p>
          <a:p>
            <a:pPr lvl="0"/>
            <a:r>
              <a:rPr lang="nl-NL" sz="2800" dirty="0" err="1">
                <a:effectLst/>
              </a:rPr>
              <a:t>Pagination</a:t>
            </a:r>
            <a:endParaRPr lang="nl-NL" sz="2800" dirty="0">
              <a:effectLst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64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Eigen </a:t>
            </a:r>
            <a:r>
              <a:rPr lang="nl-NL" dirty="0" smtClean="0"/>
              <a:t>input User-</a:t>
            </a:r>
            <a:r>
              <a:rPr lang="nl-NL" dirty="0" err="1"/>
              <a:t>S</a:t>
            </a:r>
            <a:r>
              <a:rPr lang="nl-NL" dirty="0" err="1" smtClean="0"/>
              <a:t>tories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2345" y="1945707"/>
            <a:ext cx="8932570" cy="3184108"/>
          </a:xfrm>
        </p:spPr>
        <p:txBody>
          <a:bodyPr>
            <a:normAutofit/>
          </a:bodyPr>
          <a:lstStyle/>
          <a:p>
            <a:pPr lvl="0"/>
            <a:r>
              <a:rPr lang="nl-NL" sz="2800" dirty="0">
                <a:effectLst/>
              </a:rPr>
              <a:t>Zoeken binnen collecties</a:t>
            </a:r>
          </a:p>
          <a:p>
            <a:pPr lvl="0"/>
            <a:r>
              <a:rPr lang="nl-NL" sz="2800" dirty="0" smtClean="0">
                <a:effectLst/>
              </a:rPr>
              <a:t>Naam </a:t>
            </a:r>
            <a:r>
              <a:rPr lang="nl-NL" sz="2800" dirty="0">
                <a:effectLst/>
              </a:rPr>
              <a:t>van tabblad wijzigen</a:t>
            </a:r>
          </a:p>
          <a:p>
            <a:pPr lvl="0"/>
            <a:r>
              <a:rPr lang="nl-NL" sz="2800" dirty="0">
                <a:effectLst/>
              </a:rPr>
              <a:t>Aantal records per pagina instellen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2907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Functionaliteit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2345" y="1945707"/>
            <a:ext cx="8932570" cy="441289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nl-NL" sz="2800" u="sng" dirty="0" smtClean="0">
                <a:effectLst/>
              </a:rPr>
              <a:t>Tijd over </a:t>
            </a:r>
          </a:p>
          <a:p>
            <a:r>
              <a:rPr lang="nl-NL" sz="2800" dirty="0" err="1" smtClean="0">
                <a:effectLst/>
              </a:rPr>
              <a:t>Breadcrumbs</a:t>
            </a:r>
            <a:endParaRPr lang="nl-NL" sz="2800" dirty="0">
              <a:effectLst/>
            </a:endParaRPr>
          </a:p>
          <a:p>
            <a:r>
              <a:rPr lang="nl-NL" sz="2800" dirty="0" err="1">
                <a:effectLst/>
              </a:rPr>
              <a:t>Icons</a:t>
            </a:r>
            <a:r>
              <a:rPr lang="nl-NL" sz="2800" dirty="0">
                <a:effectLst/>
              </a:rPr>
              <a:t> voor </a:t>
            </a:r>
            <a:r>
              <a:rPr lang="nl-NL" sz="2800" dirty="0" smtClean="0">
                <a:effectLst/>
              </a:rPr>
              <a:t>documenten</a:t>
            </a:r>
          </a:p>
          <a:p>
            <a:endParaRPr lang="nl-NL" sz="2800" dirty="0" smtClean="0">
              <a:effectLst/>
            </a:endParaRPr>
          </a:p>
          <a:p>
            <a:pPr marL="36900" indent="0">
              <a:buNone/>
            </a:pPr>
            <a:r>
              <a:rPr lang="nl-NL" sz="2800" u="sng" dirty="0" smtClean="0">
                <a:effectLst/>
              </a:rPr>
              <a:t>Eigen input</a:t>
            </a:r>
            <a:endParaRPr lang="nl-NL" sz="2800" u="sng" dirty="0">
              <a:effectLst/>
            </a:endParaRPr>
          </a:p>
          <a:p>
            <a:r>
              <a:rPr lang="nl-NL" sz="2800" dirty="0">
                <a:effectLst/>
              </a:rPr>
              <a:t>DBMS-</a:t>
            </a:r>
            <a:r>
              <a:rPr lang="nl-NL" sz="2800" dirty="0" err="1">
                <a:effectLst/>
              </a:rPr>
              <a:t>API’s</a:t>
            </a:r>
            <a:r>
              <a:rPr lang="nl-NL" sz="2800" dirty="0">
                <a:effectLst/>
              </a:rPr>
              <a:t> koppelen aan Express-</a:t>
            </a:r>
            <a:r>
              <a:rPr lang="nl-NL" sz="2800" dirty="0" err="1">
                <a:effectLst/>
              </a:rPr>
              <a:t>api</a:t>
            </a:r>
            <a:endParaRPr lang="nl-NL" sz="2800" dirty="0">
              <a:effectLst/>
            </a:endParaRPr>
          </a:p>
          <a:p>
            <a:pPr marL="36900" indent="0">
              <a:buNone/>
            </a:pPr>
            <a:endParaRPr lang="nl-NL" sz="2800" dirty="0">
              <a:effectLst/>
            </a:endParaRP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173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Definition of </a:t>
            </a:r>
            <a:r>
              <a:rPr lang="nl-NL" dirty="0" err="1"/>
              <a:t>Done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3795" y="1954066"/>
            <a:ext cx="10353762" cy="4058751"/>
          </a:xfrm>
        </p:spPr>
        <p:txBody>
          <a:bodyPr>
            <a:normAutofit/>
          </a:bodyPr>
          <a:lstStyle/>
          <a:p>
            <a:r>
              <a:rPr lang="nl-NL" sz="2800" dirty="0" smtClean="0"/>
              <a:t>De applicatie werkt aan de hand van de user-</a:t>
            </a:r>
            <a:r>
              <a:rPr lang="nl-NL" sz="2800" dirty="0" err="1" smtClean="0"/>
              <a:t>stories</a:t>
            </a:r>
            <a:endParaRPr lang="nl-NL" sz="2800" dirty="0" smtClean="0"/>
          </a:p>
          <a:p>
            <a:r>
              <a:rPr lang="nl-NL" sz="2800" dirty="0" smtClean="0"/>
              <a:t>De applicatie is getest </a:t>
            </a:r>
          </a:p>
          <a:p>
            <a:r>
              <a:rPr lang="nl-NL" sz="2800" dirty="0" smtClean="0"/>
              <a:t>De </a:t>
            </a:r>
            <a:r>
              <a:rPr lang="nl-NL" sz="2800" dirty="0"/>
              <a:t>code bevat </a:t>
            </a:r>
            <a:r>
              <a:rPr lang="nl-NL" sz="2800" dirty="0" smtClean="0"/>
              <a:t>commentaar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0454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Een demonstratie van </a:t>
            </a:r>
            <a:r>
              <a:rPr lang="nl-NL" sz="2800" dirty="0" smtClean="0"/>
              <a:t>het </a:t>
            </a:r>
            <a:r>
              <a:rPr lang="nl-NL" sz="2800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0820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313</TotalTime>
  <Words>172</Words>
  <Application>Microsoft Office PowerPoint</Application>
  <PresentationFormat>Breedbeeld</PresentationFormat>
  <Paragraphs>69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Leisteen</vt:lpstr>
      <vt:lpstr>Sprint 2 - Review</vt:lpstr>
      <vt:lpstr>Sprint 2 - Proces</vt:lpstr>
      <vt:lpstr>Voortgang</vt:lpstr>
      <vt:lpstr>Gewenste User-Stories</vt:lpstr>
      <vt:lpstr>Tijd over User-Stories</vt:lpstr>
      <vt:lpstr>Eigen input User-Stories </vt:lpstr>
      <vt:lpstr>Functionaliteit</vt:lpstr>
      <vt:lpstr>Definition of Done</vt:lpstr>
      <vt:lpstr>Demo</vt:lpstr>
      <vt:lpstr>Sprint 2 - Backlog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Alex Post</dc:creator>
  <cp:lastModifiedBy>Roel de Man</cp:lastModifiedBy>
  <cp:revision>34</cp:revision>
  <dcterms:created xsi:type="dcterms:W3CDTF">2016-12-07T14:29:43Z</dcterms:created>
  <dcterms:modified xsi:type="dcterms:W3CDTF">2016-12-13T09:01:55Z</dcterms:modified>
</cp:coreProperties>
</file>