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68"/>
  </p:notesMasterIdLst>
  <p:handoutMasterIdLst>
    <p:handoutMasterId r:id="rId69"/>
  </p:handoutMasterIdLst>
  <p:sldIdLst>
    <p:sldId id="369" r:id="rId5"/>
    <p:sldId id="370" r:id="rId6"/>
    <p:sldId id="378" r:id="rId7"/>
    <p:sldId id="379" r:id="rId8"/>
    <p:sldId id="380" r:id="rId9"/>
    <p:sldId id="266" r:id="rId10"/>
    <p:sldId id="371" r:id="rId11"/>
    <p:sldId id="372" r:id="rId12"/>
    <p:sldId id="373" r:id="rId13"/>
    <p:sldId id="377" r:id="rId14"/>
    <p:sldId id="374" r:id="rId15"/>
    <p:sldId id="375" r:id="rId16"/>
    <p:sldId id="376" r:id="rId17"/>
    <p:sldId id="381" r:id="rId18"/>
    <p:sldId id="412" r:id="rId19"/>
    <p:sldId id="413" r:id="rId20"/>
    <p:sldId id="411" r:id="rId21"/>
    <p:sldId id="414" r:id="rId22"/>
    <p:sldId id="382" r:id="rId23"/>
    <p:sldId id="426" r:id="rId24"/>
    <p:sldId id="383" r:id="rId25"/>
    <p:sldId id="415" r:id="rId26"/>
    <p:sldId id="416" r:id="rId27"/>
    <p:sldId id="384" r:id="rId28"/>
    <p:sldId id="417" r:id="rId29"/>
    <p:sldId id="420" r:id="rId30"/>
    <p:sldId id="385" r:id="rId31"/>
    <p:sldId id="421" r:id="rId32"/>
    <p:sldId id="386" r:id="rId33"/>
    <p:sldId id="427" r:id="rId34"/>
    <p:sldId id="387" r:id="rId35"/>
    <p:sldId id="428" r:id="rId36"/>
    <p:sldId id="388" r:id="rId37"/>
    <p:sldId id="429" r:id="rId38"/>
    <p:sldId id="389" r:id="rId39"/>
    <p:sldId id="430" r:id="rId40"/>
    <p:sldId id="390" r:id="rId41"/>
    <p:sldId id="431" r:id="rId42"/>
    <p:sldId id="391" r:id="rId43"/>
    <p:sldId id="422" r:id="rId44"/>
    <p:sldId id="392" r:id="rId45"/>
    <p:sldId id="432" r:id="rId46"/>
    <p:sldId id="423" r:id="rId47"/>
    <p:sldId id="394" r:id="rId48"/>
    <p:sldId id="425" r:id="rId49"/>
    <p:sldId id="395" r:id="rId50"/>
    <p:sldId id="396" r:id="rId51"/>
    <p:sldId id="397" r:id="rId52"/>
    <p:sldId id="434" r:id="rId53"/>
    <p:sldId id="433"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Lst>
  <p:sldSz cx="12192000" cy="6858000"/>
  <p:notesSz cx="6858000" cy="9144000"/>
  <p:custDataLst>
    <p:tags r:id="rId7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143D"/>
    <a:srgbClr val="FF6327"/>
    <a:srgbClr val="01D1D0"/>
    <a:srgbClr val="E6E7E7"/>
    <a:srgbClr val="0070AD"/>
    <a:srgbClr val="7F7F7F"/>
    <a:srgbClr val="6D64CC"/>
    <a:srgbClr val="7E39BA"/>
    <a:srgbClr val="4701A7"/>
    <a:srgbClr val="C8FF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2937" autoAdjust="0"/>
  </p:normalViewPr>
  <p:slideViewPr>
    <p:cSldViewPr>
      <p:cViewPr varScale="1">
        <p:scale>
          <a:sx n="89" d="100"/>
          <a:sy n="89" d="100"/>
        </p:scale>
        <p:origin x="326" y="7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08/01/2018</a:t>
            </a:fld>
            <a:endParaRPr lang="pt-PT" sz="10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08/01/2018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smtClean="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69071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31746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795383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3395684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123611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262068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3874751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126991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3530206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164805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36072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729968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31</a:t>
            </a:fld>
            <a:endParaRPr lang="pt-BR"/>
          </a:p>
        </p:txBody>
      </p:sp>
    </p:spTree>
    <p:extLst>
      <p:ext uri="{BB962C8B-B14F-4D97-AF65-F5344CB8AC3E}">
        <p14:creationId xmlns:p14="http://schemas.microsoft.com/office/powerpoint/2010/main" val="4234506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33</a:t>
            </a:fld>
            <a:endParaRPr lang="pt-BR"/>
          </a:p>
        </p:txBody>
      </p:sp>
    </p:spTree>
    <p:extLst>
      <p:ext uri="{BB962C8B-B14F-4D97-AF65-F5344CB8AC3E}">
        <p14:creationId xmlns:p14="http://schemas.microsoft.com/office/powerpoint/2010/main" val="2417046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35</a:t>
            </a:fld>
            <a:endParaRPr lang="pt-BR"/>
          </a:p>
        </p:txBody>
      </p:sp>
    </p:spTree>
    <p:extLst>
      <p:ext uri="{BB962C8B-B14F-4D97-AF65-F5344CB8AC3E}">
        <p14:creationId xmlns:p14="http://schemas.microsoft.com/office/powerpoint/2010/main" val="989534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37</a:t>
            </a:fld>
            <a:endParaRPr lang="pt-BR"/>
          </a:p>
        </p:txBody>
      </p:sp>
    </p:spTree>
    <p:extLst>
      <p:ext uri="{BB962C8B-B14F-4D97-AF65-F5344CB8AC3E}">
        <p14:creationId xmlns:p14="http://schemas.microsoft.com/office/powerpoint/2010/main" val="122986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39</a:t>
            </a:fld>
            <a:endParaRPr lang="pt-BR"/>
          </a:p>
        </p:txBody>
      </p:sp>
    </p:spTree>
    <p:extLst>
      <p:ext uri="{BB962C8B-B14F-4D97-AF65-F5344CB8AC3E}">
        <p14:creationId xmlns:p14="http://schemas.microsoft.com/office/powerpoint/2010/main" val="2071892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41</a:t>
            </a:fld>
            <a:endParaRPr lang="pt-BR"/>
          </a:p>
        </p:txBody>
      </p:sp>
    </p:spTree>
    <p:extLst>
      <p:ext uri="{BB962C8B-B14F-4D97-AF65-F5344CB8AC3E}">
        <p14:creationId xmlns:p14="http://schemas.microsoft.com/office/powerpoint/2010/main" val="108438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43</a:t>
            </a:fld>
            <a:endParaRPr lang="pt-BR"/>
          </a:p>
        </p:txBody>
      </p:sp>
    </p:spTree>
    <p:extLst>
      <p:ext uri="{BB962C8B-B14F-4D97-AF65-F5344CB8AC3E}">
        <p14:creationId xmlns:p14="http://schemas.microsoft.com/office/powerpoint/2010/main" val="2176794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44</a:t>
            </a:fld>
            <a:endParaRPr lang="pt-BR"/>
          </a:p>
        </p:txBody>
      </p:sp>
    </p:spTree>
    <p:extLst>
      <p:ext uri="{BB962C8B-B14F-4D97-AF65-F5344CB8AC3E}">
        <p14:creationId xmlns:p14="http://schemas.microsoft.com/office/powerpoint/2010/main" val="1581378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46</a:t>
            </a:fld>
            <a:endParaRPr lang="pt-BR"/>
          </a:p>
        </p:txBody>
      </p:sp>
    </p:spTree>
    <p:extLst>
      <p:ext uri="{BB962C8B-B14F-4D97-AF65-F5344CB8AC3E}">
        <p14:creationId xmlns:p14="http://schemas.microsoft.com/office/powerpoint/2010/main" val="3661874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47</a:t>
            </a:fld>
            <a:endParaRPr lang="pt-BR"/>
          </a:p>
        </p:txBody>
      </p:sp>
    </p:spTree>
    <p:extLst>
      <p:ext uri="{BB962C8B-B14F-4D97-AF65-F5344CB8AC3E}">
        <p14:creationId xmlns:p14="http://schemas.microsoft.com/office/powerpoint/2010/main" val="371064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925159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48</a:t>
            </a:fld>
            <a:endParaRPr lang="pt-BR"/>
          </a:p>
        </p:txBody>
      </p:sp>
    </p:spTree>
    <p:extLst>
      <p:ext uri="{BB962C8B-B14F-4D97-AF65-F5344CB8AC3E}">
        <p14:creationId xmlns:p14="http://schemas.microsoft.com/office/powerpoint/2010/main" val="556893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51</a:t>
            </a:fld>
            <a:endParaRPr lang="pt-BR"/>
          </a:p>
        </p:txBody>
      </p:sp>
    </p:spTree>
    <p:extLst>
      <p:ext uri="{BB962C8B-B14F-4D97-AF65-F5344CB8AC3E}">
        <p14:creationId xmlns:p14="http://schemas.microsoft.com/office/powerpoint/2010/main" val="3565959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52</a:t>
            </a:fld>
            <a:endParaRPr lang="pt-BR"/>
          </a:p>
        </p:txBody>
      </p:sp>
    </p:spTree>
    <p:extLst>
      <p:ext uri="{BB962C8B-B14F-4D97-AF65-F5344CB8AC3E}">
        <p14:creationId xmlns:p14="http://schemas.microsoft.com/office/powerpoint/2010/main" val="2094415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53</a:t>
            </a:fld>
            <a:endParaRPr lang="pt-BR"/>
          </a:p>
        </p:txBody>
      </p:sp>
    </p:spTree>
    <p:extLst>
      <p:ext uri="{BB962C8B-B14F-4D97-AF65-F5344CB8AC3E}">
        <p14:creationId xmlns:p14="http://schemas.microsoft.com/office/powerpoint/2010/main" val="4019444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54</a:t>
            </a:fld>
            <a:endParaRPr lang="pt-BR"/>
          </a:p>
        </p:txBody>
      </p:sp>
    </p:spTree>
    <p:extLst>
      <p:ext uri="{BB962C8B-B14F-4D97-AF65-F5344CB8AC3E}">
        <p14:creationId xmlns:p14="http://schemas.microsoft.com/office/powerpoint/2010/main" val="3007505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55</a:t>
            </a:fld>
            <a:endParaRPr lang="pt-BR"/>
          </a:p>
        </p:txBody>
      </p:sp>
    </p:spTree>
    <p:extLst>
      <p:ext uri="{BB962C8B-B14F-4D97-AF65-F5344CB8AC3E}">
        <p14:creationId xmlns:p14="http://schemas.microsoft.com/office/powerpoint/2010/main" val="31884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56</a:t>
            </a:fld>
            <a:endParaRPr lang="pt-BR"/>
          </a:p>
        </p:txBody>
      </p:sp>
    </p:spTree>
    <p:extLst>
      <p:ext uri="{BB962C8B-B14F-4D97-AF65-F5344CB8AC3E}">
        <p14:creationId xmlns:p14="http://schemas.microsoft.com/office/powerpoint/2010/main" val="1465811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57</a:t>
            </a:fld>
            <a:endParaRPr lang="pt-BR"/>
          </a:p>
        </p:txBody>
      </p:sp>
    </p:spTree>
    <p:extLst>
      <p:ext uri="{BB962C8B-B14F-4D97-AF65-F5344CB8AC3E}">
        <p14:creationId xmlns:p14="http://schemas.microsoft.com/office/powerpoint/2010/main" val="500330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58</a:t>
            </a:fld>
            <a:endParaRPr lang="pt-BR"/>
          </a:p>
        </p:txBody>
      </p:sp>
    </p:spTree>
    <p:extLst>
      <p:ext uri="{BB962C8B-B14F-4D97-AF65-F5344CB8AC3E}">
        <p14:creationId xmlns:p14="http://schemas.microsoft.com/office/powerpoint/2010/main" val="3849736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59</a:t>
            </a:fld>
            <a:endParaRPr lang="pt-BR"/>
          </a:p>
        </p:txBody>
      </p:sp>
    </p:spTree>
    <p:extLst>
      <p:ext uri="{BB962C8B-B14F-4D97-AF65-F5344CB8AC3E}">
        <p14:creationId xmlns:p14="http://schemas.microsoft.com/office/powerpoint/2010/main" val="184657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635185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60</a:t>
            </a:fld>
            <a:endParaRPr lang="pt-BR"/>
          </a:p>
        </p:txBody>
      </p:sp>
    </p:spTree>
    <p:extLst>
      <p:ext uri="{BB962C8B-B14F-4D97-AF65-F5344CB8AC3E}">
        <p14:creationId xmlns:p14="http://schemas.microsoft.com/office/powerpoint/2010/main" val="2469517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61</a:t>
            </a:fld>
            <a:endParaRPr lang="pt-BR"/>
          </a:p>
        </p:txBody>
      </p:sp>
    </p:spTree>
    <p:extLst>
      <p:ext uri="{BB962C8B-B14F-4D97-AF65-F5344CB8AC3E}">
        <p14:creationId xmlns:p14="http://schemas.microsoft.com/office/powerpoint/2010/main" val="3322389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62</a:t>
            </a:fld>
            <a:endParaRPr lang="pt-BR"/>
          </a:p>
        </p:txBody>
      </p:sp>
    </p:spTree>
    <p:extLst>
      <p:ext uri="{BB962C8B-B14F-4D97-AF65-F5344CB8AC3E}">
        <p14:creationId xmlns:p14="http://schemas.microsoft.com/office/powerpoint/2010/main" val="10490367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63</a:t>
            </a:fld>
            <a:endParaRPr lang="pt-BR"/>
          </a:p>
        </p:txBody>
      </p:sp>
    </p:spTree>
    <p:extLst>
      <p:ext uri="{BB962C8B-B14F-4D97-AF65-F5344CB8AC3E}">
        <p14:creationId xmlns:p14="http://schemas.microsoft.com/office/powerpoint/2010/main" val="365347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424610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185370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2378541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450797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628205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0.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8.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1.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9.png"/><Relationship Id="rId19" Type="http://schemas.openxmlformats.org/officeDocument/2006/relationships/image" Target="../media/image12.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2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xmlns=""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7" name="Retângulo 43">
            <a:extLst>
              <a:ext uri="{FF2B5EF4-FFF2-40B4-BE49-F238E27FC236}">
                <a16:creationId xmlns=""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a:solidFill>
                <a:schemeClr val="bg1">
                  <a:lumMod val="50000"/>
                </a:schemeClr>
              </a:solidFill>
              <a:cs typeface="Arial" panose="020B0604020202020204" pitchFamily="34" charset="0"/>
            </a:endParaRP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mtClean="0">
                <a:solidFill>
                  <a:schemeClr val="bg1">
                    <a:lumMod val="50000"/>
                  </a:schemeClr>
                </a:solidFill>
              </a:rPr>
              <a:t>© Capgemini 2017.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en-US" smtClean="0"/>
              <a:t>Click to edit Master title style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183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69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smtClean="0"/>
              <a:t>Click to edit Master title style</a:t>
            </a:r>
            <a:endParaRPr lang="en-GB" dirty="0"/>
          </a:p>
        </p:txBody>
      </p:sp>
      <p:sp>
        <p:nvSpPr>
          <p:cNvPr id="14"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xmlns=""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xmlns=""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xmlns=""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xmlns=""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xmlns=""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xmlns=""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754840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9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13319" name="Freeform 7"/>
          <p:cNvSpPr>
            <a:spLocks/>
          </p:cNvSpPr>
          <p:nvPr userDrawn="1"/>
        </p:nvSpPr>
        <p:spPr bwMode="auto">
          <a:xfrm>
            <a:off x="-641350" y="3730625"/>
            <a:ext cx="92075" cy="6350"/>
          </a:xfrm>
          <a:custGeom>
            <a:avLst/>
            <a:gdLst/>
            <a:ahLst/>
            <a:cxnLst>
              <a:cxn ang="0">
                <a:pos x="0" y="4"/>
              </a:cxn>
              <a:cxn ang="0">
                <a:pos x="0" y="4"/>
              </a:cxn>
              <a:cxn ang="0">
                <a:pos x="2" y="0"/>
              </a:cxn>
              <a:cxn ang="0">
                <a:pos x="2" y="0"/>
              </a:cxn>
              <a:cxn ang="0">
                <a:pos x="58" y="0"/>
              </a:cxn>
              <a:cxn ang="0">
                <a:pos x="58" y="0"/>
              </a:cxn>
              <a:cxn ang="0">
                <a:pos x="44" y="4"/>
              </a:cxn>
              <a:cxn ang="0">
                <a:pos x="30" y="4"/>
              </a:cxn>
              <a:cxn ang="0">
                <a:pos x="0" y="4"/>
              </a:cxn>
              <a:cxn ang="0">
                <a:pos x="0" y="4"/>
              </a:cxn>
            </a:cxnLst>
            <a:rect l="0" t="0" r="r" b="b"/>
            <a:pathLst>
              <a:path w="58" h="4">
                <a:moveTo>
                  <a:pt x="0" y="4"/>
                </a:moveTo>
                <a:lnTo>
                  <a:pt x="0" y="4"/>
                </a:lnTo>
                <a:lnTo>
                  <a:pt x="2" y="0"/>
                </a:lnTo>
                <a:lnTo>
                  <a:pt x="2" y="0"/>
                </a:lnTo>
                <a:lnTo>
                  <a:pt x="58" y="0"/>
                </a:lnTo>
                <a:lnTo>
                  <a:pt x="58" y="0"/>
                </a:lnTo>
                <a:lnTo>
                  <a:pt x="44" y="4"/>
                </a:lnTo>
                <a:lnTo>
                  <a:pt x="30" y="4"/>
                </a:lnTo>
                <a:lnTo>
                  <a:pt x="0" y="4"/>
                </a:lnTo>
                <a:lnTo>
                  <a:pt x="0" y="4"/>
                </a:lnTo>
                <a:close/>
              </a:path>
            </a:pathLst>
          </a:custGeom>
          <a:solidFill>
            <a:srgbClr val="C8F18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90797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19" name="Object 1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82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2" name="Freeform 16"/>
          <p:cNvSpPr>
            <a:spLocks/>
          </p:cNvSpPr>
          <p:nvPr userDrawn="1"/>
        </p:nvSpPr>
        <p:spPr bwMode="auto">
          <a:xfrm>
            <a:off x="5739551" y="838199"/>
            <a:ext cx="645244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6"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662294"/>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280954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4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smtClean="0"/>
              <a:t>Click to insert title</a:t>
            </a:r>
            <a:endParaRPr lang="en-US" dirty="0"/>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0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smtClean="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smtClean="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smtClean="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smtClean="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endParaRPr lang="en-US" sz="900" kern="120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mtClean="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smtClean="0">
                <a:solidFill>
                  <a:schemeClr val="tx1"/>
                </a:solidFill>
              </a:rPr>
              <a:t>Learn more about us at</a:t>
            </a:r>
          </a:p>
          <a:p>
            <a:pPr algn="just">
              <a:lnSpc>
                <a:spcPts val="1200"/>
              </a:lnSpc>
            </a:pPr>
            <a:r>
              <a:rPr lang="en-US" sz="1400" smtClean="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smtClean="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smtClean="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smtClean="0">
                <a:solidFill>
                  <a:schemeClr val="bg1"/>
                </a:solidFill>
              </a:rPr>
              <a:t>People matter, results count.</a:t>
            </a:r>
            <a:endParaRPr lang="en-US" sz="1200" b="1">
              <a:solidFill>
                <a:schemeClr val="bg1"/>
              </a:solidFill>
            </a:endParaRPr>
          </a:p>
        </p:txBody>
      </p:sp>
    </p:spTree>
    <p:extLst>
      <p:ext uri="{BB962C8B-B14F-4D97-AF65-F5344CB8AC3E}">
        <p14:creationId xmlns:p14="http://schemas.microsoft.com/office/powerpoint/2010/main" val="3671831822"/>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smtClean="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smtClean="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smtClean="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endParaRPr lang="en-US" sz="900" kern="120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mtClean="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smtClean="0">
                <a:solidFill>
                  <a:schemeClr val="tx1"/>
                </a:solidFill>
              </a:rPr>
              <a:t>Learn more about us at</a:t>
            </a:r>
          </a:p>
          <a:p>
            <a:pPr algn="just">
              <a:lnSpc>
                <a:spcPts val="1200"/>
              </a:lnSpc>
            </a:pPr>
            <a:r>
              <a:rPr lang="en-US" sz="1400" smtClean="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smtClean="0">
                <a:latin typeface="+mn-lt"/>
                <a:cs typeface="Arial"/>
              </a:rPr>
              <a:t>This message contains information that may be privileged or confidential and is the property of the Capgemini Group.</a:t>
            </a:r>
            <a:br>
              <a:rPr lang="en-US" sz="800" noProof="0" smtClean="0">
                <a:latin typeface="+mn-lt"/>
                <a:cs typeface="Arial"/>
              </a:rPr>
            </a:br>
            <a:r>
              <a:rPr lang="en-US" sz="800" noProof="0" smtClean="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smtClean="0">
                <a:solidFill>
                  <a:schemeClr val="accent1"/>
                </a:solidFill>
                <a:cs typeface="Arial"/>
              </a:rPr>
              <a:t>Name, Last </a:t>
            </a:r>
            <a:r>
              <a:rPr lang="en-US" sz="1200" b="1">
                <a:solidFill>
                  <a:schemeClr val="accent1"/>
                </a:solidFill>
                <a:cs typeface="Arial"/>
              </a:rPr>
              <a:t>Name</a:t>
            </a:r>
          </a:p>
          <a:p>
            <a:pPr>
              <a:lnSpc>
                <a:spcPts val="1200"/>
              </a:lnSpc>
            </a:pPr>
            <a:r>
              <a:rPr lang="en-US" sz="1000" smtClean="0">
                <a:solidFill>
                  <a:schemeClr val="accent2"/>
                </a:solidFill>
                <a:cs typeface="Arial"/>
              </a:rPr>
              <a:t>Title/Role</a:t>
            </a:r>
          </a:p>
          <a:p>
            <a:pPr>
              <a:lnSpc>
                <a:spcPts val="1200"/>
              </a:lnSpc>
            </a:pPr>
            <a:r>
              <a:rPr lang="en-US" sz="1000" smtClean="0">
                <a:cs typeface="Arial"/>
              </a:rPr>
              <a:t>Capgemini Office (Optional)</a:t>
            </a:r>
          </a:p>
          <a:p>
            <a:pPr>
              <a:lnSpc>
                <a:spcPts val="1200"/>
              </a:lnSpc>
            </a:pPr>
            <a:r>
              <a:rPr lang="en-US" sz="1000" smtClean="0">
                <a:cs typeface="Arial"/>
              </a:rPr>
              <a:t>Address Line 1</a:t>
            </a:r>
          </a:p>
          <a:p>
            <a:pPr>
              <a:lnSpc>
                <a:spcPts val="1200"/>
              </a:lnSpc>
            </a:pPr>
            <a:r>
              <a:rPr lang="en-US" sz="1000" smtClean="0">
                <a:cs typeface="Arial"/>
              </a:rPr>
              <a:t>Address Line 2 </a:t>
            </a:r>
          </a:p>
          <a:p>
            <a:pPr>
              <a:lnSpc>
                <a:spcPts val="1200"/>
              </a:lnSpc>
            </a:pPr>
            <a:r>
              <a:rPr lang="en-US" sz="1000" smtClean="0">
                <a:cs typeface="Arial"/>
              </a:rPr>
              <a:t>Address Line 3</a:t>
            </a:r>
            <a:endParaRPr lang="en-US" sz="1000">
              <a:cs typeface="Arial"/>
            </a:endParaRP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smtClean="0">
                <a:solidFill>
                  <a:schemeClr val="accent1"/>
                </a:solidFill>
                <a:cs typeface="Arial"/>
              </a:rPr>
              <a:t>Name, Last </a:t>
            </a:r>
            <a:r>
              <a:rPr lang="en-US" sz="1200" b="1">
                <a:solidFill>
                  <a:schemeClr val="accent1"/>
                </a:solidFill>
                <a:cs typeface="Arial"/>
              </a:rPr>
              <a:t>Name</a:t>
            </a:r>
          </a:p>
          <a:p>
            <a:pPr>
              <a:lnSpc>
                <a:spcPts val="1200"/>
              </a:lnSpc>
            </a:pPr>
            <a:r>
              <a:rPr lang="en-US" sz="1000" smtClean="0">
                <a:solidFill>
                  <a:schemeClr val="accent2"/>
                </a:solidFill>
                <a:cs typeface="Arial"/>
              </a:rPr>
              <a:t>Title/Role</a:t>
            </a:r>
          </a:p>
          <a:p>
            <a:pPr>
              <a:lnSpc>
                <a:spcPts val="1200"/>
              </a:lnSpc>
            </a:pPr>
            <a:r>
              <a:rPr lang="en-US" sz="1000" smtClean="0">
                <a:cs typeface="Arial"/>
              </a:rPr>
              <a:t>Capgemini Office (Optional)</a:t>
            </a:r>
          </a:p>
          <a:p>
            <a:pPr>
              <a:lnSpc>
                <a:spcPts val="1200"/>
              </a:lnSpc>
            </a:pPr>
            <a:r>
              <a:rPr lang="en-US" sz="1000" smtClean="0">
                <a:cs typeface="Arial"/>
              </a:rPr>
              <a:t>Address Line 1</a:t>
            </a:r>
          </a:p>
          <a:p>
            <a:pPr>
              <a:lnSpc>
                <a:spcPts val="1200"/>
              </a:lnSpc>
            </a:pPr>
            <a:r>
              <a:rPr lang="en-US" sz="1000" smtClean="0">
                <a:cs typeface="Arial"/>
              </a:rPr>
              <a:t>Address Line 2 </a:t>
            </a:r>
          </a:p>
          <a:p>
            <a:pPr>
              <a:lnSpc>
                <a:spcPts val="1200"/>
              </a:lnSpc>
            </a:pPr>
            <a:r>
              <a:rPr lang="en-US" sz="1000" smtClean="0">
                <a:cs typeface="Arial"/>
              </a:rPr>
              <a:t>Address Line 3</a:t>
            </a:r>
            <a:endParaRPr lang="en-US" sz="1000">
              <a:cs typeface="Arial"/>
            </a:endParaRP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smtClean="0">
                <a:solidFill>
                  <a:schemeClr val="accent1"/>
                </a:solidFill>
                <a:cs typeface="Arial"/>
              </a:rPr>
              <a:t>Name, Last </a:t>
            </a:r>
            <a:r>
              <a:rPr lang="en-US" sz="1200" b="1">
                <a:solidFill>
                  <a:schemeClr val="accent1"/>
                </a:solidFill>
                <a:cs typeface="Arial"/>
              </a:rPr>
              <a:t>Name</a:t>
            </a:r>
          </a:p>
          <a:p>
            <a:pPr>
              <a:lnSpc>
                <a:spcPts val="1200"/>
              </a:lnSpc>
            </a:pPr>
            <a:r>
              <a:rPr lang="en-US" sz="1000" smtClean="0">
                <a:solidFill>
                  <a:schemeClr val="accent2"/>
                </a:solidFill>
                <a:cs typeface="Arial"/>
              </a:rPr>
              <a:t>Title/Role</a:t>
            </a:r>
          </a:p>
          <a:p>
            <a:pPr>
              <a:lnSpc>
                <a:spcPts val="1200"/>
              </a:lnSpc>
            </a:pPr>
            <a:r>
              <a:rPr lang="en-US" sz="1000" smtClean="0">
                <a:cs typeface="Arial"/>
              </a:rPr>
              <a:t>Capgemini Office (Optional)</a:t>
            </a:r>
          </a:p>
          <a:p>
            <a:pPr>
              <a:lnSpc>
                <a:spcPts val="1200"/>
              </a:lnSpc>
            </a:pPr>
            <a:r>
              <a:rPr lang="en-US" sz="1000" smtClean="0">
                <a:cs typeface="Arial"/>
              </a:rPr>
              <a:t>Address Line 1</a:t>
            </a:r>
          </a:p>
          <a:p>
            <a:pPr>
              <a:lnSpc>
                <a:spcPts val="1200"/>
              </a:lnSpc>
            </a:pPr>
            <a:r>
              <a:rPr lang="en-US" sz="1000" smtClean="0">
                <a:cs typeface="Arial"/>
              </a:rPr>
              <a:t>Address Line 2 </a:t>
            </a:r>
          </a:p>
          <a:p>
            <a:pPr>
              <a:lnSpc>
                <a:spcPts val="1200"/>
              </a:lnSpc>
            </a:pPr>
            <a:r>
              <a:rPr lang="en-US" sz="1000" smtClean="0">
                <a:cs typeface="Arial"/>
              </a:rPr>
              <a:t>Address Line 3</a:t>
            </a:r>
            <a:endParaRPr lang="en-US" sz="1000">
              <a:cs typeface="Arial"/>
            </a:endParaRP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smtClean="0">
                <a:solidFill>
                  <a:schemeClr val="accent1"/>
                </a:solidFill>
                <a:cs typeface="Arial"/>
              </a:rPr>
              <a:t>Name, Last </a:t>
            </a:r>
            <a:r>
              <a:rPr lang="en-US" sz="1200" b="1">
                <a:solidFill>
                  <a:schemeClr val="accent1"/>
                </a:solidFill>
                <a:cs typeface="Arial"/>
              </a:rPr>
              <a:t>Name</a:t>
            </a:r>
          </a:p>
          <a:p>
            <a:pPr>
              <a:lnSpc>
                <a:spcPts val="1200"/>
              </a:lnSpc>
            </a:pPr>
            <a:r>
              <a:rPr lang="en-US" sz="1000" smtClean="0">
                <a:solidFill>
                  <a:schemeClr val="accent2"/>
                </a:solidFill>
                <a:cs typeface="Arial"/>
              </a:rPr>
              <a:t>Title/Role</a:t>
            </a:r>
          </a:p>
          <a:p>
            <a:pPr>
              <a:lnSpc>
                <a:spcPts val="1200"/>
              </a:lnSpc>
            </a:pPr>
            <a:r>
              <a:rPr lang="en-US" sz="1000" smtClean="0">
                <a:cs typeface="Arial"/>
              </a:rPr>
              <a:t>Capgemini Office (Optional)</a:t>
            </a:r>
          </a:p>
          <a:p>
            <a:pPr>
              <a:lnSpc>
                <a:spcPts val="1200"/>
              </a:lnSpc>
            </a:pPr>
            <a:r>
              <a:rPr lang="en-US" sz="1000" smtClean="0">
                <a:cs typeface="Arial"/>
              </a:rPr>
              <a:t>Address Line 1</a:t>
            </a:r>
          </a:p>
          <a:p>
            <a:pPr>
              <a:lnSpc>
                <a:spcPts val="1200"/>
              </a:lnSpc>
            </a:pPr>
            <a:r>
              <a:rPr lang="en-US" sz="1000" smtClean="0">
                <a:cs typeface="Arial"/>
              </a:rPr>
              <a:t>Address Line 2 </a:t>
            </a:r>
          </a:p>
          <a:p>
            <a:pPr>
              <a:lnSpc>
                <a:spcPts val="1200"/>
              </a:lnSpc>
            </a:pPr>
            <a:r>
              <a:rPr lang="en-US" sz="1000" smtClean="0">
                <a:cs typeface="Arial"/>
              </a:rPr>
              <a:t>Address Line 3</a:t>
            </a:r>
            <a:endParaRPr lang="en-US" sz="100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smtClean="0">
                <a:solidFill>
                  <a:schemeClr val="accent1"/>
                </a:solidFill>
              </a:rPr>
              <a:t>People matter, results count.</a:t>
            </a:r>
            <a:endParaRPr lang="en-US" sz="1200" b="1">
              <a:solidFill>
                <a:schemeClr val="accent1"/>
              </a:solidFill>
            </a:endParaRP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a:t>
            </a:r>
            <a:r>
              <a:rPr lang="en-US" dirty="0" smtClean="0"/>
              <a:t>title</a:t>
            </a:r>
            <a:endParaRPr lang="en-US" dirty="0"/>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6"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smtClean="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3"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profile 2">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xmlns=""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Oval 20">
            <a:extLst>
              <a:ext uri="{FF2B5EF4-FFF2-40B4-BE49-F238E27FC236}">
                <a16:creationId xmlns:a16="http://schemas.microsoft.com/office/drawing/2014/main" xmlns=""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367326"/>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1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889136"/>
            <a:ext cx="3296647" cy="412363"/>
          </a:xfrm>
          <a:prstGeom prst="rect">
            <a:avLst/>
          </a:prstGeom>
          <a:noFill/>
        </p:spPr>
        <p:txBody>
          <a:bodyPr anchor="ctr">
            <a:noAutofit/>
          </a:bodyPr>
          <a:lstStyle>
            <a:lvl1pPr algn="l">
              <a:defRPr sz="20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1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16883"/>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5"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90297"/>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Tree>
    <p:extLst>
      <p:ext uri="{BB962C8B-B14F-4D97-AF65-F5344CB8AC3E}">
        <p14:creationId xmlns:p14="http://schemas.microsoft.com/office/powerpoint/2010/main" val="255909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227348" y="0"/>
            <a:ext cx="6732651" cy="1104900"/>
          </a:xfrm>
          <a:prstGeom prst="rect">
            <a:avLst/>
          </a:prstGeom>
        </p:spPr>
        <p:txBody>
          <a:bodyPr/>
          <a:lstStyle/>
          <a:p>
            <a:r>
              <a:rPr lang="en-US" smtClean="0"/>
              <a:t>Click to edit Master title style</a:t>
            </a:r>
            <a:endParaRPr lang="en-GB" dirty="0"/>
          </a:p>
        </p:txBody>
      </p:sp>
      <p:sp>
        <p:nvSpPr>
          <p:cNvPr id="3" name="Freeform 6"/>
          <p:cNvSpPr>
            <a:spLocks/>
          </p:cNvSpPr>
          <p:nvPr userDrawn="1"/>
        </p:nvSpPr>
        <p:spPr bwMode="auto">
          <a:xfrm>
            <a:off x="6351587" y="325438"/>
            <a:ext cx="5840413" cy="6535737"/>
          </a:xfrm>
          <a:custGeom>
            <a:avLst/>
            <a:gdLst/>
            <a:ahLst/>
            <a:cxnLst>
              <a:cxn ang="0">
                <a:pos x="2465" y="2758"/>
              </a:cxn>
              <a:cxn ang="0">
                <a:pos x="710" y="2758"/>
              </a:cxn>
              <a:cxn ang="0">
                <a:pos x="705" y="2747"/>
              </a:cxn>
              <a:cxn ang="0">
                <a:pos x="517" y="2439"/>
              </a:cxn>
              <a:cxn ang="0">
                <a:pos x="381" y="2196"/>
              </a:cxn>
              <a:cxn ang="0">
                <a:pos x="198" y="1820"/>
              </a:cxn>
              <a:cxn ang="0">
                <a:pos x="68" y="1458"/>
              </a:cxn>
              <a:cxn ang="0">
                <a:pos x="13" y="1200"/>
              </a:cxn>
              <a:cxn ang="0">
                <a:pos x="0" y="1053"/>
              </a:cxn>
              <a:cxn ang="0">
                <a:pos x="3" y="1046"/>
              </a:cxn>
              <a:cxn ang="0">
                <a:pos x="2" y="995"/>
              </a:cxn>
              <a:cxn ang="0">
                <a:pos x="0" y="987"/>
              </a:cxn>
              <a:cxn ang="0">
                <a:pos x="2" y="950"/>
              </a:cxn>
              <a:cxn ang="0">
                <a:pos x="31" y="755"/>
              </a:cxn>
              <a:cxn ang="0">
                <a:pos x="167" y="449"/>
              </a:cxn>
              <a:cxn ang="0">
                <a:pos x="395" y="194"/>
              </a:cxn>
              <a:cxn ang="0">
                <a:pos x="643" y="14"/>
              </a:cxn>
              <a:cxn ang="0">
                <a:pos x="664" y="0"/>
              </a:cxn>
              <a:cxn ang="0">
                <a:pos x="666" y="0"/>
              </a:cxn>
              <a:cxn ang="0">
                <a:pos x="674" y="6"/>
              </a:cxn>
              <a:cxn ang="0">
                <a:pos x="731" y="37"/>
              </a:cxn>
              <a:cxn ang="0">
                <a:pos x="1241" y="284"/>
              </a:cxn>
              <a:cxn ang="0">
                <a:pos x="1668" y="438"/>
              </a:cxn>
              <a:cxn ang="0">
                <a:pos x="1899" y="493"/>
              </a:cxn>
              <a:cxn ang="0">
                <a:pos x="2000" y="508"/>
              </a:cxn>
              <a:cxn ang="0">
                <a:pos x="2236" y="512"/>
              </a:cxn>
              <a:cxn ang="0">
                <a:pos x="2410" y="473"/>
              </a:cxn>
              <a:cxn ang="0">
                <a:pos x="2465" y="450"/>
              </a:cxn>
              <a:cxn ang="0">
                <a:pos x="2465" y="466"/>
              </a:cxn>
              <a:cxn ang="0">
                <a:pos x="2465" y="2758"/>
              </a:cxn>
            </a:cxnLst>
            <a:rect l="0" t="0" r="r" b="b"/>
            <a:pathLst>
              <a:path w="2465" h="2758">
                <a:moveTo>
                  <a:pt x="2465" y="2758"/>
                </a:moveTo>
                <a:cubicBezTo>
                  <a:pt x="1880" y="2758"/>
                  <a:pt x="1295" y="2758"/>
                  <a:pt x="710" y="2758"/>
                </a:cubicBezTo>
                <a:cubicBezTo>
                  <a:pt x="711" y="2753"/>
                  <a:pt x="707" y="2750"/>
                  <a:pt x="705" y="2747"/>
                </a:cubicBezTo>
                <a:cubicBezTo>
                  <a:pt x="641" y="2645"/>
                  <a:pt x="577" y="2543"/>
                  <a:pt x="517" y="2439"/>
                </a:cubicBezTo>
                <a:cubicBezTo>
                  <a:pt x="471" y="2358"/>
                  <a:pt x="425" y="2278"/>
                  <a:pt x="381" y="2196"/>
                </a:cubicBezTo>
                <a:cubicBezTo>
                  <a:pt x="315" y="2073"/>
                  <a:pt x="253" y="1948"/>
                  <a:pt x="198" y="1820"/>
                </a:cubicBezTo>
                <a:cubicBezTo>
                  <a:pt x="147" y="1702"/>
                  <a:pt x="102" y="1582"/>
                  <a:pt x="68" y="1458"/>
                </a:cubicBezTo>
                <a:cubicBezTo>
                  <a:pt x="44" y="1373"/>
                  <a:pt x="25" y="1288"/>
                  <a:pt x="13" y="1200"/>
                </a:cubicBezTo>
                <a:cubicBezTo>
                  <a:pt x="7" y="1151"/>
                  <a:pt x="3" y="1102"/>
                  <a:pt x="0" y="1053"/>
                </a:cubicBezTo>
                <a:cubicBezTo>
                  <a:pt x="2" y="1051"/>
                  <a:pt x="3" y="1049"/>
                  <a:pt x="3" y="1046"/>
                </a:cubicBezTo>
                <a:cubicBezTo>
                  <a:pt x="3" y="1029"/>
                  <a:pt x="3" y="1012"/>
                  <a:pt x="2" y="995"/>
                </a:cubicBezTo>
                <a:cubicBezTo>
                  <a:pt x="2" y="992"/>
                  <a:pt x="2" y="989"/>
                  <a:pt x="0" y="987"/>
                </a:cubicBezTo>
                <a:cubicBezTo>
                  <a:pt x="0" y="974"/>
                  <a:pt x="2" y="962"/>
                  <a:pt x="2" y="950"/>
                </a:cubicBezTo>
                <a:cubicBezTo>
                  <a:pt x="6" y="884"/>
                  <a:pt x="16" y="819"/>
                  <a:pt x="31" y="755"/>
                </a:cubicBezTo>
                <a:cubicBezTo>
                  <a:pt x="59" y="645"/>
                  <a:pt x="105" y="543"/>
                  <a:pt x="167" y="449"/>
                </a:cubicBezTo>
                <a:cubicBezTo>
                  <a:pt x="230" y="352"/>
                  <a:pt x="308" y="269"/>
                  <a:pt x="395" y="194"/>
                </a:cubicBezTo>
                <a:cubicBezTo>
                  <a:pt x="473" y="127"/>
                  <a:pt x="556" y="68"/>
                  <a:pt x="643" y="14"/>
                </a:cubicBezTo>
                <a:cubicBezTo>
                  <a:pt x="650" y="9"/>
                  <a:pt x="657" y="5"/>
                  <a:pt x="664" y="0"/>
                </a:cubicBezTo>
                <a:cubicBezTo>
                  <a:pt x="664" y="0"/>
                  <a:pt x="665" y="0"/>
                  <a:pt x="666" y="0"/>
                </a:cubicBezTo>
                <a:cubicBezTo>
                  <a:pt x="667" y="4"/>
                  <a:pt x="671" y="4"/>
                  <a:pt x="674" y="6"/>
                </a:cubicBezTo>
                <a:cubicBezTo>
                  <a:pt x="693" y="16"/>
                  <a:pt x="712" y="27"/>
                  <a:pt x="731" y="37"/>
                </a:cubicBezTo>
                <a:cubicBezTo>
                  <a:pt x="898" y="126"/>
                  <a:pt x="1067" y="210"/>
                  <a:pt x="1241" y="284"/>
                </a:cubicBezTo>
                <a:cubicBezTo>
                  <a:pt x="1381" y="343"/>
                  <a:pt x="1523" y="396"/>
                  <a:pt x="1668" y="438"/>
                </a:cubicBezTo>
                <a:cubicBezTo>
                  <a:pt x="1744" y="460"/>
                  <a:pt x="1821" y="477"/>
                  <a:pt x="1899" y="493"/>
                </a:cubicBezTo>
                <a:cubicBezTo>
                  <a:pt x="1932" y="500"/>
                  <a:pt x="1966" y="504"/>
                  <a:pt x="2000" y="508"/>
                </a:cubicBezTo>
                <a:cubicBezTo>
                  <a:pt x="2079" y="516"/>
                  <a:pt x="2157" y="519"/>
                  <a:pt x="2236" y="512"/>
                </a:cubicBezTo>
                <a:cubicBezTo>
                  <a:pt x="2296" y="506"/>
                  <a:pt x="2354" y="494"/>
                  <a:pt x="2410" y="473"/>
                </a:cubicBezTo>
                <a:cubicBezTo>
                  <a:pt x="2429" y="466"/>
                  <a:pt x="2447" y="457"/>
                  <a:pt x="2465" y="450"/>
                </a:cubicBezTo>
                <a:cubicBezTo>
                  <a:pt x="2465" y="455"/>
                  <a:pt x="2465" y="461"/>
                  <a:pt x="2465" y="466"/>
                </a:cubicBezTo>
                <a:cubicBezTo>
                  <a:pt x="2465" y="1230"/>
                  <a:pt x="2465" y="1994"/>
                  <a:pt x="2465" y="2758"/>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Retângulo 43">
            <a:extLst>
              <a:ext uri="{FF2B5EF4-FFF2-40B4-BE49-F238E27FC236}">
                <a16:creationId xmlns=""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a:solidFill>
                <a:schemeClr val="bg1"/>
              </a:solidFill>
              <a:cs typeface="Arial" panose="020B0604020202020204" pitchFamily="34" charset="0"/>
            </a:endParaRPr>
          </a:p>
        </p:txBody>
      </p:sp>
      <p:sp>
        <p:nvSpPr>
          <p:cNvPr id="5"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mtClean="0">
                <a:solidFill>
                  <a:schemeClr val="bg1"/>
                </a:solidFill>
              </a:rPr>
              <a:t>© Capgemini 2017. All rights reserved |</a:t>
            </a:r>
          </a:p>
        </p:txBody>
      </p:sp>
      <p:sp>
        <p:nvSpPr>
          <p:cNvPr id="6" name="Text Placeholder 7">
            <a:extLst>
              <a:ext uri="{FF2B5EF4-FFF2-40B4-BE49-F238E27FC236}">
                <a16:creationId xmlns:a16="http://schemas.microsoft.com/office/drawing/2014/main" xmlns="" id="{0953EECA-9A2F-483A-AF62-834FA9F888FE}"/>
              </a:ext>
            </a:extLst>
          </p:cNvPr>
          <p:cNvSpPr>
            <a:spLocks noGrp="1"/>
          </p:cNvSpPr>
          <p:nvPr>
            <p:ph type="body" sz="quarter" idx="12" hasCustomPrompt="1"/>
          </p:nvPr>
        </p:nvSpPr>
        <p:spPr>
          <a:xfrm>
            <a:off x="7752183" y="2813833"/>
            <a:ext cx="3801187" cy="2629024"/>
          </a:xfrm>
          <a:prstGeom prst="rect">
            <a:avLst/>
          </a:prstGeom>
        </p:spPr>
        <p:txBody>
          <a:bodyPr>
            <a:noAutofit/>
          </a:bodyPr>
          <a:lstStyle>
            <a:lvl1pPr algn="l">
              <a:lnSpc>
                <a:spcPct val="850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8" name="Espace réservé du texte 7"/>
          <p:cNvSpPr>
            <a:spLocks noGrp="1"/>
          </p:cNvSpPr>
          <p:nvPr>
            <p:ph type="body" sz="quarter" idx="13"/>
          </p:nvPr>
        </p:nvSpPr>
        <p:spPr>
          <a:xfrm>
            <a:off x="227013" y="1808163"/>
            <a:ext cx="6013450" cy="4681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975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7.xml"/><Relationship Id="rId5" Type="http://schemas.openxmlformats.org/officeDocument/2006/relationships/vmlDrawing" Target="../drawings/vmlDrawing6.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slideLayout" Target="../slideLayouts/slideLayout17.xml"/><Relationship Id="rId7" Type="http://schemas.openxmlformats.org/officeDocument/2006/relationships/tags" Target="../tags/tag1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vmlDrawing" Target="../drawings/vmlDrawing10.vml"/><Relationship Id="rId5"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15.bin"/><Relationship Id="rId5" Type="http://schemas.openxmlformats.org/officeDocument/2006/relationships/tags" Target="../tags/tag16.xml"/><Relationship Id="rId4" Type="http://schemas.openxmlformats.org/officeDocument/2006/relationships/vmlDrawing" Target="../drawings/vmlDrawing15.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1"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mtClean="0">
                <a:solidFill>
                  <a:schemeClr val="bg1">
                    <a:lumMod val="65000"/>
                  </a:schemeClr>
                </a:solidFill>
              </a:rPr>
              <a:t>© Capgemini 2017. All rights reserved  </a:t>
            </a:r>
            <a:r>
              <a:rPr lang="en-US" smtClean="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mtClean="0">
                <a:solidFill>
                  <a:schemeClr val="bg1">
                    <a:lumMod val="65000"/>
                  </a:schemeClr>
                </a:solidFill>
              </a:rPr>
              <a:t>SE Track Defensie | Roelof Jansen | December 2017 – December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smtClean="0"/>
              <a:t>Click to insert </a:t>
            </a:r>
            <a:r>
              <a:rPr lang="fr-FR" dirty="0" err="1" smtClean="0"/>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6" r:id="rId8"/>
    <p:sldLayoutId id="2147483912" r:id="rId9"/>
    <p:sldLayoutId id="2147483913" r:id="rId10"/>
    <p:sldLayoutId id="2147483917"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79"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xmlns=""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mtClean="0">
                <a:solidFill>
                  <a:schemeClr val="bg1">
                    <a:lumMod val="65000"/>
                  </a:schemeClr>
                </a:solidFill>
              </a:rPr>
              <a:t>© Capgemini 2017. All rights reserved |</a:t>
            </a:r>
          </a:p>
        </p:txBody>
      </p:sp>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8"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4"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ericlippert.com/2009/05/11/reserved-and-contextual-keywords/" TargetMode="External"/><Relationship Id="rId2" Type="http://schemas.openxmlformats.org/officeDocument/2006/relationships/hyperlink" Target="https://docs.microsoft.com/nl-nl/visualstudio/ide/walkthrough-creating-a-code-snippet" TargetMode="External"/><Relationship Id="rId1" Type="http://schemas.openxmlformats.org/officeDocument/2006/relationships/slideLayout" Target="../slideLayouts/slideLayout10.xml"/><Relationship Id="rId6" Type="http://schemas.openxmlformats.org/officeDocument/2006/relationships/hyperlink" Target="http://visualstudioshortcuts.com/2017/" TargetMode="External"/><Relationship Id="rId5" Type="http://schemas.openxmlformats.org/officeDocument/2006/relationships/hyperlink" Target="https://www.codeproject.com/Articles/703634/SOLID-architecture-principles-using-simple-Csharp" TargetMode="External"/><Relationship Id="rId4" Type="http://schemas.openxmlformats.org/officeDocument/2006/relationships/hyperlink" Target="https://docs.microsoft.com/en-us/dotnet/csharp/whats-new/csharp-6"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learngitbranching.js.or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ildlyinaccurate.com/a-hackers-guide-to-git/" TargetMode="External"/><Relationship Id="rId5" Type="http://schemas.openxmlformats.org/officeDocument/2006/relationships/hyperlink" Target="https://tortoisegit.org/download/" TargetMode="Externa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Common_Intermediate_Language" TargetMode="External"/><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hyperlink" Target="https://en.wikipedia.org/wiki/Common_Language_Infrastructure"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rum.org/" TargetMode="External"/><Relationship Id="rId2" Type="http://schemas.openxmlformats.org/officeDocument/2006/relationships/image" Target="../media/image29.jpeg"/><Relationship Id="rId1" Type="http://schemas.openxmlformats.org/officeDocument/2006/relationships/slideLayout" Target="../slideLayouts/slideLayout7.xml"/><Relationship Id="rId5" Type="http://schemas.openxmlformats.org/officeDocument/2006/relationships/hyperlink" Target="https://www.scrum.org/open-assessments/scrum-open" TargetMode="External"/><Relationship Id="rId4" Type="http://schemas.openxmlformats.org/officeDocument/2006/relationships/hyperlink" Target="http://www.scrumguides.org/index.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hyperlink" Target="http://www.dofactory.com/net/design-patterns" TargetMode="External"/><Relationship Id="rId1" Type="http://schemas.openxmlformats.org/officeDocument/2006/relationships/slideLayout" Target="../slideLayouts/slideLayout3.xml"/><Relationship Id="rId6" Type="http://schemas.openxmlformats.org/officeDocument/2006/relationships/image" Target="../media/image30.jpeg"/><Relationship Id="rId5" Type="http://schemas.openxmlformats.org/officeDocument/2006/relationships/hyperlink" Target="https://www.sonarqube.org/" TargetMode="External"/><Relationship Id="rId4" Type="http://schemas.openxmlformats.org/officeDocument/2006/relationships/hyperlink" Target="https://bettercodehub.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4.png"/><Relationship Id="rId2" Type="http://schemas.openxmlformats.org/officeDocument/2006/relationships/tags" Target="../tags/tag21.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5.jpg"/><Relationship Id="rId2" Type="http://schemas.openxmlformats.org/officeDocument/2006/relationships/tags" Target="../tags/tag2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s://msdn.microsoft.com/en-us/library/jj170517.aspx" TargetMode="External"/><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dataversity.net/review-pros-cons-different-databases-relational-versus-non-relational/" TargetMode="External"/><Relationship Id="rId2" Type="http://schemas.openxmlformats.org/officeDocument/2006/relationships/image" Target="../media/image38.png"/><Relationship Id="rId1" Type="http://schemas.openxmlformats.org/officeDocument/2006/relationships/slideLayout" Target="../slideLayouts/slideLayout12.xml"/><Relationship Id="rId5" Type="http://schemas.openxmlformats.org/officeDocument/2006/relationships/image" Target="../media/image39.jpeg"/><Relationship Id="rId4" Type="http://schemas.openxmlformats.org/officeDocument/2006/relationships/hyperlink" Target="https://msdn.microsoft.com/en-us/magazine/ee819139.aspx?f=255&amp;MSPPError=-2147217396"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6.gif"/><Relationship Id="rId2" Type="http://schemas.openxmlformats.org/officeDocument/2006/relationships/tags" Target="../tags/tag23.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SE Track </a:t>
            </a:r>
            <a:r>
              <a:rPr lang="en-US" err="1" smtClean="0"/>
              <a:t>Defensie</a:t>
            </a:r>
            <a:endParaRPr lang="en-GB"/>
          </a:p>
        </p:txBody>
      </p:sp>
      <p:sp>
        <p:nvSpPr>
          <p:cNvPr id="3" name="Subtitle 2"/>
          <p:cNvSpPr>
            <a:spLocks noGrp="1"/>
          </p:cNvSpPr>
          <p:nvPr>
            <p:ph type="subTitle" idx="1"/>
          </p:nvPr>
        </p:nvSpPr>
        <p:spPr/>
        <p:txBody>
          <a:bodyPr/>
          <a:lstStyle/>
          <a:p>
            <a:r>
              <a:rPr lang="en-US" smtClean="0"/>
              <a:t>December 2017 – </a:t>
            </a:r>
            <a:r>
              <a:rPr lang="en-US" err="1" smtClean="0"/>
              <a:t>Januari</a:t>
            </a:r>
            <a:r>
              <a:rPr lang="en-US" smtClean="0"/>
              <a:t> 2018</a:t>
            </a:r>
          </a:p>
        </p:txBody>
      </p:sp>
    </p:spTree>
    <p:extLst>
      <p:ext uri="{BB962C8B-B14F-4D97-AF65-F5344CB8AC3E}">
        <p14:creationId xmlns:p14="http://schemas.microsoft.com/office/powerpoint/2010/main" val="2470665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70836109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Zelfstandig</a:t>
                      </a:r>
                      <a:r>
                        <a:rPr lang="en-US" sz="1200" kern="1200" baseline="0" smtClean="0">
                          <a:solidFill>
                            <a:schemeClr val="dk1"/>
                          </a:solidFill>
                          <a:effectLst/>
                          <a:latin typeface="+mn-lt"/>
                          <a:ea typeface="+mn-ea"/>
                          <a:cs typeface="+mn-cs"/>
                        </a:rPr>
                        <a:t> werken</a:t>
                      </a:r>
                      <a:endParaRPr lang="en-US" sz="1200" kern="1200" smtClean="0">
                        <a:solidFill>
                          <a:schemeClr val="dk1"/>
                        </a:solidFill>
                        <a:effectLst/>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Tussenweek (1 – 5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02370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609689571"/>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Proxies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3395736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50946383"/>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149943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478554854"/>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990787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67548598"/>
              </p:ext>
            </p:extLst>
          </p:nvPr>
        </p:nvGraphicFramePr>
        <p:xfrm>
          <a:off x="698410" y="1602055"/>
          <a:ext cx="5541606" cy="4825248"/>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396208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GB" smtClean="0"/>
              <a:t>Aanraders</a:t>
            </a:r>
            <a:endParaRPr lang="en-US"/>
          </a:p>
        </p:txBody>
      </p:sp>
      <p:sp>
        <p:nvSpPr>
          <p:cNvPr id="18" name="Text Placeholder 17"/>
          <p:cNvSpPr>
            <a:spLocks noGrp="1"/>
          </p:cNvSpPr>
          <p:nvPr>
            <p:ph type="body" sz="quarter" idx="10"/>
          </p:nvPr>
        </p:nvSpPr>
        <p:spPr/>
        <p:txBody>
          <a:bodyPr/>
          <a:lstStyle/>
          <a:p>
            <a:r>
              <a:rPr lang="en-GB" smtClean="0"/>
              <a:t>Robbert Martin: Clean Code</a:t>
            </a:r>
          </a:p>
          <a:p>
            <a:r>
              <a:rPr lang="en-GB" smtClean="0"/>
              <a:t>Robbert Martin: Clean Coder</a:t>
            </a:r>
            <a:endParaRPr lang="en-US"/>
          </a:p>
          <a:p>
            <a:r>
              <a:rPr lang="en-GB" smtClean="0"/>
              <a:t>Bill Wagner: Effective C#</a:t>
            </a:r>
          </a:p>
          <a:p>
            <a:r>
              <a:rPr lang="en-GB" smtClean="0"/>
              <a:t>Bill Wagner: More effective C#</a:t>
            </a:r>
          </a:p>
        </p:txBody>
      </p:sp>
    </p:spTree>
    <p:extLst>
      <p:ext uri="{BB962C8B-B14F-4D97-AF65-F5344CB8AC3E}">
        <p14:creationId xmlns:p14="http://schemas.microsoft.com/office/powerpoint/2010/main" val="3488983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Handige links</a:t>
            </a:r>
            <a:endParaRPr lang="en-US"/>
          </a:p>
        </p:txBody>
      </p:sp>
      <p:sp>
        <p:nvSpPr>
          <p:cNvPr id="3" name="Text Placeholder 2"/>
          <p:cNvSpPr>
            <a:spLocks noGrp="1"/>
          </p:cNvSpPr>
          <p:nvPr>
            <p:ph type="body" sz="quarter" idx="10"/>
          </p:nvPr>
        </p:nvSpPr>
        <p:spPr/>
        <p:txBody>
          <a:bodyPr/>
          <a:lstStyle/>
          <a:p>
            <a:r>
              <a:rPr lang="en-GB"/>
              <a:t>Create code snippet: </a:t>
            </a:r>
            <a:r>
              <a:rPr lang="en-GB">
                <a:hlinkClick r:id="rId2"/>
              </a:rPr>
              <a:t>https://</a:t>
            </a:r>
            <a:r>
              <a:rPr lang="en-GB" smtClean="0">
                <a:hlinkClick r:id="rId2"/>
              </a:rPr>
              <a:t>docs.microsoft.com/nl-nl/visualstudio/ide/walkthrough-creating-a-code-snippet</a:t>
            </a:r>
            <a:endParaRPr lang="en-GB" smtClean="0"/>
          </a:p>
          <a:p>
            <a:r>
              <a:rPr lang="en-GB" smtClean="0"/>
              <a:t>C# keywords: </a:t>
            </a:r>
            <a:r>
              <a:rPr lang="en-GB" smtClean="0">
                <a:hlinkClick r:id="rId3"/>
              </a:rPr>
              <a:t>https</a:t>
            </a:r>
            <a:r>
              <a:rPr lang="en-GB">
                <a:hlinkClick r:id="rId3"/>
              </a:rPr>
              <a:t>://ericlippert.com/2009/05/11/reserved-and-contextual-keywords</a:t>
            </a:r>
            <a:r>
              <a:rPr lang="en-GB" smtClean="0">
                <a:hlinkClick r:id="rId3"/>
              </a:rPr>
              <a:t>/</a:t>
            </a:r>
            <a:endParaRPr lang="en-GB" smtClean="0"/>
          </a:p>
          <a:p>
            <a:r>
              <a:rPr lang="en-GB"/>
              <a:t>New features: </a:t>
            </a:r>
            <a:r>
              <a:rPr lang="en-GB">
                <a:hlinkClick r:id="rId4"/>
              </a:rPr>
              <a:t>https://</a:t>
            </a:r>
            <a:r>
              <a:rPr lang="en-GB" smtClean="0">
                <a:hlinkClick r:id="rId4"/>
              </a:rPr>
              <a:t>docs.microsoft.com/en-us/dotnet/csharp/whats-new/csharp-6</a:t>
            </a:r>
            <a:endParaRPr lang="en-GB" smtClean="0"/>
          </a:p>
          <a:p>
            <a:r>
              <a:rPr lang="en-GB"/>
              <a:t>SOLID programming: </a:t>
            </a:r>
            <a:r>
              <a:rPr lang="en-GB">
                <a:hlinkClick r:id="rId5"/>
              </a:rPr>
              <a:t>https://</a:t>
            </a:r>
            <a:r>
              <a:rPr lang="en-GB" smtClean="0">
                <a:hlinkClick r:id="rId5"/>
              </a:rPr>
              <a:t>www.codeproject.com/Articles/703634/SOLID-architecture-principles-using-simple-Csharp</a:t>
            </a:r>
            <a:endParaRPr lang="en-GB" smtClean="0"/>
          </a:p>
          <a:p>
            <a:r>
              <a:rPr lang="en-GB"/>
              <a:t>VS Shortcuts: </a:t>
            </a:r>
            <a:r>
              <a:rPr lang="en-GB">
                <a:hlinkClick r:id="rId6"/>
              </a:rPr>
              <a:t>http://visualstudioshortcuts.com/2017</a:t>
            </a:r>
            <a:r>
              <a:rPr lang="en-GB" smtClean="0">
                <a:hlinkClick r:id="rId6"/>
              </a:rPr>
              <a:t>/</a:t>
            </a:r>
            <a:endParaRPr lang="en-GB" smtClean="0"/>
          </a:p>
          <a:p>
            <a:endParaRPr lang="en-GB"/>
          </a:p>
        </p:txBody>
      </p:sp>
    </p:spTree>
    <p:extLst>
      <p:ext uri="{BB962C8B-B14F-4D97-AF65-F5344CB8AC3E}">
        <p14:creationId xmlns:p14="http://schemas.microsoft.com/office/powerpoint/2010/main" val="2632163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2"/>
          </p:nvPr>
        </p:nvSpPr>
        <p:spPr>
          <a:xfrm>
            <a:off x="227349" y="1420989"/>
            <a:ext cx="5341256" cy="743987"/>
          </a:xfrm>
        </p:spPr>
        <p:txBody>
          <a:bodyPr/>
          <a:lstStyle/>
          <a:p>
            <a:r>
              <a:rPr lang="en-US" smtClean="0"/>
              <a:t>Basic flow</a:t>
            </a:r>
            <a:endParaRPr lang="pt-PT" smtClean="0"/>
          </a:p>
        </p:txBody>
      </p:sp>
      <p:sp>
        <p:nvSpPr>
          <p:cNvPr id="18" name="Text Placeholder 17"/>
          <p:cNvSpPr>
            <a:spLocks noGrp="1"/>
          </p:cNvSpPr>
          <p:nvPr>
            <p:ph type="body" sz="quarter" idx="13"/>
          </p:nvPr>
        </p:nvSpPr>
        <p:spPr>
          <a:xfrm>
            <a:off x="6474016" y="1420989"/>
            <a:ext cx="5341256" cy="743987"/>
          </a:xfrm>
        </p:spPr>
        <p:txBody>
          <a:bodyPr/>
          <a:lstStyle/>
          <a:p>
            <a:r>
              <a:rPr lang="en-US" smtClean="0"/>
              <a:t>Rebase</a:t>
            </a:r>
            <a:endParaRPr lang="pt-PT"/>
          </a:p>
        </p:txBody>
      </p:sp>
      <p:sp>
        <p:nvSpPr>
          <p:cNvPr id="15" name="Title 14"/>
          <p:cNvSpPr>
            <a:spLocks noGrp="1"/>
          </p:cNvSpPr>
          <p:nvPr>
            <p:ph type="title"/>
          </p:nvPr>
        </p:nvSpPr>
        <p:spPr/>
        <p:txBody>
          <a:bodyPr/>
          <a:lstStyle/>
          <a:p>
            <a:r>
              <a:rPr lang="en-US" smtClean="0"/>
              <a:t>Git</a:t>
            </a:r>
            <a:endParaRPr lang="en-GB"/>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349" y="2023518"/>
            <a:ext cx="4947008" cy="30616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805" y="2116201"/>
            <a:ext cx="6911195" cy="2752959"/>
          </a:xfrm>
          <a:prstGeom prst="rect">
            <a:avLst/>
          </a:prstGeom>
        </p:spPr>
      </p:pic>
      <p:sp>
        <p:nvSpPr>
          <p:cNvPr id="6" name="TextBox 5"/>
          <p:cNvSpPr txBox="1"/>
          <p:nvPr/>
        </p:nvSpPr>
        <p:spPr>
          <a:xfrm>
            <a:off x="227349" y="5226048"/>
            <a:ext cx="10369152" cy="923330"/>
          </a:xfrm>
          <a:prstGeom prst="rect">
            <a:avLst/>
          </a:prstGeom>
          <a:noFill/>
        </p:spPr>
        <p:txBody>
          <a:bodyPr wrap="square" rtlCol="0">
            <a:spAutoFit/>
          </a:bodyPr>
          <a:lstStyle/>
          <a:p>
            <a:r>
              <a:rPr lang="en-GB" smtClean="0"/>
              <a:t>TortoiseGIT: </a:t>
            </a:r>
            <a:r>
              <a:rPr lang="en-GB">
                <a:hlinkClick r:id="rId5"/>
              </a:rPr>
              <a:t>https://tortoisegit.org/download</a:t>
            </a:r>
            <a:r>
              <a:rPr lang="en-GB" smtClean="0">
                <a:hlinkClick r:id="rId5"/>
              </a:rPr>
              <a:t>/</a:t>
            </a:r>
            <a:endParaRPr lang="en-GB" smtClean="0"/>
          </a:p>
          <a:p>
            <a:r>
              <a:rPr lang="en-US">
                <a:hlinkClick r:id="rId6"/>
              </a:rPr>
              <a:t>https://wildlyinaccurate.com/a-hackers-guide-to-git</a:t>
            </a:r>
            <a:r>
              <a:rPr lang="en-US" smtClean="0">
                <a:hlinkClick r:id="rId6"/>
              </a:rPr>
              <a:t>/</a:t>
            </a:r>
            <a:endParaRPr lang="en-US" smtClean="0"/>
          </a:p>
          <a:p>
            <a:r>
              <a:rPr lang="en-US">
                <a:hlinkClick r:id="rId7"/>
              </a:rPr>
              <a:t>https://learngitbranching.js.org</a:t>
            </a:r>
            <a:r>
              <a:rPr lang="en-US" smtClean="0">
                <a:hlinkClick r:id="rId7"/>
              </a:rPr>
              <a:t>/</a:t>
            </a:r>
            <a:r>
              <a:rPr lang="en-US"/>
              <a:t> </a:t>
            </a:r>
            <a:endParaRPr lang="en-US" smtClean="0"/>
          </a:p>
        </p:txBody>
      </p:sp>
    </p:spTree>
    <p:extLst>
      <p:ext uri="{BB962C8B-B14F-4D97-AF65-F5344CB8AC3E}">
        <p14:creationId xmlns:p14="http://schemas.microsoft.com/office/powerpoint/2010/main" val="932580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mtClean="0"/>
              <a:t>Naming</a:t>
            </a:r>
            <a:endParaRPr lang="en-US"/>
          </a:p>
        </p:txBody>
      </p:sp>
      <p:pic>
        <p:nvPicPr>
          <p:cNvPr id="10" name="Picture 9"/>
          <p:cNvPicPr>
            <a:picLocks noChangeAspect="1"/>
          </p:cNvPicPr>
          <p:nvPr/>
        </p:nvPicPr>
        <p:blipFill>
          <a:blip r:embed="rId2"/>
          <a:stretch>
            <a:fillRect/>
          </a:stretch>
        </p:blipFill>
        <p:spPr>
          <a:xfrm>
            <a:off x="47328" y="764704"/>
            <a:ext cx="6191250" cy="5800725"/>
          </a:xfrm>
          <a:prstGeom prst="rect">
            <a:avLst/>
          </a:prstGeom>
        </p:spPr>
      </p:pic>
    </p:spTree>
    <p:extLst>
      <p:ext uri="{BB962C8B-B14F-4D97-AF65-F5344CB8AC3E}">
        <p14:creationId xmlns:p14="http://schemas.microsoft.com/office/powerpoint/2010/main" val="3967978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71042591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898338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GB" err="1" smtClean="0"/>
              <a:t>Roelof</a:t>
            </a:r>
            <a:r>
              <a:rPr lang="en-GB" smtClean="0"/>
              <a:t> Jansen</a:t>
            </a:r>
            <a:endParaRPr lang="en-US"/>
          </a:p>
        </p:txBody>
      </p:sp>
      <p:sp>
        <p:nvSpPr>
          <p:cNvPr id="4" name="Text Placeholder 3"/>
          <p:cNvSpPr>
            <a:spLocks noGrp="1"/>
          </p:cNvSpPr>
          <p:nvPr>
            <p:ph type="body" sz="quarter" idx="10"/>
          </p:nvPr>
        </p:nvSpPr>
        <p:spPr>
          <a:xfrm>
            <a:off x="782080" y="4316883"/>
            <a:ext cx="3657736" cy="894840"/>
          </a:xfrm>
        </p:spPr>
        <p:txBody>
          <a:bodyPr/>
          <a:lstStyle/>
          <a:p>
            <a:r>
              <a:rPr lang="en-GB" smtClean="0"/>
              <a:t>Software Developer</a:t>
            </a:r>
          </a:p>
          <a:p>
            <a:r>
              <a:rPr lang="en-GB" smtClean="0"/>
              <a:t>Contact: roelof.jansen@capgemini.com</a:t>
            </a: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80" y="980728"/>
            <a:ext cx="2592288" cy="25922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36432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smtClean="0"/>
              <a:t>OOP</a:t>
            </a:r>
            <a:endParaRPr lang="en-US"/>
          </a:p>
        </p:txBody>
      </p:sp>
      <p:pic>
        <p:nvPicPr>
          <p:cNvPr id="90114" name="Picture 2" descr="Afbeeldingsresultaat voor inheritance 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1" y="2332976"/>
            <a:ext cx="5446057" cy="4297193"/>
          </a:xfrm>
          <a:prstGeom prst="rect">
            <a:avLst/>
          </a:prstGeom>
          <a:noFill/>
          <a:extLst>
            <a:ext uri="{909E8E84-426E-40DD-AFC4-6F175D3DCCD1}">
              <a14:hiddenFill xmlns:a14="http://schemas.microsoft.com/office/drawing/2010/main">
                <a:solidFill>
                  <a:srgbClr val="FFFFFF"/>
                </a:solidFill>
              </a14:hiddenFill>
            </a:ext>
          </a:extLst>
        </p:spPr>
      </p:pic>
      <p:pic>
        <p:nvPicPr>
          <p:cNvPr id="90116" name="Picture 4" descr="http://www.tutorialsteacher.com/Content/images/csharp/generic-cla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36" y="2336800"/>
            <a:ext cx="6351427" cy="429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426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681921139"/>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Geheugengebruik (CLI, GC), Extension Methods, Recursion</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11013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Background links</a:t>
            </a:r>
            <a:endParaRPr lang="en-US"/>
          </a:p>
        </p:txBody>
      </p:sp>
      <p:sp>
        <p:nvSpPr>
          <p:cNvPr id="6" name="Text Placeholder 5"/>
          <p:cNvSpPr>
            <a:spLocks noGrp="1"/>
          </p:cNvSpPr>
          <p:nvPr>
            <p:ph type="body" sz="quarter" idx="29"/>
          </p:nvPr>
        </p:nvSpPr>
        <p:spPr>
          <a:xfrm>
            <a:off x="5087888" y="518014"/>
            <a:ext cx="5913941" cy="412363"/>
          </a:xfrm>
        </p:spPr>
        <p:txBody>
          <a:bodyPr/>
          <a:lstStyle/>
          <a:p>
            <a:r>
              <a:rPr lang="en-GB" smtClean="0"/>
              <a:t>GC</a:t>
            </a:r>
            <a:endParaRPr lang="en-US"/>
          </a:p>
        </p:txBody>
      </p:sp>
      <p:sp>
        <p:nvSpPr>
          <p:cNvPr id="7" name="Text Placeholder 6"/>
          <p:cNvSpPr>
            <a:spLocks noGrp="1"/>
          </p:cNvSpPr>
          <p:nvPr>
            <p:ph type="body" sz="quarter" idx="30"/>
          </p:nvPr>
        </p:nvSpPr>
        <p:spPr>
          <a:xfrm>
            <a:off x="5087888" y="936969"/>
            <a:ext cx="6624736" cy="1177616"/>
          </a:xfrm>
        </p:spPr>
        <p:txBody>
          <a:bodyPr/>
          <a:lstStyle/>
          <a:p>
            <a:r>
              <a:rPr lang="en-US"/>
              <a:t>https://docs.microsoft.com/en-us/dotnet/standard/garbage-collection/fundamentals</a:t>
            </a:r>
          </a:p>
        </p:txBody>
      </p:sp>
      <p:sp>
        <p:nvSpPr>
          <p:cNvPr id="8" name="Text Placeholder 7"/>
          <p:cNvSpPr>
            <a:spLocks noGrp="1"/>
          </p:cNvSpPr>
          <p:nvPr>
            <p:ph type="body" sz="quarter" idx="31"/>
          </p:nvPr>
        </p:nvSpPr>
        <p:spPr>
          <a:xfrm>
            <a:off x="6099590" y="4647262"/>
            <a:ext cx="4902239" cy="412363"/>
          </a:xfrm>
        </p:spPr>
        <p:txBody>
          <a:bodyPr/>
          <a:lstStyle/>
          <a:p>
            <a:r>
              <a:rPr lang="en-GB" smtClean="0"/>
              <a:t>Managed Code</a:t>
            </a:r>
            <a:endParaRPr lang="en-US"/>
          </a:p>
        </p:txBody>
      </p:sp>
      <p:sp>
        <p:nvSpPr>
          <p:cNvPr id="9" name="Text Placeholder 8"/>
          <p:cNvSpPr>
            <a:spLocks noGrp="1"/>
          </p:cNvSpPr>
          <p:nvPr>
            <p:ph type="body" sz="quarter" idx="32"/>
          </p:nvPr>
        </p:nvSpPr>
        <p:spPr>
          <a:xfrm>
            <a:off x="6099590" y="5066217"/>
            <a:ext cx="4902240" cy="1177616"/>
          </a:xfrm>
        </p:spPr>
        <p:txBody>
          <a:bodyPr/>
          <a:lstStyle/>
          <a:p>
            <a:r>
              <a:rPr lang="en-US"/>
              <a:t>https://stackoverflow.com/questions/3368802/what-is-the-difference-in-managed-and-unmanaged-code-memory-and-size</a:t>
            </a:r>
          </a:p>
        </p:txBody>
      </p:sp>
      <p:sp>
        <p:nvSpPr>
          <p:cNvPr id="10" name="Text Placeholder 9"/>
          <p:cNvSpPr>
            <a:spLocks noGrp="1"/>
          </p:cNvSpPr>
          <p:nvPr>
            <p:ph type="body" sz="quarter" idx="33"/>
          </p:nvPr>
        </p:nvSpPr>
        <p:spPr>
          <a:xfrm>
            <a:off x="5087888" y="2563381"/>
            <a:ext cx="5913941" cy="412363"/>
          </a:xfrm>
        </p:spPr>
        <p:txBody>
          <a:bodyPr/>
          <a:lstStyle/>
          <a:p>
            <a:r>
              <a:rPr lang="en-GB" smtClean="0"/>
              <a:t>.NET Background</a:t>
            </a:r>
            <a:endParaRPr lang="en-US"/>
          </a:p>
        </p:txBody>
      </p:sp>
      <p:pic>
        <p:nvPicPr>
          <p:cNvPr id="16" name="Picture 15"/>
          <p:cNvPicPr>
            <a:picLocks noChangeAspect="1"/>
          </p:cNvPicPr>
          <p:nvPr/>
        </p:nvPicPr>
        <p:blipFill>
          <a:blip r:embed="rId2"/>
          <a:stretch>
            <a:fillRect/>
          </a:stretch>
        </p:blipFill>
        <p:spPr>
          <a:xfrm>
            <a:off x="22640" y="3421769"/>
            <a:ext cx="6076950" cy="3419475"/>
          </a:xfrm>
          <a:prstGeom prst="rect">
            <a:avLst/>
          </a:prstGeom>
        </p:spPr>
      </p:pic>
      <p:sp>
        <p:nvSpPr>
          <p:cNvPr id="11" name="Text Placeholder 10"/>
          <p:cNvSpPr>
            <a:spLocks noGrp="1"/>
          </p:cNvSpPr>
          <p:nvPr>
            <p:ph type="body" sz="quarter" idx="34"/>
          </p:nvPr>
        </p:nvSpPr>
        <p:spPr>
          <a:xfrm>
            <a:off x="5087888" y="2982336"/>
            <a:ext cx="5913942" cy="1177616"/>
          </a:xfrm>
        </p:spPr>
        <p:txBody>
          <a:bodyPr/>
          <a:lstStyle/>
          <a:p>
            <a:r>
              <a:rPr lang="en-US">
                <a:hlinkClick r:id="rId3"/>
              </a:rPr>
              <a:t>https://</a:t>
            </a:r>
            <a:r>
              <a:rPr lang="en-US" smtClean="0">
                <a:hlinkClick r:id="rId3"/>
              </a:rPr>
              <a:t>en.wikipedia.org/wiki/Common_Intermediate_Language</a:t>
            </a:r>
            <a:endParaRPr lang="en-US" smtClean="0"/>
          </a:p>
          <a:p>
            <a:r>
              <a:rPr lang="en-US">
                <a:hlinkClick r:id="rId4"/>
              </a:rPr>
              <a:t>https://</a:t>
            </a:r>
            <a:r>
              <a:rPr lang="en-US" smtClean="0">
                <a:hlinkClick r:id="rId4"/>
              </a:rPr>
              <a:t>en.wikipedia.org/wiki/Common_Language_Infrastructure</a:t>
            </a:r>
            <a:endParaRPr lang="en-US" smtClean="0"/>
          </a:p>
          <a:p>
            <a:endParaRPr lang="en-US"/>
          </a:p>
        </p:txBody>
      </p:sp>
    </p:spTree>
    <p:extLst>
      <p:ext uri="{BB962C8B-B14F-4D97-AF65-F5344CB8AC3E}">
        <p14:creationId xmlns:p14="http://schemas.microsoft.com/office/powerpoint/2010/main" val="56574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127449" y="1988840"/>
            <a:ext cx="1944216" cy="412363"/>
          </a:xfrm>
        </p:spPr>
        <p:txBody>
          <a:bodyPr/>
          <a:lstStyle/>
          <a:p>
            <a:r>
              <a:rPr lang="en-GB" smtClean="0"/>
              <a:t>CLI/CIL/CLR</a:t>
            </a:r>
            <a:endParaRPr lang="en-US"/>
          </a:p>
        </p:txBody>
      </p:sp>
      <p:pic>
        <p:nvPicPr>
          <p:cNvPr id="90114" name="Picture 2" descr="https://upload.wikimedia.org/wikipedia/commons/thumb/8/85/Overview_of_the_Common_Language_Infrastructure.svg/520px-Overview_of_the_Common_Language_Infrastructu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040" y="620688"/>
            <a:ext cx="4953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2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78584396"/>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Design Patterns,</a:t>
                      </a:r>
                      <a:r>
                        <a:rPr lang="pt-PT" sz="1200" b="1" baseline="0" smtClean="0">
                          <a:solidFill>
                            <a:srgbClr val="00B050"/>
                          </a:solidFill>
                        </a:rPr>
                        <a:t> (Unit) Tests/TDD</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327463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GB" smtClean="0"/>
              <a:t>Developer</a:t>
            </a:r>
          </a:p>
          <a:p>
            <a:r>
              <a:rPr lang="en-GB" smtClean="0"/>
              <a:t>Paradigma’s</a:t>
            </a:r>
            <a:endParaRPr lang="en-US"/>
          </a:p>
        </p:txBody>
      </p:sp>
      <p:pic>
        <p:nvPicPr>
          <p:cNvPr id="91140" name="Picture 4" descr="http://www.commitstrip.com/wp-content/uploads/2012/08/Strips-Reprise-de-vieux-projet-550-finalengli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894" y="836712"/>
            <a:ext cx="6250257" cy="57843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9496" y="4869160"/>
            <a:ext cx="4464496" cy="1200329"/>
          </a:xfrm>
          <a:prstGeom prst="rect">
            <a:avLst/>
          </a:prstGeom>
          <a:noFill/>
        </p:spPr>
        <p:txBody>
          <a:bodyPr wrap="square" rtlCol="0">
            <a:spAutoFit/>
          </a:bodyPr>
          <a:lstStyle/>
          <a:p>
            <a:r>
              <a:rPr lang="en-GB" smtClean="0"/>
              <a:t>KISS (Keep It Simple Stupid)</a:t>
            </a:r>
          </a:p>
          <a:p>
            <a:r>
              <a:rPr lang="en-GB" smtClean="0"/>
              <a:t>YAGNI (You Aint Gonna Need It)</a:t>
            </a:r>
          </a:p>
          <a:p>
            <a:r>
              <a:rPr lang="en-GB" smtClean="0"/>
              <a:t>DRY (Don’t Repeat Yourself)</a:t>
            </a:r>
          </a:p>
          <a:p>
            <a:r>
              <a:rPr lang="en-GB" smtClean="0"/>
              <a:t>LeBlanc’s Law (Later == Never)</a:t>
            </a:r>
            <a:endParaRPr lang="en-US"/>
          </a:p>
        </p:txBody>
      </p:sp>
    </p:spTree>
    <p:extLst>
      <p:ext uri="{BB962C8B-B14F-4D97-AF65-F5344CB8AC3E}">
        <p14:creationId xmlns:p14="http://schemas.microsoft.com/office/powerpoint/2010/main" val="4013466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1919536" y="1988840"/>
            <a:ext cx="1728191" cy="720080"/>
          </a:xfrm>
        </p:spPr>
        <p:txBody>
          <a:bodyPr/>
          <a:lstStyle/>
          <a:p>
            <a:r>
              <a:rPr lang="en-GB" sz="3200" smtClean="0"/>
              <a:t>Scrum</a:t>
            </a:r>
          </a:p>
        </p:txBody>
      </p:sp>
      <p:pic>
        <p:nvPicPr>
          <p:cNvPr id="93186" name="Picture 2" descr="https://www.commitstrip.com/wp-content/uploads/2017/01/Strip-Budegt-fixe-pour-projet-flexible-english650-f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692696"/>
            <a:ext cx="6191250" cy="5848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35359" y="3861048"/>
            <a:ext cx="4896544" cy="1754326"/>
          </a:xfrm>
          <a:prstGeom prst="rect">
            <a:avLst/>
          </a:prstGeom>
          <a:noFill/>
        </p:spPr>
        <p:txBody>
          <a:bodyPr wrap="square" rtlCol="0">
            <a:spAutoFit/>
          </a:bodyPr>
          <a:lstStyle/>
          <a:p>
            <a:r>
              <a:rPr lang="en-US">
                <a:hlinkClick r:id="rId3"/>
              </a:rPr>
              <a:t>https://www.scrum.org</a:t>
            </a:r>
            <a:r>
              <a:rPr lang="en-US" smtClean="0">
                <a:hlinkClick r:id="rId3"/>
              </a:rPr>
              <a:t>/</a:t>
            </a:r>
            <a:endParaRPr lang="en-US" smtClean="0"/>
          </a:p>
          <a:p>
            <a:r>
              <a:rPr lang="en-US">
                <a:hlinkClick r:id="rId4"/>
              </a:rPr>
              <a:t>http://</a:t>
            </a:r>
            <a:r>
              <a:rPr lang="en-US" smtClean="0">
                <a:hlinkClick r:id="rId4"/>
              </a:rPr>
              <a:t>www.scrumguides.org/index.html</a:t>
            </a:r>
            <a:endParaRPr lang="en-US" smtClean="0"/>
          </a:p>
          <a:p>
            <a:r>
              <a:rPr lang="en-US" smtClean="0"/>
              <a:t>Online test:</a:t>
            </a:r>
            <a:r>
              <a:rPr lang="en-US" smtClean="0">
                <a:hlinkClick r:id="rId5"/>
              </a:rPr>
              <a:t> https</a:t>
            </a:r>
            <a:r>
              <a:rPr lang="en-US">
                <a:hlinkClick r:id="rId5"/>
              </a:rPr>
              <a:t>://</a:t>
            </a:r>
            <a:r>
              <a:rPr lang="en-US" smtClean="0">
                <a:hlinkClick r:id="rId5"/>
              </a:rPr>
              <a:t>www.scrum.org/open-assessments/scrum-open</a:t>
            </a:r>
            <a:endParaRPr lang="en-US" smtClean="0"/>
          </a:p>
          <a:p>
            <a:endParaRPr lang="en-US"/>
          </a:p>
        </p:txBody>
      </p:sp>
    </p:spTree>
    <p:extLst>
      <p:ext uri="{BB962C8B-B14F-4D97-AF65-F5344CB8AC3E}">
        <p14:creationId xmlns:p14="http://schemas.microsoft.com/office/powerpoint/2010/main" val="155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078428486"/>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Design Patterns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2550908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a:hlinkClick r:id="rId2"/>
              </a:rPr>
              <a:t>http://www.dofactory.com/net/design-patterns</a:t>
            </a:r>
            <a:endParaRPr lang="en-US"/>
          </a:p>
          <a:p>
            <a:r>
              <a:rPr lang="en-US">
                <a:hlinkClick r:id="rId3"/>
              </a:rPr>
              <a:t>https://sourcemaking.com/design_patterns</a:t>
            </a:r>
            <a:endParaRPr lang="en-US"/>
          </a:p>
          <a:p>
            <a:endParaRPr lang="en-US"/>
          </a:p>
        </p:txBody>
      </p:sp>
      <p:sp>
        <p:nvSpPr>
          <p:cNvPr id="8" name="Text Placeholder 7"/>
          <p:cNvSpPr>
            <a:spLocks noGrp="1"/>
          </p:cNvSpPr>
          <p:nvPr>
            <p:ph type="body" sz="quarter" idx="12"/>
          </p:nvPr>
        </p:nvSpPr>
        <p:spPr/>
        <p:txBody>
          <a:bodyPr/>
          <a:lstStyle/>
          <a:p>
            <a:r>
              <a:rPr lang="en-GB" smtClean="0"/>
              <a:t>Design patterns</a:t>
            </a:r>
            <a:endParaRPr lang="en-US"/>
          </a:p>
        </p:txBody>
      </p:sp>
      <p:sp>
        <p:nvSpPr>
          <p:cNvPr id="9" name="Text Placeholder 8"/>
          <p:cNvSpPr>
            <a:spLocks noGrp="1"/>
          </p:cNvSpPr>
          <p:nvPr>
            <p:ph type="body" sz="quarter" idx="13"/>
          </p:nvPr>
        </p:nvSpPr>
        <p:spPr>
          <a:xfrm>
            <a:off x="227349" y="3140968"/>
            <a:ext cx="5400000" cy="743987"/>
          </a:xfrm>
        </p:spPr>
        <p:txBody>
          <a:bodyPr/>
          <a:lstStyle/>
          <a:p>
            <a:r>
              <a:rPr lang="en-GB" smtClean="0"/>
              <a:t>Code Quality Testing</a:t>
            </a:r>
            <a:endParaRPr lang="en-US"/>
          </a:p>
        </p:txBody>
      </p:sp>
      <p:sp>
        <p:nvSpPr>
          <p:cNvPr id="6" name="Title 5"/>
          <p:cNvSpPr>
            <a:spLocks noGrp="1"/>
          </p:cNvSpPr>
          <p:nvPr>
            <p:ph type="title"/>
          </p:nvPr>
        </p:nvSpPr>
        <p:spPr/>
        <p:txBody>
          <a:bodyPr/>
          <a:lstStyle/>
          <a:p>
            <a:r>
              <a:rPr lang="en-GB" smtClean="0"/>
              <a:t>Code Quality</a:t>
            </a:r>
            <a:endParaRPr lang="en-US"/>
          </a:p>
        </p:txBody>
      </p:sp>
      <p:sp>
        <p:nvSpPr>
          <p:cNvPr id="10" name="Text Placeholder 9"/>
          <p:cNvSpPr>
            <a:spLocks noGrp="1"/>
          </p:cNvSpPr>
          <p:nvPr>
            <p:ph type="body" sz="quarter" idx="14"/>
          </p:nvPr>
        </p:nvSpPr>
        <p:spPr>
          <a:xfrm>
            <a:off x="227349" y="3789040"/>
            <a:ext cx="5400000" cy="4076234"/>
          </a:xfrm>
        </p:spPr>
        <p:txBody>
          <a:bodyPr/>
          <a:lstStyle/>
          <a:p>
            <a:r>
              <a:rPr lang="en-US">
                <a:hlinkClick r:id="rId4"/>
              </a:rPr>
              <a:t>https://bettercodehub.com</a:t>
            </a:r>
            <a:r>
              <a:rPr lang="en-US" smtClean="0">
                <a:hlinkClick r:id="rId4"/>
              </a:rPr>
              <a:t>/</a:t>
            </a:r>
            <a:endParaRPr lang="en-US" smtClean="0"/>
          </a:p>
          <a:p>
            <a:r>
              <a:rPr lang="en-US">
                <a:hlinkClick r:id="rId5"/>
              </a:rPr>
              <a:t>https://www.sonarqube.org</a:t>
            </a:r>
            <a:r>
              <a:rPr lang="en-US" smtClean="0">
                <a:hlinkClick r:id="rId5"/>
              </a:rPr>
              <a:t>/</a:t>
            </a:r>
            <a:endParaRPr lang="en-US" smtClean="0"/>
          </a:p>
          <a:p>
            <a:endParaRPr lang="en-US"/>
          </a:p>
        </p:txBody>
      </p:sp>
      <p:pic>
        <p:nvPicPr>
          <p:cNvPr id="94212" name="Picture 4" descr="https://www.commitstrip.com/wp-content/uploads/2017/02/Strip-Ou-sont-les-tests-unitaires-english650-fina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9976" y="764704"/>
            <a:ext cx="6191250" cy="562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607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680012111"/>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369080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6050"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smtClean="0"/>
              <a:t>C#</a:t>
            </a:r>
            <a:endParaRPr lang="en-GB"/>
          </a:p>
        </p:txBody>
      </p:sp>
      <p:sp>
        <p:nvSpPr>
          <p:cNvPr id="16" name="Text Placeholder 15"/>
          <p:cNvSpPr>
            <a:spLocks noGrp="1"/>
          </p:cNvSpPr>
          <p:nvPr>
            <p:ph type="body" sz="quarter" idx="38"/>
          </p:nvPr>
        </p:nvSpPr>
        <p:spPr/>
        <p:txBody>
          <a:bodyPr/>
          <a:lstStyle/>
          <a:p>
            <a:pPr marL="285750" indent="-285750">
              <a:buFontTx/>
              <a:buChar char="-"/>
            </a:pPr>
            <a:r>
              <a:rPr lang="pt-PT" smtClean="0"/>
              <a:t>Object Oriented</a:t>
            </a:r>
          </a:p>
          <a:p>
            <a:pPr marL="285750" indent="-285750">
              <a:buFontTx/>
              <a:buChar char="-"/>
            </a:pPr>
            <a:r>
              <a:rPr lang="pt-PT" smtClean="0"/>
              <a:t>Serverside</a:t>
            </a:r>
          </a:p>
          <a:p>
            <a:pPr marL="285750" indent="-285750">
              <a:buFontTx/>
              <a:buChar char="-"/>
            </a:pPr>
            <a:r>
              <a:rPr lang="pt-PT" smtClean="0"/>
              <a:t>Microsoft Stack (.NET)</a:t>
            </a:r>
          </a:p>
          <a:p>
            <a:pPr marL="285750" indent="-285750">
              <a:buFontTx/>
              <a:buChar char="-"/>
            </a:pPr>
            <a:r>
              <a:rPr lang="pt-PT" smtClean="0"/>
              <a:t>Strongly typed</a:t>
            </a:r>
          </a:p>
        </p:txBody>
      </p:sp>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9856" y="0"/>
            <a:ext cx="4651248" cy="6888962"/>
          </a:xfrm>
          <a:prstGeom prst="rect">
            <a:avLst/>
          </a:prstGeom>
        </p:spPr>
      </p:pic>
    </p:spTree>
    <p:extLst>
      <p:ext uri="{BB962C8B-B14F-4D97-AF65-F5344CB8AC3E}">
        <p14:creationId xmlns:p14="http://schemas.microsoft.com/office/powerpoint/2010/main" val="4131584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Afbeeldingsresultaat voor async threa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856" y="188640"/>
            <a:ext cx="6639070" cy="633054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GB" smtClean="0"/>
              <a:t>(A)Sync &amp; Threading</a:t>
            </a:r>
            <a:endParaRPr lang="en-US"/>
          </a:p>
        </p:txBody>
      </p:sp>
      <p:sp>
        <p:nvSpPr>
          <p:cNvPr id="22" name="Text Placeholder 21"/>
          <p:cNvSpPr>
            <a:spLocks noGrp="1"/>
          </p:cNvSpPr>
          <p:nvPr>
            <p:ph type="body" sz="quarter" idx="38"/>
          </p:nvPr>
        </p:nvSpPr>
        <p:spPr>
          <a:xfrm>
            <a:off x="227349" y="3212976"/>
            <a:ext cx="4286594" cy="2993216"/>
          </a:xfrm>
        </p:spPr>
        <p:txBody>
          <a:bodyPr/>
          <a:lstStyle/>
          <a:p>
            <a:r>
              <a:rPr lang="en-GB" smtClean="0"/>
              <a:t>Synchroon: alle handelingen vallen achter elkaar</a:t>
            </a:r>
          </a:p>
          <a:p>
            <a:r>
              <a:rPr lang="en-GB" smtClean="0"/>
              <a:t>Asynchroon: alle handelingen worden op dezelfde thread uitgevoerd, maar gedurende ‘wacht-momenten’ wordt ander werk uitgevoerd.</a:t>
            </a:r>
          </a:p>
          <a:p>
            <a:r>
              <a:rPr lang="en-GB" smtClean="0"/>
              <a:t>Multi-threaded: alle handelingen worden verspreid over verschillende threads om daar het werk te doen.</a:t>
            </a:r>
          </a:p>
          <a:p>
            <a:endParaRPr lang="en-GB" smtClean="0"/>
          </a:p>
          <a:p>
            <a:pPr>
              <a:spcBef>
                <a:spcPts val="600"/>
              </a:spcBef>
            </a:pPr>
            <a:r>
              <a:rPr lang="en-GB" b="1" smtClean="0"/>
              <a:t>Handige link:</a:t>
            </a:r>
          </a:p>
        </p:txBody>
      </p:sp>
      <p:sp>
        <p:nvSpPr>
          <p:cNvPr id="23" name="Rectangle 22"/>
          <p:cNvSpPr/>
          <p:nvPr/>
        </p:nvSpPr>
        <p:spPr>
          <a:xfrm>
            <a:off x="119336" y="6334517"/>
            <a:ext cx="10899285" cy="369332"/>
          </a:xfrm>
          <a:prstGeom prst="rect">
            <a:avLst/>
          </a:prstGeom>
        </p:spPr>
        <p:txBody>
          <a:bodyPr wrap="square">
            <a:spAutoFit/>
          </a:bodyPr>
          <a:lstStyle/>
          <a:p>
            <a:r>
              <a:rPr lang="en-US"/>
              <a:t>http://www.davidwhitney.co.uk/Blog/2014/10/16/deferred-execution-in-c-fun-with-funcs/</a:t>
            </a:r>
          </a:p>
        </p:txBody>
      </p:sp>
    </p:spTree>
    <p:extLst>
      <p:ext uri="{BB962C8B-B14F-4D97-AF65-F5344CB8AC3E}">
        <p14:creationId xmlns:p14="http://schemas.microsoft.com/office/powerpoint/2010/main" val="2462225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375549056"/>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Anonyms,</a:t>
                      </a:r>
                      <a:r>
                        <a:rPr lang="en-US" sz="1200" b="1" kern="1200" baseline="0" smtClean="0">
                          <a:solidFill>
                            <a:srgbClr val="00B050"/>
                          </a:solidFill>
                          <a:effectLst/>
                          <a:latin typeface="+mn-lt"/>
                          <a:ea typeface="+mn-ea"/>
                          <a:cs typeface="+mn-cs"/>
                        </a:rPr>
                        <a:t> Lambda, Linq</a:t>
                      </a:r>
                      <a:r>
                        <a:rPr lang="en-US" sz="1200" b="1" smtClean="0">
                          <a:solidFill>
                            <a:srgbClr val="00B050"/>
                          </a:solidFill>
                          <a:effectLst/>
                        </a:rPr>
                        <a:t> </a:t>
                      </a:r>
                      <a:r>
                        <a:rPr lang="en-US" sz="1200" b="1" kern="1200" smtClean="0">
                          <a:solidFill>
                            <a:srgbClr val="00B050"/>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4138578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Anoniem</a:t>
            </a:r>
            <a:endParaRPr lang="en-US"/>
          </a:p>
        </p:txBody>
      </p:sp>
      <p:sp>
        <p:nvSpPr>
          <p:cNvPr id="6" name="Text Placeholder 5"/>
          <p:cNvSpPr>
            <a:spLocks noGrp="1"/>
          </p:cNvSpPr>
          <p:nvPr>
            <p:ph type="body" sz="quarter" idx="29"/>
          </p:nvPr>
        </p:nvSpPr>
        <p:spPr/>
        <p:txBody>
          <a:bodyPr/>
          <a:lstStyle/>
          <a:p>
            <a:r>
              <a:rPr lang="en-GB" smtClean="0"/>
              <a:t>Anoniem Object</a:t>
            </a:r>
            <a:endParaRPr lang="en-US"/>
          </a:p>
        </p:txBody>
      </p:sp>
      <p:sp>
        <p:nvSpPr>
          <p:cNvPr id="7" name="Text Placeholder 6"/>
          <p:cNvSpPr>
            <a:spLocks noGrp="1"/>
          </p:cNvSpPr>
          <p:nvPr>
            <p:ph type="body" sz="quarter" idx="30"/>
          </p:nvPr>
        </p:nvSpPr>
        <p:spPr/>
        <p:txBody>
          <a:bodyPr/>
          <a:lstStyle/>
          <a:p>
            <a:r>
              <a:rPr lang="en-GB" smtClean="0"/>
              <a:t>Een object waarvan niet vooraf een definitie gemaakt is middels een class. Let erop dat deze niet door te geven is via method-calls (type wordt door compiler gemaakt), geen methoden heeft en dat type-safety is uitgeschakeld.</a:t>
            </a:r>
          </a:p>
        </p:txBody>
      </p:sp>
      <p:sp>
        <p:nvSpPr>
          <p:cNvPr id="8" name="Text Placeholder 7"/>
          <p:cNvSpPr>
            <a:spLocks noGrp="1"/>
          </p:cNvSpPr>
          <p:nvPr>
            <p:ph type="body" sz="quarter" idx="31"/>
          </p:nvPr>
        </p:nvSpPr>
        <p:spPr>
          <a:xfrm>
            <a:off x="6981371" y="3868698"/>
            <a:ext cx="4020458" cy="412363"/>
          </a:xfrm>
        </p:spPr>
        <p:txBody>
          <a:bodyPr/>
          <a:lstStyle/>
          <a:p>
            <a:r>
              <a:rPr lang="en-GB" smtClean="0"/>
              <a:t>Extension methods</a:t>
            </a:r>
            <a:endParaRPr lang="en-US"/>
          </a:p>
        </p:txBody>
      </p:sp>
      <p:sp>
        <p:nvSpPr>
          <p:cNvPr id="9" name="Text Placeholder 8"/>
          <p:cNvSpPr>
            <a:spLocks noGrp="1"/>
          </p:cNvSpPr>
          <p:nvPr>
            <p:ph type="body" sz="quarter" idx="32"/>
          </p:nvPr>
        </p:nvSpPr>
        <p:spPr>
          <a:xfrm>
            <a:off x="6972778" y="4253512"/>
            <a:ext cx="4020458" cy="1177616"/>
          </a:xfrm>
        </p:spPr>
        <p:txBody>
          <a:bodyPr/>
          <a:lstStyle/>
          <a:p>
            <a:r>
              <a:rPr lang="en-GB" smtClean="0"/>
              <a:t>Extensions zijn methoden die je vanuit je eigen code toevoegt aan andere klassen voor extra functionaliteit. Deze wordt vervolgens gezien en gebruikt alsof die methode bij een instantie van die klasse hoort.</a:t>
            </a:r>
            <a:endParaRPr lang="en-US"/>
          </a:p>
        </p:txBody>
      </p:sp>
      <p:sp>
        <p:nvSpPr>
          <p:cNvPr id="10" name="Text Placeholder 9"/>
          <p:cNvSpPr>
            <a:spLocks noGrp="1"/>
          </p:cNvSpPr>
          <p:nvPr>
            <p:ph type="body" sz="quarter" idx="33"/>
          </p:nvPr>
        </p:nvSpPr>
        <p:spPr>
          <a:xfrm>
            <a:off x="6972778" y="2136097"/>
            <a:ext cx="4020458" cy="412363"/>
          </a:xfrm>
        </p:spPr>
        <p:txBody>
          <a:bodyPr/>
          <a:lstStyle/>
          <a:p>
            <a:r>
              <a:rPr lang="en-GB" smtClean="0"/>
              <a:t>Lambda</a:t>
            </a:r>
            <a:endParaRPr lang="en-US"/>
          </a:p>
        </p:txBody>
      </p:sp>
      <p:sp>
        <p:nvSpPr>
          <p:cNvPr id="11" name="Text Placeholder 10"/>
          <p:cNvSpPr>
            <a:spLocks noGrp="1"/>
          </p:cNvSpPr>
          <p:nvPr>
            <p:ph type="body" sz="quarter" idx="34"/>
          </p:nvPr>
        </p:nvSpPr>
        <p:spPr>
          <a:xfrm>
            <a:off x="6981371" y="2518065"/>
            <a:ext cx="4020458" cy="1177616"/>
          </a:xfrm>
        </p:spPr>
        <p:txBody>
          <a:bodyPr/>
          <a:lstStyle/>
          <a:p>
            <a:r>
              <a:rPr lang="en-GB" smtClean="0"/>
              <a:t>Een anonieme methode. Deze kan als Func worden doorgeven aan andere methods en zijn vooral als korte methode bedoeld. Veel Linq-queries verwachten een functie als parameter en meestal zijn die via lambda’s te schrijven.</a:t>
            </a:r>
            <a:endParaRPr lang="en-US"/>
          </a:p>
        </p:txBody>
      </p:sp>
      <p:sp>
        <p:nvSpPr>
          <p:cNvPr id="12" name="Text Placeholder 11"/>
          <p:cNvSpPr>
            <a:spLocks noGrp="1"/>
          </p:cNvSpPr>
          <p:nvPr>
            <p:ph type="body" sz="quarter" idx="35"/>
          </p:nvPr>
        </p:nvSpPr>
        <p:spPr>
          <a:xfrm>
            <a:off x="5951984" y="985145"/>
            <a:ext cx="863263" cy="482705"/>
          </a:xfrm>
        </p:spPr>
        <p:txBody>
          <a:bodyPr/>
          <a:lstStyle/>
          <a:p>
            <a:r>
              <a:rPr lang="en-GB" sz="2000"/>
              <a:t>n</a:t>
            </a:r>
            <a:r>
              <a:rPr lang="en-GB" sz="2000" smtClean="0"/>
              <a:t>ew { }</a:t>
            </a:r>
            <a:endParaRPr lang="en-US" sz="2000"/>
          </a:p>
        </p:txBody>
      </p:sp>
      <p:sp>
        <p:nvSpPr>
          <p:cNvPr id="13" name="Text Placeholder 12"/>
          <p:cNvSpPr>
            <a:spLocks noGrp="1"/>
          </p:cNvSpPr>
          <p:nvPr>
            <p:ph type="body" sz="quarter" idx="36"/>
          </p:nvPr>
        </p:nvSpPr>
        <p:spPr>
          <a:xfrm>
            <a:off x="5287212" y="2472991"/>
            <a:ext cx="863263" cy="482705"/>
          </a:xfrm>
        </p:spPr>
        <p:txBody>
          <a:bodyPr/>
          <a:lstStyle/>
          <a:p>
            <a:r>
              <a:rPr lang="en-GB" sz="2000" smtClean="0"/>
              <a:t>(args) =&gt; {body}</a:t>
            </a:r>
            <a:endParaRPr lang="en-US" sz="2000"/>
          </a:p>
        </p:txBody>
      </p:sp>
      <p:pic>
        <p:nvPicPr>
          <p:cNvPr id="90114" name="Picture 2" descr="Afbeeldingsresultaat voor lambda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68320"/>
            <a:ext cx="5543393" cy="1926734"/>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p:cNvSpPr>
            <a:spLocks noGrp="1"/>
          </p:cNvSpPr>
          <p:nvPr>
            <p:ph type="body" sz="quarter" idx="37"/>
          </p:nvPr>
        </p:nvSpPr>
        <p:spPr>
          <a:xfrm>
            <a:off x="5111761" y="4253512"/>
            <a:ext cx="863263" cy="482705"/>
          </a:xfrm>
        </p:spPr>
        <p:txBody>
          <a:bodyPr/>
          <a:lstStyle/>
          <a:p>
            <a:r>
              <a:rPr lang="en-GB" sz="2000" smtClean="0"/>
              <a:t>method(this int num)</a:t>
            </a:r>
            <a:endParaRPr lang="en-US" sz="2000"/>
          </a:p>
        </p:txBody>
      </p:sp>
    </p:spTree>
    <p:extLst>
      <p:ext uri="{BB962C8B-B14F-4D97-AF65-F5344CB8AC3E}">
        <p14:creationId xmlns:p14="http://schemas.microsoft.com/office/powerpoint/2010/main" val="633048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953619905"/>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Observables/Events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94046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191344" y="44624"/>
            <a:ext cx="5904656" cy="1008112"/>
          </a:xfrm>
        </p:spPr>
        <p:txBody>
          <a:bodyPr/>
          <a:lstStyle/>
          <a:p>
            <a:r>
              <a:rPr lang="en-GB" smtClean="0">
                <a:solidFill>
                  <a:schemeClr val="tx1"/>
                </a:solidFill>
              </a:rPr>
              <a:t>Events</a:t>
            </a:r>
            <a:endParaRPr lang="en-US">
              <a:solidFill>
                <a:schemeClr val="tx1"/>
              </a:solidFill>
            </a:endParaRPr>
          </a:p>
        </p:txBody>
      </p:sp>
      <p:pic>
        <p:nvPicPr>
          <p:cNvPr id="91138" name="Picture 2" descr="Afbeeldingsresultaat voor Event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3" y="3833644"/>
            <a:ext cx="4920329" cy="29889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56040" y="3833644"/>
            <a:ext cx="5256584" cy="1477328"/>
          </a:xfrm>
          <a:prstGeom prst="rect">
            <a:avLst/>
          </a:prstGeom>
          <a:noFill/>
        </p:spPr>
        <p:txBody>
          <a:bodyPr wrap="square" rtlCol="0">
            <a:spAutoFit/>
          </a:bodyPr>
          <a:lstStyle/>
          <a:p>
            <a:pPr algn="r"/>
            <a:r>
              <a:rPr lang="en-GB" smtClean="0">
                <a:solidFill>
                  <a:schemeClr val="bg1"/>
                </a:solidFill>
              </a:rPr>
              <a:t>Observables zijn objecten die INotifyPropertyChanged interface implementeren. Dit betekent concreet dat er voor iedere wijziging van hun properties een event wordt opgegooid.</a:t>
            </a:r>
            <a:endParaRPr lang="en-US">
              <a:solidFill>
                <a:schemeClr val="bg1"/>
              </a:solidFill>
            </a:endParaRPr>
          </a:p>
        </p:txBody>
      </p:sp>
      <p:sp>
        <p:nvSpPr>
          <p:cNvPr id="9" name="Text Placeholder 5"/>
          <p:cNvSpPr txBox="1">
            <a:spLocks/>
          </p:cNvSpPr>
          <p:nvPr/>
        </p:nvSpPr>
        <p:spPr>
          <a:xfrm>
            <a:off x="8616280" y="2780928"/>
            <a:ext cx="3096344" cy="1224136"/>
          </a:xfrm>
          <a:prstGeom prst="rect">
            <a:avLst/>
          </a:prstGeom>
        </p:spPr>
        <p:txBody>
          <a:bodyPr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j-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6000" kern="1200">
                <a:solidFill>
                  <a:schemeClr val="bg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Observables</a:t>
            </a:r>
            <a:endParaRPr lang="en-US"/>
          </a:p>
        </p:txBody>
      </p:sp>
      <p:sp>
        <p:nvSpPr>
          <p:cNvPr id="8" name="TextBox 7"/>
          <p:cNvSpPr txBox="1"/>
          <p:nvPr/>
        </p:nvSpPr>
        <p:spPr>
          <a:xfrm>
            <a:off x="191344" y="908720"/>
            <a:ext cx="6624736" cy="1200329"/>
          </a:xfrm>
          <a:prstGeom prst="rect">
            <a:avLst/>
          </a:prstGeom>
          <a:noFill/>
        </p:spPr>
        <p:txBody>
          <a:bodyPr wrap="square" rtlCol="0">
            <a:spAutoFit/>
          </a:bodyPr>
          <a:lstStyle/>
          <a:p>
            <a:r>
              <a:rPr lang="en-GB" smtClean="0"/>
              <a:t>Events zijn openbare methoden waar andere methoden zich op kunnen abboneren. Zodra het event afgaat, kunnen de abbonees daarop reageren. De event is zelf niet bewust van wie er een abbonement heeft.</a:t>
            </a:r>
            <a:endParaRPr lang="en-US"/>
          </a:p>
        </p:txBody>
      </p:sp>
    </p:spTree>
    <p:extLst>
      <p:ext uri="{BB962C8B-B14F-4D97-AF65-F5344CB8AC3E}">
        <p14:creationId xmlns:p14="http://schemas.microsoft.com/office/powerpoint/2010/main" val="1464489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707733611"/>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Unit testing, Refactoring</a:t>
                      </a:r>
                      <a:r>
                        <a:rPr lang="pt-PT" sz="1200" b="1" baseline="0" smtClean="0">
                          <a:solidFill>
                            <a:srgbClr val="00B050"/>
                          </a:solidFill>
                        </a:rPr>
                        <a:t> (incl SOLID &amp; Clean Coding)</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1652012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GB" smtClean="0"/>
              <a:t>Clean coding</a:t>
            </a:r>
            <a:endParaRPr lang="en-US"/>
          </a:p>
        </p:txBody>
      </p:sp>
      <p:pic>
        <p:nvPicPr>
          <p:cNvPr id="93186" name="Picture 2" descr="Afbeeldingsresultaat voor good vs bad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89102" cy="587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17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175838367"/>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Samen</a:t>
                      </a:r>
                      <a:r>
                        <a:rPr lang="pt-PT" sz="1200" b="1" baseline="0" smtClean="0">
                          <a:solidFill>
                            <a:srgbClr val="00B050"/>
                          </a:solidFill>
                        </a:rPr>
                        <a:t> doorlopen opdracht + refactoring</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786669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60708" y="434513"/>
            <a:ext cx="3835092" cy="690231"/>
          </a:xfrm>
        </p:spPr>
        <p:txBody>
          <a:bodyPr/>
          <a:lstStyle/>
          <a:p>
            <a:r>
              <a:rPr lang="en-GB" smtClean="0"/>
              <a:t>Documentation</a:t>
            </a:r>
          </a:p>
        </p:txBody>
      </p:sp>
      <p:pic>
        <p:nvPicPr>
          <p:cNvPr id="92162" name="Picture 2" descr="Afbeeldingsresultaat voor good bad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49" y="3645024"/>
            <a:ext cx="12025751" cy="29862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91967" y="1052736"/>
            <a:ext cx="5688632" cy="1200329"/>
          </a:xfrm>
          <a:prstGeom prst="rect">
            <a:avLst/>
          </a:prstGeom>
          <a:noFill/>
        </p:spPr>
        <p:txBody>
          <a:bodyPr wrap="square" rtlCol="0">
            <a:spAutoFit/>
          </a:bodyPr>
          <a:lstStyle/>
          <a:p>
            <a:r>
              <a:rPr lang="en-GB" smtClean="0">
                <a:solidFill>
                  <a:schemeClr val="bg1"/>
                </a:solidFill>
              </a:rPr>
              <a:t>Doel van documentatie: ervoor zorgen dat een andere, voor jou onbekende, developer zonder in jouw code te hoeven kijken kan weten wat hij/zij met jouw code kan doen.</a:t>
            </a:r>
            <a:endParaRPr lang="en-US">
              <a:solidFill>
                <a:schemeClr val="bg1"/>
              </a:solidFill>
            </a:endParaRPr>
          </a:p>
        </p:txBody>
      </p:sp>
    </p:spTree>
    <p:extLst>
      <p:ext uri="{BB962C8B-B14F-4D97-AF65-F5344CB8AC3E}">
        <p14:creationId xmlns:p14="http://schemas.microsoft.com/office/powerpoint/2010/main" val="33841923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14706885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Overview (intro</a:t>
                      </a:r>
                      <a:r>
                        <a:rPr lang="en-US" sz="1200" b="1" kern="1200" baseline="0" smtClean="0">
                          <a:solidFill>
                            <a:srgbClr val="00B050"/>
                          </a:solidFill>
                          <a:effectLst/>
                          <a:latin typeface="+mn-lt"/>
                          <a:ea typeface="+mn-ea"/>
                          <a:cs typeface="+mn-cs"/>
                        </a:rPr>
                        <a:t> MVVM)</a:t>
                      </a:r>
                      <a:endParaRPr lang="en-US" sz="1200" b="1" kern="1200" smtClean="0">
                        <a:solidFill>
                          <a:srgbClr val="00B050"/>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Data binding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Controls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36362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7075"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US" smtClean="0"/>
              <a:t>Xaml</a:t>
            </a:r>
            <a:endParaRPr lang="en-GB"/>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7170" y="1844824"/>
            <a:ext cx="8444829" cy="4747905"/>
          </a:xfrm>
          <a:prstGeom prst="rect">
            <a:avLst/>
          </a:prstGeom>
        </p:spPr>
      </p:pic>
    </p:spTree>
    <p:extLst>
      <p:ext uri="{BB962C8B-B14F-4D97-AF65-F5344CB8AC3E}">
        <p14:creationId xmlns:p14="http://schemas.microsoft.com/office/powerpoint/2010/main" val="261807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349" y="-1"/>
            <a:ext cx="1476163" cy="692697"/>
          </a:xfrm>
        </p:spPr>
        <p:txBody>
          <a:bodyPr/>
          <a:lstStyle/>
          <a:p>
            <a:r>
              <a:rPr lang="en-GB" smtClean="0"/>
              <a:t>MVVM</a:t>
            </a:r>
            <a:endParaRPr lang="en-US"/>
          </a:p>
        </p:txBody>
      </p:sp>
      <p:pic>
        <p:nvPicPr>
          <p:cNvPr id="7" name="Picture 6"/>
          <p:cNvPicPr>
            <a:picLocks noChangeAspect="1"/>
          </p:cNvPicPr>
          <p:nvPr/>
        </p:nvPicPr>
        <p:blipFill>
          <a:blip r:embed="rId2"/>
          <a:stretch>
            <a:fillRect/>
          </a:stretch>
        </p:blipFill>
        <p:spPr>
          <a:xfrm>
            <a:off x="227349" y="2636912"/>
            <a:ext cx="9397227" cy="2756520"/>
          </a:xfrm>
          <a:prstGeom prst="rect">
            <a:avLst/>
          </a:prstGeom>
        </p:spPr>
      </p:pic>
      <p:sp>
        <p:nvSpPr>
          <p:cNvPr id="8" name="TextBox 7"/>
          <p:cNvSpPr txBox="1"/>
          <p:nvPr/>
        </p:nvSpPr>
        <p:spPr>
          <a:xfrm>
            <a:off x="227349" y="5517232"/>
            <a:ext cx="9397227" cy="646331"/>
          </a:xfrm>
          <a:prstGeom prst="rect">
            <a:avLst/>
          </a:prstGeom>
          <a:noFill/>
        </p:spPr>
        <p:txBody>
          <a:bodyPr wrap="square" rtlCol="0">
            <a:spAutoFit/>
          </a:bodyPr>
          <a:lstStyle/>
          <a:p>
            <a:r>
              <a:rPr lang="en-GB"/>
              <a:t>Commands: https://www.codeproject.com/Tips/813345/Basic-MVVM-and-ICommand-Usage-Example</a:t>
            </a:r>
            <a:endParaRPr lang="en-US"/>
          </a:p>
        </p:txBody>
      </p:sp>
      <p:sp>
        <p:nvSpPr>
          <p:cNvPr id="2" name="TextBox 1"/>
          <p:cNvSpPr txBox="1"/>
          <p:nvPr/>
        </p:nvSpPr>
        <p:spPr>
          <a:xfrm>
            <a:off x="119336" y="692696"/>
            <a:ext cx="5616624" cy="1815882"/>
          </a:xfrm>
          <a:prstGeom prst="rect">
            <a:avLst/>
          </a:prstGeom>
          <a:noFill/>
        </p:spPr>
        <p:txBody>
          <a:bodyPr wrap="square" rtlCol="0">
            <a:spAutoFit/>
          </a:bodyPr>
          <a:lstStyle/>
          <a:p>
            <a:pPr algn="just"/>
            <a:r>
              <a:rPr lang="en-GB" sz="1600" smtClean="0"/>
              <a:t>In WPF (Windows Presentation Foundation) werk je met het MVVM model om je applicatie-lagen goed te kunnen scheiden. Hierbij is SoC (Seperation of Concern) een belangrijke leiddraad. In WPF wordt de business logica ook vaak in Commands en/of de ViewModels gezet om de Model classes vrij te houden voor de datastructuur.</a:t>
            </a:r>
            <a:endParaRPr lang="en-US" sz="1600"/>
          </a:p>
        </p:txBody>
      </p:sp>
    </p:spTree>
    <p:extLst>
      <p:ext uri="{BB962C8B-B14F-4D97-AF65-F5344CB8AC3E}">
        <p14:creationId xmlns:p14="http://schemas.microsoft.com/office/powerpoint/2010/main" val="173219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30525753"/>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Data binding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4193249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227349" y="0"/>
            <a:ext cx="3420379" cy="1196752"/>
          </a:xfrm>
        </p:spPr>
        <p:txBody>
          <a:bodyPr/>
          <a:lstStyle/>
          <a:p>
            <a:r>
              <a:rPr lang="en-GB" smtClean="0"/>
              <a:t>Binding and its place in SoC</a:t>
            </a:r>
            <a:endParaRPr lang="en-US"/>
          </a:p>
        </p:txBody>
      </p:sp>
      <p:pic>
        <p:nvPicPr>
          <p:cNvPr id="89092" name="Picture 4" descr="http://i.msdn.microsoft.com/jj694937.bugnion_fig01(en-us,MSDN.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116632"/>
            <a:ext cx="5616624" cy="54634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63352" y="6021288"/>
            <a:ext cx="10837203" cy="369332"/>
          </a:xfrm>
          <a:prstGeom prst="rect">
            <a:avLst/>
          </a:prstGeom>
        </p:spPr>
        <p:txBody>
          <a:bodyPr wrap="square">
            <a:spAutoFit/>
          </a:bodyPr>
          <a:lstStyle/>
          <a:p>
            <a:r>
              <a:rPr lang="en-US"/>
              <a:t>E</a:t>
            </a:r>
            <a:r>
              <a:rPr lang="en-US" smtClean="0"/>
              <a:t>xample in design display: </a:t>
            </a:r>
            <a:r>
              <a:rPr lang="en-US" smtClean="0">
                <a:hlinkClick r:id="rId3"/>
              </a:rPr>
              <a:t>https</a:t>
            </a:r>
            <a:r>
              <a:rPr lang="en-US">
                <a:hlinkClick r:id="rId3"/>
              </a:rPr>
              <a:t>://</a:t>
            </a:r>
            <a:r>
              <a:rPr lang="en-US" smtClean="0">
                <a:hlinkClick r:id="rId3"/>
              </a:rPr>
              <a:t>msdn.microsoft.com/en-us/library/jj170517.aspx</a:t>
            </a:r>
            <a:r>
              <a:rPr lang="en-US" smtClean="0"/>
              <a:t> </a:t>
            </a:r>
            <a:endParaRPr lang="en-US"/>
          </a:p>
        </p:txBody>
      </p:sp>
    </p:spTree>
    <p:extLst>
      <p:ext uri="{BB962C8B-B14F-4D97-AF65-F5344CB8AC3E}">
        <p14:creationId xmlns:p14="http://schemas.microsoft.com/office/powerpoint/2010/main" val="393796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243754347"/>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smtClean="0">
                          <a:solidFill>
                            <a:schemeClr val="tx1"/>
                          </a:solidFill>
                          <a:effectLst/>
                          <a:latin typeface="+mn-lt"/>
                          <a:ea typeface="+mn-ea"/>
                          <a:cs typeface="+mn-cs"/>
                        </a:rPr>
                        <a:t>Data binding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chemeClr val="accent6"/>
                          </a:solidFill>
                        </a:rPr>
                        <a:t>Controls</a:t>
                      </a:r>
                      <a:endParaRPr lang="pt-PT" sz="1200" b="1">
                        <a:solidFill>
                          <a:schemeClr val="accent6"/>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743608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154422332"/>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Data binding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Controls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DB</a:t>
                      </a:r>
                      <a:r>
                        <a:rPr lang="pt-PT" sz="1200" b="1" baseline="0" smtClean="0">
                          <a:solidFill>
                            <a:srgbClr val="00B050"/>
                          </a:solidFill>
                        </a:rPr>
                        <a:t>, SQL Server</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759285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1"/>
          </p:nvPr>
        </p:nvSpPr>
        <p:spPr/>
        <p:txBody>
          <a:bodyPr/>
          <a:lstStyle/>
          <a:p>
            <a:endParaRPr lang="en-US"/>
          </a:p>
        </p:txBody>
      </p:sp>
      <p:sp>
        <p:nvSpPr>
          <p:cNvPr id="9" name="Picture Placeholder 8"/>
          <p:cNvSpPr>
            <a:spLocks noGrp="1"/>
          </p:cNvSpPr>
          <p:nvPr>
            <p:ph type="pic" sz="quarter" idx="10"/>
          </p:nvPr>
        </p:nvSpPr>
        <p:spPr/>
      </p:sp>
      <p:pic>
        <p:nvPicPr>
          <p:cNvPr id="89092" name="Picture 4" descr="Exploits of a M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16632"/>
            <a:ext cx="6343650" cy="1952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60096" y="2617626"/>
            <a:ext cx="4943872" cy="2308324"/>
          </a:xfrm>
          <a:prstGeom prst="rect">
            <a:avLst/>
          </a:prstGeom>
        </p:spPr>
        <p:style>
          <a:lnRef idx="1">
            <a:schemeClr val="dk1"/>
          </a:lnRef>
          <a:fillRef idx="3">
            <a:schemeClr val="dk1"/>
          </a:fillRef>
          <a:effectRef idx="2">
            <a:schemeClr val="dk1"/>
          </a:effectRef>
          <a:fontRef idx="minor">
            <a:schemeClr val="lt1"/>
          </a:fontRef>
        </p:style>
        <p:txBody>
          <a:bodyPr wrap="square">
            <a:spAutoFit/>
          </a:bodyPr>
          <a:lstStyle/>
          <a:p>
            <a:r>
              <a:rPr lang="en-US">
                <a:hlinkClick r:id="rId3"/>
              </a:rPr>
              <a:t>http://www.dataversity.net/review-pros-cons-different-databases-relational-versus-non-relational</a:t>
            </a:r>
            <a:r>
              <a:rPr lang="en-US" smtClean="0">
                <a:hlinkClick r:id="rId3"/>
              </a:rPr>
              <a:t>/</a:t>
            </a:r>
            <a:endParaRPr lang="en-US" smtClean="0"/>
          </a:p>
          <a:p>
            <a:endParaRPr lang="en-US"/>
          </a:p>
          <a:p>
            <a:r>
              <a:rPr lang="en-US"/>
              <a:t>NHibernate -&gt; Desktop-app: </a:t>
            </a:r>
            <a:r>
              <a:rPr lang="en-US">
                <a:hlinkClick r:id="rId4"/>
              </a:rPr>
              <a:t>https://msdn.microsoft.com/en-us/magazine/ee819139.aspx?f=255&amp;MSPPError=-2147217396</a:t>
            </a:r>
            <a:endParaRPr lang="en-US"/>
          </a:p>
        </p:txBody>
      </p:sp>
      <p:pic>
        <p:nvPicPr>
          <p:cNvPr id="89094" name="Picture 6" descr="Afbeeldingsresultaat voor relational vs non datab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52" y="3140968"/>
            <a:ext cx="566737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06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24133872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Data binding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Controls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Refactoring</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8301179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767342421"/>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Proxies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102392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0537987"/>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MVVM</a:t>
                      </a:r>
                      <a:r>
                        <a:rPr lang="en-US" sz="1200" b="1" kern="1200" baseline="0" smtClean="0">
                          <a:solidFill>
                            <a:srgbClr val="00B050"/>
                          </a:solidFill>
                          <a:effectLst/>
                          <a:latin typeface="+mn-lt"/>
                          <a:ea typeface="+mn-ea"/>
                          <a:cs typeface="+mn-cs"/>
                        </a:rPr>
                        <a:t>, PRISM</a:t>
                      </a:r>
                      <a:r>
                        <a:rPr lang="en-US" sz="1200" b="1" kern="1200" smtClean="0">
                          <a:solidFill>
                            <a:srgbClr val="00B050"/>
                          </a:solidFill>
                          <a:effectLst/>
                          <a:latin typeface="+mn-lt"/>
                          <a:ea typeface="+mn-ea"/>
                          <a:cs typeface="+mn-cs"/>
                        </a:rPr>
                        <a:t> </a:t>
                      </a:r>
                      <a:r>
                        <a:rPr lang="en-US" sz="1200" b="1" smtClean="0">
                          <a:solidFill>
                            <a:srgbClr val="00B050"/>
                          </a:solidFill>
                          <a:effectLst/>
                        </a:rPr>
                        <a:t> </a:t>
                      </a:r>
                      <a:r>
                        <a:rPr lang="en-US" sz="1200" b="1" kern="1200" smtClean="0">
                          <a:solidFill>
                            <a:srgbClr val="00B050"/>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Proxies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777615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mtClean="0"/>
              <a:t>MVVM</a:t>
            </a:r>
            <a:endParaRPr lang="en-US"/>
          </a:p>
        </p:txBody>
      </p:sp>
      <p:pic>
        <p:nvPicPr>
          <p:cNvPr id="90114" name="Picture 2" descr="https://i.stack.imgur.com/ohxf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23108"/>
            <a:ext cx="3564502" cy="6520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628054" y="2636912"/>
            <a:ext cx="4356378" cy="3308598"/>
          </a:xfrm>
          <a:prstGeom prst="rect">
            <a:avLst/>
          </a:prstGeom>
          <a:noFill/>
        </p:spPr>
        <p:txBody>
          <a:bodyPr wrap="square" rtlCol="0">
            <a:spAutoFit/>
          </a:bodyPr>
          <a:lstStyle/>
          <a:p>
            <a:r>
              <a:rPr lang="en-US" sz="1100" b="1"/>
              <a:t>The Model</a:t>
            </a:r>
          </a:p>
          <a:p>
            <a:pPr marL="628650" lvl="1" indent="-171450">
              <a:buFontTx/>
              <a:buChar char="-"/>
            </a:pPr>
            <a:r>
              <a:rPr lang="en-US" sz="1100" smtClean="0"/>
              <a:t>The </a:t>
            </a:r>
            <a:r>
              <a:rPr lang="en-US" sz="1100"/>
              <a:t>Model is unaware of anything </a:t>
            </a:r>
            <a:r>
              <a:rPr lang="en-US" sz="1100"/>
              <a:t>except </a:t>
            </a:r>
            <a:r>
              <a:rPr lang="en-US" sz="1100" smtClean="0"/>
              <a:t>itself</a:t>
            </a:r>
          </a:p>
          <a:p>
            <a:pPr marL="628650" lvl="1" indent="-171450">
              <a:buFontTx/>
              <a:buChar char="-"/>
            </a:pPr>
            <a:r>
              <a:rPr lang="en-US" sz="1100"/>
              <a:t>The Model could be used by any form of program, and is not tied to a specific framework or technology</a:t>
            </a:r>
            <a:endParaRPr lang="en-US" sz="1100"/>
          </a:p>
          <a:p>
            <a:r>
              <a:rPr lang="en-US" sz="1100" b="1"/>
              <a:t>The View</a:t>
            </a:r>
          </a:p>
          <a:p>
            <a:pPr marL="628650" lvl="1" indent="-171450">
              <a:buFontTx/>
              <a:buChar char="-"/>
            </a:pPr>
            <a:r>
              <a:rPr lang="en-US" sz="1100" smtClean="0"/>
              <a:t>The </a:t>
            </a:r>
            <a:r>
              <a:rPr lang="en-US" sz="1100"/>
              <a:t>View is defined entirely </a:t>
            </a:r>
            <a:r>
              <a:rPr lang="en-US" sz="1100"/>
              <a:t>in </a:t>
            </a:r>
            <a:r>
              <a:rPr lang="en-US" sz="1100" smtClean="0"/>
              <a:t>XAML</a:t>
            </a:r>
            <a:endParaRPr lang="en-US" sz="1100"/>
          </a:p>
          <a:p>
            <a:pPr marL="628650" lvl="1" indent="-171450">
              <a:buFontTx/>
              <a:buChar char="-"/>
            </a:pPr>
            <a:r>
              <a:rPr lang="en-US" sz="1100" smtClean="0"/>
              <a:t>The </a:t>
            </a:r>
            <a:r>
              <a:rPr lang="en-US" sz="1100"/>
              <a:t>View only needs to know what to bind to, by name.  It does not need to know anything about what will happen when properties change or commands are </a:t>
            </a:r>
            <a:r>
              <a:rPr lang="en-US" sz="1100"/>
              <a:t>executed</a:t>
            </a:r>
            <a:r>
              <a:rPr lang="en-US" sz="1100" smtClean="0"/>
              <a:t>.</a:t>
            </a:r>
            <a:endParaRPr lang="en-US" sz="1100"/>
          </a:p>
          <a:p>
            <a:pPr marL="628650" lvl="1" indent="-171450">
              <a:buFontTx/>
              <a:buChar char="-"/>
            </a:pPr>
            <a:r>
              <a:rPr lang="en-US" sz="1100" smtClean="0"/>
              <a:t>The </a:t>
            </a:r>
            <a:r>
              <a:rPr lang="en-US" sz="1100"/>
              <a:t>View’s state is completely based </a:t>
            </a:r>
            <a:r>
              <a:rPr lang="en-US" sz="1100"/>
              <a:t>upon </a:t>
            </a:r>
            <a:r>
              <a:rPr lang="en-US" sz="1100" smtClean="0"/>
              <a:t>data binding</a:t>
            </a:r>
          </a:p>
          <a:p>
            <a:r>
              <a:rPr lang="en-US" sz="1100" b="1" smtClean="0"/>
              <a:t>The </a:t>
            </a:r>
            <a:r>
              <a:rPr lang="en-US" sz="1100" b="1"/>
              <a:t>ViewModel</a:t>
            </a:r>
          </a:p>
          <a:p>
            <a:pPr marL="628650" lvl="1" indent="-171450">
              <a:buFontTx/>
              <a:buChar char="-"/>
            </a:pPr>
            <a:r>
              <a:rPr lang="en-US" sz="1100" smtClean="0"/>
              <a:t>The </a:t>
            </a:r>
            <a:r>
              <a:rPr lang="en-US" sz="1100"/>
              <a:t>ViewModel knows nothing about </a:t>
            </a:r>
            <a:r>
              <a:rPr lang="en-US" sz="1100"/>
              <a:t>the </a:t>
            </a:r>
            <a:r>
              <a:rPr lang="en-US" sz="1100" smtClean="0"/>
              <a:t>View</a:t>
            </a:r>
          </a:p>
          <a:p>
            <a:pPr marL="628650" lvl="1" indent="-171450">
              <a:buFontTx/>
              <a:buChar char="-"/>
            </a:pPr>
            <a:r>
              <a:rPr lang="en-US" sz="1100"/>
              <a:t>The ViewModel directly interacts with the Model, in order to expose it for </a:t>
            </a:r>
            <a:r>
              <a:rPr lang="en-US" sz="1100"/>
              <a:t>data </a:t>
            </a:r>
            <a:r>
              <a:rPr lang="en-US" sz="1100" smtClean="0"/>
              <a:t>binding</a:t>
            </a:r>
          </a:p>
          <a:p>
            <a:pPr marL="628650" lvl="1" indent="-171450">
              <a:buFontTx/>
              <a:buChar char="-"/>
            </a:pPr>
            <a:r>
              <a:rPr lang="en-US" sz="1100"/>
              <a:t>The ViewModel manages the </a:t>
            </a:r>
            <a:r>
              <a:rPr lang="en-US" sz="1100"/>
              <a:t>Application-specific </a:t>
            </a:r>
            <a:r>
              <a:rPr lang="en-US" sz="1100" smtClean="0"/>
              <a:t>information</a:t>
            </a:r>
            <a:endParaRPr lang="en-US" sz="1100"/>
          </a:p>
        </p:txBody>
      </p:sp>
      <p:pic>
        <p:nvPicPr>
          <p:cNvPr id="90116" name="Picture 4" descr="Hh848246.1AFE20BAB0052F5AB0FC400BF3B6F3F7(en-us,PandP.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189" y="-1"/>
            <a:ext cx="3836167" cy="263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443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8098" name="think-cell Slide" r:id="rId5" imgW="270" imgH="270" progId="TCLayout.ActiveDocument.1">
                  <p:embed/>
                </p:oleObj>
              </mc:Choice>
              <mc:Fallback>
                <p:oleObj name="think-cell Slide" r:id="rId5" imgW="270" imgH="270"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a:xfrm>
            <a:off x="227349" y="0"/>
            <a:ext cx="3633451" cy="2636912"/>
          </a:xfrm>
        </p:spPr>
        <p:txBody>
          <a:bodyPr/>
          <a:lstStyle/>
          <a:p>
            <a:r>
              <a:rPr lang="en-US" smtClean="0"/>
              <a:t>Xaml</a:t>
            </a:r>
            <a:br>
              <a:rPr lang="en-US" smtClean="0"/>
            </a:br>
            <a:r>
              <a:rPr lang="en-US" smtClean="0"/>
              <a:t/>
            </a:r>
            <a:br>
              <a:rPr lang="en-US" smtClean="0"/>
            </a:br>
            <a:r>
              <a:rPr lang="en-US" sz="1600" smtClean="0"/>
              <a:t>eXtensible</a:t>
            </a:r>
            <a:br>
              <a:rPr lang="en-US" sz="1600" smtClean="0"/>
            </a:br>
            <a:r>
              <a:rPr lang="en-US" sz="1600" smtClean="0">
                <a:solidFill>
                  <a:srgbClr val="2B143D"/>
                </a:solidFill>
              </a:rPr>
              <a:t>e</a:t>
            </a:r>
            <a:r>
              <a:rPr lang="en-US" sz="1600" smtClean="0"/>
              <a:t>Application</a:t>
            </a:r>
            <a:br>
              <a:rPr lang="en-US" sz="1600" smtClean="0"/>
            </a:br>
            <a:r>
              <a:rPr lang="en-US" sz="1600" smtClean="0">
                <a:solidFill>
                  <a:srgbClr val="2B143D"/>
                </a:solidFill>
              </a:rPr>
              <a:t>e</a:t>
            </a:r>
            <a:r>
              <a:rPr lang="en-US" sz="1600" smtClean="0"/>
              <a:t>Markup</a:t>
            </a:r>
            <a:br>
              <a:rPr lang="en-US" sz="1600" smtClean="0"/>
            </a:br>
            <a:r>
              <a:rPr lang="en-US" sz="1600" smtClean="0">
                <a:solidFill>
                  <a:srgbClr val="2B143D"/>
                </a:solidFill>
              </a:rPr>
              <a:t>e</a:t>
            </a:r>
            <a:r>
              <a:rPr lang="en-US" sz="1600" smtClean="0"/>
              <a:t>Language</a:t>
            </a:r>
            <a:endParaRPr lang="en-GB" sz="1600"/>
          </a:p>
        </p:txBody>
      </p:sp>
      <p:sp>
        <p:nvSpPr>
          <p:cNvPr id="16" name="Text Placeholder 15"/>
          <p:cNvSpPr>
            <a:spLocks noGrp="1"/>
          </p:cNvSpPr>
          <p:nvPr>
            <p:ph type="body" sz="quarter" idx="38"/>
          </p:nvPr>
        </p:nvSpPr>
        <p:spPr/>
        <p:txBody>
          <a:bodyPr/>
          <a:lstStyle/>
          <a:p>
            <a:pPr marL="285750" indent="-285750">
              <a:buFontTx/>
              <a:buChar char="-"/>
            </a:pPr>
            <a:r>
              <a:rPr lang="pt-PT" smtClean="0"/>
              <a:t>XML based</a:t>
            </a:r>
          </a:p>
          <a:p>
            <a:pPr marL="285750" indent="-285750">
              <a:buFontTx/>
              <a:buChar char="-"/>
            </a:pPr>
            <a:r>
              <a:rPr lang="pt-PT" smtClean="0"/>
              <a:t>Visual Presentation</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6896" y="1196752"/>
            <a:ext cx="9552384" cy="5373216"/>
          </a:xfrm>
          <a:prstGeom prst="rect">
            <a:avLst/>
          </a:prstGeom>
        </p:spPr>
      </p:pic>
    </p:spTree>
    <p:extLst>
      <p:ext uri="{BB962C8B-B14F-4D97-AF65-F5344CB8AC3E}">
        <p14:creationId xmlns:p14="http://schemas.microsoft.com/office/powerpoint/2010/main" val="7679470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89090" name="Picture 2" descr="Afbeeldingsresultaat voor prism application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04989" cy="62373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48447" y="6052646"/>
            <a:ext cx="9181019" cy="369332"/>
          </a:xfrm>
          <a:prstGeom prst="rect">
            <a:avLst/>
          </a:prstGeom>
          <a:noFill/>
        </p:spPr>
        <p:txBody>
          <a:bodyPr wrap="square" rtlCol="0">
            <a:spAutoFit/>
          </a:bodyPr>
          <a:lstStyle/>
          <a:p>
            <a:r>
              <a:rPr lang="en-US"/>
              <a:t>https://github.com/PrismLibrary/Prism</a:t>
            </a:r>
          </a:p>
        </p:txBody>
      </p:sp>
    </p:spTree>
    <p:extLst>
      <p:ext uri="{BB962C8B-B14F-4D97-AF65-F5344CB8AC3E}">
        <p14:creationId xmlns:p14="http://schemas.microsoft.com/office/powerpoint/2010/main" val="3485199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200710707"/>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User Controls, Custom Controls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Proxies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8366196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871818378"/>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Styles, Templates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Proxies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18645403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738211613"/>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MVVM</a:t>
                      </a:r>
                      <a:r>
                        <a:rPr lang="en-US" sz="1200" kern="1200" baseline="0" smtClean="0">
                          <a:solidFill>
                            <a:schemeClr val="dk1"/>
                          </a:solidFill>
                          <a:effectLst/>
                          <a:latin typeface="+mn-lt"/>
                          <a:ea typeface="+mn-ea"/>
                          <a:cs typeface="+mn-cs"/>
                        </a:rPr>
                        <a:t>, PRISM</a:t>
                      </a:r>
                      <a:r>
                        <a:rPr lang="en-US" sz="1200" kern="1200" smtClean="0">
                          <a:solidFill>
                            <a:schemeClr val="dk1"/>
                          </a:solidFill>
                          <a:effectLst/>
                          <a:latin typeface="+mn-lt"/>
                          <a:ea typeface="+mn-ea"/>
                          <a:cs typeface="+mn-cs"/>
                        </a:rPr>
                        <a:t>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User Controls, Custom Controls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Styles, Templates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Proxies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4 (8 – 12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23173988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212827142"/>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29085570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216932065"/>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Contracts,</a:t>
                      </a:r>
                      <a:r>
                        <a:rPr lang="en-US" sz="1200" b="1" kern="1200" baseline="0" smtClean="0">
                          <a:solidFill>
                            <a:srgbClr val="00B050"/>
                          </a:solidFill>
                          <a:effectLst/>
                          <a:latin typeface="+mn-lt"/>
                          <a:ea typeface="+mn-ea"/>
                          <a:cs typeface="+mn-cs"/>
                        </a:rPr>
                        <a:t> Hosting</a:t>
                      </a:r>
                      <a:r>
                        <a:rPr lang="en-US" sz="1200" b="1" kern="1200" smtClean="0">
                          <a:solidFill>
                            <a:srgbClr val="00B050"/>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1896437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455979551"/>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Bindings, Behaviors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34607910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775764848"/>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Instancing, Concurrency</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Faults, Exceptions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21624039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1710679090"/>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(incl SOA)</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Contracts,</a:t>
                      </a:r>
                      <a:r>
                        <a:rPr lang="en-US" sz="1200" kern="1200" baseline="0" smtClean="0">
                          <a:solidFill>
                            <a:schemeClr val="dk1"/>
                          </a:solidFill>
                          <a:effectLst/>
                          <a:latin typeface="+mn-lt"/>
                          <a:ea typeface="+mn-ea"/>
                          <a:cs typeface="+mn-cs"/>
                        </a:rPr>
                        <a:t> Hosting</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Bindings, Behaviors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Instancing, Concurrency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Faults, Exceptions</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5 (15 – 19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014" y="1421310"/>
            <a:ext cx="1646034" cy="1218065"/>
          </a:xfrm>
          <a:prstGeom prst="rect">
            <a:avLst/>
          </a:prstGeom>
        </p:spPr>
      </p:pic>
    </p:spTree>
    <p:extLst>
      <p:ext uri="{BB962C8B-B14F-4D97-AF65-F5344CB8AC3E}">
        <p14:creationId xmlns:p14="http://schemas.microsoft.com/office/powerpoint/2010/main" val="3423061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060746129"/>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b="1" kern="1200" smtClean="0">
                          <a:solidFill>
                            <a:srgbClr val="00B050"/>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3645188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err="1" smtClean="0"/>
              <a:t>Behandeling</a:t>
            </a:r>
            <a:r>
              <a:rPr lang="en-US" smtClean="0"/>
              <a:t> dag-</a:t>
            </a:r>
            <a:r>
              <a:rPr lang="en-US" err="1" smtClean="0"/>
              <a:t>onderwerp</a:t>
            </a:r>
            <a:r>
              <a:rPr lang="en-US" smtClean="0"/>
              <a:t>(</a:t>
            </a:r>
            <a:r>
              <a:rPr lang="en-US" err="1" smtClean="0"/>
              <a:t>en</a:t>
            </a:r>
            <a:r>
              <a:rPr lang="en-US" smtClean="0"/>
              <a:t>)</a:t>
            </a:r>
          </a:p>
          <a:p>
            <a:pPr lvl="1"/>
            <a:r>
              <a:rPr lang="en-US" err="1" smtClean="0"/>
              <a:t>Uitleg</a:t>
            </a:r>
            <a:endParaRPr lang="en-US" smtClean="0"/>
          </a:p>
          <a:p>
            <a:pPr lvl="1"/>
            <a:r>
              <a:rPr lang="en-US" err="1" smtClean="0"/>
              <a:t>Korte</a:t>
            </a:r>
            <a:r>
              <a:rPr lang="en-US" smtClean="0"/>
              <a:t> </a:t>
            </a:r>
            <a:r>
              <a:rPr lang="en-US" err="1" smtClean="0"/>
              <a:t>opdracht</a:t>
            </a:r>
            <a:endParaRPr lang="en-US" smtClean="0"/>
          </a:p>
          <a:p>
            <a:pPr lvl="2"/>
            <a:r>
              <a:rPr lang="en-US" err="1" smtClean="0"/>
              <a:t>Presentatie</a:t>
            </a:r>
            <a:endParaRPr lang="en-US" smtClean="0"/>
          </a:p>
          <a:p>
            <a:pPr lvl="2"/>
            <a:r>
              <a:rPr lang="en-GB" err="1" smtClean="0"/>
              <a:t>Oplossing</a:t>
            </a:r>
            <a:r>
              <a:rPr lang="en-GB" smtClean="0"/>
              <a:t> </a:t>
            </a:r>
            <a:r>
              <a:rPr lang="en-GB" err="1" smtClean="0"/>
              <a:t>maken</a:t>
            </a:r>
            <a:endParaRPr lang="en-US" smtClean="0"/>
          </a:p>
          <a:p>
            <a:pPr lvl="1">
              <a:buNone/>
            </a:pPr>
            <a:endParaRPr lang="en-US" smtClean="0"/>
          </a:p>
          <a:p>
            <a:endParaRPr lang="en-GB"/>
          </a:p>
        </p:txBody>
      </p:sp>
      <p:sp>
        <p:nvSpPr>
          <p:cNvPr id="6" name="Text Placeholder 5"/>
          <p:cNvSpPr>
            <a:spLocks noGrp="1"/>
          </p:cNvSpPr>
          <p:nvPr>
            <p:ph type="body" sz="quarter" idx="12"/>
          </p:nvPr>
        </p:nvSpPr>
        <p:spPr/>
        <p:txBody>
          <a:bodyPr/>
          <a:lstStyle/>
          <a:p>
            <a:r>
              <a:rPr lang="en-GB" err="1" smtClean="0"/>
              <a:t>Ochtend</a:t>
            </a:r>
            <a:endParaRPr lang="en-GB"/>
          </a:p>
        </p:txBody>
      </p:sp>
      <p:sp>
        <p:nvSpPr>
          <p:cNvPr id="7" name="Text Placeholder 6"/>
          <p:cNvSpPr>
            <a:spLocks noGrp="1"/>
          </p:cNvSpPr>
          <p:nvPr>
            <p:ph type="body" sz="quarter" idx="13"/>
          </p:nvPr>
        </p:nvSpPr>
        <p:spPr/>
        <p:txBody>
          <a:bodyPr/>
          <a:lstStyle/>
          <a:p>
            <a:r>
              <a:rPr lang="en-GB" err="1" smtClean="0"/>
              <a:t>Middag</a:t>
            </a:r>
            <a:endParaRPr lang="en-GB" smtClean="0"/>
          </a:p>
        </p:txBody>
      </p:sp>
      <p:sp>
        <p:nvSpPr>
          <p:cNvPr id="4" name="Title 3"/>
          <p:cNvSpPr>
            <a:spLocks noGrp="1"/>
          </p:cNvSpPr>
          <p:nvPr>
            <p:ph type="title"/>
          </p:nvPr>
        </p:nvSpPr>
        <p:spPr/>
        <p:txBody>
          <a:bodyPr/>
          <a:lstStyle/>
          <a:p>
            <a:r>
              <a:rPr lang="en-US" err="1" smtClean="0"/>
              <a:t>Dagindeling</a:t>
            </a:r>
            <a:endParaRPr lang="en-GB"/>
          </a:p>
        </p:txBody>
      </p:sp>
      <p:sp>
        <p:nvSpPr>
          <p:cNvPr id="8" name="Text Placeholder 7"/>
          <p:cNvSpPr>
            <a:spLocks noGrp="1"/>
          </p:cNvSpPr>
          <p:nvPr>
            <p:ph type="body" sz="quarter" idx="14"/>
          </p:nvPr>
        </p:nvSpPr>
        <p:spPr>
          <a:xfrm>
            <a:off x="6474016" y="2205319"/>
            <a:ext cx="5341256" cy="4076234"/>
          </a:xfrm>
        </p:spPr>
        <p:txBody>
          <a:bodyPr/>
          <a:lstStyle/>
          <a:p>
            <a:r>
              <a:rPr lang="en-US" err="1" smtClean="0"/>
              <a:t>Samenwerken</a:t>
            </a:r>
            <a:r>
              <a:rPr lang="en-US" smtClean="0"/>
              <a:t> </a:t>
            </a:r>
            <a:r>
              <a:rPr lang="en-US" err="1" smtClean="0"/>
              <a:t>aan</a:t>
            </a:r>
            <a:r>
              <a:rPr lang="en-US" smtClean="0"/>
              <a:t> </a:t>
            </a:r>
            <a:r>
              <a:rPr lang="en-US" err="1" smtClean="0"/>
              <a:t>grotere</a:t>
            </a:r>
            <a:r>
              <a:rPr lang="en-US" smtClean="0"/>
              <a:t> </a:t>
            </a:r>
            <a:r>
              <a:rPr lang="en-US" err="1" smtClean="0"/>
              <a:t>opdracht</a:t>
            </a:r>
            <a:endParaRPr lang="en-US" smtClean="0"/>
          </a:p>
          <a:p>
            <a:pPr lvl="1"/>
            <a:r>
              <a:rPr lang="en-US" smtClean="0"/>
              <a:t>Scrum meetings</a:t>
            </a:r>
          </a:p>
          <a:p>
            <a:pPr lvl="2"/>
            <a:r>
              <a:rPr lang="en-GB" err="1" smtClean="0"/>
              <a:t>Maandag</a:t>
            </a:r>
            <a:r>
              <a:rPr lang="en-GB" smtClean="0"/>
              <a:t>: Sprint Planning</a:t>
            </a:r>
          </a:p>
          <a:p>
            <a:pPr lvl="2"/>
            <a:r>
              <a:rPr lang="en-GB" err="1" smtClean="0"/>
              <a:t>Iedere</a:t>
            </a:r>
            <a:r>
              <a:rPr lang="en-GB" smtClean="0"/>
              <a:t> </a:t>
            </a:r>
            <a:r>
              <a:rPr lang="en-GB" err="1" smtClean="0"/>
              <a:t>andere</a:t>
            </a:r>
            <a:r>
              <a:rPr lang="en-GB" smtClean="0"/>
              <a:t> dag: Daily </a:t>
            </a:r>
            <a:r>
              <a:rPr lang="en-GB" err="1" smtClean="0"/>
              <a:t>Standup</a:t>
            </a:r>
            <a:endParaRPr lang="en-GB" smtClean="0"/>
          </a:p>
          <a:p>
            <a:pPr lvl="2"/>
            <a:r>
              <a:rPr lang="en-GB" err="1" smtClean="0"/>
              <a:t>Vrijdag</a:t>
            </a:r>
            <a:r>
              <a:rPr lang="en-GB" smtClean="0"/>
              <a:t>: Sprint Review</a:t>
            </a:r>
          </a:p>
          <a:p>
            <a:pPr lvl="2"/>
            <a:r>
              <a:rPr lang="en-GB" err="1" smtClean="0"/>
              <a:t>Vrijdag</a:t>
            </a:r>
            <a:r>
              <a:rPr lang="en-GB" smtClean="0"/>
              <a:t>: Retrospective</a:t>
            </a:r>
          </a:p>
          <a:p>
            <a:pPr lvl="1"/>
            <a:r>
              <a:rPr lang="en-GB" smtClean="0"/>
              <a:t>SOLID &amp; Clean</a:t>
            </a:r>
            <a:endParaRPr lang="en-US" smtClean="0"/>
          </a:p>
          <a:p>
            <a:endParaRPr lang="en-GB"/>
          </a:p>
        </p:txBody>
      </p:sp>
      <p:cxnSp>
        <p:nvCxnSpPr>
          <p:cNvPr id="14" name="Straight Connector 13"/>
          <p:cNvCxnSpPr/>
          <p:nvPr/>
        </p:nvCxnSpPr>
        <p:spPr>
          <a:xfrm>
            <a:off x="6021311"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862320555"/>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mtClean="0">
                          <a:solidFill>
                            <a:srgbClr val="00B050"/>
                          </a:solidFill>
                          <a:effectLst/>
                          <a:latin typeface="+mn-lt"/>
                          <a:ea typeface="+mn-ea"/>
                          <a:cs typeface="+mn-cs"/>
                        </a:rPr>
                        <a:t>Operations</a:t>
                      </a:r>
                      <a:r>
                        <a:rPr lang="en-US" sz="1200" b="1" smtClean="0">
                          <a:solidFill>
                            <a:srgbClr val="00B050"/>
                          </a:solidFill>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32120595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607018852"/>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Security</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5583111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4234536649"/>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Dependency Injection</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Refactoring, bespreken opdracht</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24006612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156665" y="2705465"/>
            <a:ext cx="3297130" cy="432048"/>
          </a:xfrm>
        </p:spPr>
        <p:txBody>
          <a:bodyPr/>
          <a:lstStyle/>
          <a:p>
            <a:r>
              <a:rPr lang="en-GB" sz="2800" b="1" smtClean="0"/>
              <a:t>WPF &amp; WCF</a:t>
            </a:r>
            <a:endParaRPr lang="en-GB" sz="2800" b="1"/>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861647534"/>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Transactions</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Operations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Security</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Dependency Injection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b="1" smtClean="0">
                          <a:solidFill>
                            <a:srgbClr val="00B050"/>
                          </a:solidFill>
                        </a:rPr>
                        <a:t>Refactoring, bespreken opdracht</a:t>
                      </a:r>
                      <a:endParaRPr lang="pt-PT" sz="1200" b="1">
                        <a:solidFill>
                          <a:srgbClr val="00B050"/>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6 (22 – 26 januari)</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3955" y="1546478"/>
            <a:ext cx="1866517" cy="1053848"/>
          </a:xfrm>
          <a:prstGeom prst="rect">
            <a:avLst/>
          </a:prstGeom>
        </p:spPr>
      </p:pic>
    </p:spTree>
    <p:extLst>
      <p:ext uri="{BB962C8B-B14F-4D97-AF65-F5344CB8AC3E}">
        <p14:creationId xmlns:p14="http://schemas.microsoft.com/office/powerpoint/2010/main" val="130083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091965105"/>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Basis-concepten: VS, github, Trello (scrum board), syntax  , Nuget, nieuwe features C# 6 en 7)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OOP, Interfaces, structs, Datastructuren, Generics </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Geheugengebruik (CLI, GC), Extension Methods, Recursion</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r>
                        <a:rPr lang="pt-PT" sz="1200" baseline="0" smtClean="0"/>
                        <a:t> (Unit) Tests/TDD</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Design Patterns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1 (4 – 8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4231955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2077887003"/>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Asynchroon, Threading, Locks, Callbacks</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Anonyms,</a:t>
                      </a:r>
                      <a:r>
                        <a:rPr lang="en-US" sz="1200" kern="1200" baseline="0" smtClean="0">
                          <a:solidFill>
                            <a:schemeClr val="dk1"/>
                          </a:solidFill>
                          <a:effectLst/>
                          <a:latin typeface="+mn-lt"/>
                          <a:ea typeface="+mn-ea"/>
                          <a:cs typeface="+mn-cs"/>
                        </a:rPr>
                        <a:t> Lambda, Linq</a:t>
                      </a:r>
                      <a:r>
                        <a:rPr lang="en-US" sz="1200" smtClean="0">
                          <a:effectLst/>
                        </a:rPr>
                        <a:t> </a:t>
                      </a:r>
                      <a:r>
                        <a:rPr lang="en-US" sz="1200" kern="1200" smtClean="0">
                          <a:solidFill>
                            <a:schemeClr val="dk1"/>
                          </a:solidFill>
                          <a:effectLst/>
                          <a:latin typeface="+mn-lt"/>
                          <a:ea typeface="+mn-ea"/>
                          <a:cs typeface="+mn-cs"/>
                        </a:rPr>
                        <a:t> </a:t>
                      </a: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Observables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Unit testing, Refactoring</a:t>
                      </a:r>
                      <a:r>
                        <a:rPr lang="pt-PT" sz="1200" baseline="0" smtClean="0"/>
                        <a:t> (incl SOLID &amp; Clean Coding)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Samen</a:t>
                      </a:r>
                      <a:r>
                        <a:rPr lang="pt-PT" sz="1200" baseline="0" smtClean="0"/>
                        <a:t> doorlopen opdracht + refactoring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2 (11 – 15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742" y="986060"/>
            <a:ext cx="2194577" cy="2194577"/>
          </a:xfrm>
          <a:prstGeom prst="rect">
            <a:avLst/>
          </a:prstGeom>
        </p:spPr>
      </p:pic>
    </p:spTree>
    <p:extLst>
      <p:ext uri="{BB962C8B-B14F-4D97-AF65-F5344CB8AC3E}">
        <p14:creationId xmlns:p14="http://schemas.microsoft.com/office/powerpoint/2010/main" val="1708691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Weekindeling</a:t>
            </a:r>
            <a:endParaRPr lang="en-GB"/>
          </a:p>
        </p:txBody>
      </p:sp>
      <p:sp>
        <p:nvSpPr>
          <p:cNvPr id="33" name="Text Placeholder 32"/>
          <p:cNvSpPr>
            <a:spLocks noGrp="1"/>
          </p:cNvSpPr>
          <p:nvPr>
            <p:ph type="body" sz="quarter" idx="12"/>
          </p:nvPr>
        </p:nvSpPr>
        <p:spPr>
          <a:xfrm>
            <a:off x="7896530" y="2944646"/>
            <a:ext cx="3297130" cy="1869841"/>
          </a:xfrm>
        </p:spPr>
        <p:txBody>
          <a:bodyPr/>
          <a:lstStyle/>
          <a:p>
            <a:endParaRPr lang="pt-PT" sz="3600" b="1" smtClean="0"/>
          </a:p>
          <a:p>
            <a:endParaRPr lang="en-GB" smtClean="0"/>
          </a:p>
          <a:p>
            <a:endParaRPr lang="en-GB"/>
          </a:p>
        </p:txBody>
      </p:sp>
      <p:graphicFrame>
        <p:nvGraphicFramePr>
          <p:cNvPr id="34" name="Table Placeholder 11">
            <a:extLst>
              <a:ext uri="{FF2B5EF4-FFF2-40B4-BE49-F238E27FC236}">
                <a16:creationId xmlns:a16="http://schemas.microsoft.com/office/drawing/2014/main" xmlns="" id="{4A57E409-926F-46F8-9CC3-BF45743D4C9F}"/>
              </a:ext>
            </a:extLst>
          </p:cNvPr>
          <p:cNvGraphicFramePr>
            <a:graphicFrameLocks/>
          </p:cNvGraphicFramePr>
          <p:nvPr>
            <p:extLst>
              <p:ext uri="{D42A27DB-BD31-4B8C-83A1-F6EECF244321}">
                <p14:modId xmlns:p14="http://schemas.microsoft.com/office/powerpoint/2010/main" val="3366310064"/>
              </p:ext>
            </p:extLst>
          </p:nvPr>
        </p:nvGraphicFramePr>
        <p:xfrm>
          <a:off x="698410" y="1602055"/>
          <a:ext cx="5541606" cy="4823026"/>
        </p:xfrm>
        <a:graphic>
          <a:graphicData uri="http://schemas.openxmlformats.org/drawingml/2006/table">
            <a:tbl>
              <a:tblPr firstRow="1" bandRow="1">
                <a:tableStyleId>{5C22544A-7EE6-4342-B048-85BDC9FD1C3A}</a:tableStyleId>
              </a:tblPr>
              <a:tblGrid>
                <a:gridCol w="1314053">
                  <a:extLst>
                    <a:ext uri="{9D8B030D-6E8A-4147-A177-3AD203B41FA5}">
                      <a16:colId xmlns:a16="http://schemas.microsoft.com/office/drawing/2014/main" xmlns="" val="4035871393"/>
                    </a:ext>
                  </a:extLst>
                </a:gridCol>
                <a:gridCol w="4227553">
                  <a:extLst>
                    <a:ext uri="{9D8B030D-6E8A-4147-A177-3AD203B41FA5}">
                      <a16:colId xmlns:a16="http://schemas.microsoft.com/office/drawing/2014/main" xmlns="" val="2800999230"/>
                    </a:ext>
                  </a:extLst>
                </a:gridCol>
              </a:tblGrid>
              <a:tr h="719336">
                <a:tc>
                  <a:txBody>
                    <a:bodyPr/>
                    <a:lstStyle/>
                    <a:p>
                      <a:pPr algn="l"/>
                      <a:r>
                        <a:rPr lang="en-US" sz="1200" smtClean="0"/>
                        <a:t>Dag</a:t>
                      </a:r>
                      <a:endParaRPr lang="en-US" sz="1200">
                        <a:latin typeface="+mj-lt"/>
                      </a:endParaRPr>
                    </a:p>
                  </a:txBody>
                  <a:tcPr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smtClean="0"/>
                        <a:t>Onderwerp</a:t>
                      </a:r>
                      <a:endParaRPr lang="en-US" sz="1200">
                        <a:latin typeface="+mj-l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22849599"/>
                  </a:ext>
                </a:extLst>
              </a:tr>
              <a:tr h="820738">
                <a:tc>
                  <a:txBody>
                    <a:bodyPr/>
                    <a:lstStyle/>
                    <a:p>
                      <a:pPr algn="l"/>
                      <a:r>
                        <a:rPr lang="en-US" sz="1200" b="1" smtClean="0">
                          <a:solidFill>
                            <a:schemeClr val="bg1"/>
                          </a:solidFill>
                        </a:rPr>
                        <a:t>Maandag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en-US" sz="1200" kern="1200" smtClean="0">
                          <a:solidFill>
                            <a:schemeClr val="dk1"/>
                          </a:solidFill>
                          <a:effectLst/>
                          <a:latin typeface="+mn-lt"/>
                          <a:ea typeface="+mn-ea"/>
                          <a:cs typeface="+mn-cs"/>
                        </a:rPr>
                        <a:t>Overview (intro</a:t>
                      </a:r>
                      <a:r>
                        <a:rPr lang="en-US" sz="1200" kern="1200" baseline="0" smtClean="0">
                          <a:solidFill>
                            <a:schemeClr val="dk1"/>
                          </a:solidFill>
                          <a:effectLst/>
                          <a:latin typeface="+mn-lt"/>
                          <a:ea typeface="+mn-ea"/>
                          <a:cs typeface="+mn-cs"/>
                        </a:rPr>
                        <a:t> MVVM)</a:t>
                      </a:r>
                      <a:endParaRPr lang="en-US" sz="1200" kern="1200" smtClean="0">
                        <a:solidFill>
                          <a:schemeClr val="dk1"/>
                        </a:solidFill>
                        <a:effectLst/>
                        <a:latin typeface="+mn-lt"/>
                        <a:ea typeface="+mn-ea"/>
                        <a:cs typeface="+mn-cs"/>
                      </a:endParaRPr>
                    </a:p>
                    <a:p>
                      <a:pPr algn="l"/>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525510702"/>
                  </a:ext>
                </a:extLst>
              </a:tr>
              <a:tr h="820738">
                <a:tc>
                  <a:txBody>
                    <a:bodyPr/>
                    <a:lstStyle/>
                    <a:p>
                      <a:pPr algn="l"/>
                      <a:r>
                        <a:rPr lang="en-US" sz="1200" b="1" smtClean="0">
                          <a:solidFill>
                            <a:schemeClr val="bg1"/>
                          </a:solidFill>
                        </a:rPr>
                        <a:t>Dinsdag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Data binding</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785090195"/>
                  </a:ext>
                </a:extLst>
              </a:tr>
              <a:tr h="820738">
                <a:tc>
                  <a:txBody>
                    <a:bodyPr/>
                    <a:lstStyle/>
                    <a:p>
                      <a:pPr algn="l"/>
                      <a:r>
                        <a:rPr lang="en-US" sz="1200" b="1" smtClean="0">
                          <a:solidFill>
                            <a:schemeClr val="bg1"/>
                          </a:solidFill>
                        </a:rPr>
                        <a:t>Woensdag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dk1"/>
                          </a:solidFill>
                          <a:effectLst/>
                          <a:latin typeface="+mn-lt"/>
                          <a:ea typeface="+mn-ea"/>
                          <a:cs typeface="+mn-cs"/>
                        </a:rPr>
                        <a:t>Controls</a:t>
                      </a:r>
                      <a:r>
                        <a:rPr lang="en-US" sz="1200" smtClean="0">
                          <a:effectLst/>
                        </a:rPr>
                        <a:t> </a:t>
                      </a:r>
                      <a:r>
                        <a:rPr lang="en-US" sz="1200" kern="1200" smtClean="0">
                          <a:solidFill>
                            <a:schemeClr val="dk1"/>
                          </a:solidFill>
                          <a:effectLst/>
                          <a:latin typeface="+mn-lt"/>
                          <a:ea typeface="+mn-ea"/>
                          <a:cs typeface="+mn-cs"/>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857563053"/>
                  </a:ext>
                </a:extLst>
              </a:tr>
              <a:tr h="820738">
                <a:tc>
                  <a:txBody>
                    <a:bodyPr/>
                    <a:lstStyle/>
                    <a:p>
                      <a:pPr algn="l"/>
                      <a:r>
                        <a:rPr lang="en-US" sz="1200" b="1" smtClean="0">
                          <a:solidFill>
                            <a:schemeClr val="bg1"/>
                          </a:solidFill>
                        </a:rPr>
                        <a:t>Donderdag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2ABDB"/>
                    </a:solidFill>
                  </a:tcPr>
                </a:tc>
                <a:tc>
                  <a:txBody>
                    <a:bodyPr/>
                    <a:lstStyle/>
                    <a:p>
                      <a:pPr algn="l"/>
                      <a:r>
                        <a:rPr lang="pt-PT" sz="1200" smtClean="0"/>
                        <a:t>DB</a:t>
                      </a:r>
                      <a:r>
                        <a:rPr lang="pt-PT" sz="1200" baseline="0" smtClean="0"/>
                        <a:t>, SQL Server</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xmlns="" val="3804800010"/>
                  </a:ext>
                </a:extLst>
              </a:tr>
              <a:tr h="820738">
                <a:tc>
                  <a:txBody>
                    <a:bodyPr/>
                    <a:lstStyle/>
                    <a:p>
                      <a:pPr algn="l"/>
                      <a:r>
                        <a:rPr lang="en-GB" sz="1200" b="1" smtClean="0">
                          <a:solidFill>
                            <a:schemeClr val="bg1"/>
                          </a:solidFill>
                        </a:rPr>
                        <a:t>Vrijdag</a:t>
                      </a:r>
                      <a:endParaRPr lang="en-US" sz="1200" b="1">
                        <a:solidFill>
                          <a:schemeClr val="bg1"/>
                        </a:solidFill>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12ABDB"/>
                    </a:solidFill>
                  </a:tcPr>
                </a:tc>
                <a:tc>
                  <a:txBody>
                    <a:bodyPr/>
                    <a:lstStyle/>
                    <a:p>
                      <a:pPr algn="l"/>
                      <a:r>
                        <a:rPr lang="pt-PT" sz="1200" smtClean="0"/>
                        <a:t>Unit Testing (incl MS Fakes)</a:t>
                      </a:r>
                      <a:endParaRPr lang="pt-PT" sz="1200"/>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solidFill>
                  </a:tcPr>
                </a:tc>
              </a:tr>
            </a:tbl>
          </a:graphicData>
        </a:graphic>
      </p:graphicFrame>
      <p:sp>
        <p:nvSpPr>
          <p:cNvPr id="35" name="Text Placeholder 3">
            <a:extLst>
              <a:ext uri="{FF2B5EF4-FFF2-40B4-BE49-F238E27FC236}">
                <a16:creationId xmlns:a16="http://schemas.microsoft.com/office/drawing/2014/main" xmlns="" id="{486EE99D-0F26-4C00-B9D1-4A7357C5E15C}"/>
              </a:ext>
            </a:extLst>
          </p:cNvPr>
          <p:cNvSpPr txBox="1">
            <a:spLocks/>
          </p:cNvSpPr>
          <p:nvPr/>
        </p:nvSpPr>
        <p:spPr>
          <a:xfrm>
            <a:off x="695400" y="1177649"/>
            <a:ext cx="5256584" cy="351656"/>
          </a:xfrm>
          <a:prstGeom prst="rect">
            <a:avLst/>
          </a:prstGeom>
        </p:spPr>
        <p:txBody>
          <a:bodyPr vert="horz" lIns="0" tIns="0" rIns="0" bIns="0" rtlCol="0" anchor="b" anchorCtr="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PT" sz="1800" b="1" i="0" u="none" strike="noStrike" kern="1200" cap="none" spc="0" normalizeH="0" baseline="0" noProof="0" smtClean="0">
                <a:ln>
                  <a:noFill/>
                </a:ln>
                <a:solidFill>
                  <a:srgbClr val="12ABDB"/>
                </a:solidFill>
                <a:effectLst/>
                <a:uLnTx/>
                <a:uFillTx/>
                <a:latin typeface="+mj-lt"/>
                <a:ea typeface="+mn-ea"/>
                <a:cs typeface="+mn-cs"/>
              </a:rPr>
              <a:t>Week 3 (18 – 22 december)</a:t>
            </a:r>
            <a:endParaRPr kumimoji="0" lang="pt-PT" sz="1800" b="1" i="0" u="none" strike="noStrike" kern="1200" cap="none" spc="0" normalizeH="0" baseline="0" noProof="0">
              <a:ln>
                <a:noFill/>
              </a:ln>
              <a:solidFill>
                <a:srgbClr val="12ABDB"/>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xmlns="" id="{4C290FE1-62B6-44AF-9203-06067F6FEBC2}"/>
              </a:ext>
            </a:extLst>
          </p:cNvPr>
          <p:cNvCxnSpPr>
            <a:cxnSpLocks/>
          </p:cNvCxnSpPr>
          <p:nvPr/>
        </p:nvCxnSpPr>
        <p:spPr>
          <a:xfrm>
            <a:off x="694645" y="1602055"/>
            <a:ext cx="5545371" cy="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grpSp>
        <p:nvGrpSpPr>
          <p:cNvPr id="61" name="Group 25">
            <a:extLst>
              <a:ext uri="{FF2B5EF4-FFF2-40B4-BE49-F238E27FC236}">
                <a16:creationId xmlns:a16="http://schemas.microsoft.com/office/drawing/2014/main" xmlns="" id="{34960257-1FB2-4610-893E-1D6CF0399973}"/>
              </a:ext>
            </a:extLst>
          </p:cNvPr>
          <p:cNvGrpSpPr>
            <a:grpSpLocks noChangeAspect="1"/>
          </p:cNvGrpSpPr>
          <p:nvPr/>
        </p:nvGrpSpPr>
        <p:grpSpPr bwMode="auto">
          <a:xfrm>
            <a:off x="7618833" y="1527324"/>
            <a:ext cx="1186397" cy="1112051"/>
            <a:chOff x="-61" y="-66"/>
            <a:chExt cx="1133" cy="1062"/>
          </a:xfrm>
        </p:grpSpPr>
        <p:sp>
          <p:nvSpPr>
            <p:cNvPr id="62" name="Freeform 26">
              <a:extLst>
                <a:ext uri="{FF2B5EF4-FFF2-40B4-BE49-F238E27FC236}">
                  <a16:creationId xmlns:a16="http://schemas.microsoft.com/office/drawing/2014/main" xmlns="" id="{C4EE0664-D904-43BA-9914-7373E4A27EA4}"/>
                </a:ext>
              </a:extLst>
            </p:cNvPr>
            <p:cNvSpPr>
              <a:spLocks/>
            </p:cNvSpPr>
            <p:nvPr/>
          </p:nvSpPr>
          <p:spPr bwMode="auto">
            <a:xfrm>
              <a:off x="-61" y="-66"/>
              <a:ext cx="1133" cy="1062"/>
            </a:xfrm>
            <a:custGeom>
              <a:avLst/>
              <a:gdLst>
                <a:gd name="T0" fmla="*/ 60 w 422"/>
                <a:gd name="T1" fmla="*/ 309 h 395"/>
                <a:gd name="T2" fmla="*/ 101 w 422"/>
                <a:gd name="T3" fmla="*/ 59 h 395"/>
                <a:gd name="T4" fmla="*/ 362 w 422"/>
                <a:gd name="T5" fmla="*/ 96 h 395"/>
                <a:gd name="T6" fmla="*/ 314 w 422"/>
                <a:gd name="T7" fmla="*/ 336 h 395"/>
                <a:gd name="T8" fmla="*/ 60 w 422"/>
                <a:gd name="T9" fmla="*/ 309 h 395"/>
              </a:gdLst>
              <a:ahLst/>
              <a:cxnLst>
                <a:cxn ang="0">
                  <a:pos x="T0" y="T1"/>
                </a:cxn>
                <a:cxn ang="0">
                  <a:pos x="T2" y="T3"/>
                </a:cxn>
                <a:cxn ang="0">
                  <a:pos x="T4" y="T5"/>
                </a:cxn>
                <a:cxn ang="0">
                  <a:pos x="T6" y="T7"/>
                </a:cxn>
                <a:cxn ang="0">
                  <a:pos x="T8" y="T9"/>
                </a:cxn>
              </a:cxnLst>
              <a:rect l="0" t="0" r="r" b="b"/>
              <a:pathLst>
                <a:path w="422" h="395">
                  <a:moveTo>
                    <a:pt x="60" y="309"/>
                  </a:moveTo>
                  <a:cubicBezTo>
                    <a:pt x="0" y="230"/>
                    <a:pt x="18" y="118"/>
                    <a:pt x="101" y="59"/>
                  </a:cubicBezTo>
                  <a:cubicBezTo>
                    <a:pt x="184" y="0"/>
                    <a:pt x="301" y="17"/>
                    <a:pt x="362" y="96"/>
                  </a:cubicBezTo>
                  <a:cubicBezTo>
                    <a:pt x="422" y="175"/>
                    <a:pt x="397" y="278"/>
                    <a:pt x="314" y="336"/>
                  </a:cubicBezTo>
                  <a:cubicBezTo>
                    <a:pt x="231" y="395"/>
                    <a:pt x="121" y="388"/>
                    <a:pt x="60" y="309"/>
                  </a:cubicBezTo>
                </a:path>
              </a:pathLst>
            </a:custGeom>
            <a:solidFill>
              <a:srgbClr val="C7FF1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63" name="Freeform 27">
              <a:extLst>
                <a:ext uri="{FF2B5EF4-FFF2-40B4-BE49-F238E27FC236}">
                  <a16:creationId xmlns:a16="http://schemas.microsoft.com/office/drawing/2014/main" xmlns="" id="{F79C69B8-5C82-4A37-ADD6-F38319A6F6D4}"/>
                </a:ext>
              </a:extLst>
            </p:cNvPr>
            <p:cNvSpPr>
              <a:spLocks/>
            </p:cNvSpPr>
            <p:nvPr/>
          </p:nvSpPr>
          <p:spPr bwMode="auto">
            <a:xfrm>
              <a:off x="204" y="259"/>
              <a:ext cx="632" cy="393"/>
            </a:xfrm>
            <a:custGeom>
              <a:avLst/>
              <a:gdLst>
                <a:gd name="T0" fmla="*/ 227 w 235"/>
                <a:gd name="T1" fmla="*/ 68 h 146"/>
                <a:gd name="T2" fmla="*/ 167 w 235"/>
                <a:gd name="T3" fmla="*/ 40 h 146"/>
                <a:gd name="T4" fmla="*/ 108 w 235"/>
                <a:gd name="T5" fmla="*/ 2 h 146"/>
                <a:gd name="T6" fmla="*/ 48 w 235"/>
                <a:gd name="T7" fmla="*/ 50 h 146"/>
                <a:gd name="T8" fmla="*/ 1 w 235"/>
                <a:gd name="T9" fmla="*/ 88 h 146"/>
                <a:gd name="T10" fmla="*/ 1 w 235"/>
                <a:gd name="T11" fmla="*/ 88 h 146"/>
                <a:gd name="T12" fmla="*/ 94 w 235"/>
                <a:gd name="T13" fmla="*/ 134 h 146"/>
                <a:gd name="T14" fmla="*/ 94 w 235"/>
                <a:gd name="T15" fmla="*/ 134 h 146"/>
                <a:gd name="T16" fmla="*/ 203 w 235"/>
                <a:gd name="T17" fmla="*/ 112 h 146"/>
                <a:gd name="T18" fmla="*/ 226 w 235"/>
                <a:gd name="T19" fmla="*/ 115 h 146"/>
                <a:gd name="T20" fmla="*/ 227 w 235"/>
                <a:gd name="T21" fmla="*/ 6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46">
                  <a:moveTo>
                    <a:pt x="227" y="68"/>
                  </a:moveTo>
                  <a:cubicBezTo>
                    <a:pt x="218" y="46"/>
                    <a:pt x="195" y="33"/>
                    <a:pt x="167" y="40"/>
                  </a:cubicBezTo>
                  <a:cubicBezTo>
                    <a:pt x="167" y="40"/>
                    <a:pt x="154" y="0"/>
                    <a:pt x="108" y="2"/>
                  </a:cubicBezTo>
                  <a:cubicBezTo>
                    <a:pt x="72" y="4"/>
                    <a:pt x="51" y="29"/>
                    <a:pt x="48" y="50"/>
                  </a:cubicBezTo>
                  <a:cubicBezTo>
                    <a:pt x="30" y="46"/>
                    <a:pt x="0" y="59"/>
                    <a:pt x="1" y="88"/>
                  </a:cubicBezTo>
                  <a:cubicBezTo>
                    <a:pt x="1" y="88"/>
                    <a:pt x="1" y="88"/>
                    <a:pt x="1" y="88"/>
                  </a:cubicBezTo>
                  <a:cubicBezTo>
                    <a:pt x="3" y="146"/>
                    <a:pt x="77" y="138"/>
                    <a:pt x="94" y="134"/>
                  </a:cubicBezTo>
                  <a:cubicBezTo>
                    <a:pt x="94" y="134"/>
                    <a:pt x="94" y="134"/>
                    <a:pt x="94" y="134"/>
                  </a:cubicBezTo>
                  <a:cubicBezTo>
                    <a:pt x="118" y="132"/>
                    <a:pt x="158" y="112"/>
                    <a:pt x="203" y="112"/>
                  </a:cubicBezTo>
                  <a:cubicBezTo>
                    <a:pt x="212" y="112"/>
                    <a:pt x="219" y="113"/>
                    <a:pt x="226" y="115"/>
                  </a:cubicBezTo>
                  <a:cubicBezTo>
                    <a:pt x="231" y="103"/>
                    <a:pt x="235" y="87"/>
                    <a:pt x="227" y="68"/>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608" y="1415979"/>
            <a:ext cx="1314845" cy="1314845"/>
          </a:xfrm>
          <a:prstGeom prst="rect">
            <a:avLst/>
          </a:prstGeom>
        </p:spPr>
      </p:pic>
    </p:spTree>
    <p:extLst>
      <p:ext uri="{BB962C8B-B14F-4D97-AF65-F5344CB8AC3E}">
        <p14:creationId xmlns:p14="http://schemas.microsoft.com/office/powerpoint/2010/main" val="37869435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_brand_ppt-template-full-kit_1132017.potm" id="{91B1E3B8-CB99-4C77-9D9D-001CA2C7205A}" vid="{AF140CBB-5406-4B06-AAFA-D5CFAA6938D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_brand_ppt-template-full-kit_1132017.potm" id="{91B1E3B8-CB99-4C77-9D9D-001CA2C7205A}" vid="{D9779D3B-25BB-421D-B44D-7B37B349C7B8}"/>
    </a:ext>
  </a:extLst>
</a:theme>
</file>

<file path=ppt/theme/theme3.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_brand_ppt-template-full-kit_1132017.potm" id="{91B1E3B8-CB99-4C77-9D9D-001CA2C7205A}" vid="{F1DA1E13-34EF-49A5-9E9A-AFFC0A720503}"/>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_brand_ppt-template-full-kit_1132017.potm" id="{91B1E3B8-CB99-4C77-9D9D-001CA2C7205A}" vid="{21321D32-33F4-4CA8-AF5B-6D5736FEC16F}"/>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new_brand_ppt-template-full-kit_1132017</Template>
  <TotalTime>30178</TotalTime>
  <Words>2062</Words>
  <Application>Microsoft Office PowerPoint</Application>
  <PresentationFormat>Widescreen</PresentationFormat>
  <Paragraphs>717</Paragraphs>
  <Slides>63</Slides>
  <Notes>43</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1</vt:i4>
      </vt:variant>
      <vt:variant>
        <vt:lpstr>Slide Titles</vt:lpstr>
      </vt:variant>
      <vt:variant>
        <vt:i4>63</vt:i4>
      </vt:variant>
    </vt:vector>
  </HeadingPairs>
  <TitlesOfParts>
    <vt:vector size="71" baseType="lpstr">
      <vt:lpstr>Arial</vt:lpstr>
      <vt:lpstr>Verdana</vt:lpstr>
      <vt:lpstr>Wingdings</vt:lpstr>
      <vt:lpstr>Capgemini Master</vt:lpstr>
      <vt:lpstr>Section break</vt:lpstr>
      <vt:lpstr>Title Slide</vt:lpstr>
      <vt:lpstr>Final slides</vt:lpstr>
      <vt:lpstr>think-cell Slide</vt:lpstr>
      <vt:lpstr>SE Track Defensie</vt:lpstr>
      <vt:lpstr>PowerPoint Presentation</vt:lpstr>
      <vt:lpstr>C#</vt:lpstr>
      <vt:lpstr>Xaml</vt:lpstr>
      <vt:lpstr>Xaml  eXtensible eApplication eMarkup eLanguage</vt:lpstr>
      <vt:lpstr>Dagindeling</vt:lpstr>
      <vt:lpstr>Weekindeling</vt:lpstr>
      <vt:lpstr>Weekindeling</vt:lpstr>
      <vt:lpstr>Weekindeling</vt:lpstr>
      <vt:lpstr>Weekindeling</vt:lpstr>
      <vt:lpstr>Weekindeling</vt:lpstr>
      <vt:lpstr>Weekindeling</vt:lpstr>
      <vt:lpstr>Weekindeling</vt:lpstr>
      <vt:lpstr>Weekindeling</vt:lpstr>
      <vt:lpstr>Aanraders</vt:lpstr>
      <vt:lpstr>Handige links</vt:lpstr>
      <vt:lpstr>Git</vt:lpstr>
      <vt:lpstr>Naming</vt:lpstr>
      <vt:lpstr>Weekindeling</vt:lpstr>
      <vt:lpstr>PowerPoint Presentation</vt:lpstr>
      <vt:lpstr>Weekindeling</vt:lpstr>
      <vt:lpstr>Background links</vt:lpstr>
      <vt:lpstr>PowerPoint Presentation</vt:lpstr>
      <vt:lpstr>Weekindeling</vt:lpstr>
      <vt:lpstr>PowerPoint Presentation</vt:lpstr>
      <vt:lpstr>PowerPoint Presentation</vt:lpstr>
      <vt:lpstr>Weekindeling</vt:lpstr>
      <vt:lpstr>Code Quality</vt:lpstr>
      <vt:lpstr>Weekindeling</vt:lpstr>
      <vt:lpstr>(A)Sync &amp; Threading</vt:lpstr>
      <vt:lpstr>Weekindeling</vt:lpstr>
      <vt:lpstr>Anoniem</vt:lpstr>
      <vt:lpstr>Weekindeling</vt:lpstr>
      <vt:lpstr>PowerPoint Presentation</vt:lpstr>
      <vt:lpstr>Weekindeling</vt:lpstr>
      <vt:lpstr>PowerPoint Presentation</vt:lpstr>
      <vt:lpstr>Weekindeling</vt:lpstr>
      <vt:lpstr>PowerPoint Presentation</vt:lpstr>
      <vt:lpstr>Weekindeling</vt:lpstr>
      <vt:lpstr>MVVM</vt:lpstr>
      <vt:lpstr>Weekindeling</vt:lpstr>
      <vt:lpstr>Binding and its place in SoC</vt:lpstr>
      <vt:lpstr>Weekindeling</vt:lpstr>
      <vt:lpstr>Weekindeling</vt:lpstr>
      <vt:lpstr>PowerPoint Presentation</vt:lpstr>
      <vt:lpstr>Weekindeling</vt:lpstr>
      <vt:lpstr>Weekindeling</vt:lpstr>
      <vt:lpstr>Weekindeling</vt:lpstr>
      <vt:lpstr>MVVM</vt:lpstr>
      <vt:lpstr>PowerPoint Presentation</vt:lpstr>
      <vt:lpstr>Weekindeling</vt:lpstr>
      <vt:lpstr>Weekindeling</vt:lpstr>
      <vt:lpstr>Weekindeling</vt:lpstr>
      <vt:lpstr>Weekindeling</vt:lpstr>
      <vt:lpstr>Weekindeling</vt:lpstr>
      <vt:lpstr>Weekindeling</vt:lpstr>
      <vt:lpstr>Weekindeling</vt:lpstr>
      <vt:lpstr>Weekindeling</vt:lpstr>
      <vt:lpstr>Weekindeling</vt:lpstr>
      <vt:lpstr>Weekindeling</vt:lpstr>
      <vt:lpstr>Weekindeling</vt:lpstr>
      <vt:lpstr>Weekindeling</vt:lpstr>
      <vt:lpstr>Weekindeling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Track Defensie</dc:title>
  <dc:creator>Windows User</dc:creator>
  <cp:lastModifiedBy>Windows User</cp:lastModifiedBy>
  <cp:revision>70</cp:revision>
  <dcterms:created xsi:type="dcterms:W3CDTF">2017-11-30T09:03:33Z</dcterms:created>
  <dcterms:modified xsi:type="dcterms:W3CDTF">2018-01-09T07:50:12Z</dcterms:modified>
</cp:coreProperties>
</file>