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71"/>
  </p:notesMasterIdLst>
  <p:handoutMasterIdLst>
    <p:handoutMasterId r:id="rId72"/>
  </p:handoutMasterIdLst>
  <p:sldIdLst>
    <p:sldId id="369" r:id="rId5"/>
    <p:sldId id="370" r:id="rId6"/>
    <p:sldId id="378" r:id="rId7"/>
    <p:sldId id="379" r:id="rId8"/>
    <p:sldId id="380" r:id="rId9"/>
    <p:sldId id="266" r:id="rId10"/>
    <p:sldId id="371" r:id="rId11"/>
    <p:sldId id="372" r:id="rId12"/>
    <p:sldId id="373" r:id="rId13"/>
    <p:sldId id="377" r:id="rId14"/>
    <p:sldId id="374" r:id="rId15"/>
    <p:sldId id="375" r:id="rId16"/>
    <p:sldId id="376" r:id="rId17"/>
    <p:sldId id="381" r:id="rId18"/>
    <p:sldId id="412" r:id="rId19"/>
    <p:sldId id="413" r:id="rId20"/>
    <p:sldId id="411" r:id="rId21"/>
    <p:sldId id="414" r:id="rId22"/>
    <p:sldId id="382" r:id="rId23"/>
    <p:sldId id="426" r:id="rId24"/>
    <p:sldId id="383" r:id="rId25"/>
    <p:sldId id="415" r:id="rId26"/>
    <p:sldId id="416" r:id="rId27"/>
    <p:sldId id="384" r:id="rId28"/>
    <p:sldId id="417" r:id="rId29"/>
    <p:sldId id="420" r:id="rId30"/>
    <p:sldId id="385" r:id="rId31"/>
    <p:sldId id="421" r:id="rId32"/>
    <p:sldId id="386" r:id="rId33"/>
    <p:sldId id="427" r:id="rId34"/>
    <p:sldId id="387" r:id="rId35"/>
    <p:sldId id="428" r:id="rId36"/>
    <p:sldId id="388" r:id="rId37"/>
    <p:sldId id="429" r:id="rId38"/>
    <p:sldId id="389" r:id="rId39"/>
    <p:sldId id="430" r:id="rId40"/>
    <p:sldId id="390" r:id="rId41"/>
    <p:sldId id="431" r:id="rId42"/>
    <p:sldId id="391" r:id="rId43"/>
    <p:sldId id="422" r:id="rId44"/>
    <p:sldId id="392" r:id="rId45"/>
    <p:sldId id="432" r:id="rId46"/>
    <p:sldId id="423" r:id="rId47"/>
    <p:sldId id="394" r:id="rId48"/>
    <p:sldId id="425" r:id="rId49"/>
    <p:sldId id="395" r:id="rId50"/>
    <p:sldId id="396" r:id="rId51"/>
    <p:sldId id="397" r:id="rId52"/>
    <p:sldId id="434" r:id="rId53"/>
    <p:sldId id="433" r:id="rId54"/>
    <p:sldId id="398" r:id="rId55"/>
    <p:sldId id="435" r:id="rId56"/>
    <p:sldId id="436" r:id="rId57"/>
    <p:sldId id="399" r:id="rId58"/>
    <p:sldId id="400" r:id="rId59"/>
    <p:sldId id="437" r:id="rId60"/>
    <p:sldId id="401" r:id="rId61"/>
    <p:sldId id="402" r:id="rId62"/>
    <p:sldId id="403" r:id="rId63"/>
    <p:sldId id="404" r:id="rId64"/>
    <p:sldId id="405" r:id="rId65"/>
    <p:sldId id="406" r:id="rId66"/>
    <p:sldId id="407" r:id="rId67"/>
    <p:sldId id="408" r:id="rId68"/>
    <p:sldId id="409" r:id="rId69"/>
    <p:sldId id="410" r:id="rId70"/>
  </p:sldIdLst>
  <p:sldSz cx="12192000" cy="6858000"/>
  <p:notesSz cx="6858000" cy="9144000"/>
  <p:custDataLst>
    <p:tags r:id="rId7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143D"/>
    <a:srgbClr val="FF6327"/>
    <a:srgbClr val="01D1D0"/>
    <a:srgbClr val="E6E7E7"/>
    <a:srgbClr val="0070AD"/>
    <a:srgbClr val="7F7F7F"/>
    <a:srgbClr val="6D64CC"/>
    <a:srgbClr val="7E39BA"/>
    <a:srgbClr val="4701A7"/>
    <a:srgbClr val="C8FF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2937" autoAdjust="0"/>
  </p:normalViewPr>
  <p:slideViewPr>
    <p:cSldViewPr>
      <p:cViewPr varScale="1">
        <p:scale>
          <a:sx n="89" d="100"/>
          <a:sy n="89" d="100"/>
        </p:scale>
        <p:origin x="326" y="7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3" d="100"/>
          <a:sy n="63" d="100"/>
        </p:scale>
        <p:origin x="3134"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commentAuthors" Target="commentAuthor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gs" Target="tags/tag1.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08/01/2018</a:t>
            </a:fld>
            <a:endParaRPr lang="pt-PT" sz="10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08/01/2018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smtClean="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69071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317467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1795383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3395684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123611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2620683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3874751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21</a:t>
            </a:fld>
            <a:endParaRPr lang="pt-BR"/>
          </a:p>
        </p:txBody>
      </p:sp>
    </p:spTree>
    <p:extLst>
      <p:ext uri="{BB962C8B-B14F-4D97-AF65-F5344CB8AC3E}">
        <p14:creationId xmlns:p14="http://schemas.microsoft.com/office/powerpoint/2010/main" val="126991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24</a:t>
            </a:fld>
            <a:endParaRPr lang="pt-BR"/>
          </a:p>
        </p:txBody>
      </p:sp>
    </p:spTree>
    <p:extLst>
      <p:ext uri="{BB962C8B-B14F-4D97-AF65-F5344CB8AC3E}">
        <p14:creationId xmlns:p14="http://schemas.microsoft.com/office/powerpoint/2010/main" val="3530206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27</a:t>
            </a:fld>
            <a:endParaRPr lang="pt-BR"/>
          </a:p>
        </p:txBody>
      </p:sp>
    </p:spTree>
    <p:extLst>
      <p:ext uri="{BB962C8B-B14F-4D97-AF65-F5344CB8AC3E}">
        <p14:creationId xmlns:p14="http://schemas.microsoft.com/office/powerpoint/2010/main" val="164805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29</a:t>
            </a:fld>
            <a:endParaRPr lang="pt-BR"/>
          </a:p>
        </p:txBody>
      </p:sp>
    </p:spTree>
    <p:extLst>
      <p:ext uri="{BB962C8B-B14F-4D97-AF65-F5344CB8AC3E}">
        <p14:creationId xmlns:p14="http://schemas.microsoft.com/office/powerpoint/2010/main" val="36072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729968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31</a:t>
            </a:fld>
            <a:endParaRPr lang="pt-BR"/>
          </a:p>
        </p:txBody>
      </p:sp>
    </p:spTree>
    <p:extLst>
      <p:ext uri="{BB962C8B-B14F-4D97-AF65-F5344CB8AC3E}">
        <p14:creationId xmlns:p14="http://schemas.microsoft.com/office/powerpoint/2010/main" val="4234506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33</a:t>
            </a:fld>
            <a:endParaRPr lang="pt-BR"/>
          </a:p>
        </p:txBody>
      </p:sp>
    </p:spTree>
    <p:extLst>
      <p:ext uri="{BB962C8B-B14F-4D97-AF65-F5344CB8AC3E}">
        <p14:creationId xmlns:p14="http://schemas.microsoft.com/office/powerpoint/2010/main" val="2417046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35</a:t>
            </a:fld>
            <a:endParaRPr lang="pt-BR"/>
          </a:p>
        </p:txBody>
      </p:sp>
    </p:spTree>
    <p:extLst>
      <p:ext uri="{BB962C8B-B14F-4D97-AF65-F5344CB8AC3E}">
        <p14:creationId xmlns:p14="http://schemas.microsoft.com/office/powerpoint/2010/main" val="989534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37</a:t>
            </a:fld>
            <a:endParaRPr lang="pt-BR"/>
          </a:p>
        </p:txBody>
      </p:sp>
    </p:spTree>
    <p:extLst>
      <p:ext uri="{BB962C8B-B14F-4D97-AF65-F5344CB8AC3E}">
        <p14:creationId xmlns:p14="http://schemas.microsoft.com/office/powerpoint/2010/main" val="1229863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39</a:t>
            </a:fld>
            <a:endParaRPr lang="pt-BR"/>
          </a:p>
        </p:txBody>
      </p:sp>
    </p:spTree>
    <p:extLst>
      <p:ext uri="{BB962C8B-B14F-4D97-AF65-F5344CB8AC3E}">
        <p14:creationId xmlns:p14="http://schemas.microsoft.com/office/powerpoint/2010/main" val="2071892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41</a:t>
            </a:fld>
            <a:endParaRPr lang="pt-BR"/>
          </a:p>
        </p:txBody>
      </p:sp>
    </p:spTree>
    <p:extLst>
      <p:ext uri="{BB962C8B-B14F-4D97-AF65-F5344CB8AC3E}">
        <p14:creationId xmlns:p14="http://schemas.microsoft.com/office/powerpoint/2010/main" val="108438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43</a:t>
            </a:fld>
            <a:endParaRPr lang="pt-BR"/>
          </a:p>
        </p:txBody>
      </p:sp>
    </p:spTree>
    <p:extLst>
      <p:ext uri="{BB962C8B-B14F-4D97-AF65-F5344CB8AC3E}">
        <p14:creationId xmlns:p14="http://schemas.microsoft.com/office/powerpoint/2010/main" val="2176794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44</a:t>
            </a:fld>
            <a:endParaRPr lang="pt-BR"/>
          </a:p>
        </p:txBody>
      </p:sp>
    </p:spTree>
    <p:extLst>
      <p:ext uri="{BB962C8B-B14F-4D97-AF65-F5344CB8AC3E}">
        <p14:creationId xmlns:p14="http://schemas.microsoft.com/office/powerpoint/2010/main" val="1581378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46</a:t>
            </a:fld>
            <a:endParaRPr lang="pt-BR"/>
          </a:p>
        </p:txBody>
      </p:sp>
    </p:spTree>
    <p:extLst>
      <p:ext uri="{BB962C8B-B14F-4D97-AF65-F5344CB8AC3E}">
        <p14:creationId xmlns:p14="http://schemas.microsoft.com/office/powerpoint/2010/main" val="3661874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47</a:t>
            </a:fld>
            <a:endParaRPr lang="pt-BR"/>
          </a:p>
        </p:txBody>
      </p:sp>
    </p:spTree>
    <p:extLst>
      <p:ext uri="{BB962C8B-B14F-4D97-AF65-F5344CB8AC3E}">
        <p14:creationId xmlns:p14="http://schemas.microsoft.com/office/powerpoint/2010/main" val="37106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2925159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48</a:t>
            </a:fld>
            <a:endParaRPr lang="pt-BR"/>
          </a:p>
        </p:txBody>
      </p:sp>
    </p:spTree>
    <p:extLst>
      <p:ext uri="{BB962C8B-B14F-4D97-AF65-F5344CB8AC3E}">
        <p14:creationId xmlns:p14="http://schemas.microsoft.com/office/powerpoint/2010/main" val="556893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51</a:t>
            </a:fld>
            <a:endParaRPr lang="pt-BR"/>
          </a:p>
        </p:txBody>
      </p:sp>
    </p:spTree>
    <p:extLst>
      <p:ext uri="{BB962C8B-B14F-4D97-AF65-F5344CB8AC3E}">
        <p14:creationId xmlns:p14="http://schemas.microsoft.com/office/powerpoint/2010/main" val="3565959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54</a:t>
            </a:fld>
            <a:endParaRPr lang="pt-BR"/>
          </a:p>
        </p:txBody>
      </p:sp>
    </p:spTree>
    <p:extLst>
      <p:ext uri="{BB962C8B-B14F-4D97-AF65-F5344CB8AC3E}">
        <p14:creationId xmlns:p14="http://schemas.microsoft.com/office/powerpoint/2010/main" val="20944155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55</a:t>
            </a:fld>
            <a:endParaRPr lang="pt-BR"/>
          </a:p>
        </p:txBody>
      </p:sp>
    </p:spTree>
    <p:extLst>
      <p:ext uri="{BB962C8B-B14F-4D97-AF65-F5344CB8AC3E}">
        <p14:creationId xmlns:p14="http://schemas.microsoft.com/office/powerpoint/2010/main" val="4019444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57</a:t>
            </a:fld>
            <a:endParaRPr lang="pt-BR"/>
          </a:p>
        </p:txBody>
      </p:sp>
    </p:spTree>
    <p:extLst>
      <p:ext uri="{BB962C8B-B14F-4D97-AF65-F5344CB8AC3E}">
        <p14:creationId xmlns:p14="http://schemas.microsoft.com/office/powerpoint/2010/main" val="3007505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58</a:t>
            </a:fld>
            <a:endParaRPr lang="pt-BR"/>
          </a:p>
        </p:txBody>
      </p:sp>
    </p:spTree>
    <p:extLst>
      <p:ext uri="{BB962C8B-B14F-4D97-AF65-F5344CB8AC3E}">
        <p14:creationId xmlns:p14="http://schemas.microsoft.com/office/powerpoint/2010/main" val="31884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59</a:t>
            </a:fld>
            <a:endParaRPr lang="pt-BR"/>
          </a:p>
        </p:txBody>
      </p:sp>
    </p:spTree>
    <p:extLst>
      <p:ext uri="{BB962C8B-B14F-4D97-AF65-F5344CB8AC3E}">
        <p14:creationId xmlns:p14="http://schemas.microsoft.com/office/powerpoint/2010/main" val="1465811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60</a:t>
            </a:fld>
            <a:endParaRPr lang="pt-BR"/>
          </a:p>
        </p:txBody>
      </p:sp>
    </p:spTree>
    <p:extLst>
      <p:ext uri="{BB962C8B-B14F-4D97-AF65-F5344CB8AC3E}">
        <p14:creationId xmlns:p14="http://schemas.microsoft.com/office/powerpoint/2010/main" val="500330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61</a:t>
            </a:fld>
            <a:endParaRPr lang="pt-BR"/>
          </a:p>
        </p:txBody>
      </p:sp>
    </p:spTree>
    <p:extLst>
      <p:ext uri="{BB962C8B-B14F-4D97-AF65-F5344CB8AC3E}">
        <p14:creationId xmlns:p14="http://schemas.microsoft.com/office/powerpoint/2010/main" val="38497363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62</a:t>
            </a:fld>
            <a:endParaRPr lang="pt-BR"/>
          </a:p>
        </p:txBody>
      </p:sp>
    </p:spTree>
    <p:extLst>
      <p:ext uri="{BB962C8B-B14F-4D97-AF65-F5344CB8AC3E}">
        <p14:creationId xmlns:p14="http://schemas.microsoft.com/office/powerpoint/2010/main" val="184657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635185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63</a:t>
            </a:fld>
            <a:endParaRPr lang="pt-BR"/>
          </a:p>
        </p:txBody>
      </p:sp>
    </p:spTree>
    <p:extLst>
      <p:ext uri="{BB962C8B-B14F-4D97-AF65-F5344CB8AC3E}">
        <p14:creationId xmlns:p14="http://schemas.microsoft.com/office/powerpoint/2010/main" val="24695173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64</a:t>
            </a:fld>
            <a:endParaRPr lang="pt-BR"/>
          </a:p>
        </p:txBody>
      </p:sp>
    </p:spTree>
    <p:extLst>
      <p:ext uri="{BB962C8B-B14F-4D97-AF65-F5344CB8AC3E}">
        <p14:creationId xmlns:p14="http://schemas.microsoft.com/office/powerpoint/2010/main" val="3322389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65</a:t>
            </a:fld>
            <a:endParaRPr lang="pt-BR"/>
          </a:p>
        </p:txBody>
      </p:sp>
    </p:spTree>
    <p:extLst>
      <p:ext uri="{BB962C8B-B14F-4D97-AF65-F5344CB8AC3E}">
        <p14:creationId xmlns:p14="http://schemas.microsoft.com/office/powerpoint/2010/main" val="10490367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66</a:t>
            </a:fld>
            <a:endParaRPr lang="pt-BR"/>
          </a:p>
        </p:txBody>
      </p:sp>
    </p:spTree>
    <p:extLst>
      <p:ext uri="{BB962C8B-B14F-4D97-AF65-F5344CB8AC3E}">
        <p14:creationId xmlns:p14="http://schemas.microsoft.com/office/powerpoint/2010/main" val="365347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424610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1853702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2378541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3450797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3628205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0.png"/><Relationship Id="rId18" Type="http://schemas.openxmlformats.org/officeDocument/2006/relationships/hyperlink" Target="http://www.facebook.com/capgemini" TargetMode="External"/><Relationship Id="rId3" Type="http://schemas.openxmlformats.org/officeDocument/2006/relationships/tags" Target="../tags/tag19.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8.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8.xml"/><Relationship Id="rId16" Type="http://schemas.openxmlformats.org/officeDocument/2006/relationships/image" Target="../media/image11.png"/><Relationship Id="rId20" Type="http://schemas.microsoft.com/office/2007/relationships/hdphoto" Target="../media/hdphoto5.wdp"/><Relationship Id="rId1" Type="http://schemas.openxmlformats.org/officeDocument/2006/relationships/tags" Target="../tags/tag17.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9.png"/><Relationship Id="rId19" Type="http://schemas.openxmlformats.org/officeDocument/2006/relationships/image" Target="../media/image12.png"/><Relationship Id="rId4" Type="http://schemas.openxmlformats.org/officeDocument/2006/relationships/tags" Target="../tags/tag20.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2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9">
            <a:extLst>
              <a:ext uri="{FF2B5EF4-FFF2-40B4-BE49-F238E27FC236}">
                <a16:creationId xmlns:a16="http://schemas.microsoft.com/office/drawing/2014/main" xmlns=""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 name="Retângulo 43">
            <a:extLst>
              <a:ext uri="{FF2B5EF4-FFF2-40B4-BE49-F238E27FC236}">
                <a16:creationId xmlns=""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a:solidFill>
                <a:schemeClr val="bg1">
                  <a:lumMod val="50000"/>
                </a:schemeClr>
              </a:solidFill>
              <a:cs typeface="Arial" panose="020B0604020202020204" pitchFamily="34" charset="0"/>
            </a:endParaRP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mtClean="0">
                <a:solidFill>
                  <a:schemeClr val="bg1">
                    <a:lumMod val="50000"/>
                  </a:schemeClr>
                </a:solidFill>
              </a:rPr>
              <a:t>© Capgemini 2017.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en-US" smtClean="0"/>
              <a:t>Click to edit Master title style</a:t>
            </a:r>
            <a:endParaRPr lang="en-GB" dirty="0"/>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Espace réservé du texte 10"/>
          <p:cNvSpPr>
            <a:spLocks noGrp="1"/>
          </p:cNvSpPr>
          <p:nvPr>
            <p:ph type="body" sz="quarter" idx="10"/>
          </p:nvPr>
        </p:nvSpPr>
        <p:spPr>
          <a:xfrm>
            <a:off x="227013" y="2565000"/>
            <a:ext cx="9253537" cy="392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183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70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en-US" smtClean="0"/>
              <a:t>Click to edit Master title style</a:t>
            </a:r>
            <a:endParaRPr lang="en-GB" dirty="0"/>
          </a:p>
        </p:txBody>
      </p:sp>
      <p:sp>
        <p:nvSpPr>
          <p:cNvPr id="14" name="Text Placeholder 7">
            <a:extLst>
              <a:ext uri="{FF2B5EF4-FFF2-40B4-BE49-F238E27FC236}">
                <a16:creationId xmlns:a16="http://schemas.microsoft.com/office/drawing/2014/main" xmlns=""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xmlns=""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xmlns=""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xmlns=""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xmlns=""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xmlns=""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xmlns=""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xmlns=""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xmlns=""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xmlns=""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754840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0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90797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82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sp>
        <p:nvSpPr>
          <p:cNvPr id="6"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2809545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5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6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3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smtClean="0"/>
              <a:t>Click to insert title</a:t>
            </a:r>
            <a:endParaRPr lang="en-US" dirty="0"/>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8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1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2" orient="horz" pos="93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smtClean="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smtClean="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smtClean="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endParaRPr lang="en-US" sz="900" kern="120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mtClean="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smtClean="0">
                <a:solidFill>
                  <a:schemeClr val="tx1"/>
                </a:solidFill>
              </a:rPr>
              <a:t>Learn more about us at</a:t>
            </a:r>
          </a:p>
          <a:p>
            <a:pPr algn="just">
              <a:lnSpc>
                <a:spcPts val="1200"/>
              </a:lnSpc>
            </a:pPr>
            <a:r>
              <a:rPr lang="en-US" sz="1400" smtClean="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smtClean="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smtClean="0">
                <a:solidFill>
                  <a:schemeClr val="bg1"/>
                </a:solidFill>
                <a:latin typeface="Arial"/>
                <a:cs typeface="Arial"/>
              </a:rPr>
              <a:t>Copyright © 2017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smtClean="0">
                <a:solidFill>
                  <a:schemeClr val="bg1"/>
                </a:solidFill>
              </a:rPr>
              <a:t>People matter, results count.</a:t>
            </a:r>
            <a:endParaRPr lang="en-US" sz="1200" b="1">
              <a:solidFill>
                <a:schemeClr val="bg1"/>
              </a:solidFill>
            </a:endParaRPr>
          </a:p>
        </p:txBody>
      </p:sp>
    </p:spTree>
    <p:extLst>
      <p:ext uri="{BB962C8B-B14F-4D97-AF65-F5344CB8AC3E}">
        <p14:creationId xmlns:p14="http://schemas.microsoft.com/office/powerpoint/2010/main" val="3671831822"/>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smtClean="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smtClean="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smtClean="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smtClean="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endParaRPr lang="en-US" sz="900" kern="120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mtClean="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smtClean="0">
                <a:solidFill>
                  <a:schemeClr val="tx1"/>
                </a:solidFill>
              </a:rPr>
              <a:t>Learn more about us at</a:t>
            </a:r>
          </a:p>
          <a:p>
            <a:pPr algn="just">
              <a:lnSpc>
                <a:spcPts val="1200"/>
              </a:lnSpc>
            </a:pPr>
            <a:r>
              <a:rPr lang="en-US" sz="1400" smtClean="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smtClean="0">
                <a:latin typeface="+mn-lt"/>
                <a:cs typeface="Arial"/>
              </a:rPr>
              <a:t>This message contains information that may be privileged or confidential and is the property of the Capgemini Group.</a:t>
            </a:r>
            <a:br>
              <a:rPr lang="en-US" sz="800" noProof="0" smtClean="0">
                <a:latin typeface="+mn-lt"/>
                <a:cs typeface="Arial"/>
              </a:rPr>
            </a:br>
            <a:r>
              <a:rPr lang="en-US" sz="800" noProof="0" smtClean="0">
                <a:latin typeface="Arial"/>
                <a:cs typeface="Arial"/>
              </a:rPr>
              <a:t>Copyright © 2017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smtClean="0">
                <a:solidFill>
                  <a:schemeClr val="accent1"/>
                </a:solidFill>
                <a:cs typeface="Arial"/>
              </a:rPr>
              <a:t>Name, Last </a:t>
            </a:r>
            <a:r>
              <a:rPr lang="en-US" sz="1200" b="1">
                <a:solidFill>
                  <a:schemeClr val="accent1"/>
                </a:solidFill>
                <a:cs typeface="Arial"/>
              </a:rPr>
              <a:t>Name</a:t>
            </a:r>
          </a:p>
          <a:p>
            <a:pPr>
              <a:lnSpc>
                <a:spcPts val="1200"/>
              </a:lnSpc>
            </a:pPr>
            <a:r>
              <a:rPr lang="en-US" sz="1000" smtClean="0">
                <a:solidFill>
                  <a:schemeClr val="accent2"/>
                </a:solidFill>
                <a:cs typeface="Arial"/>
              </a:rPr>
              <a:t>Title/Role</a:t>
            </a:r>
          </a:p>
          <a:p>
            <a:pPr>
              <a:lnSpc>
                <a:spcPts val="1200"/>
              </a:lnSpc>
            </a:pPr>
            <a:r>
              <a:rPr lang="en-US" sz="1000" smtClean="0">
                <a:cs typeface="Arial"/>
              </a:rPr>
              <a:t>Capgemini Office (Optional)</a:t>
            </a:r>
          </a:p>
          <a:p>
            <a:pPr>
              <a:lnSpc>
                <a:spcPts val="1200"/>
              </a:lnSpc>
            </a:pPr>
            <a:r>
              <a:rPr lang="en-US" sz="1000" smtClean="0">
                <a:cs typeface="Arial"/>
              </a:rPr>
              <a:t>Address Line 1</a:t>
            </a:r>
          </a:p>
          <a:p>
            <a:pPr>
              <a:lnSpc>
                <a:spcPts val="1200"/>
              </a:lnSpc>
            </a:pPr>
            <a:r>
              <a:rPr lang="en-US" sz="1000" smtClean="0">
                <a:cs typeface="Arial"/>
              </a:rPr>
              <a:t>Address Line 2 </a:t>
            </a:r>
          </a:p>
          <a:p>
            <a:pPr>
              <a:lnSpc>
                <a:spcPts val="1200"/>
              </a:lnSpc>
            </a:pPr>
            <a:r>
              <a:rPr lang="en-US" sz="1000" smtClean="0">
                <a:cs typeface="Arial"/>
              </a:rPr>
              <a:t>Address Line 3</a:t>
            </a:r>
            <a:endParaRPr lang="en-US" sz="1000">
              <a:cs typeface="Arial"/>
            </a:endParaRP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smtClean="0">
                <a:solidFill>
                  <a:schemeClr val="accent1"/>
                </a:solidFill>
                <a:cs typeface="Arial"/>
              </a:rPr>
              <a:t>Name, Last </a:t>
            </a:r>
            <a:r>
              <a:rPr lang="en-US" sz="1200" b="1">
                <a:solidFill>
                  <a:schemeClr val="accent1"/>
                </a:solidFill>
                <a:cs typeface="Arial"/>
              </a:rPr>
              <a:t>Name</a:t>
            </a:r>
          </a:p>
          <a:p>
            <a:pPr>
              <a:lnSpc>
                <a:spcPts val="1200"/>
              </a:lnSpc>
            </a:pPr>
            <a:r>
              <a:rPr lang="en-US" sz="1000" smtClean="0">
                <a:solidFill>
                  <a:schemeClr val="accent2"/>
                </a:solidFill>
                <a:cs typeface="Arial"/>
              </a:rPr>
              <a:t>Title/Role</a:t>
            </a:r>
          </a:p>
          <a:p>
            <a:pPr>
              <a:lnSpc>
                <a:spcPts val="1200"/>
              </a:lnSpc>
            </a:pPr>
            <a:r>
              <a:rPr lang="en-US" sz="1000" smtClean="0">
                <a:cs typeface="Arial"/>
              </a:rPr>
              <a:t>Capgemini Office (Optional)</a:t>
            </a:r>
          </a:p>
          <a:p>
            <a:pPr>
              <a:lnSpc>
                <a:spcPts val="1200"/>
              </a:lnSpc>
            </a:pPr>
            <a:r>
              <a:rPr lang="en-US" sz="1000" smtClean="0">
                <a:cs typeface="Arial"/>
              </a:rPr>
              <a:t>Address Line 1</a:t>
            </a:r>
          </a:p>
          <a:p>
            <a:pPr>
              <a:lnSpc>
                <a:spcPts val="1200"/>
              </a:lnSpc>
            </a:pPr>
            <a:r>
              <a:rPr lang="en-US" sz="1000" smtClean="0">
                <a:cs typeface="Arial"/>
              </a:rPr>
              <a:t>Address Line 2 </a:t>
            </a:r>
          </a:p>
          <a:p>
            <a:pPr>
              <a:lnSpc>
                <a:spcPts val="1200"/>
              </a:lnSpc>
            </a:pPr>
            <a:r>
              <a:rPr lang="en-US" sz="1000" smtClean="0">
                <a:cs typeface="Arial"/>
              </a:rPr>
              <a:t>Address Line 3</a:t>
            </a:r>
            <a:endParaRPr lang="en-US" sz="1000">
              <a:cs typeface="Arial"/>
            </a:endParaRP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smtClean="0">
                <a:solidFill>
                  <a:schemeClr val="accent1"/>
                </a:solidFill>
                <a:cs typeface="Arial"/>
              </a:rPr>
              <a:t>Name, Last </a:t>
            </a:r>
            <a:r>
              <a:rPr lang="en-US" sz="1200" b="1">
                <a:solidFill>
                  <a:schemeClr val="accent1"/>
                </a:solidFill>
                <a:cs typeface="Arial"/>
              </a:rPr>
              <a:t>Name</a:t>
            </a:r>
          </a:p>
          <a:p>
            <a:pPr>
              <a:lnSpc>
                <a:spcPts val="1200"/>
              </a:lnSpc>
            </a:pPr>
            <a:r>
              <a:rPr lang="en-US" sz="1000" smtClean="0">
                <a:solidFill>
                  <a:schemeClr val="accent2"/>
                </a:solidFill>
                <a:cs typeface="Arial"/>
              </a:rPr>
              <a:t>Title/Role</a:t>
            </a:r>
          </a:p>
          <a:p>
            <a:pPr>
              <a:lnSpc>
                <a:spcPts val="1200"/>
              </a:lnSpc>
            </a:pPr>
            <a:r>
              <a:rPr lang="en-US" sz="1000" smtClean="0">
                <a:cs typeface="Arial"/>
              </a:rPr>
              <a:t>Capgemini Office (Optional)</a:t>
            </a:r>
          </a:p>
          <a:p>
            <a:pPr>
              <a:lnSpc>
                <a:spcPts val="1200"/>
              </a:lnSpc>
            </a:pPr>
            <a:r>
              <a:rPr lang="en-US" sz="1000" smtClean="0">
                <a:cs typeface="Arial"/>
              </a:rPr>
              <a:t>Address Line 1</a:t>
            </a:r>
          </a:p>
          <a:p>
            <a:pPr>
              <a:lnSpc>
                <a:spcPts val="1200"/>
              </a:lnSpc>
            </a:pPr>
            <a:r>
              <a:rPr lang="en-US" sz="1000" smtClean="0">
                <a:cs typeface="Arial"/>
              </a:rPr>
              <a:t>Address Line 2 </a:t>
            </a:r>
          </a:p>
          <a:p>
            <a:pPr>
              <a:lnSpc>
                <a:spcPts val="1200"/>
              </a:lnSpc>
            </a:pPr>
            <a:r>
              <a:rPr lang="en-US" sz="1000" smtClean="0">
                <a:cs typeface="Arial"/>
              </a:rPr>
              <a:t>Address Line 3</a:t>
            </a:r>
            <a:endParaRPr lang="en-US" sz="1000">
              <a:cs typeface="Arial"/>
            </a:endParaRP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smtClean="0">
                <a:solidFill>
                  <a:schemeClr val="accent1"/>
                </a:solidFill>
                <a:cs typeface="Arial"/>
              </a:rPr>
              <a:t>Name, Last </a:t>
            </a:r>
            <a:r>
              <a:rPr lang="en-US" sz="1200" b="1">
                <a:solidFill>
                  <a:schemeClr val="accent1"/>
                </a:solidFill>
                <a:cs typeface="Arial"/>
              </a:rPr>
              <a:t>Name</a:t>
            </a:r>
          </a:p>
          <a:p>
            <a:pPr>
              <a:lnSpc>
                <a:spcPts val="1200"/>
              </a:lnSpc>
            </a:pPr>
            <a:r>
              <a:rPr lang="en-US" sz="1000" smtClean="0">
                <a:solidFill>
                  <a:schemeClr val="accent2"/>
                </a:solidFill>
                <a:cs typeface="Arial"/>
              </a:rPr>
              <a:t>Title/Role</a:t>
            </a:r>
          </a:p>
          <a:p>
            <a:pPr>
              <a:lnSpc>
                <a:spcPts val="1200"/>
              </a:lnSpc>
            </a:pPr>
            <a:r>
              <a:rPr lang="en-US" sz="1000" smtClean="0">
                <a:cs typeface="Arial"/>
              </a:rPr>
              <a:t>Capgemini Office (Optional)</a:t>
            </a:r>
          </a:p>
          <a:p>
            <a:pPr>
              <a:lnSpc>
                <a:spcPts val="1200"/>
              </a:lnSpc>
            </a:pPr>
            <a:r>
              <a:rPr lang="en-US" sz="1000" smtClean="0">
                <a:cs typeface="Arial"/>
              </a:rPr>
              <a:t>Address Line 1</a:t>
            </a:r>
          </a:p>
          <a:p>
            <a:pPr>
              <a:lnSpc>
                <a:spcPts val="1200"/>
              </a:lnSpc>
            </a:pPr>
            <a:r>
              <a:rPr lang="en-US" sz="1000" smtClean="0">
                <a:cs typeface="Arial"/>
              </a:rPr>
              <a:t>Address Line 2 </a:t>
            </a:r>
          </a:p>
          <a:p>
            <a:pPr>
              <a:lnSpc>
                <a:spcPts val="1200"/>
              </a:lnSpc>
            </a:pPr>
            <a:r>
              <a:rPr lang="en-US" sz="1000" smtClean="0">
                <a:cs typeface="Arial"/>
              </a:rPr>
              <a:t>Address Line 3</a:t>
            </a:r>
            <a:endParaRPr lang="en-US" sz="1000">
              <a:cs typeface="Arial"/>
            </a:endParaRP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smtClean="0">
                <a:solidFill>
                  <a:schemeClr val="accent1"/>
                </a:solidFill>
              </a:rPr>
              <a:t>People matter, results count.</a:t>
            </a:r>
            <a:endParaRPr lang="en-US" sz="1200" b="1">
              <a:solidFill>
                <a:schemeClr val="accent1"/>
              </a:solidFill>
            </a:endParaRP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a:t>
            </a:r>
            <a:r>
              <a:rPr lang="en-US" dirty="0" smtClean="0"/>
              <a:t>title</a:t>
            </a:r>
            <a:endParaRPr lang="en-US" dirty="0"/>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70"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smtClean="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7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profile 2">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xmlns=""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Oval 20">
            <a:extLst>
              <a:ext uri="{FF2B5EF4-FFF2-40B4-BE49-F238E27FC236}">
                <a16:creationId xmlns:a16="http://schemas.microsoft.com/office/drawing/2014/main" xmlns="" id="{1EFB3510-D39A-47CF-8191-109DDF9E53D5}"/>
              </a:ext>
            </a:extLst>
          </p:cNvPr>
          <p:cNvSpPr/>
          <p:nvPr userDrawn="1"/>
        </p:nvSpPr>
        <p:spPr>
          <a:xfrm>
            <a:off x="762628"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367326"/>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1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889136"/>
            <a:ext cx="3296647" cy="412363"/>
          </a:xfrm>
          <a:prstGeom prst="rect">
            <a:avLst/>
          </a:prstGeom>
          <a:noFill/>
        </p:spPr>
        <p:txBody>
          <a:bodyPr anchor="ctr">
            <a:noAutofit/>
          </a:bodyPr>
          <a:lstStyle>
            <a:lvl1pPr algn="l">
              <a:defRPr sz="20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1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16883"/>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5"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90297"/>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Tree>
    <p:extLst>
      <p:ext uri="{BB962C8B-B14F-4D97-AF65-F5344CB8AC3E}">
        <p14:creationId xmlns:p14="http://schemas.microsoft.com/office/powerpoint/2010/main" val="2559090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48" y="0"/>
            <a:ext cx="6732651" cy="1104900"/>
          </a:xfrm>
          <a:prstGeom prst="rect">
            <a:avLst/>
          </a:prstGeom>
        </p:spPr>
        <p:txBody>
          <a:bodyPr/>
          <a:lstStyle/>
          <a:p>
            <a:r>
              <a:rPr lang="en-US" smtClean="0"/>
              <a:t>Click to edit Master title style</a:t>
            </a:r>
            <a:endParaRPr lang="en-GB" dirty="0"/>
          </a:p>
        </p:txBody>
      </p:sp>
      <p:sp>
        <p:nvSpPr>
          <p:cNvPr id="3" name="Freeform 6"/>
          <p:cNvSpPr>
            <a:spLocks/>
          </p:cNvSpPr>
          <p:nvPr userDrawn="1"/>
        </p:nvSpPr>
        <p:spPr bwMode="auto">
          <a:xfrm>
            <a:off x="6351587" y="325438"/>
            <a:ext cx="5840413" cy="6535737"/>
          </a:xfrm>
          <a:custGeom>
            <a:avLst/>
            <a:gdLst/>
            <a:ahLst/>
            <a:cxnLst>
              <a:cxn ang="0">
                <a:pos x="2465" y="2758"/>
              </a:cxn>
              <a:cxn ang="0">
                <a:pos x="710" y="2758"/>
              </a:cxn>
              <a:cxn ang="0">
                <a:pos x="705" y="2747"/>
              </a:cxn>
              <a:cxn ang="0">
                <a:pos x="517" y="2439"/>
              </a:cxn>
              <a:cxn ang="0">
                <a:pos x="381" y="2196"/>
              </a:cxn>
              <a:cxn ang="0">
                <a:pos x="198" y="1820"/>
              </a:cxn>
              <a:cxn ang="0">
                <a:pos x="68" y="1458"/>
              </a:cxn>
              <a:cxn ang="0">
                <a:pos x="13" y="1200"/>
              </a:cxn>
              <a:cxn ang="0">
                <a:pos x="0" y="1053"/>
              </a:cxn>
              <a:cxn ang="0">
                <a:pos x="3" y="1046"/>
              </a:cxn>
              <a:cxn ang="0">
                <a:pos x="2" y="995"/>
              </a:cxn>
              <a:cxn ang="0">
                <a:pos x="0" y="987"/>
              </a:cxn>
              <a:cxn ang="0">
                <a:pos x="2" y="950"/>
              </a:cxn>
              <a:cxn ang="0">
                <a:pos x="31" y="755"/>
              </a:cxn>
              <a:cxn ang="0">
                <a:pos x="167" y="449"/>
              </a:cxn>
              <a:cxn ang="0">
                <a:pos x="395" y="194"/>
              </a:cxn>
              <a:cxn ang="0">
                <a:pos x="643" y="14"/>
              </a:cxn>
              <a:cxn ang="0">
                <a:pos x="664" y="0"/>
              </a:cxn>
              <a:cxn ang="0">
                <a:pos x="666" y="0"/>
              </a:cxn>
              <a:cxn ang="0">
                <a:pos x="674" y="6"/>
              </a:cxn>
              <a:cxn ang="0">
                <a:pos x="731" y="37"/>
              </a:cxn>
              <a:cxn ang="0">
                <a:pos x="1241" y="284"/>
              </a:cxn>
              <a:cxn ang="0">
                <a:pos x="1668" y="438"/>
              </a:cxn>
              <a:cxn ang="0">
                <a:pos x="1899" y="493"/>
              </a:cxn>
              <a:cxn ang="0">
                <a:pos x="2000" y="508"/>
              </a:cxn>
              <a:cxn ang="0">
                <a:pos x="2236" y="512"/>
              </a:cxn>
              <a:cxn ang="0">
                <a:pos x="2410" y="473"/>
              </a:cxn>
              <a:cxn ang="0">
                <a:pos x="2465" y="450"/>
              </a:cxn>
              <a:cxn ang="0">
                <a:pos x="2465" y="466"/>
              </a:cxn>
              <a:cxn ang="0">
                <a:pos x="2465" y="2758"/>
              </a:cxn>
            </a:cxnLst>
            <a:rect l="0" t="0" r="r" b="b"/>
            <a:pathLst>
              <a:path w="2465" h="2758">
                <a:moveTo>
                  <a:pt x="2465" y="2758"/>
                </a:moveTo>
                <a:cubicBezTo>
                  <a:pt x="1880" y="2758"/>
                  <a:pt x="1295" y="2758"/>
                  <a:pt x="710" y="2758"/>
                </a:cubicBezTo>
                <a:cubicBezTo>
                  <a:pt x="711" y="2753"/>
                  <a:pt x="707" y="2750"/>
                  <a:pt x="705" y="2747"/>
                </a:cubicBezTo>
                <a:cubicBezTo>
                  <a:pt x="641" y="2645"/>
                  <a:pt x="577" y="2543"/>
                  <a:pt x="517" y="2439"/>
                </a:cubicBezTo>
                <a:cubicBezTo>
                  <a:pt x="471" y="2358"/>
                  <a:pt x="425" y="2278"/>
                  <a:pt x="381" y="2196"/>
                </a:cubicBezTo>
                <a:cubicBezTo>
                  <a:pt x="315" y="2073"/>
                  <a:pt x="253" y="1948"/>
                  <a:pt x="198" y="1820"/>
                </a:cubicBezTo>
                <a:cubicBezTo>
                  <a:pt x="147" y="1702"/>
                  <a:pt x="102" y="1582"/>
                  <a:pt x="68" y="1458"/>
                </a:cubicBezTo>
                <a:cubicBezTo>
                  <a:pt x="44" y="1373"/>
                  <a:pt x="25" y="1288"/>
                  <a:pt x="13" y="1200"/>
                </a:cubicBezTo>
                <a:cubicBezTo>
                  <a:pt x="7" y="1151"/>
                  <a:pt x="3" y="1102"/>
                  <a:pt x="0" y="1053"/>
                </a:cubicBezTo>
                <a:cubicBezTo>
                  <a:pt x="2" y="1051"/>
                  <a:pt x="3" y="1049"/>
                  <a:pt x="3" y="1046"/>
                </a:cubicBezTo>
                <a:cubicBezTo>
                  <a:pt x="3" y="1029"/>
                  <a:pt x="3" y="1012"/>
                  <a:pt x="2" y="995"/>
                </a:cubicBezTo>
                <a:cubicBezTo>
                  <a:pt x="2" y="992"/>
                  <a:pt x="2" y="989"/>
                  <a:pt x="0" y="987"/>
                </a:cubicBezTo>
                <a:cubicBezTo>
                  <a:pt x="0" y="974"/>
                  <a:pt x="2" y="962"/>
                  <a:pt x="2" y="950"/>
                </a:cubicBezTo>
                <a:cubicBezTo>
                  <a:pt x="6" y="884"/>
                  <a:pt x="16" y="819"/>
                  <a:pt x="31" y="755"/>
                </a:cubicBezTo>
                <a:cubicBezTo>
                  <a:pt x="59" y="645"/>
                  <a:pt x="105" y="543"/>
                  <a:pt x="167" y="449"/>
                </a:cubicBezTo>
                <a:cubicBezTo>
                  <a:pt x="230" y="352"/>
                  <a:pt x="308" y="269"/>
                  <a:pt x="395" y="194"/>
                </a:cubicBezTo>
                <a:cubicBezTo>
                  <a:pt x="473" y="127"/>
                  <a:pt x="556" y="68"/>
                  <a:pt x="643" y="14"/>
                </a:cubicBezTo>
                <a:cubicBezTo>
                  <a:pt x="650" y="9"/>
                  <a:pt x="657" y="5"/>
                  <a:pt x="664" y="0"/>
                </a:cubicBezTo>
                <a:cubicBezTo>
                  <a:pt x="664" y="0"/>
                  <a:pt x="665" y="0"/>
                  <a:pt x="666" y="0"/>
                </a:cubicBezTo>
                <a:cubicBezTo>
                  <a:pt x="667" y="4"/>
                  <a:pt x="671" y="4"/>
                  <a:pt x="674" y="6"/>
                </a:cubicBezTo>
                <a:cubicBezTo>
                  <a:pt x="693" y="16"/>
                  <a:pt x="712" y="27"/>
                  <a:pt x="731" y="37"/>
                </a:cubicBezTo>
                <a:cubicBezTo>
                  <a:pt x="898" y="126"/>
                  <a:pt x="1067" y="210"/>
                  <a:pt x="1241" y="284"/>
                </a:cubicBezTo>
                <a:cubicBezTo>
                  <a:pt x="1381" y="343"/>
                  <a:pt x="1523" y="396"/>
                  <a:pt x="1668" y="438"/>
                </a:cubicBezTo>
                <a:cubicBezTo>
                  <a:pt x="1744" y="460"/>
                  <a:pt x="1821" y="477"/>
                  <a:pt x="1899" y="493"/>
                </a:cubicBezTo>
                <a:cubicBezTo>
                  <a:pt x="1932" y="500"/>
                  <a:pt x="1966" y="504"/>
                  <a:pt x="2000" y="508"/>
                </a:cubicBezTo>
                <a:cubicBezTo>
                  <a:pt x="2079" y="516"/>
                  <a:pt x="2157" y="519"/>
                  <a:pt x="2236" y="512"/>
                </a:cubicBezTo>
                <a:cubicBezTo>
                  <a:pt x="2296" y="506"/>
                  <a:pt x="2354" y="494"/>
                  <a:pt x="2410" y="473"/>
                </a:cubicBezTo>
                <a:cubicBezTo>
                  <a:pt x="2429" y="466"/>
                  <a:pt x="2447" y="457"/>
                  <a:pt x="2465" y="450"/>
                </a:cubicBezTo>
                <a:cubicBezTo>
                  <a:pt x="2465" y="455"/>
                  <a:pt x="2465" y="461"/>
                  <a:pt x="2465" y="466"/>
                </a:cubicBezTo>
                <a:cubicBezTo>
                  <a:pt x="2465" y="1230"/>
                  <a:pt x="2465" y="1994"/>
                  <a:pt x="2465" y="275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Retângulo 43">
            <a:extLst>
              <a:ext uri="{FF2B5EF4-FFF2-40B4-BE49-F238E27FC236}">
                <a16:creationId xmlns=""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5"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mtClean="0">
                <a:solidFill>
                  <a:schemeClr val="bg1"/>
                </a:solidFill>
              </a:rPr>
              <a:t>© Capgemini 2017. All rights reserved |</a:t>
            </a:r>
          </a:p>
        </p:txBody>
      </p:sp>
      <p:sp>
        <p:nvSpPr>
          <p:cNvPr id="6" name="Text Placeholder 7">
            <a:extLst>
              <a:ext uri="{FF2B5EF4-FFF2-40B4-BE49-F238E27FC236}">
                <a16:creationId xmlns:a16="http://schemas.microsoft.com/office/drawing/2014/main" xmlns="" id="{0953EECA-9A2F-483A-AF62-834FA9F888FE}"/>
              </a:ext>
            </a:extLst>
          </p:cNvPr>
          <p:cNvSpPr>
            <a:spLocks noGrp="1"/>
          </p:cNvSpPr>
          <p:nvPr>
            <p:ph type="body" sz="quarter" idx="12" hasCustomPrompt="1"/>
          </p:nvPr>
        </p:nvSpPr>
        <p:spPr>
          <a:xfrm>
            <a:off x="7752183" y="2813833"/>
            <a:ext cx="3801187" cy="2629024"/>
          </a:xfrm>
          <a:prstGeom prst="rect">
            <a:avLst/>
          </a:prstGeom>
        </p:spPr>
        <p:txBody>
          <a:bodyPr>
            <a:noAutofit/>
          </a:bodyPr>
          <a:lstStyle>
            <a:lvl1pPr algn="l">
              <a:lnSpc>
                <a:spcPct val="85000"/>
              </a:lnSpc>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8" name="Espace réservé du texte 7"/>
          <p:cNvSpPr>
            <a:spLocks noGrp="1"/>
          </p:cNvSpPr>
          <p:nvPr>
            <p:ph type="body" sz="quarter" idx="13"/>
          </p:nvPr>
        </p:nvSpPr>
        <p:spPr>
          <a:xfrm>
            <a:off x="227013" y="1808163"/>
            <a:ext cx="6013450"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975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ags" Target="../tags/tag7.xml"/><Relationship Id="rId5" Type="http://schemas.openxmlformats.org/officeDocument/2006/relationships/vmlDrawing" Target="../drawings/vmlDrawing6.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17.xml"/><Relationship Id="rId7" Type="http://schemas.openxmlformats.org/officeDocument/2006/relationships/tags" Target="../tags/tag1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vmlDrawing" Target="../drawings/vmlDrawing10.vml"/><Relationship Id="rId5" Type="http://schemas.openxmlformats.org/officeDocument/2006/relationships/theme" Target="../theme/theme3.xml"/><Relationship Id="rId4" Type="http://schemas.openxmlformats.org/officeDocument/2006/relationships/slideLayout" Target="../slideLayouts/slideLayout18.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oleObject" Target="../embeddings/oleObject15.bin"/><Relationship Id="rId5" Type="http://schemas.openxmlformats.org/officeDocument/2006/relationships/tags" Target="../tags/tag16.xml"/><Relationship Id="rId4" Type="http://schemas.openxmlformats.org/officeDocument/2006/relationships/vmlDrawing" Target="../drawings/vmlDrawing15.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65" name="think-cell Slide" r:id="rId15" imgW="270" imgH="270" progId="TCLayout.ActiveDocument.1">
                  <p:embed/>
                </p:oleObj>
              </mc:Choice>
              <mc:Fallback>
                <p:oleObj name="think-cell Slide" r:id="rId15" imgW="270" imgH="270" progId="TCLayout.ActiveDocument.1">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mtClean="0">
                <a:solidFill>
                  <a:schemeClr val="bg1">
                    <a:lumMod val="65000"/>
                  </a:schemeClr>
                </a:solidFill>
              </a:rPr>
              <a:t>© Capgemini 2017. All rights reserved  </a:t>
            </a:r>
            <a:r>
              <a:rPr lang="en-US" smtClean="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mtClean="0">
                <a:solidFill>
                  <a:schemeClr val="bg1">
                    <a:lumMod val="65000"/>
                  </a:schemeClr>
                </a:solidFill>
              </a:rPr>
              <a:t>SE Track Defensie | Roelof Jansen | December 2017 – December 2018</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smtClean="0"/>
              <a:t>Click to insert </a:t>
            </a:r>
            <a:r>
              <a:rPr lang="fr-FR" dirty="0" err="1" smtClean="0"/>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6" r:id="rId8"/>
    <p:sldLayoutId id="2147483912" r:id="rId9"/>
    <p:sldLayoutId id="2147483913" r:id="rId10"/>
    <p:sldLayoutId id="2147483917"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83" name="think-cell Slide" r:id="rId7" imgW="270" imgH="270" progId="TCLayout.ActiveDocument.1">
                  <p:embed/>
                </p:oleObj>
              </mc:Choice>
              <mc:Fallback>
                <p:oleObj name="think-cell Slide" r:id="rId7" imgW="270" imgH="270" progId="TCLayout.ActiveDocument.1">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mtClean="0">
                <a:solidFill>
                  <a:schemeClr val="bg1">
                    <a:lumMod val="65000"/>
                  </a:schemeClr>
                </a:solidFill>
              </a:rPr>
              <a:t>© Capgemini 2017. All rights reserved |</a:t>
            </a:r>
          </a:p>
        </p:txBody>
      </p:sp>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42"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58"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ericlippert.com/2009/05/11/reserved-and-contextual-keywords/" TargetMode="External"/><Relationship Id="rId2" Type="http://schemas.openxmlformats.org/officeDocument/2006/relationships/hyperlink" Target="https://docs.microsoft.com/nl-nl/visualstudio/ide/walkthrough-creating-a-code-snippet" TargetMode="External"/><Relationship Id="rId1" Type="http://schemas.openxmlformats.org/officeDocument/2006/relationships/slideLayout" Target="../slideLayouts/slideLayout10.xml"/><Relationship Id="rId6" Type="http://schemas.openxmlformats.org/officeDocument/2006/relationships/hyperlink" Target="http://visualstudioshortcuts.com/2017/" TargetMode="External"/><Relationship Id="rId5" Type="http://schemas.openxmlformats.org/officeDocument/2006/relationships/hyperlink" Target="https://www.codeproject.com/Articles/703634/SOLID-architecture-principles-using-simple-Csharp" TargetMode="External"/><Relationship Id="rId4" Type="http://schemas.openxmlformats.org/officeDocument/2006/relationships/hyperlink" Target="https://docs.microsoft.com/en-us/dotnet/csharp/whats-new/csharp-6"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learngitbranching.js.or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ildlyinaccurate.com/a-hackers-guide-to-git/" TargetMode="External"/><Relationship Id="rId5" Type="http://schemas.openxmlformats.org/officeDocument/2006/relationships/hyperlink" Target="https://tortoisegit.org/download/" TargetMode="Externa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Common_Intermediate_Language" TargetMode="External"/><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hyperlink" Target="https://en.wikipedia.org/wiki/Common_Language_Infrastructure"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www.scrum.org/" TargetMode="External"/><Relationship Id="rId2" Type="http://schemas.openxmlformats.org/officeDocument/2006/relationships/image" Target="../media/image29.jpeg"/><Relationship Id="rId1" Type="http://schemas.openxmlformats.org/officeDocument/2006/relationships/slideLayout" Target="../slideLayouts/slideLayout7.xml"/><Relationship Id="rId5" Type="http://schemas.openxmlformats.org/officeDocument/2006/relationships/hyperlink" Target="https://www.scrum.org/open-assessments/scrum-open" TargetMode="External"/><Relationship Id="rId4" Type="http://schemas.openxmlformats.org/officeDocument/2006/relationships/hyperlink" Target="http://www.scrumguides.org/index.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s://sourcemaking.com/design_patterns"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3.xml"/><Relationship Id="rId6" Type="http://schemas.openxmlformats.org/officeDocument/2006/relationships/image" Target="../media/image30.jpeg"/><Relationship Id="rId5" Type="http://schemas.openxmlformats.org/officeDocument/2006/relationships/hyperlink" Target="https://www.sonarqube.org/" TargetMode="External"/><Relationship Id="rId4" Type="http://schemas.openxmlformats.org/officeDocument/2006/relationships/hyperlink" Target="https://bettercodehub.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4.png"/><Relationship Id="rId2" Type="http://schemas.openxmlformats.org/officeDocument/2006/relationships/tags" Target="../tags/tag21.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5.jpg"/><Relationship Id="rId2" Type="http://schemas.openxmlformats.org/officeDocument/2006/relationships/tags" Target="../tags/tag22.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hyperlink" Target="https://msdn.microsoft.com/en-us/library/jj170517.aspx" TargetMode="External"/><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www.dataversity.net/review-pros-cons-different-databases-relational-versus-non-relational/" TargetMode="External"/><Relationship Id="rId2" Type="http://schemas.openxmlformats.org/officeDocument/2006/relationships/image" Target="../media/image38.png"/><Relationship Id="rId1" Type="http://schemas.openxmlformats.org/officeDocument/2006/relationships/slideLayout" Target="../slideLayouts/slideLayout12.xml"/><Relationship Id="rId5" Type="http://schemas.openxmlformats.org/officeDocument/2006/relationships/image" Target="../media/image39.jpeg"/><Relationship Id="rId4" Type="http://schemas.openxmlformats.org/officeDocument/2006/relationships/hyperlink" Target="https://msdn.microsoft.com/en-us/magazine/ee819139.aspx?f=255&amp;MSPPError=-2147217396"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6.gif"/><Relationship Id="rId2" Type="http://schemas.openxmlformats.org/officeDocument/2006/relationships/tags" Target="../tags/tag23.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hyperlink" Target="https://www.codeproject.com/Articles/32825/How-to-Creating-a-WPF-User-Control-using-it-in-a-W" TargetMode="External"/><Relationship Id="rId7" Type="http://schemas.openxmlformats.org/officeDocument/2006/relationships/image" Target="../media/image45.jpeg"/><Relationship Id="rId2" Type="http://schemas.openxmlformats.org/officeDocument/2006/relationships/hyperlink" Target="https://msdn.microsoft.com/en-us/library/cc294992.aspx" TargetMode="External"/><Relationship Id="rId1" Type="http://schemas.openxmlformats.org/officeDocument/2006/relationships/slideLayout" Target="../slideLayouts/slideLayout7.xml"/><Relationship Id="rId6" Type="http://schemas.openxmlformats.org/officeDocument/2006/relationships/image" Target="../media/image44.gif"/><Relationship Id="rId5" Type="http://schemas.openxmlformats.org/officeDocument/2006/relationships/image" Target="../media/image43.png"/><Relationship Id="rId4" Type="http://schemas.openxmlformats.org/officeDocument/2006/relationships/hyperlink" Target="http://blog.scottlogic.com/2012/02/06/a-simple-pattern-for-creating-re-useable-usercontrols-in-wpf-silverlight.html"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www.tutorialspoint.com/wpf/wpf_custom_controls.htm" TargetMode="External"/><Relationship Id="rId2" Type="http://schemas.openxmlformats.org/officeDocument/2006/relationships/hyperlink" Target="https://wpftutorial.net/HowToCreateACustomControl.html" TargetMode="Externa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hyperlink" Target="https://softwareengineering.stackexchange.com/questions/135971/when-is-it-not-appropriate-to-use-the-dependency-injection-pattern" TargetMode="External"/><Relationship Id="rId2" Type="http://schemas.openxmlformats.org/officeDocument/2006/relationships/hyperlink" Target="https://aardvarkblogs.wordpress.com/unity-container-tutorials/" TargetMode="Externa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SE Track </a:t>
            </a:r>
            <a:r>
              <a:rPr lang="en-US" err="1" smtClean="0"/>
              <a:t>Defensie</a:t>
            </a:r>
            <a:endParaRPr lang="en-GB"/>
          </a:p>
        </p:txBody>
      </p:sp>
      <p:sp>
        <p:nvSpPr>
          <p:cNvPr id="3" name="Subtitle 2"/>
          <p:cNvSpPr>
            <a:spLocks noGrp="1"/>
          </p:cNvSpPr>
          <p:nvPr>
            <p:ph type="subTitle" idx="1"/>
          </p:nvPr>
        </p:nvSpPr>
        <p:spPr/>
        <p:txBody>
          <a:bodyPr/>
          <a:lstStyle/>
          <a:p>
            <a:r>
              <a:rPr lang="en-US" smtClean="0"/>
              <a:t>December 2017 – </a:t>
            </a:r>
            <a:r>
              <a:rPr lang="en-US" err="1" smtClean="0"/>
              <a:t>Januari</a:t>
            </a:r>
            <a:r>
              <a:rPr lang="en-US" smtClean="0"/>
              <a:t> 2018</a:t>
            </a:r>
          </a:p>
        </p:txBody>
      </p:sp>
    </p:spTree>
    <p:extLst>
      <p:ext uri="{BB962C8B-B14F-4D97-AF65-F5344CB8AC3E}">
        <p14:creationId xmlns:p14="http://schemas.microsoft.com/office/powerpoint/2010/main" val="2470665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708361090"/>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Zelfstandig</a:t>
                      </a:r>
                      <a:r>
                        <a:rPr lang="en-US" sz="1200" kern="1200" baseline="0" smtClean="0">
                          <a:solidFill>
                            <a:schemeClr val="dk1"/>
                          </a:solidFill>
                          <a:effectLst/>
                          <a:latin typeface="+mn-lt"/>
                          <a:ea typeface="+mn-ea"/>
                          <a:cs typeface="+mn-cs"/>
                        </a:rPr>
                        <a:t> werken</a:t>
                      </a:r>
                      <a:endParaRPr lang="en-US" sz="1200" kern="1200" smtClean="0">
                        <a:solidFill>
                          <a:schemeClr val="dk1"/>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Zelfstandig</a:t>
                      </a:r>
                      <a:r>
                        <a:rPr lang="en-US" sz="1200" kern="1200" baseline="0" smtClean="0">
                          <a:solidFill>
                            <a:schemeClr val="dk1"/>
                          </a:solidFill>
                          <a:effectLst/>
                          <a:latin typeface="+mn-lt"/>
                          <a:ea typeface="+mn-ea"/>
                          <a:cs typeface="+mn-cs"/>
                        </a:rPr>
                        <a:t> werken</a:t>
                      </a:r>
                      <a:endParaRPr lang="en-US" sz="1200" kern="1200" smtClean="0">
                        <a:solidFill>
                          <a:schemeClr val="dk1"/>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Zelfstandig</a:t>
                      </a:r>
                      <a:r>
                        <a:rPr lang="en-US" sz="1200" kern="1200" baseline="0" smtClean="0">
                          <a:solidFill>
                            <a:schemeClr val="dk1"/>
                          </a:solidFill>
                          <a:effectLst/>
                          <a:latin typeface="+mn-lt"/>
                          <a:ea typeface="+mn-ea"/>
                          <a:cs typeface="+mn-cs"/>
                        </a:rPr>
                        <a:t> werken</a:t>
                      </a:r>
                      <a:endParaRPr lang="en-US" sz="1200" kern="1200" smtClean="0">
                        <a:solidFill>
                          <a:schemeClr val="dk1"/>
                        </a:solidFill>
                        <a:effectLst/>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Zelfstandig</a:t>
                      </a:r>
                      <a:r>
                        <a:rPr lang="en-US" sz="1200" kern="1200" baseline="0" smtClean="0">
                          <a:solidFill>
                            <a:schemeClr val="dk1"/>
                          </a:solidFill>
                          <a:effectLst/>
                          <a:latin typeface="+mn-lt"/>
                          <a:ea typeface="+mn-ea"/>
                          <a:cs typeface="+mn-cs"/>
                        </a:rPr>
                        <a:t> werken</a:t>
                      </a:r>
                      <a:endParaRPr lang="en-US" sz="1200" kern="1200" smtClean="0">
                        <a:solidFill>
                          <a:schemeClr val="dk1"/>
                        </a:solidFill>
                        <a:effectLst/>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Zelfstandig</a:t>
                      </a:r>
                      <a:r>
                        <a:rPr lang="en-US" sz="1200" kern="1200" baseline="0" smtClean="0">
                          <a:solidFill>
                            <a:schemeClr val="dk1"/>
                          </a:solidFill>
                          <a:effectLst/>
                          <a:latin typeface="+mn-lt"/>
                          <a:ea typeface="+mn-ea"/>
                          <a:cs typeface="+mn-cs"/>
                        </a:rPr>
                        <a:t> werken</a:t>
                      </a:r>
                      <a:endParaRPr lang="en-US" sz="1200" kern="1200" smtClean="0">
                        <a:solidFill>
                          <a:schemeClr val="dk1"/>
                        </a:solidFill>
                        <a:effectLst/>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Tussenweek (1 – 5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1023702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2361940019"/>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MVVM</a:t>
                      </a:r>
                      <a:r>
                        <a:rPr lang="en-US" sz="1200" kern="1200" baseline="0" smtClean="0">
                          <a:solidFill>
                            <a:schemeClr val="dk1"/>
                          </a:solidFill>
                          <a:effectLst/>
                          <a:latin typeface="+mn-lt"/>
                          <a:ea typeface="+mn-ea"/>
                          <a:cs typeface="+mn-cs"/>
                        </a:rPr>
                        <a:t>, PRISM</a:t>
                      </a:r>
                      <a:r>
                        <a:rPr lang="en-US" sz="1200" kern="1200" smtClean="0">
                          <a:solidFill>
                            <a:schemeClr val="dk1"/>
                          </a:solidFill>
                          <a:effectLst/>
                          <a:latin typeface="+mn-lt"/>
                          <a:ea typeface="+mn-ea"/>
                          <a:cs typeface="+mn-cs"/>
                        </a:rPr>
                        <a:t>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User Controls, Custom Controls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Styles, Templates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Dependency</a:t>
                      </a:r>
                      <a:r>
                        <a:rPr lang="pt-PT" sz="1200" baseline="0" smtClean="0"/>
                        <a:t> Injection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4 (8 – 12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3395736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50946383"/>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(incl SOA)</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Contracts,</a:t>
                      </a:r>
                      <a:r>
                        <a:rPr lang="en-US" sz="1200" kern="1200" baseline="0" smtClean="0">
                          <a:solidFill>
                            <a:schemeClr val="dk1"/>
                          </a:solidFill>
                          <a:effectLst/>
                          <a:latin typeface="+mn-lt"/>
                          <a:ea typeface="+mn-ea"/>
                          <a:cs typeface="+mn-cs"/>
                        </a:rPr>
                        <a:t> Hosting</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Bindings, Behaviors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Instancing, Concurrency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Faults, Exceptions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5 (15 – 19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14" y="1421310"/>
            <a:ext cx="1646034" cy="1218065"/>
          </a:xfrm>
          <a:prstGeom prst="rect">
            <a:avLst/>
          </a:prstGeom>
        </p:spPr>
      </p:pic>
    </p:spTree>
    <p:extLst>
      <p:ext uri="{BB962C8B-B14F-4D97-AF65-F5344CB8AC3E}">
        <p14:creationId xmlns:p14="http://schemas.microsoft.com/office/powerpoint/2010/main" val="149943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156665" y="2705465"/>
            <a:ext cx="3297130" cy="432048"/>
          </a:xfrm>
        </p:spPr>
        <p:txBody>
          <a:bodyPr/>
          <a:lstStyle/>
          <a:p>
            <a:r>
              <a:rPr lang="en-GB" sz="2800" b="1" smtClean="0"/>
              <a:t>WPF &amp; WCF</a:t>
            </a:r>
            <a:endParaRPr lang="en-GB" sz="2800" b="1"/>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944274343"/>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Transactions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Operations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Security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XXX (proxies)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 bespreken opdracht</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6 (22 – 26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955" y="1546478"/>
            <a:ext cx="1866517" cy="1053848"/>
          </a:xfrm>
          <a:prstGeom prst="rect">
            <a:avLst/>
          </a:prstGeom>
        </p:spPr>
      </p:pic>
    </p:spTree>
    <p:extLst>
      <p:ext uri="{BB962C8B-B14F-4D97-AF65-F5344CB8AC3E}">
        <p14:creationId xmlns:p14="http://schemas.microsoft.com/office/powerpoint/2010/main" val="990787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67548598"/>
              </p:ext>
            </p:extLst>
          </p:nvPr>
        </p:nvGraphicFramePr>
        <p:xfrm>
          <a:off x="698410" y="1602055"/>
          <a:ext cx="5541606" cy="4825248"/>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b="1" kern="1200" smtClean="0">
                          <a:solidFill>
                            <a:srgbClr val="00B050"/>
                          </a:solidFill>
                          <a:effectLst/>
                          <a:latin typeface="+mn-lt"/>
                          <a:ea typeface="+mn-ea"/>
                          <a:cs typeface="+mn-cs"/>
                        </a:rPr>
                        <a:t>Basis-concepten: VS, github, Trello (scrum board), syntax  , Nuget, nieuwe features C# 6 en 7)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OOP, Interfaces, structs, Datastructuren, Generics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Geheugengebruik (CLI, GC), Extension Methods, Recursion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r>
                        <a:rPr lang="pt-PT" sz="1200" baseline="0" smtClean="0"/>
                        <a:t> (Unit) Tests/TDD</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1 (4 – 8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396208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GB" smtClean="0"/>
              <a:t>Aanraders</a:t>
            </a:r>
            <a:endParaRPr lang="en-US"/>
          </a:p>
        </p:txBody>
      </p:sp>
      <p:sp>
        <p:nvSpPr>
          <p:cNvPr id="18" name="Text Placeholder 17"/>
          <p:cNvSpPr>
            <a:spLocks noGrp="1"/>
          </p:cNvSpPr>
          <p:nvPr>
            <p:ph type="body" sz="quarter" idx="10"/>
          </p:nvPr>
        </p:nvSpPr>
        <p:spPr/>
        <p:txBody>
          <a:bodyPr/>
          <a:lstStyle/>
          <a:p>
            <a:r>
              <a:rPr lang="en-GB" smtClean="0"/>
              <a:t>Robbert Martin: Clean Code</a:t>
            </a:r>
          </a:p>
          <a:p>
            <a:r>
              <a:rPr lang="en-GB" smtClean="0"/>
              <a:t>Robbert Martin: Clean Coder</a:t>
            </a:r>
            <a:endParaRPr lang="en-US"/>
          </a:p>
          <a:p>
            <a:r>
              <a:rPr lang="en-GB" smtClean="0"/>
              <a:t>Bill Wagner: Effective C#</a:t>
            </a:r>
          </a:p>
          <a:p>
            <a:r>
              <a:rPr lang="en-GB" smtClean="0"/>
              <a:t>Bill Wagner: More effective C#</a:t>
            </a:r>
          </a:p>
        </p:txBody>
      </p:sp>
    </p:spTree>
    <p:extLst>
      <p:ext uri="{BB962C8B-B14F-4D97-AF65-F5344CB8AC3E}">
        <p14:creationId xmlns:p14="http://schemas.microsoft.com/office/powerpoint/2010/main" val="3488983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Handige links</a:t>
            </a:r>
            <a:endParaRPr lang="en-US"/>
          </a:p>
        </p:txBody>
      </p:sp>
      <p:sp>
        <p:nvSpPr>
          <p:cNvPr id="3" name="Text Placeholder 2"/>
          <p:cNvSpPr>
            <a:spLocks noGrp="1"/>
          </p:cNvSpPr>
          <p:nvPr>
            <p:ph type="body" sz="quarter" idx="10"/>
          </p:nvPr>
        </p:nvSpPr>
        <p:spPr/>
        <p:txBody>
          <a:bodyPr/>
          <a:lstStyle/>
          <a:p>
            <a:r>
              <a:rPr lang="en-GB"/>
              <a:t>Create code snippet: </a:t>
            </a:r>
            <a:r>
              <a:rPr lang="en-GB">
                <a:hlinkClick r:id="rId2"/>
              </a:rPr>
              <a:t>https://</a:t>
            </a:r>
            <a:r>
              <a:rPr lang="en-GB" smtClean="0">
                <a:hlinkClick r:id="rId2"/>
              </a:rPr>
              <a:t>docs.microsoft.com/nl-nl/visualstudio/ide/walkthrough-creating-a-code-snippet</a:t>
            </a:r>
            <a:endParaRPr lang="en-GB" smtClean="0"/>
          </a:p>
          <a:p>
            <a:r>
              <a:rPr lang="en-GB" smtClean="0"/>
              <a:t>C# keywords: </a:t>
            </a:r>
            <a:r>
              <a:rPr lang="en-GB" smtClean="0">
                <a:hlinkClick r:id="rId3"/>
              </a:rPr>
              <a:t>https</a:t>
            </a:r>
            <a:r>
              <a:rPr lang="en-GB">
                <a:hlinkClick r:id="rId3"/>
              </a:rPr>
              <a:t>://ericlippert.com/2009/05/11/reserved-and-contextual-keywords</a:t>
            </a:r>
            <a:r>
              <a:rPr lang="en-GB" smtClean="0">
                <a:hlinkClick r:id="rId3"/>
              </a:rPr>
              <a:t>/</a:t>
            </a:r>
            <a:endParaRPr lang="en-GB" smtClean="0"/>
          </a:p>
          <a:p>
            <a:r>
              <a:rPr lang="en-GB"/>
              <a:t>New features: </a:t>
            </a:r>
            <a:r>
              <a:rPr lang="en-GB">
                <a:hlinkClick r:id="rId4"/>
              </a:rPr>
              <a:t>https://</a:t>
            </a:r>
            <a:r>
              <a:rPr lang="en-GB" smtClean="0">
                <a:hlinkClick r:id="rId4"/>
              </a:rPr>
              <a:t>docs.microsoft.com/en-us/dotnet/csharp/whats-new/csharp-6</a:t>
            </a:r>
            <a:endParaRPr lang="en-GB" smtClean="0"/>
          </a:p>
          <a:p>
            <a:r>
              <a:rPr lang="en-GB"/>
              <a:t>SOLID programming: </a:t>
            </a:r>
            <a:r>
              <a:rPr lang="en-GB">
                <a:hlinkClick r:id="rId5"/>
              </a:rPr>
              <a:t>https://</a:t>
            </a:r>
            <a:r>
              <a:rPr lang="en-GB" smtClean="0">
                <a:hlinkClick r:id="rId5"/>
              </a:rPr>
              <a:t>www.codeproject.com/Articles/703634/SOLID-architecture-principles-using-simple-Csharp</a:t>
            </a:r>
            <a:endParaRPr lang="en-GB" smtClean="0"/>
          </a:p>
          <a:p>
            <a:r>
              <a:rPr lang="en-GB"/>
              <a:t>VS Shortcuts: </a:t>
            </a:r>
            <a:r>
              <a:rPr lang="en-GB">
                <a:hlinkClick r:id="rId6"/>
              </a:rPr>
              <a:t>http://visualstudioshortcuts.com/2017</a:t>
            </a:r>
            <a:r>
              <a:rPr lang="en-GB" smtClean="0">
                <a:hlinkClick r:id="rId6"/>
              </a:rPr>
              <a:t>/</a:t>
            </a:r>
            <a:endParaRPr lang="en-GB" smtClean="0"/>
          </a:p>
          <a:p>
            <a:endParaRPr lang="en-GB"/>
          </a:p>
        </p:txBody>
      </p:sp>
    </p:spTree>
    <p:extLst>
      <p:ext uri="{BB962C8B-B14F-4D97-AF65-F5344CB8AC3E}">
        <p14:creationId xmlns:p14="http://schemas.microsoft.com/office/powerpoint/2010/main" val="2632163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2"/>
          </p:nvPr>
        </p:nvSpPr>
        <p:spPr>
          <a:xfrm>
            <a:off x="227349" y="1420989"/>
            <a:ext cx="5341256" cy="743987"/>
          </a:xfrm>
        </p:spPr>
        <p:txBody>
          <a:bodyPr/>
          <a:lstStyle/>
          <a:p>
            <a:r>
              <a:rPr lang="en-US" smtClean="0"/>
              <a:t>Basic flow</a:t>
            </a:r>
            <a:endParaRPr lang="pt-PT" smtClean="0"/>
          </a:p>
        </p:txBody>
      </p:sp>
      <p:sp>
        <p:nvSpPr>
          <p:cNvPr id="18" name="Text Placeholder 17"/>
          <p:cNvSpPr>
            <a:spLocks noGrp="1"/>
          </p:cNvSpPr>
          <p:nvPr>
            <p:ph type="body" sz="quarter" idx="13"/>
          </p:nvPr>
        </p:nvSpPr>
        <p:spPr>
          <a:xfrm>
            <a:off x="6474016" y="1420989"/>
            <a:ext cx="5341256" cy="743987"/>
          </a:xfrm>
        </p:spPr>
        <p:txBody>
          <a:bodyPr/>
          <a:lstStyle/>
          <a:p>
            <a:r>
              <a:rPr lang="en-US" smtClean="0"/>
              <a:t>Rebase</a:t>
            </a:r>
            <a:endParaRPr lang="pt-PT"/>
          </a:p>
        </p:txBody>
      </p:sp>
      <p:sp>
        <p:nvSpPr>
          <p:cNvPr id="15" name="Title 14"/>
          <p:cNvSpPr>
            <a:spLocks noGrp="1"/>
          </p:cNvSpPr>
          <p:nvPr>
            <p:ph type="title"/>
          </p:nvPr>
        </p:nvSpPr>
        <p:spPr/>
        <p:txBody>
          <a:bodyPr/>
          <a:lstStyle/>
          <a:p>
            <a:r>
              <a:rPr lang="en-US" smtClean="0"/>
              <a:t>Git</a:t>
            </a:r>
            <a:endParaRPr lang="en-GB"/>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49" y="2023518"/>
            <a:ext cx="4947008" cy="30616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0805" y="2116201"/>
            <a:ext cx="6911195" cy="2752959"/>
          </a:xfrm>
          <a:prstGeom prst="rect">
            <a:avLst/>
          </a:prstGeom>
        </p:spPr>
      </p:pic>
      <p:sp>
        <p:nvSpPr>
          <p:cNvPr id="6" name="TextBox 5"/>
          <p:cNvSpPr txBox="1"/>
          <p:nvPr/>
        </p:nvSpPr>
        <p:spPr>
          <a:xfrm>
            <a:off x="227349" y="5226048"/>
            <a:ext cx="10369152" cy="923330"/>
          </a:xfrm>
          <a:prstGeom prst="rect">
            <a:avLst/>
          </a:prstGeom>
          <a:noFill/>
        </p:spPr>
        <p:txBody>
          <a:bodyPr wrap="square" rtlCol="0">
            <a:spAutoFit/>
          </a:bodyPr>
          <a:lstStyle/>
          <a:p>
            <a:r>
              <a:rPr lang="en-GB" smtClean="0"/>
              <a:t>TortoiseGIT: </a:t>
            </a:r>
            <a:r>
              <a:rPr lang="en-GB">
                <a:hlinkClick r:id="rId5"/>
              </a:rPr>
              <a:t>https://tortoisegit.org/download</a:t>
            </a:r>
            <a:r>
              <a:rPr lang="en-GB" smtClean="0">
                <a:hlinkClick r:id="rId5"/>
              </a:rPr>
              <a:t>/</a:t>
            </a:r>
            <a:endParaRPr lang="en-GB" smtClean="0"/>
          </a:p>
          <a:p>
            <a:r>
              <a:rPr lang="en-US">
                <a:hlinkClick r:id="rId6"/>
              </a:rPr>
              <a:t>https://wildlyinaccurate.com/a-hackers-guide-to-git</a:t>
            </a:r>
            <a:r>
              <a:rPr lang="en-US" smtClean="0">
                <a:hlinkClick r:id="rId6"/>
              </a:rPr>
              <a:t>/</a:t>
            </a:r>
            <a:endParaRPr lang="en-US" smtClean="0"/>
          </a:p>
          <a:p>
            <a:r>
              <a:rPr lang="en-US">
                <a:hlinkClick r:id="rId7"/>
              </a:rPr>
              <a:t>https://learngitbranching.js.org</a:t>
            </a:r>
            <a:r>
              <a:rPr lang="en-US" smtClean="0">
                <a:hlinkClick r:id="rId7"/>
              </a:rPr>
              <a:t>/</a:t>
            </a:r>
            <a:r>
              <a:rPr lang="en-US"/>
              <a:t> </a:t>
            </a:r>
            <a:endParaRPr lang="en-US" smtClean="0"/>
          </a:p>
        </p:txBody>
      </p:sp>
    </p:spTree>
    <p:extLst>
      <p:ext uri="{BB962C8B-B14F-4D97-AF65-F5344CB8AC3E}">
        <p14:creationId xmlns:p14="http://schemas.microsoft.com/office/powerpoint/2010/main" val="932580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mtClean="0"/>
              <a:t>Naming</a:t>
            </a:r>
            <a:endParaRPr lang="en-US"/>
          </a:p>
        </p:txBody>
      </p:sp>
      <p:pic>
        <p:nvPicPr>
          <p:cNvPr id="10" name="Picture 9"/>
          <p:cNvPicPr>
            <a:picLocks noChangeAspect="1"/>
          </p:cNvPicPr>
          <p:nvPr/>
        </p:nvPicPr>
        <p:blipFill>
          <a:blip r:embed="rId2"/>
          <a:stretch>
            <a:fillRect/>
          </a:stretch>
        </p:blipFill>
        <p:spPr>
          <a:xfrm>
            <a:off x="47328" y="764704"/>
            <a:ext cx="6191250" cy="5800725"/>
          </a:xfrm>
          <a:prstGeom prst="rect">
            <a:avLst/>
          </a:prstGeom>
        </p:spPr>
      </p:pic>
    </p:spTree>
    <p:extLst>
      <p:ext uri="{BB962C8B-B14F-4D97-AF65-F5344CB8AC3E}">
        <p14:creationId xmlns:p14="http://schemas.microsoft.com/office/powerpoint/2010/main" val="3967978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710425910"/>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Basis-concepten: VS, github, Trello (scrum board), syntax  , Nuget, nieuwe features C# 6 en 7)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rgbClr val="00B050"/>
                          </a:solidFill>
                          <a:effectLst/>
                          <a:latin typeface="+mn-lt"/>
                          <a:ea typeface="+mn-ea"/>
                          <a:cs typeface="+mn-cs"/>
                        </a:rPr>
                        <a:t>OOP, Interfaces, structs, Datastructuren, Generics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Geheugengebruik (CLI, GC), Extension Methods, Recursion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r>
                        <a:rPr lang="pt-PT" sz="1200" baseline="0" smtClean="0"/>
                        <a:t> (Unit) Tests/TDD</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1 (4 – 8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898338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GB" err="1" smtClean="0"/>
              <a:t>Roelof</a:t>
            </a:r>
            <a:r>
              <a:rPr lang="en-GB" smtClean="0"/>
              <a:t> Jansen</a:t>
            </a:r>
            <a:endParaRPr lang="en-US"/>
          </a:p>
        </p:txBody>
      </p:sp>
      <p:sp>
        <p:nvSpPr>
          <p:cNvPr id="4" name="Text Placeholder 3"/>
          <p:cNvSpPr>
            <a:spLocks noGrp="1"/>
          </p:cNvSpPr>
          <p:nvPr>
            <p:ph type="body" sz="quarter" idx="10"/>
          </p:nvPr>
        </p:nvSpPr>
        <p:spPr>
          <a:xfrm>
            <a:off x="782080" y="4316883"/>
            <a:ext cx="3657736" cy="894840"/>
          </a:xfrm>
        </p:spPr>
        <p:txBody>
          <a:bodyPr/>
          <a:lstStyle/>
          <a:p>
            <a:r>
              <a:rPr lang="en-GB" smtClean="0"/>
              <a:t>Software Developer</a:t>
            </a:r>
          </a:p>
          <a:p>
            <a:r>
              <a:rPr lang="en-GB" smtClean="0"/>
              <a:t>Contact: roelof.jansen@capgemini.com</a:t>
            </a: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80" y="980728"/>
            <a:ext cx="2592288" cy="25922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36432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GB" smtClean="0"/>
              <a:t>OOP</a:t>
            </a:r>
            <a:endParaRPr lang="en-US"/>
          </a:p>
        </p:txBody>
      </p:sp>
      <p:pic>
        <p:nvPicPr>
          <p:cNvPr id="90114" name="Picture 2" descr="Afbeeldingsresultaat voor inheritance 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71" y="2332976"/>
            <a:ext cx="5446057" cy="4297193"/>
          </a:xfrm>
          <a:prstGeom prst="rect">
            <a:avLst/>
          </a:prstGeom>
          <a:noFill/>
          <a:extLst>
            <a:ext uri="{909E8E84-426E-40DD-AFC4-6F175D3DCCD1}">
              <a14:hiddenFill xmlns:a14="http://schemas.microsoft.com/office/drawing/2010/main">
                <a:solidFill>
                  <a:srgbClr val="FFFFFF"/>
                </a:solidFill>
              </a14:hiddenFill>
            </a:ext>
          </a:extLst>
        </p:spPr>
      </p:pic>
      <p:pic>
        <p:nvPicPr>
          <p:cNvPr id="90116" name="Picture 4" descr="http://www.tutorialsteacher.com/Content/images/csharp/generic-cla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36" y="2336800"/>
            <a:ext cx="6351427" cy="429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426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681921139"/>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Basis-concepten: VS, github, Trello (scrum board), syntax  , Nuget, nieuwe features C# 6 en 7)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OOP, Interfaces, structs, Datastructuren, Generics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Geheugengebruik (CLI, GC), Extension Methods, Recursion</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r>
                        <a:rPr lang="pt-PT" sz="1200" baseline="0" smtClean="0"/>
                        <a:t> (Unit) Tests/TDD</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1 (4 – 8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11013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mtClean="0"/>
              <a:t>Background links</a:t>
            </a:r>
            <a:endParaRPr lang="en-US"/>
          </a:p>
        </p:txBody>
      </p:sp>
      <p:sp>
        <p:nvSpPr>
          <p:cNvPr id="6" name="Text Placeholder 5"/>
          <p:cNvSpPr>
            <a:spLocks noGrp="1"/>
          </p:cNvSpPr>
          <p:nvPr>
            <p:ph type="body" sz="quarter" idx="29"/>
          </p:nvPr>
        </p:nvSpPr>
        <p:spPr>
          <a:xfrm>
            <a:off x="5087888" y="518014"/>
            <a:ext cx="5913941" cy="412363"/>
          </a:xfrm>
        </p:spPr>
        <p:txBody>
          <a:bodyPr/>
          <a:lstStyle/>
          <a:p>
            <a:r>
              <a:rPr lang="en-GB" smtClean="0"/>
              <a:t>GC</a:t>
            </a:r>
            <a:endParaRPr lang="en-US"/>
          </a:p>
        </p:txBody>
      </p:sp>
      <p:sp>
        <p:nvSpPr>
          <p:cNvPr id="7" name="Text Placeholder 6"/>
          <p:cNvSpPr>
            <a:spLocks noGrp="1"/>
          </p:cNvSpPr>
          <p:nvPr>
            <p:ph type="body" sz="quarter" idx="30"/>
          </p:nvPr>
        </p:nvSpPr>
        <p:spPr>
          <a:xfrm>
            <a:off x="5087888" y="936969"/>
            <a:ext cx="6624736" cy="1177616"/>
          </a:xfrm>
        </p:spPr>
        <p:txBody>
          <a:bodyPr/>
          <a:lstStyle/>
          <a:p>
            <a:r>
              <a:rPr lang="en-US"/>
              <a:t>https://docs.microsoft.com/en-us/dotnet/standard/garbage-collection/fundamentals</a:t>
            </a:r>
          </a:p>
        </p:txBody>
      </p:sp>
      <p:sp>
        <p:nvSpPr>
          <p:cNvPr id="8" name="Text Placeholder 7"/>
          <p:cNvSpPr>
            <a:spLocks noGrp="1"/>
          </p:cNvSpPr>
          <p:nvPr>
            <p:ph type="body" sz="quarter" idx="31"/>
          </p:nvPr>
        </p:nvSpPr>
        <p:spPr>
          <a:xfrm>
            <a:off x="6099590" y="4647262"/>
            <a:ext cx="4902239" cy="412363"/>
          </a:xfrm>
        </p:spPr>
        <p:txBody>
          <a:bodyPr/>
          <a:lstStyle/>
          <a:p>
            <a:r>
              <a:rPr lang="en-GB" smtClean="0"/>
              <a:t>Managed Code</a:t>
            </a:r>
            <a:endParaRPr lang="en-US"/>
          </a:p>
        </p:txBody>
      </p:sp>
      <p:sp>
        <p:nvSpPr>
          <p:cNvPr id="9" name="Text Placeholder 8"/>
          <p:cNvSpPr>
            <a:spLocks noGrp="1"/>
          </p:cNvSpPr>
          <p:nvPr>
            <p:ph type="body" sz="quarter" idx="32"/>
          </p:nvPr>
        </p:nvSpPr>
        <p:spPr>
          <a:xfrm>
            <a:off x="6099590" y="5066217"/>
            <a:ext cx="4902240" cy="1177616"/>
          </a:xfrm>
        </p:spPr>
        <p:txBody>
          <a:bodyPr/>
          <a:lstStyle/>
          <a:p>
            <a:r>
              <a:rPr lang="en-US"/>
              <a:t>https://stackoverflow.com/questions/3368802/what-is-the-difference-in-managed-and-unmanaged-code-memory-and-size</a:t>
            </a:r>
          </a:p>
        </p:txBody>
      </p:sp>
      <p:sp>
        <p:nvSpPr>
          <p:cNvPr id="10" name="Text Placeholder 9"/>
          <p:cNvSpPr>
            <a:spLocks noGrp="1"/>
          </p:cNvSpPr>
          <p:nvPr>
            <p:ph type="body" sz="quarter" idx="33"/>
          </p:nvPr>
        </p:nvSpPr>
        <p:spPr>
          <a:xfrm>
            <a:off x="5087888" y="2563381"/>
            <a:ext cx="5913941" cy="412363"/>
          </a:xfrm>
        </p:spPr>
        <p:txBody>
          <a:bodyPr/>
          <a:lstStyle/>
          <a:p>
            <a:r>
              <a:rPr lang="en-GB" smtClean="0"/>
              <a:t>.NET Background</a:t>
            </a:r>
            <a:endParaRPr lang="en-US"/>
          </a:p>
        </p:txBody>
      </p:sp>
      <p:pic>
        <p:nvPicPr>
          <p:cNvPr id="16" name="Picture 15"/>
          <p:cNvPicPr>
            <a:picLocks noChangeAspect="1"/>
          </p:cNvPicPr>
          <p:nvPr/>
        </p:nvPicPr>
        <p:blipFill>
          <a:blip r:embed="rId2"/>
          <a:stretch>
            <a:fillRect/>
          </a:stretch>
        </p:blipFill>
        <p:spPr>
          <a:xfrm>
            <a:off x="22640" y="3421769"/>
            <a:ext cx="6076950" cy="3419475"/>
          </a:xfrm>
          <a:prstGeom prst="rect">
            <a:avLst/>
          </a:prstGeom>
        </p:spPr>
      </p:pic>
      <p:sp>
        <p:nvSpPr>
          <p:cNvPr id="11" name="Text Placeholder 10"/>
          <p:cNvSpPr>
            <a:spLocks noGrp="1"/>
          </p:cNvSpPr>
          <p:nvPr>
            <p:ph type="body" sz="quarter" idx="34"/>
          </p:nvPr>
        </p:nvSpPr>
        <p:spPr>
          <a:xfrm>
            <a:off x="5087888" y="2982336"/>
            <a:ext cx="5913942" cy="1177616"/>
          </a:xfrm>
        </p:spPr>
        <p:txBody>
          <a:bodyPr/>
          <a:lstStyle/>
          <a:p>
            <a:r>
              <a:rPr lang="en-US">
                <a:hlinkClick r:id="rId3"/>
              </a:rPr>
              <a:t>https://</a:t>
            </a:r>
            <a:r>
              <a:rPr lang="en-US" smtClean="0">
                <a:hlinkClick r:id="rId3"/>
              </a:rPr>
              <a:t>en.wikipedia.org/wiki/Common_Intermediate_Language</a:t>
            </a:r>
            <a:endParaRPr lang="en-US" smtClean="0"/>
          </a:p>
          <a:p>
            <a:r>
              <a:rPr lang="en-US">
                <a:hlinkClick r:id="rId4"/>
              </a:rPr>
              <a:t>https://</a:t>
            </a:r>
            <a:r>
              <a:rPr lang="en-US" smtClean="0">
                <a:hlinkClick r:id="rId4"/>
              </a:rPr>
              <a:t>en.wikipedia.org/wiki/Common_Language_Infrastructure</a:t>
            </a:r>
            <a:endParaRPr lang="en-US" smtClean="0"/>
          </a:p>
          <a:p>
            <a:endParaRPr lang="en-US"/>
          </a:p>
        </p:txBody>
      </p:sp>
    </p:spTree>
    <p:extLst>
      <p:ext uri="{BB962C8B-B14F-4D97-AF65-F5344CB8AC3E}">
        <p14:creationId xmlns:p14="http://schemas.microsoft.com/office/powerpoint/2010/main" val="565748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127449" y="1988840"/>
            <a:ext cx="1944216" cy="412363"/>
          </a:xfrm>
        </p:spPr>
        <p:txBody>
          <a:bodyPr/>
          <a:lstStyle/>
          <a:p>
            <a:r>
              <a:rPr lang="en-GB" smtClean="0"/>
              <a:t>CLI/CIL/CLR</a:t>
            </a:r>
            <a:endParaRPr lang="en-US"/>
          </a:p>
        </p:txBody>
      </p:sp>
      <p:pic>
        <p:nvPicPr>
          <p:cNvPr id="90114" name="Picture 2" descr="https://upload.wikimedia.org/wikipedia/commons/thumb/8/85/Overview_of_the_Common_Language_Infrastructure.svg/520px-Overview_of_the_Common_Language_Infrastructur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040" y="620688"/>
            <a:ext cx="4953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32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78584396"/>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Basis-concepten: VS, github, Trello (scrum board), syntax  , Nuget, nieuwe features C# 6 en 7)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OOP, Interfaces, structs, Datastructuren, Generics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Geheugengebruik (CLI, GC), Extension Methods, Recursion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Design Patterns,</a:t>
                      </a:r>
                      <a:r>
                        <a:rPr lang="pt-PT" sz="1200" b="1" baseline="0" smtClean="0">
                          <a:solidFill>
                            <a:srgbClr val="00B050"/>
                          </a:solidFill>
                        </a:rPr>
                        <a:t> (Unit) Tests/TDD</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1 (4 – 8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3274635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GB" smtClean="0"/>
              <a:t>Developer</a:t>
            </a:r>
          </a:p>
          <a:p>
            <a:r>
              <a:rPr lang="en-GB" smtClean="0"/>
              <a:t>Paradigma’s</a:t>
            </a:r>
            <a:endParaRPr lang="en-US"/>
          </a:p>
        </p:txBody>
      </p:sp>
      <p:pic>
        <p:nvPicPr>
          <p:cNvPr id="91140" name="Picture 4" descr="http://www.commitstrip.com/wp-content/uploads/2012/08/Strips-Reprise-de-vieux-projet-550-finalengli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894" y="836712"/>
            <a:ext cx="6250257" cy="578432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59496" y="4869160"/>
            <a:ext cx="4464496" cy="1200329"/>
          </a:xfrm>
          <a:prstGeom prst="rect">
            <a:avLst/>
          </a:prstGeom>
          <a:noFill/>
        </p:spPr>
        <p:txBody>
          <a:bodyPr wrap="square" rtlCol="0">
            <a:spAutoFit/>
          </a:bodyPr>
          <a:lstStyle/>
          <a:p>
            <a:r>
              <a:rPr lang="en-GB" smtClean="0"/>
              <a:t>KISS (Keep It Simple Stupid)</a:t>
            </a:r>
          </a:p>
          <a:p>
            <a:r>
              <a:rPr lang="en-GB" smtClean="0"/>
              <a:t>YAGNI (You Aint Gonna Need It)</a:t>
            </a:r>
          </a:p>
          <a:p>
            <a:r>
              <a:rPr lang="en-GB" smtClean="0"/>
              <a:t>DRY (Don’t Repeat Yourself)</a:t>
            </a:r>
          </a:p>
          <a:p>
            <a:r>
              <a:rPr lang="en-GB" smtClean="0"/>
              <a:t>LeBlanc’s Law (Later == Never)</a:t>
            </a:r>
            <a:endParaRPr lang="en-US"/>
          </a:p>
        </p:txBody>
      </p:sp>
    </p:spTree>
    <p:extLst>
      <p:ext uri="{BB962C8B-B14F-4D97-AF65-F5344CB8AC3E}">
        <p14:creationId xmlns:p14="http://schemas.microsoft.com/office/powerpoint/2010/main" val="4013466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1919536" y="1988840"/>
            <a:ext cx="1728191" cy="720080"/>
          </a:xfrm>
        </p:spPr>
        <p:txBody>
          <a:bodyPr/>
          <a:lstStyle/>
          <a:p>
            <a:r>
              <a:rPr lang="en-GB" sz="3200" smtClean="0"/>
              <a:t>Scrum</a:t>
            </a:r>
          </a:p>
        </p:txBody>
      </p:sp>
      <p:pic>
        <p:nvPicPr>
          <p:cNvPr id="93186" name="Picture 2" descr="https://www.commitstrip.com/wp-content/uploads/2017/01/Strip-Budegt-fixe-pour-projet-flexible-english650-fin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692696"/>
            <a:ext cx="6191250" cy="58483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35359" y="3861048"/>
            <a:ext cx="4896544" cy="1754326"/>
          </a:xfrm>
          <a:prstGeom prst="rect">
            <a:avLst/>
          </a:prstGeom>
          <a:noFill/>
        </p:spPr>
        <p:txBody>
          <a:bodyPr wrap="square" rtlCol="0">
            <a:spAutoFit/>
          </a:bodyPr>
          <a:lstStyle/>
          <a:p>
            <a:r>
              <a:rPr lang="en-US">
                <a:hlinkClick r:id="rId3"/>
              </a:rPr>
              <a:t>https://www.scrum.org</a:t>
            </a:r>
            <a:r>
              <a:rPr lang="en-US" smtClean="0">
                <a:hlinkClick r:id="rId3"/>
              </a:rPr>
              <a:t>/</a:t>
            </a:r>
            <a:endParaRPr lang="en-US" smtClean="0"/>
          </a:p>
          <a:p>
            <a:r>
              <a:rPr lang="en-US">
                <a:hlinkClick r:id="rId4"/>
              </a:rPr>
              <a:t>http://</a:t>
            </a:r>
            <a:r>
              <a:rPr lang="en-US" smtClean="0">
                <a:hlinkClick r:id="rId4"/>
              </a:rPr>
              <a:t>www.scrumguides.org/index.html</a:t>
            </a:r>
            <a:endParaRPr lang="en-US" smtClean="0"/>
          </a:p>
          <a:p>
            <a:r>
              <a:rPr lang="en-US" smtClean="0"/>
              <a:t>Online test:</a:t>
            </a:r>
            <a:r>
              <a:rPr lang="en-US" smtClean="0">
                <a:hlinkClick r:id="rId5"/>
              </a:rPr>
              <a:t> https</a:t>
            </a:r>
            <a:r>
              <a:rPr lang="en-US">
                <a:hlinkClick r:id="rId5"/>
              </a:rPr>
              <a:t>://</a:t>
            </a:r>
            <a:r>
              <a:rPr lang="en-US" smtClean="0">
                <a:hlinkClick r:id="rId5"/>
              </a:rPr>
              <a:t>www.scrum.org/open-assessments/scrum-open</a:t>
            </a:r>
            <a:endParaRPr lang="en-US" smtClean="0"/>
          </a:p>
          <a:p>
            <a:endParaRPr lang="en-US"/>
          </a:p>
        </p:txBody>
      </p:sp>
    </p:spTree>
    <p:extLst>
      <p:ext uri="{BB962C8B-B14F-4D97-AF65-F5344CB8AC3E}">
        <p14:creationId xmlns:p14="http://schemas.microsoft.com/office/powerpoint/2010/main" val="155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4078428486"/>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Basis-concepten: VS, github, Trello (scrum board), syntax  , Nuget, nieuwe features C# 6 en 7)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OOP, Interfaces, structs, Datastructuren, Generics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Geheugengebruik (CLI, GC), Extension Methods, Recursion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r>
                        <a:rPr lang="pt-PT" sz="1200" baseline="0" smtClean="0"/>
                        <a:t> (Unit) Tests/TDD</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Design Patterns</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1 (4 – 8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2550908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a:hlinkClick r:id="rId2"/>
              </a:rPr>
              <a:t>http://www.dofactory.com/net/design-patterns</a:t>
            </a:r>
            <a:endParaRPr lang="en-US"/>
          </a:p>
          <a:p>
            <a:r>
              <a:rPr lang="en-US">
                <a:hlinkClick r:id="rId3"/>
              </a:rPr>
              <a:t>https://sourcemaking.com/design_patterns</a:t>
            </a:r>
            <a:endParaRPr lang="en-US"/>
          </a:p>
          <a:p>
            <a:endParaRPr lang="en-US"/>
          </a:p>
        </p:txBody>
      </p:sp>
      <p:sp>
        <p:nvSpPr>
          <p:cNvPr id="8" name="Text Placeholder 7"/>
          <p:cNvSpPr>
            <a:spLocks noGrp="1"/>
          </p:cNvSpPr>
          <p:nvPr>
            <p:ph type="body" sz="quarter" idx="12"/>
          </p:nvPr>
        </p:nvSpPr>
        <p:spPr/>
        <p:txBody>
          <a:bodyPr/>
          <a:lstStyle/>
          <a:p>
            <a:r>
              <a:rPr lang="en-GB" smtClean="0"/>
              <a:t>Design patterns</a:t>
            </a:r>
            <a:endParaRPr lang="en-US"/>
          </a:p>
        </p:txBody>
      </p:sp>
      <p:sp>
        <p:nvSpPr>
          <p:cNvPr id="9" name="Text Placeholder 8"/>
          <p:cNvSpPr>
            <a:spLocks noGrp="1"/>
          </p:cNvSpPr>
          <p:nvPr>
            <p:ph type="body" sz="quarter" idx="13"/>
          </p:nvPr>
        </p:nvSpPr>
        <p:spPr>
          <a:xfrm>
            <a:off x="227349" y="3140968"/>
            <a:ext cx="5400000" cy="743987"/>
          </a:xfrm>
        </p:spPr>
        <p:txBody>
          <a:bodyPr/>
          <a:lstStyle/>
          <a:p>
            <a:r>
              <a:rPr lang="en-GB" smtClean="0"/>
              <a:t>Code Quality Testing</a:t>
            </a:r>
            <a:endParaRPr lang="en-US"/>
          </a:p>
        </p:txBody>
      </p:sp>
      <p:sp>
        <p:nvSpPr>
          <p:cNvPr id="6" name="Title 5"/>
          <p:cNvSpPr>
            <a:spLocks noGrp="1"/>
          </p:cNvSpPr>
          <p:nvPr>
            <p:ph type="title"/>
          </p:nvPr>
        </p:nvSpPr>
        <p:spPr/>
        <p:txBody>
          <a:bodyPr/>
          <a:lstStyle/>
          <a:p>
            <a:r>
              <a:rPr lang="en-GB" smtClean="0"/>
              <a:t>Code Quality</a:t>
            </a:r>
            <a:endParaRPr lang="en-US"/>
          </a:p>
        </p:txBody>
      </p:sp>
      <p:sp>
        <p:nvSpPr>
          <p:cNvPr id="10" name="Text Placeholder 9"/>
          <p:cNvSpPr>
            <a:spLocks noGrp="1"/>
          </p:cNvSpPr>
          <p:nvPr>
            <p:ph type="body" sz="quarter" idx="14"/>
          </p:nvPr>
        </p:nvSpPr>
        <p:spPr>
          <a:xfrm>
            <a:off x="227349" y="3789040"/>
            <a:ext cx="5400000" cy="4076234"/>
          </a:xfrm>
        </p:spPr>
        <p:txBody>
          <a:bodyPr/>
          <a:lstStyle/>
          <a:p>
            <a:r>
              <a:rPr lang="en-US">
                <a:hlinkClick r:id="rId4"/>
              </a:rPr>
              <a:t>https://bettercodehub.com</a:t>
            </a:r>
            <a:r>
              <a:rPr lang="en-US" smtClean="0">
                <a:hlinkClick r:id="rId4"/>
              </a:rPr>
              <a:t>/</a:t>
            </a:r>
            <a:endParaRPr lang="en-US" smtClean="0"/>
          </a:p>
          <a:p>
            <a:r>
              <a:rPr lang="en-US">
                <a:hlinkClick r:id="rId5"/>
              </a:rPr>
              <a:t>https://www.sonarqube.org</a:t>
            </a:r>
            <a:r>
              <a:rPr lang="en-US" smtClean="0">
                <a:hlinkClick r:id="rId5"/>
              </a:rPr>
              <a:t>/</a:t>
            </a:r>
            <a:endParaRPr lang="en-US" smtClean="0"/>
          </a:p>
          <a:p>
            <a:endParaRPr lang="en-US"/>
          </a:p>
        </p:txBody>
      </p:sp>
      <p:pic>
        <p:nvPicPr>
          <p:cNvPr id="94212" name="Picture 4" descr="https://www.commitstrip.com/wp-content/uploads/2017/02/Strip-Ou-sont-les-tests-unitaires-english650-fina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9976" y="764704"/>
            <a:ext cx="6191250" cy="562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607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680012111"/>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b="1" kern="1200" smtClean="0">
                          <a:solidFill>
                            <a:srgbClr val="00B050"/>
                          </a:solidFill>
                          <a:effectLst/>
                          <a:latin typeface="+mn-lt"/>
                          <a:ea typeface="+mn-ea"/>
                          <a:cs typeface="+mn-cs"/>
                        </a:rPr>
                        <a:t>Asynchroon, Threading, Locks, Callbacks</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Anonyms,</a:t>
                      </a:r>
                      <a:r>
                        <a:rPr lang="en-US" sz="1200" kern="1200" baseline="0" smtClean="0">
                          <a:solidFill>
                            <a:schemeClr val="dk1"/>
                          </a:solidFill>
                          <a:effectLst/>
                          <a:latin typeface="+mn-lt"/>
                          <a:ea typeface="+mn-ea"/>
                          <a:cs typeface="+mn-cs"/>
                        </a:rPr>
                        <a:t> Lambda, Linq</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Observables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Unit testing, Refactoring</a:t>
                      </a:r>
                      <a:r>
                        <a:rPr lang="pt-PT" sz="1200" baseline="0" smtClean="0"/>
                        <a:t> (incl SOLID &amp; Clean Coding)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Samen</a:t>
                      </a:r>
                      <a:r>
                        <a:rPr lang="pt-PT" sz="1200" baseline="0" smtClean="0"/>
                        <a:t> doorlopen opdracht + 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2 (11 – 15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369080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6054"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p>
            <a:r>
              <a:rPr lang="en-US" smtClean="0"/>
              <a:t>C#</a:t>
            </a:r>
            <a:endParaRPr lang="en-GB"/>
          </a:p>
        </p:txBody>
      </p:sp>
      <p:sp>
        <p:nvSpPr>
          <p:cNvPr id="16" name="Text Placeholder 15"/>
          <p:cNvSpPr>
            <a:spLocks noGrp="1"/>
          </p:cNvSpPr>
          <p:nvPr>
            <p:ph type="body" sz="quarter" idx="38"/>
          </p:nvPr>
        </p:nvSpPr>
        <p:spPr/>
        <p:txBody>
          <a:bodyPr/>
          <a:lstStyle/>
          <a:p>
            <a:pPr marL="285750" indent="-285750">
              <a:buFontTx/>
              <a:buChar char="-"/>
            </a:pPr>
            <a:r>
              <a:rPr lang="pt-PT" smtClean="0"/>
              <a:t>Object Oriented</a:t>
            </a:r>
          </a:p>
          <a:p>
            <a:pPr marL="285750" indent="-285750">
              <a:buFontTx/>
              <a:buChar char="-"/>
            </a:pPr>
            <a:r>
              <a:rPr lang="pt-PT" smtClean="0"/>
              <a:t>Serverside</a:t>
            </a:r>
          </a:p>
          <a:p>
            <a:pPr marL="285750" indent="-285750">
              <a:buFontTx/>
              <a:buChar char="-"/>
            </a:pPr>
            <a:r>
              <a:rPr lang="pt-PT" smtClean="0"/>
              <a:t>Microsoft Stack (.NET)</a:t>
            </a:r>
          </a:p>
          <a:p>
            <a:pPr marL="285750" indent="-285750">
              <a:buFontTx/>
              <a:buChar char="-"/>
            </a:pPr>
            <a:r>
              <a:rPr lang="pt-PT" smtClean="0"/>
              <a:t>Strongly typed</a:t>
            </a:r>
          </a:p>
        </p:txBody>
      </p:sp>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99856" y="0"/>
            <a:ext cx="4651248" cy="6888962"/>
          </a:xfrm>
          <a:prstGeom prst="rect">
            <a:avLst/>
          </a:prstGeom>
        </p:spPr>
      </p:pic>
    </p:spTree>
    <p:extLst>
      <p:ext uri="{BB962C8B-B14F-4D97-AF65-F5344CB8AC3E}">
        <p14:creationId xmlns:p14="http://schemas.microsoft.com/office/powerpoint/2010/main" val="4131584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Afbeeldingsresultaat voor async threa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856" y="188640"/>
            <a:ext cx="6639070" cy="633054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GB" smtClean="0"/>
              <a:t>(A)Sync &amp; Threading</a:t>
            </a:r>
            <a:endParaRPr lang="en-US"/>
          </a:p>
        </p:txBody>
      </p:sp>
      <p:sp>
        <p:nvSpPr>
          <p:cNvPr id="22" name="Text Placeholder 21"/>
          <p:cNvSpPr>
            <a:spLocks noGrp="1"/>
          </p:cNvSpPr>
          <p:nvPr>
            <p:ph type="body" sz="quarter" idx="38"/>
          </p:nvPr>
        </p:nvSpPr>
        <p:spPr>
          <a:xfrm>
            <a:off x="227349" y="3212976"/>
            <a:ext cx="4286594" cy="2993216"/>
          </a:xfrm>
        </p:spPr>
        <p:txBody>
          <a:bodyPr/>
          <a:lstStyle/>
          <a:p>
            <a:r>
              <a:rPr lang="en-GB" smtClean="0"/>
              <a:t>Synchroon: alle handelingen vallen achter elkaar</a:t>
            </a:r>
          </a:p>
          <a:p>
            <a:r>
              <a:rPr lang="en-GB" smtClean="0"/>
              <a:t>Asynchroon: alle handelingen worden op dezelfde thread uitgevoerd, maar gedurende ‘wacht-momenten’ wordt ander werk uitgevoerd.</a:t>
            </a:r>
          </a:p>
          <a:p>
            <a:r>
              <a:rPr lang="en-GB" smtClean="0"/>
              <a:t>Multi-threaded: alle handelingen worden verspreid over verschillende threads om daar het werk te doen.</a:t>
            </a:r>
          </a:p>
          <a:p>
            <a:endParaRPr lang="en-GB" smtClean="0"/>
          </a:p>
          <a:p>
            <a:pPr>
              <a:spcBef>
                <a:spcPts val="600"/>
              </a:spcBef>
            </a:pPr>
            <a:r>
              <a:rPr lang="en-GB" b="1" smtClean="0"/>
              <a:t>Handige link:</a:t>
            </a:r>
          </a:p>
        </p:txBody>
      </p:sp>
      <p:sp>
        <p:nvSpPr>
          <p:cNvPr id="23" name="Rectangle 22"/>
          <p:cNvSpPr/>
          <p:nvPr/>
        </p:nvSpPr>
        <p:spPr>
          <a:xfrm>
            <a:off x="119336" y="6334517"/>
            <a:ext cx="10899285" cy="369332"/>
          </a:xfrm>
          <a:prstGeom prst="rect">
            <a:avLst/>
          </a:prstGeom>
        </p:spPr>
        <p:txBody>
          <a:bodyPr wrap="square">
            <a:spAutoFit/>
          </a:bodyPr>
          <a:lstStyle/>
          <a:p>
            <a:r>
              <a:rPr lang="en-US"/>
              <a:t>http://www.davidwhitney.co.uk/Blog/2014/10/16/deferred-execution-in-c-fun-with-funcs/</a:t>
            </a:r>
          </a:p>
        </p:txBody>
      </p:sp>
    </p:spTree>
    <p:extLst>
      <p:ext uri="{BB962C8B-B14F-4D97-AF65-F5344CB8AC3E}">
        <p14:creationId xmlns:p14="http://schemas.microsoft.com/office/powerpoint/2010/main" val="2462225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375549056"/>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Asynchroon, Threading, Locks, Callbacks</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rgbClr val="00B050"/>
                          </a:solidFill>
                          <a:effectLst/>
                          <a:latin typeface="+mn-lt"/>
                          <a:ea typeface="+mn-ea"/>
                          <a:cs typeface="+mn-cs"/>
                        </a:rPr>
                        <a:t>Anonyms,</a:t>
                      </a:r>
                      <a:r>
                        <a:rPr lang="en-US" sz="1200" b="1" kern="1200" baseline="0" smtClean="0">
                          <a:solidFill>
                            <a:srgbClr val="00B050"/>
                          </a:solidFill>
                          <a:effectLst/>
                          <a:latin typeface="+mn-lt"/>
                          <a:ea typeface="+mn-ea"/>
                          <a:cs typeface="+mn-cs"/>
                        </a:rPr>
                        <a:t> Lambda, Linq</a:t>
                      </a:r>
                      <a:r>
                        <a:rPr lang="en-US" sz="1200" b="1" smtClean="0">
                          <a:solidFill>
                            <a:srgbClr val="00B050"/>
                          </a:solidFill>
                          <a:effectLst/>
                        </a:rPr>
                        <a:t> </a:t>
                      </a:r>
                      <a:r>
                        <a:rPr lang="en-US" sz="1200" b="1" kern="1200" smtClean="0">
                          <a:solidFill>
                            <a:srgbClr val="00B050"/>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Observables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Unit testing, Refactoring</a:t>
                      </a:r>
                      <a:r>
                        <a:rPr lang="pt-PT" sz="1200" baseline="0" smtClean="0"/>
                        <a:t> (incl SOLID &amp; Clean Coding)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Samen</a:t>
                      </a:r>
                      <a:r>
                        <a:rPr lang="pt-PT" sz="1200" baseline="0" smtClean="0"/>
                        <a:t> doorlopen opdracht + 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2 (11 – 15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4138578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mtClean="0"/>
              <a:t>Anoniem</a:t>
            </a:r>
            <a:endParaRPr lang="en-US"/>
          </a:p>
        </p:txBody>
      </p:sp>
      <p:sp>
        <p:nvSpPr>
          <p:cNvPr id="6" name="Text Placeholder 5"/>
          <p:cNvSpPr>
            <a:spLocks noGrp="1"/>
          </p:cNvSpPr>
          <p:nvPr>
            <p:ph type="body" sz="quarter" idx="29"/>
          </p:nvPr>
        </p:nvSpPr>
        <p:spPr/>
        <p:txBody>
          <a:bodyPr/>
          <a:lstStyle/>
          <a:p>
            <a:r>
              <a:rPr lang="en-GB" smtClean="0"/>
              <a:t>Anoniem Object</a:t>
            </a:r>
            <a:endParaRPr lang="en-US"/>
          </a:p>
        </p:txBody>
      </p:sp>
      <p:sp>
        <p:nvSpPr>
          <p:cNvPr id="7" name="Text Placeholder 6"/>
          <p:cNvSpPr>
            <a:spLocks noGrp="1"/>
          </p:cNvSpPr>
          <p:nvPr>
            <p:ph type="body" sz="quarter" idx="30"/>
          </p:nvPr>
        </p:nvSpPr>
        <p:spPr/>
        <p:txBody>
          <a:bodyPr/>
          <a:lstStyle/>
          <a:p>
            <a:r>
              <a:rPr lang="en-GB" smtClean="0"/>
              <a:t>Een object waarvan niet vooraf een definitie gemaakt is middels een class. Let erop dat deze niet door te geven is via method-calls (type wordt door compiler gemaakt), geen methoden heeft en dat type-safety is uitgeschakeld.</a:t>
            </a:r>
          </a:p>
        </p:txBody>
      </p:sp>
      <p:sp>
        <p:nvSpPr>
          <p:cNvPr id="8" name="Text Placeholder 7"/>
          <p:cNvSpPr>
            <a:spLocks noGrp="1"/>
          </p:cNvSpPr>
          <p:nvPr>
            <p:ph type="body" sz="quarter" idx="31"/>
          </p:nvPr>
        </p:nvSpPr>
        <p:spPr>
          <a:xfrm>
            <a:off x="6981371" y="3868698"/>
            <a:ext cx="4020458" cy="412363"/>
          </a:xfrm>
        </p:spPr>
        <p:txBody>
          <a:bodyPr/>
          <a:lstStyle/>
          <a:p>
            <a:r>
              <a:rPr lang="en-GB" smtClean="0"/>
              <a:t>Extension methods</a:t>
            </a:r>
            <a:endParaRPr lang="en-US"/>
          </a:p>
        </p:txBody>
      </p:sp>
      <p:sp>
        <p:nvSpPr>
          <p:cNvPr id="9" name="Text Placeholder 8"/>
          <p:cNvSpPr>
            <a:spLocks noGrp="1"/>
          </p:cNvSpPr>
          <p:nvPr>
            <p:ph type="body" sz="quarter" idx="32"/>
          </p:nvPr>
        </p:nvSpPr>
        <p:spPr>
          <a:xfrm>
            <a:off x="6972778" y="4253512"/>
            <a:ext cx="4020458" cy="1177616"/>
          </a:xfrm>
        </p:spPr>
        <p:txBody>
          <a:bodyPr/>
          <a:lstStyle/>
          <a:p>
            <a:r>
              <a:rPr lang="en-GB" smtClean="0"/>
              <a:t>Extensions zijn methoden die je vanuit je eigen code toevoegt aan andere klassen voor extra functionaliteit. Deze wordt vervolgens gezien en gebruikt alsof die methode bij een instantie van die klasse hoort.</a:t>
            </a:r>
            <a:endParaRPr lang="en-US"/>
          </a:p>
        </p:txBody>
      </p:sp>
      <p:sp>
        <p:nvSpPr>
          <p:cNvPr id="10" name="Text Placeholder 9"/>
          <p:cNvSpPr>
            <a:spLocks noGrp="1"/>
          </p:cNvSpPr>
          <p:nvPr>
            <p:ph type="body" sz="quarter" idx="33"/>
          </p:nvPr>
        </p:nvSpPr>
        <p:spPr>
          <a:xfrm>
            <a:off x="6972778" y="2136097"/>
            <a:ext cx="4020458" cy="412363"/>
          </a:xfrm>
        </p:spPr>
        <p:txBody>
          <a:bodyPr/>
          <a:lstStyle/>
          <a:p>
            <a:r>
              <a:rPr lang="en-GB" smtClean="0"/>
              <a:t>Lambda</a:t>
            </a:r>
            <a:endParaRPr lang="en-US"/>
          </a:p>
        </p:txBody>
      </p:sp>
      <p:sp>
        <p:nvSpPr>
          <p:cNvPr id="11" name="Text Placeholder 10"/>
          <p:cNvSpPr>
            <a:spLocks noGrp="1"/>
          </p:cNvSpPr>
          <p:nvPr>
            <p:ph type="body" sz="quarter" idx="34"/>
          </p:nvPr>
        </p:nvSpPr>
        <p:spPr>
          <a:xfrm>
            <a:off x="6981371" y="2518065"/>
            <a:ext cx="4020458" cy="1177616"/>
          </a:xfrm>
        </p:spPr>
        <p:txBody>
          <a:bodyPr/>
          <a:lstStyle/>
          <a:p>
            <a:r>
              <a:rPr lang="en-GB" smtClean="0"/>
              <a:t>Een anonieme methode. Deze kan als Func worden doorgeven aan andere methods en zijn vooral als korte methode bedoeld. Veel Linq-queries verwachten een functie als parameter en meestal zijn die via lambda’s te schrijven.</a:t>
            </a:r>
            <a:endParaRPr lang="en-US"/>
          </a:p>
        </p:txBody>
      </p:sp>
      <p:sp>
        <p:nvSpPr>
          <p:cNvPr id="12" name="Text Placeholder 11"/>
          <p:cNvSpPr>
            <a:spLocks noGrp="1"/>
          </p:cNvSpPr>
          <p:nvPr>
            <p:ph type="body" sz="quarter" idx="35"/>
          </p:nvPr>
        </p:nvSpPr>
        <p:spPr>
          <a:xfrm>
            <a:off x="5951984" y="985145"/>
            <a:ext cx="863263" cy="482705"/>
          </a:xfrm>
        </p:spPr>
        <p:txBody>
          <a:bodyPr/>
          <a:lstStyle/>
          <a:p>
            <a:r>
              <a:rPr lang="en-GB" sz="2000"/>
              <a:t>n</a:t>
            </a:r>
            <a:r>
              <a:rPr lang="en-GB" sz="2000" smtClean="0"/>
              <a:t>ew { }</a:t>
            </a:r>
            <a:endParaRPr lang="en-US" sz="2000"/>
          </a:p>
        </p:txBody>
      </p:sp>
      <p:sp>
        <p:nvSpPr>
          <p:cNvPr id="13" name="Text Placeholder 12"/>
          <p:cNvSpPr>
            <a:spLocks noGrp="1"/>
          </p:cNvSpPr>
          <p:nvPr>
            <p:ph type="body" sz="quarter" idx="36"/>
          </p:nvPr>
        </p:nvSpPr>
        <p:spPr>
          <a:xfrm>
            <a:off x="5287212" y="2472991"/>
            <a:ext cx="863263" cy="482705"/>
          </a:xfrm>
        </p:spPr>
        <p:txBody>
          <a:bodyPr/>
          <a:lstStyle/>
          <a:p>
            <a:r>
              <a:rPr lang="en-GB" sz="2000" smtClean="0"/>
              <a:t>(args) =&gt; {body}</a:t>
            </a:r>
            <a:endParaRPr lang="en-US" sz="2000"/>
          </a:p>
        </p:txBody>
      </p:sp>
      <p:pic>
        <p:nvPicPr>
          <p:cNvPr id="90114" name="Picture 2" descr="Afbeeldingsresultaat voor lambda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68320"/>
            <a:ext cx="5543393" cy="1926734"/>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3"/>
          <p:cNvSpPr>
            <a:spLocks noGrp="1"/>
          </p:cNvSpPr>
          <p:nvPr>
            <p:ph type="body" sz="quarter" idx="37"/>
          </p:nvPr>
        </p:nvSpPr>
        <p:spPr>
          <a:xfrm>
            <a:off x="5111761" y="4253512"/>
            <a:ext cx="863263" cy="482705"/>
          </a:xfrm>
        </p:spPr>
        <p:txBody>
          <a:bodyPr/>
          <a:lstStyle/>
          <a:p>
            <a:r>
              <a:rPr lang="en-GB" sz="2000" smtClean="0"/>
              <a:t>method(this int num)</a:t>
            </a:r>
            <a:endParaRPr lang="en-US" sz="2000"/>
          </a:p>
        </p:txBody>
      </p:sp>
    </p:spTree>
    <p:extLst>
      <p:ext uri="{BB962C8B-B14F-4D97-AF65-F5344CB8AC3E}">
        <p14:creationId xmlns:p14="http://schemas.microsoft.com/office/powerpoint/2010/main" val="633048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953619905"/>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Asynchroon, Threading, Locks, Callbacks</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Anonyms,</a:t>
                      </a:r>
                      <a:r>
                        <a:rPr lang="en-US" sz="1200" kern="1200" baseline="0" smtClean="0">
                          <a:solidFill>
                            <a:schemeClr val="dk1"/>
                          </a:solidFill>
                          <a:effectLst/>
                          <a:latin typeface="+mn-lt"/>
                          <a:ea typeface="+mn-ea"/>
                          <a:cs typeface="+mn-cs"/>
                        </a:rPr>
                        <a:t> Lambda, Linq</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Observables/Events</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Unit testing, Refactoring</a:t>
                      </a:r>
                      <a:r>
                        <a:rPr lang="pt-PT" sz="1200" baseline="0" smtClean="0"/>
                        <a:t> (incl SOLID &amp; Clean Coding)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Samen</a:t>
                      </a:r>
                      <a:r>
                        <a:rPr lang="pt-PT" sz="1200" baseline="0" smtClean="0"/>
                        <a:t> doorlopen opdracht + 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2 (11 – 15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94046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191344" y="44624"/>
            <a:ext cx="5904656" cy="1008112"/>
          </a:xfrm>
        </p:spPr>
        <p:txBody>
          <a:bodyPr/>
          <a:lstStyle/>
          <a:p>
            <a:r>
              <a:rPr lang="en-GB" smtClean="0">
                <a:solidFill>
                  <a:schemeClr val="tx1"/>
                </a:solidFill>
              </a:rPr>
              <a:t>Events</a:t>
            </a:r>
            <a:endParaRPr lang="en-US">
              <a:solidFill>
                <a:schemeClr val="tx1"/>
              </a:solidFill>
            </a:endParaRPr>
          </a:p>
        </p:txBody>
      </p:sp>
      <p:pic>
        <p:nvPicPr>
          <p:cNvPr id="91138" name="Picture 2" descr="Afbeeldingsresultaat voor Event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3" y="3833644"/>
            <a:ext cx="4920329" cy="29889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56040" y="3833644"/>
            <a:ext cx="5256584" cy="1477328"/>
          </a:xfrm>
          <a:prstGeom prst="rect">
            <a:avLst/>
          </a:prstGeom>
          <a:noFill/>
        </p:spPr>
        <p:txBody>
          <a:bodyPr wrap="square" rtlCol="0">
            <a:spAutoFit/>
          </a:bodyPr>
          <a:lstStyle/>
          <a:p>
            <a:pPr algn="r"/>
            <a:r>
              <a:rPr lang="en-GB" smtClean="0">
                <a:solidFill>
                  <a:schemeClr val="bg1"/>
                </a:solidFill>
              </a:rPr>
              <a:t>Observables zijn objecten die INotifyPropertyChanged interface implementeren. Dit betekent concreet dat er voor iedere wijziging van hun properties een event wordt opgegooid.</a:t>
            </a:r>
            <a:endParaRPr lang="en-US">
              <a:solidFill>
                <a:schemeClr val="bg1"/>
              </a:solidFill>
            </a:endParaRPr>
          </a:p>
        </p:txBody>
      </p:sp>
      <p:sp>
        <p:nvSpPr>
          <p:cNvPr id="9" name="Text Placeholder 5"/>
          <p:cNvSpPr txBox="1">
            <a:spLocks/>
          </p:cNvSpPr>
          <p:nvPr/>
        </p:nvSpPr>
        <p:spPr>
          <a:xfrm>
            <a:off x="8616280" y="2780928"/>
            <a:ext cx="3096344" cy="1224136"/>
          </a:xfrm>
          <a:prstGeom prst="rect">
            <a:avLst/>
          </a:prstGeom>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mj-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6000" kern="1200">
                <a:solidFill>
                  <a:schemeClr val="bg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mtClean="0"/>
              <a:t>Observables</a:t>
            </a:r>
            <a:endParaRPr lang="en-US"/>
          </a:p>
        </p:txBody>
      </p:sp>
      <p:sp>
        <p:nvSpPr>
          <p:cNvPr id="8" name="TextBox 7"/>
          <p:cNvSpPr txBox="1"/>
          <p:nvPr/>
        </p:nvSpPr>
        <p:spPr>
          <a:xfrm>
            <a:off x="191344" y="908720"/>
            <a:ext cx="6624736" cy="1200329"/>
          </a:xfrm>
          <a:prstGeom prst="rect">
            <a:avLst/>
          </a:prstGeom>
          <a:noFill/>
        </p:spPr>
        <p:txBody>
          <a:bodyPr wrap="square" rtlCol="0">
            <a:spAutoFit/>
          </a:bodyPr>
          <a:lstStyle/>
          <a:p>
            <a:r>
              <a:rPr lang="en-GB" smtClean="0"/>
              <a:t>Events zijn openbare methoden waar andere methoden zich op kunnen abboneren. Zodra het event afgaat, kunnen de abbonees daarop reageren. De event is zelf niet bewust van wie er een abbonement heeft.</a:t>
            </a:r>
            <a:endParaRPr lang="en-US"/>
          </a:p>
        </p:txBody>
      </p:sp>
    </p:spTree>
    <p:extLst>
      <p:ext uri="{BB962C8B-B14F-4D97-AF65-F5344CB8AC3E}">
        <p14:creationId xmlns:p14="http://schemas.microsoft.com/office/powerpoint/2010/main" val="1464489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707733611"/>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Asynchroon, Threading, Locks, Callbacks</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Anonyms,</a:t>
                      </a:r>
                      <a:r>
                        <a:rPr lang="en-US" sz="1200" kern="1200" baseline="0" smtClean="0">
                          <a:solidFill>
                            <a:schemeClr val="dk1"/>
                          </a:solidFill>
                          <a:effectLst/>
                          <a:latin typeface="+mn-lt"/>
                          <a:ea typeface="+mn-ea"/>
                          <a:cs typeface="+mn-cs"/>
                        </a:rPr>
                        <a:t> Lambda, Linq</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Observables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Unit testing, Refactoring</a:t>
                      </a:r>
                      <a:r>
                        <a:rPr lang="pt-PT" sz="1200" b="1" baseline="0" smtClean="0">
                          <a:solidFill>
                            <a:srgbClr val="00B050"/>
                          </a:solidFill>
                        </a:rPr>
                        <a:t> (incl SOLID &amp; Clean Coding)</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Samen</a:t>
                      </a:r>
                      <a:r>
                        <a:rPr lang="pt-PT" sz="1200" baseline="0" smtClean="0"/>
                        <a:t> doorlopen opdracht + 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2 (11 – 15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1652012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GB" smtClean="0"/>
              <a:t>Clean coding</a:t>
            </a:r>
            <a:endParaRPr lang="en-US"/>
          </a:p>
        </p:txBody>
      </p:sp>
      <p:pic>
        <p:nvPicPr>
          <p:cNvPr id="93186" name="Picture 2" descr="Afbeeldingsresultaat voor good vs bad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489102" cy="5877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817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175838367"/>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Asynchroon, Threading, Locks, Callbacks</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Anonyms,</a:t>
                      </a:r>
                      <a:r>
                        <a:rPr lang="en-US" sz="1200" kern="1200" baseline="0" smtClean="0">
                          <a:solidFill>
                            <a:schemeClr val="dk1"/>
                          </a:solidFill>
                          <a:effectLst/>
                          <a:latin typeface="+mn-lt"/>
                          <a:ea typeface="+mn-ea"/>
                          <a:cs typeface="+mn-cs"/>
                        </a:rPr>
                        <a:t> Lambda, Linq</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Observables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Unit testing, Refactoring</a:t>
                      </a:r>
                      <a:r>
                        <a:rPr lang="pt-PT" sz="1200" baseline="0" smtClean="0"/>
                        <a:t> (incl SOLID &amp; Clean Coding)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Samen</a:t>
                      </a:r>
                      <a:r>
                        <a:rPr lang="pt-PT" sz="1200" b="1" baseline="0" smtClean="0">
                          <a:solidFill>
                            <a:srgbClr val="00B050"/>
                          </a:solidFill>
                        </a:rPr>
                        <a:t> doorlopen opdracht + refactoring</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2 (11 – 15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786669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60708" y="434513"/>
            <a:ext cx="3835092" cy="690231"/>
          </a:xfrm>
        </p:spPr>
        <p:txBody>
          <a:bodyPr/>
          <a:lstStyle/>
          <a:p>
            <a:r>
              <a:rPr lang="en-GB" smtClean="0"/>
              <a:t>Documentation</a:t>
            </a:r>
          </a:p>
        </p:txBody>
      </p:sp>
      <p:pic>
        <p:nvPicPr>
          <p:cNvPr id="92162" name="Picture 2" descr="Afbeeldingsresultaat voor good bad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49" y="3645024"/>
            <a:ext cx="12025751" cy="29862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91967" y="1052736"/>
            <a:ext cx="5688632" cy="1200329"/>
          </a:xfrm>
          <a:prstGeom prst="rect">
            <a:avLst/>
          </a:prstGeom>
          <a:noFill/>
        </p:spPr>
        <p:txBody>
          <a:bodyPr wrap="square" rtlCol="0">
            <a:spAutoFit/>
          </a:bodyPr>
          <a:lstStyle/>
          <a:p>
            <a:r>
              <a:rPr lang="en-GB" smtClean="0">
                <a:solidFill>
                  <a:schemeClr val="bg1"/>
                </a:solidFill>
              </a:rPr>
              <a:t>Doel van documentatie: ervoor zorgen dat een andere, voor jou onbekende, developer zonder in jouw code te hoeven kijken kan weten wat hij/zij met jouw code kan doen.</a:t>
            </a:r>
            <a:endParaRPr lang="en-US">
              <a:solidFill>
                <a:schemeClr val="bg1"/>
              </a:solidFill>
            </a:endParaRPr>
          </a:p>
        </p:txBody>
      </p:sp>
    </p:spTree>
    <p:extLst>
      <p:ext uri="{BB962C8B-B14F-4D97-AF65-F5344CB8AC3E}">
        <p14:creationId xmlns:p14="http://schemas.microsoft.com/office/powerpoint/2010/main" val="3384192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147068850"/>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b="1" kern="1200" smtClean="0">
                          <a:solidFill>
                            <a:srgbClr val="00B050"/>
                          </a:solidFill>
                          <a:effectLst/>
                          <a:latin typeface="+mn-lt"/>
                          <a:ea typeface="+mn-ea"/>
                          <a:cs typeface="+mn-cs"/>
                        </a:rPr>
                        <a:t>Overview (intro</a:t>
                      </a:r>
                      <a:r>
                        <a:rPr lang="en-US" sz="1200" b="1" kern="1200" baseline="0" smtClean="0">
                          <a:solidFill>
                            <a:srgbClr val="00B050"/>
                          </a:solidFill>
                          <a:effectLst/>
                          <a:latin typeface="+mn-lt"/>
                          <a:ea typeface="+mn-ea"/>
                          <a:cs typeface="+mn-cs"/>
                        </a:rPr>
                        <a:t> MVVM)</a:t>
                      </a:r>
                      <a:endParaRPr lang="en-US" sz="1200" b="1" kern="1200" smtClean="0">
                        <a:solidFill>
                          <a:srgbClr val="00B050"/>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Data binding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Controls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DB</a:t>
                      </a:r>
                      <a:r>
                        <a:rPr lang="pt-PT" sz="1200" baseline="0" smtClean="0"/>
                        <a:t>, SQL Server</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3 (18 – 22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1363625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7079"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p>
            <a:r>
              <a:rPr lang="en-US" smtClean="0"/>
              <a:t>Xaml</a:t>
            </a:r>
            <a:endParaRPr lang="en-GB"/>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7170" y="1844824"/>
            <a:ext cx="8444829" cy="4747905"/>
          </a:xfrm>
          <a:prstGeom prst="rect">
            <a:avLst/>
          </a:prstGeom>
        </p:spPr>
      </p:pic>
    </p:spTree>
    <p:extLst>
      <p:ext uri="{BB962C8B-B14F-4D97-AF65-F5344CB8AC3E}">
        <p14:creationId xmlns:p14="http://schemas.microsoft.com/office/powerpoint/2010/main" val="2618076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349" y="-1"/>
            <a:ext cx="1476163" cy="692697"/>
          </a:xfrm>
        </p:spPr>
        <p:txBody>
          <a:bodyPr/>
          <a:lstStyle/>
          <a:p>
            <a:r>
              <a:rPr lang="en-GB" smtClean="0"/>
              <a:t>MVVM</a:t>
            </a:r>
            <a:endParaRPr lang="en-US"/>
          </a:p>
        </p:txBody>
      </p:sp>
      <p:pic>
        <p:nvPicPr>
          <p:cNvPr id="7" name="Picture 6"/>
          <p:cNvPicPr>
            <a:picLocks noChangeAspect="1"/>
          </p:cNvPicPr>
          <p:nvPr/>
        </p:nvPicPr>
        <p:blipFill>
          <a:blip r:embed="rId2"/>
          <a:stretch>
            <a:fillRect/>
          </a:stretch>
        </p:blipFill>
        <p:spPr>
          <a:xfrm>
            <a:off x="227349" y="2636912"/>
            <a:ext cx="9397227" cy="2756520"/>
          </a:xfrm>
          <a:prstGeom prst="rect">
            <a:avLst/>
          </a:prstGeom>
        </p:spPr>
      </p:pic>
      <p:sp>
        <p:nvSpPr>
          <p:cNvPr id="8" name="TextBox 7"/>
          <p:cNvSpPr txBox="1"/>
          <p:nvPr/>
        </p:nvSpPr>
        <p:spPr>
          <a:xfrm>
            <a:off x="227349" y="5517232"/>
            <a:ext cx="9397227" cy="646331"/>
          </a:xfrm>
          <a:prstGeom prst="rect">
            <a:avLst/>
          </a:prstGeom>
          <a:noFill/>
        </p:spPr>
        <p:txBody>
          <a:bodyPr wrap="square" rtlCol="0">
            <a:spAutoFit/>
          </a:bodyPr>
          <a:lstStyle/>
          <a:p>
            <a:r>
              <a:rPr lang="en-GB"/>
              <a:t>Commands: https://www.codeproject.com/Tips/813345/Basic-MVVM-and-ICommand-Usage-Example</a:t>
            </a:r>
            <a:endParaRPr lang="en-US"/>
          </a:p>
        </p:txBody>
      </p:sp>
      <p:sp>
        <p:nvSpPr>
          <p:cNvPr id="2" name="TextBox 1"/>
          <p:cNvSpPr txBox="1"/>
          <p:nvPr/>
        </p:nvSpPr>
        <p:spPr>
          <a:xfrm>
            <a:off x="119336" y="692696"/>
            <a:ext cx="5616624" cy="1815882"/>
          </a:xfrm>
          <a:prstGeom prst="rect">
            <a:avLst/>
          </a:prstGeom>
          <a:noFill/>
        </p:spPr>
        <p:txBody>
          <a:bodyPr wrap="square" rtlCol="0">
            <a:spAutoFit/>
          </a:bodyPr>
          <a:lstStyle/>
          <a:p>
            <a:pPr algn="just"/>
            <a:r>
              <a:rPr lang="en-GB" sz="1600" smtClean="0"/>
              <a:t>In WPF (Windows Presentation Foundation) werk je met het MVVM model om je applicatie-lagen goed te kunnen scheiden. Hierbij is SoC (Seperation of Concern) een belangrijke leiddraad. In WPF wordt de business logica ook vaak in Commands en/of de ViewModels gezet om de Model classes vrij te houden voor de datastructuur.</a:t>
            </a:r>
            <a:endParaRPr lang="en-US" sz="1600"/>
          </a:p>
        </p:txBody>
      </p:sp>
    </p:spTree>
    <p:extLst>
      <p:ext uri="{BB962C8B-B14F-4D97-AF65-F5344CB8AC3E}">
        <p14:creationId xmlns:p14="http://schemas.microsoft.com/office/powerpoint/2010/main" val="173219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30525753"/>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(intro</a:t>
                      </a:r>
                      <a:r>
                        <a:rPr lang="en-US" sz="1200" kern="1200" baseline="0" smtClean="0">
                          <a:solidFill>
                            <a:schemeClr val="dk1"/>
                          </a:solidFill>
                          <a:effectLst/>
                          <a:latin typeface="+mn-lt"/>
                          <a:ea typeface="+mn-ea"/>
                          <a:cs typeface="+mn-cs"/>
                        </a:rPr>
                        <a:t> MVVM)</a:t>
                      </a:r>
                      <a:endParaRPr lang="en-US" sz="1200" kern="1200" smtClean="0">
                        <a:solidFill>
                          <a:schemeClr val="dk1"/>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rgbClr val="00B050"/>
                          </a:solidFill>
                          <a:effectLst/>
                          <a:latin typeface="+mn-lt"/>
                          <a:ea typeface="+mn-ea"/>
                          <a:cs typeface="+mn-cs"/>
                        </a:rPr>
                        <a:t>Data binding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Controls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DB</a:t>
                      </a:r>
                      <a:r>
                        <a:rPr lang="pt-PT" sz="1200" baseline="0" smtClean="0"/>
                        <a:t>, SQL Server</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3 (18 – 22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41932497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227349" y="0"/>
            <a:ext cx="3420379" cy="1196752"/>
          </a:xfrm>
        </p:spPr>
        <p:txBody>
          <a:bodyPr/>
          <a:lstStyle/>
          <a:p>
            <a:r>
              <a:rPr lang="en-GB" smtClean="0"/>
              <a:t>Binding and its place in SoC</a:t>
            </a:r>
            <a:endParaRPr lang="en-US"/>
          </a:p>
        </p:txBody>
      </p:sp>
      <p:pic>
        <p:nvPicPr>
          <p:cNvPr id="89092" name="Picture 4" descr="http://i.msdn.microsoft.com/jj694937.bugnion_fig01(en-us,MSDN.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28" y="116632"/>
            <a:ext cx="5616624" cy="54634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63352" y="6021288"/>
            <a:ext cx="10837203" cy="369332"/>
          </a:xfrm>
          <a:prstGeom prst="rect">
            <a:avLst/>
          </a:prstGeom>
        </p:spPr>
        <p:txBody>
          <a:bodyPr wrap="square">
            <a:spAutoFit/>
          </a:bodyPr>
          <a:lstStyle/>
          <a:p>
            <a:r>
              <a:rPr lang="en-US"/>
              <a:t>E</a:t>
            </a:r>
            <a:r>
              <a:rPr lang="en-US" smtClean="0"/>
              <a:t>xample in design display: </a:t>
            </a:r>
            <a:r>
              <a:rPr lang="en-US" smtClean="0">
                <a:hlinkClick r:id="rId3"/>
              </a:rPr>
              <a:t>https</a:t>
            </a:r>
            <a:r>
              <a:rPr lang="en-US">
                <a:hlinkClick r:id="rId3"/>
              </a:rPr>
              <a:t>://</a:t>
            </a:r>
            <a:r>
              <a:rPr lang="en-US" smtClean="0">
                <a:hlinkClick r:id="rId3"/>
              </a:rPr>
              <a:t>msdn.microsoft.com/en-us/library/jj170517.aspx</a:t>
            </a:r>
            <a:r>
              <a:rPr lang="en-US" smtClean="0"/>
              <a:t> </a:t>
            </a:r>
            <a:endParaRPr lang="en-US"/>
          </a:p>
        </p:txBody>
      </p:sp>
    </p:spTree>
    <p:extLst>
      <p:ext uri="{BB962C8B-B14F-4D97-AF65-F5344CB8AC3E}">
        <p14:creationId xmlns:p14="http://schemas.microsoft.com/office/powerpoint/2010/main" val="393796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4243754347"/>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(intro</a:t>
                      </a:r>
                      <a:r>
                        <a:rPr lang="en-US" sz="1200" kern="1200" baseline="0" smtClean="0">
                          <a:solidFill>
                            <a:schemeClr val="dk1"/>
                          </a:solidFill>
                          <a:effectLst/>
                          <a:latin typeface="+mn-lt"/>
                          <a:ea typeface="+mn-ea"/>
                          <a:cs typeface="+mn-cs"/>
                        </a:rPr>
                        <a:t> MVVM)</a:t>
                      </a:r>
                      <a:endParaRPr lang="en-US" sz="1200" kern="1200" smtClean="0">
                        <a:solidFill>
                          <a:schemeClr val="dk1"/>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smtClean="0">
                          <a:solidFill>
                            <a:schemeClr val="tx1"/>
                          </a:solidFill>
                          <a:effectLst/>
                          <a:latin typeface="+mn-lt"/>
                          <a:ea typeface="+mn-ea"/>
                          <a:cs typeface="+mn-cs"/>
                        </a:rPr>
                        <a:t>Data binding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chemeClr val="accent6"/>
                          </a:solidFill>
                        </a:rPr>
                        <a:t>Controls</a:t>
                      </a:r>
                      <a:endParaRPr lang="pt-PT" sz="1200" b="1">
                        <a:solidFill>
                          <a:schemeClr val="accent6"/>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DB</a:t>
                      </a:r>
                      <a:r>
                        <a:rPr lang="pt-PT" sz="1200" baseline="0" smtClean="0"/>
                        <a:t>, SQL Server</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3 (18 – 22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743608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4154422332"/>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(intro</a:t>
                      </a:r>
                      <a:r>
                        <a:rPr lang="en-US" sz="1200" kern="1200" baseline="0" smtClean="0">
                          <a:solidFill>
                            <a:schemeClr val="dk1"/>
                          </a:solidFill>
                          <a:effectLst/>
                          <a:latin typeface="+mn-lt"/>
                          <a:ea typeface="+mn-ea"/>
                          <a:cs typeface="+mn-cs"/>
                        </a:rPr>
                        <a:t> MVVM)</a:t>
                      </a:r>
                      <a:endParaRPr lang="en-US" sz="1200" kern="1200" smtClean="0">
                        <a:solidFill>
                          <a:schemeClr val="dk1"/>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Data binding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Controls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DB</a:t>
                      </a:r>
                      <a:r>
                        <a:rPr lang="pt-PT" sz="1200" b="1" baseline="0" smtClean="0">
                          <a:solidFill>
                            <a:srgbClr val="00B050"/>
                          </a:solidFill>
                        </a:rPr>
                        <a:t>, SQL Server</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3 (18 – 22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1759285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endParaRPr lang="en-US"/>
          </a:p>
        </p:txBody>
      </p:sp>
      <p:sp>
        <p:nvSpPr>
          <p:cNvPr id="9" name="Picture Placeholder 8"/>
          <p:cNvSpPr>
            <a:spLocks noGrp="1"/>
          </p:cNvSpPr>
          <p:nvPr>
            <p:ph type="pic" sz="quarter" idx="10"/>
          </p:nvPr>
        </p:nvSpPr>
        <p:spPr/>
      </p:sp>
      <p:pic>
        <p:nvPicPr>
          <p:cNvPr id="89092" name="Picture 4" descr="Exploits of a M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16632"/>
            <a:ext cx="6343650" cy="1952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60096" y="2617626"/>
            <a:ext cx="4943872" cy="2308324"/>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a:hlinkClick r:id="rId3"/>
              </a:rPr>
              <a:t>http://www.dataversity.net/review-pros-cons-different-databases-relational-versus-non-relational</a:t>
            </a:r>
            <a:r>
              <a:rPr lang="en-US" smtClean="0">
                <a:hlinkClick r:id="rId3"/>
              </a:rPr>
              <a:t>/</a:t>
            </a:r>
            <a:endParaRPr lang="en-US" smtClean="0"/>
          </a:p>
          <a:p>
            <a:endParaRPr lang="en-US"/>
          </a:p>
          <a:p>
            <a:r>
              <a:rPr lang="en-US"/>
              <a:t>NHibernate -&gt; Desktop-app: </a:t>
            </a:r>
            <a:r>
              <a:rPr lang="en-US">
                <a:hlinkClick r:id="rId4"/>
              </a:rPr>
              <a:t>https://msdn.microsoft.com/en-us/magazine/ee819139.aspx?f=255&amp;MSPPError=-2147217396</a:t>
            </a:r>
            <a:endParaRPr lang="en-US"/>
          </a:p>
        </p:txBody>
      </p:sp>
      <p:pic>
        <p:nvPicPr>
          <p:cNvPr id="89094" name="Picture 6" descr="Afbeeldingsresultaat voor relational vs non databa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52" y="3140968"/>
            <a:ext cx="5667375"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406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241338720"/>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(intro</a:t>
                      </a:r>
                      <a:r>
                        <a:rPr lang="en-US" sz="1200" kern="1200" baseline="0" smtClean="0">
                          <a:solidFill>
                            <a:schemeClr val="dk1"/>
                          </a:solidFill>
                          <a:effectLst/>
                          <a:latin typeface="+mn-lt"/>
                          <a:ea typeface="+mn-ea"/>
                          <a:cs typeface="+mn-cs"/>
                        </a:rPr>
                        <a:t> MVVM)</a:t>
                      </a:r>
                      <a:endParaRPr lang="en-US" sz="1200" kern="1200" smtClean="0">
                        <a:solidFill>
                          <a:schemeClr val="dk1"/>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Data binding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Controls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DB</a:t>
                      </a:r>
                      <a:r>
                        <a:rPr lang="pt-PT" sz="1200" baseline="0" smtClean="0"/>
                        <a:t>, SQL Server</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Refactoring</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3 (18 – 22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18301179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2657220980"/>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b="1" kern="1200" smtClean="0">
                          <a:solidFill>
                            <a:srgbClr val="00B050"/>
                          </a:solidFill>
                          <a:effectLst/>
                          <a:latin typeface="+mn-lt"/>
                          <a:ea typeface="+mn-ea"/>
                          <a:cs typeface="+mn-cs"/>
                        </a:rPr>
                        <a:t>Async</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MVVM</a:t>
                      </a:r>
                      <a:r>
                        <a:rPr lang="en-US" sz="1200" kern="1200" baseline="0" smtClean="0">
                          <a:solidFill>
                            <a:schemeClr val="dk1"/>
                          </a:solidFill>
                          <a:effectLst/>
                          <a:latin typeface="+mn-lt"/>
                          <a:ea typeface="+mn-ea"/>
                          <a:cs typeface="+mn-cs"/>
                        </a:rPr>
                        <a:t>, PRISM</a:t>
                      </a:r>
                      <a:r>
                        <a:rPr lang="en-US" sz="1200" kern="1200" smtClean="0">
                          <a:solidFill>
                            <a:schemeClr val="dk1"/>
                          </a:solidFill>
                          <a:effectLst/>
                          <a:latin typeface="+mn-lt"/>
                          <a:ea typeface="+mn-ea"/>
                          <a:cs typeface="+mn-cs"/>
                        </a:rPr>
                        <a:t>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User Controls, Custom Controls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Styles, Templates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Dependency</a:t>
                      </a:r>
                      <a:r>
                        <a:rPr lang="pt-PT" sz="1200" baseline="0" smtClean="0"/>
                        <a:t> Injection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4 (8 – 12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11023926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207077032"/>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rgbClr val="00B050"/>
                          </a:solidFill>
                          <a:effectLst/>
                          <a:latin typeface="+mn-lt"/>
                          <a:ea typeface="+mn-ea"/>
                          <a:cs typeface="+mn-cs"/>
                        </a:rPr>
                        <a:t>MVVM</a:t>
                      </a:r>
                      <a:r>
                        <a:rPr lang="en-US" sz="1200" b="1" kern="1200" baseline="0" smtClean="0">
                          <a:solidFill>
                            <a:srgbClr val="00B050"/>
                          </a:solidFill>
                          <a:effectLst/>
                          <a:latin typeface="+mn-lt"/>
                          <a:ea typeface="+mn-ea"/>
                          <a:cs typeface="+mn-cs"/>
                        </a:rPr>
                        <a:t>, PRISM</a:t>
                      </a:r>
                      <a:r>
                        <a:rPr lang="en-US" sz="1200" b="1" kern="1200" smtClean="0">
                          <a:solidFill>
                            <a:srgbClr val="00B050"/>
                          </a:solidFill>
                          <a:effectLst/>
                          <a:latin typeface="+mn-lt"/>
                          <a:ea typeface="+mn-ea"/>
                          <a:cs typeface="+mn-cs"/>
                        </a:rPr>
                        <a:t> </a:t>
                      </a:r>
                      <a:r>
                        <a:rPr lang="en-US" sz="1200" b="1" smtClean="0">
                          <a:solidFill>
                            <a:srgbClr val="00B050"/>
                          </a:solidFill>
                          <a:effectLst/>
                        </a:rPr>
                        <a:t> </a:t>
                      </a:r>
                      <a:r>
                        <a:rPr lang="en-US" sz="1200" b="1" kern="1200" smtClean="0">
                          <a:solidFill>
                            <a:srgbClr val="00B050"/>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User Controls, Custom Controls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Styles, Templates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Dependency</a:t>
                      </a:r>
                      <a:r>
                        <a:rPr lang="pt-PT" sz="1200" baseline="0" smtClean="0"/>
                        <a:t> Injection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4 (8 – 12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777615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mtClean="0"/>
              <a:t>MVVM</a:t>
            </a:r>
            <a:endParaRPr lang="en-US"/>
          </a:p>
        </p:txBody>
      </p:sp>
      <p:pic>
        <p:nvPicPr>
          <p:cNvPr id="90114" name="Picture 2" descr="https://i.stack.imgur.com/ohxf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23108"/>
            <a:ext cx="3564502" cy="6520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628054" y="2636912"/>
            <a:ext cx="4356378" cy="3308598"/>
          </a:xfrm>
          <a:prstGeom prst="rect">
            <a:avLst/>
          </a:prstGeom>
          <a:noFill/>
        </p:spPr>
        <p:txBody>
          <a:bodyPr wrap="square" rtlCol="0">
            <a:spAutoFit/>
          </a:bodyPr>
          <a:lstStyle/>
          <a:p>
            <a:r>
              <a:rPr lang="en-US" sz="1100" b="1"/>
              <a:t>The Model</a:t>
            </a:r>
          </a:p>
          <a:p>
            <a:pPr marL="628650" lvl="1" indent="-171450">
              <a:buFontTx/>
              <a:buChar char="-"/>
            </a:pPr>
            <a:r>
              <a:rPr lang="en-US" sz="1100" smtClean="0"/>
              <a:t>The </a:t>
            </a:r>
            <a:r>
              <a:rPr lang="en-US" sz="1100"/>
              <a:t>Model is unaware of anything </a:t>
            </a:r>
            <a:r>
              <a:rPr lang="en-US" sz="1100"/>
              <a:t>except </a:t>
            </a:r>
            <a:r>
              <a:rPr lang="en-US" sz="1100" smtClean="0"/>
              <a:t>itself</a:t>
            </a:r>
          </a:p>
          <a:p>
            <a:pPr marL="628650" lvl="1" indent="-171450">
              <a:buFontTx/>
              <a:buChar char="-"/>
            </a:pPr>
            <a:r>
              <a:rPr lang="en-US" sz="1100"/>
              <a:t>The Model could be used by any form of program, and is not tied to a specific framework or technology</a:t>
            </a:r>
            <a:endParaRPr lang="en-US" sz="1100"/>
          </a:p>
          <a:p>
            <a:r>
              <a:rPr lang="en-US" sz="1100" b="1"/>
              <a:t>The View</a:t>
            </a:r>
          </a:p>
          <a:p>
            <a:pPr marL="628650" lvl="1" indent="-171450">
              <a:buFontTx/>
              <a:buChar char="-"/>
            </a:pPr>
            <a:r>
              <a:rPr lang="en-US" sz="1100" smtClean="0"/>
              <a:t>The </a:t>
            </a:r>
            <a:r>
              <a:rPr lang="en-US" sz="1100"/>
              <a:t>View is defined entirely </a:t>
            </a:r>
            <a:r>
              <a:rPr lang="en-US" sz="1100"/>
              <a:t>in </a:t>
            </a:r>
            <a:r>
              <a:rPr lang="en-US" sz="1100" smtClean="0"/>
              <a:t>XAML</a:t>
            </a:r>
            <a:endParaRPr lang="en-US" sz="1100"/>
          </a:p>
          <a:p>
            <a:pPr marL="628650" lvl="1" indent="-171450">
              <a:buFontTx/>
              <a:buChar char="-"/>
            </a:pPr>
            <a:r>
              <a:rPr lang="en-US" sz="1100" smtClean="0"/>
              <a:t>The </a:t>
            </a:r>
            <a:r>
              <a:rPr lang="en-US" sz="1100"/>
              <a:t>View only needs to know what to bind to, by name.  It does not need to know anything about what will happen when properties change or commands are </a:t>
            </a:r>
            <a:r>
              <a:rPr lang="en-US" sz="1100"/>
              <a:t>executed</a:t>
            </a:r>
            <a:r>
              <a:rPr lang="en-US" sz="1100" smtClean="0"/>
              <a:t>.</a:t>
            </a:r>
            <a:endParaRPr lang="en-US" sz="1100"/>
          </a:p>
          <a:p>
            <a:pPr marL="628650" lvl="1" indent="-171450">
              <a:buFontTx/>
              <a:buChar char="-"/>
            </a:pPr>
            <a:r>
              <a:rPr lang="en-US" sz="1100" smtClean="0"/>
              <a:t>The </a:t>
            </a:r>
            <a:r>
              <a:rPr lang="en-US" sz="1100"/>
              <a:t>View’s state is completely based </a:t>
            </a:r>
            <a:r>
              <a:rPr lang="en-US" sz="1100"/>
              <a:t>upon </a:t>
            </a:r>
            <a:r>
              <a:rPr lang="en-US" sz="1100" smtClean="0"/>
              <a:t>data binding</a:t>
            </a:r>
          </a:p>
          <a:p>
            <a:r>
              <a:rPr lang="en-US" sz="1100" b="1" smtClean="0"/>
              <a:t>The </a:t>
            </a:r>
            <a:r>
              <a:rPr lang="en-US" sz="1100" b="1"/>
              <a:t>ViewModel</a:t>
            </a:r>
          </a:p>
          <a:p>
            <a:pPr marL="628650" lvl="1" indent="-171450">
              <a:buFontTx/>
              <a:buChar char="-"/>
            </a:pPr>
            <a:r>
              <a:rPr lang="en-US" sz="1100" smtClean="0"/>
              <a:t>The </a:t>
            </a:r>
            <a:r>
              <a:rPr lang="en-US" sz="1100"/>
              <a:t>ViewModel knows nothing about </a:t>
            </a:r>
            <a:r>
              <a:rPr lang="en-US" sz="1100"/>
              <a:t>the </a:t>
            </a:r>
            <a:r>
              <a:rPr lang="en-US" sz="1100" smtClean="0"/>
              <a:t>View</a:t>
            </a:r>
          </a:p>
          <a:p>
            <a:pPr marL="628650" lvl="1" indent="-171450">
              <a:buFontTx/>
              <a:buChar char="-"/>
            </a:pPr>
            <a:r>
              <a:rPr lang="en-US" sz="1100"/>
              <a:t>The ViewModel directly interacts with the Model, in order to expose it for </a:t>
            </a:r>
            <a:r>
              <a:rPr lang="en-US" sz="1100"/>
              <a:t>data </a:t>
            </a:r>
            <a:r>
              <a:rPr lang="en-US" sz="1100" smtClean="0"/>
              <a:t>binding</a:t>
            </a:r>
          </a:p>
          <a:p>
            <a:pPr marL="628650" lvl="1" indent="-171450">
              <a:buFontTx/>
              <a:buChar char="-"/>
            </a:pPr>
            <a:r>
              <a:rPr lang="en-US" sz="1100"/>
              <a:t>The ViewModel manages the </a:t>
            </a:r>
            <a:r>
              <a:rPr lang="en-US" sz="1100"/>
              <a:t>Application-specific </a:t>
            </a:r>
            <a:r>
              <a:rPr lang="en-US" sz="1100" smtClean="0"/>
              <a:t>information</a:t>
            </a:r>
            <a:endParaRPr lang="en-US" sz="1100"/>
          </a:p>
        </p:txBody>
      </p:sp>
      <p:pic>
        <p:nvPicPr>
          <p:cNvPr id="90116" name="Picture 4" descr="Hh848246.1AFE20BAB0052F5AB0FC400BF3B6F3F7(en-us,PandP.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189" y="-1"/>
            <a:ext cx="3836167" cy="263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443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8102"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a:xfrm>
            <a:off x="227349" y="0"/>
            <a:ext cx="3633451" cy="2636912"/>
          </a:xfrm>
        </p:spPr>
        <p:txBody>
          <a:bodyPr/>
          <a:lstStyle/>
          <a:p>
            <a:r>
              <a:rPr lang="en-US" smtClean="0"/>
              <a:t>Xaml</a:t>
            </a:r>
            <a:br>
              <a:rPr lang="en-US" smtClean="0"/>
            </a:br>
            <a:r>
              <a:rPr lang="en-US" smtClean="0"/>
              <a:t/>
            </a:r>
            <a:br>
              <a:rPr lang="en-US" smtClean="0"/>
            </a:br>
            <a:r>
              <a:rPr lang="en-US" sz="1600" smtClean="0"/>
              <a:t>eXtensible</a:t>
            </a:r>
            <a:br>
              <a:rPr lang="en-US" sz="1600" smtClean="0"/>
            </a:br>
            <a:r>
              <a:rPr lang="en-US" sz="1600" smtClean="0">
                <a:solidFill>
                  <a:srgbClr val="2B143D"/>
                </a:solidFill>
              </a:rPr>
              <a:t>e</a:t>
            </a:r>
            <a:r>
              <a:rPr lang="en-US" sz="1600" smtClean="0"/>
              <a:t>Application</a:t>
            </a:r>
            <a:br>
              <a:rPr lang="en-US" sz="1600" smtClean="0"/>
            </a:br>
            <a:r>
              <a:rPr lang="en-US" sz="1600" smtClean="0">
                <a:solidFill>
                  <a:srgbClr val="2B143D"/>
                </a:solidFill>
              </a:rPr>
              <a:t>e</a:t>
            </a:r>
            <a:r>
              <a:rPr lang="en-US" sz="1600" smtClean="0"/>
              <a:t>Markup</a:t>
            </a:r>
            <a:br>
              <a:rPr lang="en-US" sz="1600" smtClean="0"/>
            </a:br>
            <a:r>
              <a:rPr lang="en-US" sz="1600" smtClean="0">
                <a:solidFill>
                  <a:srgbClr val="2B143D"/>
                </a:solidFill>
              </a:rPr>
              <a:t>e</a:t>
            </a:r>
            <a:r>
              <a:rPr lang="en-US" sz="1600" smtClean="0"/>
              <a:t>Language</a:t>
            </a:r>
            <a:endParaRPr lang="en-GB" sz="1600"/>
          </a:p>
        </p:txBody>
      </p:sp>
      <p:sp>
        <p:nvSpPr>
          <p:cNvPr id="16" name="Text Placeholder 15"/>
          <p:cNvSpPr>
            <a:spLocks noGrp="1"/>
          </p:cNvSpPr>
          <p:nvPr>
            <p:ph type="body" sz="quarter" idx="38"/>
          </p:nvPr>
        </p:nvSpPr>
        <p:spPr/>
        <p:txBody>
          <a:bodyPr/>
          <a:lstStyle/>
          <a:p>
            <a:pPr marL="285750" indent="-285750">
              <a:buFontTx/>
              <a:buChar char="-"/>
            </a:pPr>
            <a:r>
              <a:rPr lang="pt-PT" smtClean="0"/>
              <a:t>XML based</a:t>
            </a:r>
          </a:p>
          <a:p>
            <a:pPr marL="285750" indent="-285750">
              <a:buFontTx/>
              <a:buChar char="-"/>
            </a:pPr>
            <a:r>
              <a:rPr lang="pt-PT" smtClean="0"/>
              <a:t>Visual Presentation</a:t>
            </a: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6896" y="1196752"/>
            <a:ext cx="9552384" cy="5373216"/>
          </a:xfrm>
          <a:prstGeom prst="rect">
            <a:avLst/>
          </a:prstGeom>
        </p:spPr>
      </p:pic>
    </p:spTree>
    <p:extLst>
      <p:ext uri="{BB962C8B-B14F-4D97-AF65-F5344CB8AC3E}">
        <p14:creationId xmlns:p14="http://schemas.microsoft.com/office/powerpoint/2010/main" val="7679470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89090" name="Picture 2" descr="Afbeeldingsresultaat voor prism application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104989" cy="62373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48447" y="6052646"/>
            <a:ext cx="9181019" cy="369332"/>
          </a:xfrm>
          <a:prstGeom prst="rect">
            <a:avLst/>
          </a:prstGeom>
          <a:noFill/>
        </p:spPr>
        <p:txBody>
          <a:bodyPr wrap="square" rtlCol="0">
            <a:spAutoFit/>
          </a:bodyPr>
          <a:lstStyle/>
          <a:p>
            <a:r>
              <a:rPr lang="en-US"/>
              <a:t>https://github.com/PrismLibrary/Prism</a:t>
            </a:r>
          </a:p>
        </p:txBody>
      </p:sp>
    </p:spTree>
    <p:extLst>
      <p:ext uri="{BB962C8B-B14F-4D97-AF65-F5344CB8AC3E}">
        <p14:creationId xmlns:p14="http://schemas.microsoft.com/office/powerpoint/2010/main" val="3485199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2236197986"/>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MVVM</a:t>
                      </a:r>
                      <a:r>
                        <a:rPr lang="en-US" sz="1200" kern="1200" baseline="0" smtClean="0">
                          <a:solidFill>
                            <a:schemeClr val="dk1"/>
                          </a:solidFill>
                          <a:effectLst/>
                          <a:latin typeface="+mn-lt"/>
                          <a:ea typeface="+mn-ea"/>
                          <a:cs typeface="+mn-cs"/>
                        </a:rPr>
                        <a:t>, PRISM</a:t>
                      </a:r>
                      <a:r>
                        <a:rPr lang="en-US" sz="1200" kern="1200" smtClean="0">
                          <a:solidFill>
                            <a:schemeClr val="dk1"/>
                          </a:solidFill>
                          <a:effectLst/>
                          <a:latin typeface="+mn-lt"/>
                          <a:ea typeface="+mn-ea"/>
                          <a:cs typeface="+mn-cs"/>
                        </a:rPr>
                        <a:t>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User Controls, Custom Controls</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Styles, Templates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Dependency</a:t>
                      </a:r>
                      <a:r>
                        <a:rPr lang="pt-PT" sz="1200" baseline="0" smtClean="0"/>
                        <a:t> Injection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4 (8 – 12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8366196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1991544" y="2132856"/>
            <a:ext cx="3296647" cy="412363"/>
          </a:xfrm>
        </p:spPr>
        <p:txBody>
          <a:bodyPr/>
          <a:lstStyle/>
          <a:p>
            <a:r>
              <a:rPr lang="en-GB" smtClean="0"/>
              <a:t>User Control</a:t>
            </a:r>
            <a:endParaRPr lang="en-US"/>
          </a:p>
        </p:txBody>
      </p:sp>
      <p:sp>
        <p:nvSpPr>
          <p:cNvPr id="9" name="TextBox 8"/>
          <p:cNvSpPr txBox="1"/>
          <p:nvPr/>
        </p:nvSpPr>
        <p:spPr>
          <a:xfrm>
            <a:off x="695400" y="4653136"/>
            <a:ext cx="9721080" cy="1815882"/>
          </a:xfrm>
          <a:prstGeom prst="rect">
            <a:avLst/>
          </a:prstGeom>
          <a:noFill/>
        </p:spPr>
        <p:txBody>
          <a:bodyPr wrap="square" rtlCol="0">
            <a:spAutoFit/>
          </a:bodyPr>
          <a:lstStyle/>
          <a:p>
            <a:r>
              <a:rPr lang="en-GB" sz="1600" b="1" u="sng" smtClean="0"/>
              <a:t>Combine existing controls into reusable ‘group’.</a:t>
            </a:r>
            <a:endParaRPr lang="en-US" sz="1600" b="1" u="sng" smtClean="0"/>
          </a:p>
          <a:p>
            <a:r>
              <a:rPr lang="en-US" sz="1600" smtClean="0"/>
              <a:t>Create user control: </a:t>
            </a:r>
            <a:r>
              <a:rPr lang="en-US" sz="1600" smtClean="0">
                <a:hlinkClick r:id="rId2"/>
              </a:rPr>
              <a:t>https</a:t>
            </a:r>
            <a:r>
              <a:rPr lang="en-US" sz="1600">
                <a:hlinkClick r:id="rId2"/>
              </a:rPr>
              <a:t>://</a:t>
            </a:r>
            <a:r>
              <a:rPr lang="en-US" sz="1600" smtClean="0">
                <a:hlinkClick r:id="rId2"/>
              </a:rPr>
              <a:t>msdn.microsoft.com/en-us/library/cc294992.aspx</a:t>
            </a:r>
            <a:endParaRPr lang="en-US" sz="1600" smtClean="0"/>
          </a:p>
          <a:p>
            <a:r>
              <a:rPr lang="en-GB" sz="1600"/>
              <a:t>Demo project: </a:t>
            </a:r>
            <a:r>
              <a:rPr lang="en-GB" sz="1600">
                <a:hlinkClick r:id="rId3"/>
              </a:rPr>
              <a:t>https</a:t>
            </a:r>
            <a:r>
              <a:rPr lang="en-GB" sz="1600">
                <a:hlinkClick r:id="rId3"/>
              </a:rPr>
              <a:t>://</a:t>
            </a:r>
            <a:r>
              <a:rPr lang="en-GB" sz="1600" smtClean="0">
                <a:hlinkClick r:id="rId3"/>
              </a:rPr>
              <a:t>www.codeproject.com/Articles/32825/How-to-Creating-a-WPF-User-Control-using-it-in-a-W</a:t>
            </a:r>
            <a:endParaRPr lang="en-GB" sz="1600" smtClean="0"/>
          </a:p>
          <a:p>
            <a:r>
              <a:rPr lang="en-GB" sz="1600"/>
              <a:t>Blog on reusable user controls: </a:t>
            </a:r>
            <a:r>
              <a:rPr lang="en-GB" sz="1600">
                <a:hlinkClick r:id="rId4"/>
              </a:rPr>
              <a:t>http</a:t>
            </a:r>
            <a:r>
              <a:rPr lang="en-GB" sz="1600">
                <a:hlinkClick r:id="rId4"/>
              </a:rPr>
              <a:t>://</a:t>
            </a:r>
            <a:r>
              <a:rPr lang="en-GB" sz="1600" smtClean="0">
                <a:hlinkClick r:id="rId4"/>
              </a:rPr>
              <a:t>blog.scottlogic.com/2012/02/06/a-simple-pattern-for-creating-re-useable-usercontrols-in-wpf-silverlight.html</a:t>
            </a:r>
            <a:endParaRPr lang="en-GB" sz="1600" smtClean="0"/>
          </a:p>
          <a:p>
            <a:endParaRPr lang="en-US" sz="1600"/>
          </a:p>
        </p:txBody>
      </p:sp>
      <p:pic>
        <p:nvPicPr>
          <p:cNvPr id="91142" name="Picture 6" descr="https://wpftutorial.net/images/usercontro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896" y="116632"/>
            <a:ext cx="3065203" cy="15121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fbeeldingsresultaat voor wpf user contro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0256" y="188977"/>
            <a:ext cx="2743200" cy="17811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Afbeeldingsresultaat voor wpf user contro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6149" y="1970153"/>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2256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1559496" y="2132856"/>
            <a:ext cx="3296647" cy="412363"/>
          </a:xfrm>
        </p:spPr>
        <p:txBody>
          <a:bodyPr/>
          <a:lstStyle/>
          <a:p>
            <a:r>
              <a:rPr lang="en-GB" smtClean="0"/>
              <a:t>Custom Control</a:t>
            </a:r>
            <a:endParaRPr lang="en-US"/>
          </a:p>
        </p:txBody>
      </p:sp>
      <p:sp>
        <p:nvSpPr>
          <p:cNvPr id="5" name="TextBox 4"/>
          <p:cNvSpPr txBox="1"/>
          <p:nvPr/>
        </p:nvSpPr>
        <p:spPr>
          <a:xfrm>
            <a:off x="767408" y="4077072"/>
            <a:ext cx="9721080" cy="1077218"/>
          </a:xfrm>
          <a:prstGeom prst="rect">
            <a:avLst/>
          </a:prstGeom>
          <a:noFill/>
        </p:spPr>
        <p:txBody>
          <a:bodyPr wrap="square" rtlCol="0">
            <a:spAutoFit/>
          </a:bodyPr>
          <a:lstStyle/>
          <a:p>
            <a:r>
              <a:rPr lang="en-GB" sz="1600" b="1" u="sng" smtClean="0"/>
              <a:t>Extend existing control with additional features or create new control</a:t>
            </a:r>
          </a:p>
          <a:p>
            <a:r>
              <a:rPr lang="en-GB" sz="1600" smtClean="0"/>
              <a:t>Create custom control: </a:t>
            </a:r>
            <a:r>
              <a:rPr lang="en-GB" sz="1600" smtClean="0">
                <a:hlinkClick r:id="rId2"/>
              </a:rPr>
              <a:t>https</a:t>
            </a:r>
            <a:r>
              <a:rPr lang="en-GB" sz="1600">
                <a:hlinkClick r:id="rId2"/>
              </a:rPr>
              <a:t>://</a:t>
            </a:r>
            <a:r>
              <a:rPr lang="en-GB" sz="1600" smtClean="0">
                <a:hlinkClick r:id="rId2"/>
              </a:rPr>
              <a:t>wpftutorial.net/HowToCreateACustomControl.html</a:t>
            </a:r>
            <a:endParaRPr lang="en-GB" sz="1600" smtClean="0"/>
          </a:p>
          <a:p>
            <a:r>
              <a:rPr lang="en-US" sz="1600" smtClean="0">
                <a:hlinkClick r:id="rId3"/>
              </a:rPr>
              <a:t>http</a:t>
            </a:r>
            <a:r>
              <a:rPr lang="en-US" sz="1600">
                <a:hlinkClick r:id="rId3"/>
              </a:rPr>
              <a:t>://</a:t>
            </a:r>
            <a:r>
              <a:rPr lang="en-US" sz="1600" smtClean="0">
                <a:hlinkClick r:id="rId3"/>
              </a:rPr>
              <a:t>www.tutorialspoint.com/wpf/wpf_custom_controls.htm</a:t>
            </a:r>
            <a:endParaRPr lang="en-US" sz="1600" smtClean="0"/>
          </a:p>
          <a:p>
            <a:endParaRPr lang="en-US" sz="1600"/>
          </a:p>
        </p:txBody>
      </p:sp>
      <p:pic>
        <p:nvPicPr>
          <p:cNvPr id="92162" name="Picture 2" descr="https://wpftutorial.net/images/customcontro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2388" y="312626"/>
            <a:ext cx="1130195" cy="452078"/>
          </a:xfrm>
          <a:prstGeom prst="rect">
            <a:avLst/>
          </a:prstGeom>
          <a:noFill/>
          <a:extLst>
            <a:ext uri="{909E8E84-426E-40DD-AFC4-6F175D3DCCD1}">
              <a14:hiddenFill xmlns:a14="http://schemas.microsoft.com/office/drawing/2010/main">
                <a:solidFill>
                  <a:srgbClr val="FFFFFF"/>
                </a:solidFill>
              </a14:hiddenFill>
            </a:ext>
          </a:extLst>
        </p:spPr>
      </p:pic>
      <p:pic>
        <p:nvPicPr>
          <p:cNvPr id="92164" name="Picture 4" descr="A ComboBox control with custom cont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8328" y="312626"/>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92166" name="Picture 6" descr="RangeSliderLead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8720" y="1180356"/>
            <a:ext cx="23812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6875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406315664"/>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MVVM</a:t>
                      </a:r>
                      <a:r>
                        <a:rPr lang="en-US" sz="1200" kern="1200" baseline="0" smtClean="0">
                          <a:solidFill>
                            <a:schemeClr val="dk1"/>
                          </a:solidFill>
                          <a:effectLst/>
                          <a:latin typeface="+mn-lt"/>
                          <a:ea typeface="+mn-ea"/>
                          <a:cs typeface="+mn-cs"/>
                        </a:rPr>
                        <a:t>, PRISM</a:t>
                      </a:r>
                      <a:r>
                        <a:rPr lang="en-US" sz="1200" kern="1200" smtClean="0">
                          <a:solidFill>
                            <a:schemeClr val="dk1"/>
                          </a:solidFill>
                          <a:effectLst/>
                          <a:latin typeface="+mn-lt"/>
                          <a:ea typeface="+mn-ea"/>
                          <a:cs typeface="+mn-cs"/>
                        </a:rPr>
                        <a:t>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User Controls, Custom Controls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Styles, Templates</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Dependency</a:t>
                      </a:r>
                      <a:r>
                        <a:rPr lang="pt-PT" sz="1200" baseline="0" smtClean="0"/>
                        <a:t> Injection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4 (8 – 12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18645403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464960087"/>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MVVM</a:t>
                      </a:r>
                      <a:r>
                        <a:rPr lang="en-US" sz="1200" kern="1200" baseline="0" smtClean="0">
                          <a:solidFill>
                            <a:schemeClr val="dk1"/>
                          </a:solidFill>
                          <a:effectLst/>
                          <a:latin typeface="+mn-lt"/>
                          <a:ea typeface="+mn-ea"/>
                          <a:cs typeface="+mn-cs"/>
                        </a:rPr>
                        <a:t>, PRISM</a:t>
                      </a:r>
                      <a:r>
                        <a:rPr lang="en-US" sz="1200" kern="1200" smtClean="0">
                          <a:solidFill>
                            <a:schemeClr val="dk1"/>
                          </a:solidFill>
                          <a:effectLst/>
                          <a:latin typeface="+mn-lt"/>
                          <a:ea typeface="+mn-ea"/>
                          <a:cs typeface="+mn-cs"/>
                        </a:rPr>
                        <a:t>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User Controls, Custom Controls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Styles, Templates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Dependency Injection</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4 (8 – 12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23173988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mtClean="0"/>
              <a:t>Dependency Injection</a:t>
            </a:r>
            <a:endParaRPr lang="en-US"/>
          </a:p>
        </p:txBody>
      </p:sp>
      <p:sp>
        <p:nvSpPr>
          <p:cNvPr id="11" name="Text Placeholder 10"/>
          <p:cNvSpPr>
            <a:spLocks noGrp="1"/>
          </p:cNvSpPr>
          <p:nvPr>
            <p:ph type="body" sz="quarter" idx="10"/>
          </p:nvPr>
        </p:nvSpPr>
        <p:spPr/>
        <p:txBody>
          <a:bodyPr/>
          <a:lstStyle/>
          <a:p>
            <a:pPr marL="285750" indent="-285750">
              <a:buFontTx/>
              <a:buChar char="-"/>
            </a:pPr>
            <a:r>
              <a:rPr lang="en-GB" smtClean="0"/>
              <a:t>Mark all required objects in your class as dependency</a:t>
            </a:r>
          </a:p>
          <a:p>
            <a:pPr marL="285750" indent="-285750">
              <a:buFontTx/>
              <a:buChar char="-"/>
            </a:pPr>
            <a:r>
              <a:rPr lang="en-GB" smtClean="0"/>
              <a:t>Register all dependencies in one place (ie: app.xaml.cs)</a:t>
            </a:r>
          </a:p>
          <a:p>
            <a:pPr marL="285750" indent="-285750">
              <a:buFontTx/>
              <a:buChar char="-"/>
            </a:pPr>
            <a:r>
              <a:rPr lang="en-GB" smtClean="0"/>
              <a:t>Use one constructor for your objects which your container can use (requires more configuration otherwise)</a:t>
            </a:r>
          </a:p>
          <a:p>
            <a:pPr marL="285750" indent="-285750">
              <a:buFontTx/>
              <a:buChar char="-"/>
            </a:pPr>
            <a:r>
              <a:rPr lang="en-GB" smtClean="0"/>
              <a:t>Always work with interfaces in your classes, rather then implemented classes</a:t>
            </a:r>
          </a:p>
          <a:p>
            <a:pPr marL="285750" indent="-285750">
              <a:buFontTx/>
              <a:buChar char="-"/>
            </a:pPr>
            <a:endParaRPr lang="en-US"/>
          </a:p>
        </p:txBody>
      </p:sp>
      <p:sp>
        <p:nvSpPr>
          <p:cNvPr id="12" name="Text Placeholder 11"/>
          <p:cNvSpPr>
            <a:spLocks noGrp="1"/>
          </p:cNvSpPr>
          <p:nvPr>
            <p:ph type="body" sz="quarter" idx="12"/>
          </p:nvPr>
        </p:nvSpPr>
        <p:spPr/>
        <p:txBody>
          <a:bodyPr/>
          <a:lstStyle/>
          <a:p>
            <a:r>
              <a:rPr lang="en-GB" smtClean="0"/>
              <a:t>Do’s</a:t>
            </a:r>
            <a:endParaRPr lang="en-US"/>
          </a:p>
        </p:txBody>
      </p:sp>
      <p:sp>
        <p:nvSpPr>
          <p:cNvPr id="13" name="Text Placeholder 12"/>
          <p:cNvSpPr>
            <a:spLocks noGrp="1"/>
          </p:cNvSpPr>
          <p:nvPr>
            <p:ph type="body" sz="quarter" idx="14"/>
          </p:nvPr>
        </p:nvSpPr>
        <p:spPr/>
        <p:txBody>
          <a:bodyPr/>
          <a:lstStyle/>
          <a:p>
            <a:pPr marL="285750" indent="-285750">
              <a:buFontTx/>
              <a:buChar char="-"/>
            </a:pPr>
            <a:r>
              <a:rPr lang="en-GB" smtClean="0"/>
              <a:t>Use the ‘new’ keyword inside your classes</a:t>
            </a:r>
          </a:p>
          <a:p>
            <a:pPr marL="285750" indent="-285750">
              <a:buFontTx/>
              <a:buChar char="-"/>
            </a:pPr>
            <a:r>
              <a:rPr lang="en-GB" smtClean="0"/>
              <a:t>Use statics to grab objects/data from everywhere around your application</a:t>
            </a:r>
          </a:p>
          <a:p>
            <a:pPr marL="285750" indent="-285750">
              <a:buFontTx/>
              <a:buChar char="-"/>
            </a:pPr>
            <a:r>
              <a:rPr lang="en-GB" smtClean="0"/>
              <a:t>Avoid directly exposing a dependency (ie: public property holding it). It will easily cause other objects to become implicitly dependent on it.</a:t>
            </a:r>
          </a:p>
          <a:p>
            <a:pPr marL="285750" indent="-285750">
              <a:buFontTx/>
              <a:buChar char="-"/>
            </a:pPr>
            <a:r>
              <a:rPr lang="en-GB" smtClean="0"/>
              <a:t>Cast dependency objects to their actual class: will create dependency on actual classes rather than interfaces.</a:t>
            </a:r>
            <a:endParaRPr lang="en-US" smtClean="0"/>
          </a:p>
        </p:txBody>
      </p:sp>
      <p:sp>
        <p:nvSpPr>
          <p:cNvPr id="14" name="Text Placeholder 13"/>
          <p:cNvSpPr>
            <a:spLocks noGrp="1"/>
          </p:cNvSpPr>
          <p:nvPr>
            <p:ph type="body" sz="quarter" idx="15"/>
          </p:nvPr>
        </p:nvSpPr>
        <p:spPr/>
        <p:txBody>
          <a:bodyPr/>
          <a:lstStyle/>
          <a:p>
            <a:r>
              <a:rPr lang="en-GB" smtClean="0"/>
              <a:t>Don’ts</a:t>
            </a:r>
            <a:endParaRPr lang="en-US"/>
          </a:p>
        </p:txBody>
      </p:sp>
      <p:sp>
        <p:nvSpPr>
          <p:cNvPr id="15" name="Text Placeholder 14"/>
          <p:cNvSpPr>
            <a:spLocks noGrp="1"/>
          </p:cNvSpPr>
          <p:nvPr>
            <p:ph type="body" sz="quarter" idx="16"/>
          </p:nvPr>
        </p:nvSpPr>
        <p:spPr>
          <a:xfrm>
            <a:off x="8184233" y="2205319"/>
            <a:ext cx="3737720" cy="4076234"/>
          </a:xfrm>
        </p:spPr>
        <p:txBody>
          <a:bodyPr/>
          <a:lstStyle/>
          <a:p>
            <a:pPr marL="285750" indent="-285750">
              <a:buFontTx/>
              <a:buChar char="-"/>
            </a:pPr>
            <a:r>
              <a:rPr lang="en-GB" smtClean="0">
                <a:hlinkClick r:id="rId2"/>
              </a:rPr>
              <a:t>https</a:t>
            </a:r>
            <a:r>
              <a:rPr lang="en-GB">
                <a:hlinkClick r:id="rId2"/>
              </a:rPr>
              <a:t>://</a:t>
            </a:r>
            <a:r>
              <a:rPr lang="en-GB">
                <a:hlinkClick r:id="rId2"/>
              </a:rPr>
              <a:t>aardvarkblogs.wordpress.com/unity-container-tutorials</a:t>
            </a:r>
            <a:r>
              <a:rPr lang="en-GB" smtClean="0">
                <a:hlinkClick r:id="rId2"/>
              </a:rPr>
              <a:t>/</a:t>
            </a:r>
            <a:endParaRPr lang="en-GB" smtClean="0"/>
          </a:p>
          <a:p>
            <a:pPr marL="285750" indent="-285750">
              <a:buFontTx/>
              <a:buChar char="-"/>
            </a:pPr>
            <a:r>
              <a:rPr lang="en-US">
                <a:hlinkClick r:id="rId3"/>
              </a:rPr>
              <a:t>https</a:t>
            </a:r>
            <a:r>
              <a:rPr lang="en-US">
                <a:hlinkClick r:id="rId3"/>
              </a:rPr>
              <a:t>://</a:t>
            </a:r>
            <a:r>
              <a:rPr lang="en-US" smtClean="0">
                <a:hlinkClick r:id="rId3"/>
              </a:rPr>
              <a:t>softwareengineering.stackexchange.com/questions/135971/when-is-it-not-appropriate-to-use-the-dependency-injection-pattern</a:t>
            </a:r>
            <a:endParaRPr lang="en-US" smtClean="0"/>
          </a:p>
          <a:p>
            <a:pPr marL="285750" indent="-285750">
              <a:buFontTx/>
              <a:buChar char="-"/>
            </a:pPr>
            <a:endParaRPr lang="en-US"/>
          </a:p>
        </p:txBody>
      </p:sp>
      <p:sp>
        <p:nvSpPr>
          <p:cNvPr id="16" name="Text Placeholder 15"/>
          <p:cNvSpPr>
            <a:spLocks noGrp="1"/>
          </p:cNvSpPr>
          <p:nvPr>
            <p:ph type="body" sz="quarter" idx="17"/>
          </p:nvPr>
        </p:nvSpPr>
        <p:spPr/>
        <p:txBody>
          <a:bodyPr/>
          <a:lstStyle/>
          <a:p>
            <a:r>
              <a:rPr lang="en-GB" smtClean="0"/>
              <a:t>Links</a:t>
            </a:r>
            <a:endParaRPr lang="en-US"/>
          </a:p>
        </p:txBody>
      </p:sp>
    </p:spTree>
    <p:extLst>
      <p:ext uri="{BB962C8B-B14F-4D97-AF65-F5344CB8AC3E}">
        <p14:creationId xmlns:p14="http://schemas.microsoft.com/office/powerpoint/2010/main" val="36789201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212827142"/>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b="1" kern="1200" smtClean="0">
                          <a:solidFill>
                            <a:srgbClr val="00B050"/>
                          </a:solidFill>
                          <a:effectLst/>
                          <a:latin typeface="+mn-lt"/>
                          <a:ea typeface="+mn-ea"/>
                          <a:cs typeface="+mn-cs"/>
                        </a:rPr>
                        <a:t>Overview (incl SOA)</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Contracts,</a:t>
                      </a:r>
                      <a:r>
                        <a:rPr lang="en-US" sz="1200" kern="1200" baseline="0" smtClean="0">
                          <a:solidFill>
                            <a:schemeClr val="dk1"/>
                          </a:solidFill>
                          <a:effectLst/>
                          <a:latin typeface="+mn-lt"/>
                          <a:ea typeface="+mn-ea"/>
                          <a:cs typeface="+mn-cs"/>
                        </a:rPr>
                        <a:t> Hosting</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Bindings, Behaviors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Instancing, Concurrency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Faults, Exceptions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5 (15 – 19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14" y="1421310"/>
            <a:ext cx="1646034" cy="1218065"/>
          </a:xfrm>
          <a:prstGeom prst="rect">
            <a:avLst/>
          </a:prstGeom>
        </p:spPr>
      </p:pic>
    </p:spTree>
    <p:extLst>
      <p:ext uri="{BB962C8B-B14F-4D97-AF65-F5344CB8AC3E}">
        <p14:creationId xmlns:p14="http://schemas.microsoft.com/office/powerpoint/2010/main" val="29085570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4216932065"/>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(incl SOA)</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rgbClr val="00B050"/>
                          </a:solidFill>
                          <a:effectLst/>
                          <a:latin typeface="+mn-lt"/>
                          <a:ea typeface="+mn-ea"/>
                          <a:cs typeface="+mn-cs"/>
                        </a:rPr>
                        <a:t>Contracts,</a:t>
                      </a:r>
                      <a:r>
                        <a:rPr lang="en-US" sz="1200" b="1" kern="1200" baseline="0" smtClean="0">
                          <a:solidFill>
                            <a:srgbClr val="00B050"/>
                          </a:solidFill>
                          <a:effectLst/>
                          <a:latin typeface="+mn-lt"/>
                          <a:ea typeface="+mn-ea"/>
                          <a:cs typeface="+mn-cs"/>
                        </a:rPr>
                        <a:t> Hosting</a:t>
                      </a:r>
                      <a:r>
                        <a:rPr lang="en-US" sz="1200" b="1" kern="1200" smtClean="0">
                          <a:solidFill>
                            <a:srgbClr val="00B050"/>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Bindings, Behaviors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Instancing, Concurrency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Faults, Exceptions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5 (15 – 19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14" y="1421310"/>
            <a:ext cx="1646034" cy="1218065"/>
          </a:xfrm>
          <a:prstGeom prst="rect">
            <a:avLst/>
          </a:prstGeom>
        </p:spPr>
      </p:pic>
    </p:spTree>
    <p:extLst>
      <p:ext uri="{BB962C8B-B14F-4D97-AF65-F5344CB8AC3E}">
        <p14:creationId xmlns:p14="http://schemas.microsoft.com/office/powerpoint/2010/main" val="18964377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455979551"/>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(incl SOA)</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Contracts,</a:t>
                      </a:r>
                      <a:r>
                        <a:rPr lang="en-US" sz="1200" kern="1200" baseline="0" smtClean="0">
                          <a:solidFill>
                            <a:schemeClr val="dk1"/>
                          </a:solidFill>
                          <a:effectLst/>
                          <a:latin typeface="+mn-lt"/>
                          <a:ea typeface="+mn-ea"/>
                          <a:cs typeface="+mn-cs"/>
                        </a:rPr>
                        <a:t> Hosting</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Bindings, Behaviors</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Instancing, Concurrency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Faults, Exceptions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5 (15 – 19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14" y="1421310"/>
            <a:ext cx="1646034" cy="1218065"/>
          </a:xfrm>
          <a:prstGeom prst="rect">
            <a:avLst/>
          </a:prstGeom>
        </p:spPr>
      </p:pic>
    </p:spTree>
    <p:extLst>
      <p:ext uri="{BB962C8B-B14F-4D97-AF65-F5344CB8AC3E}">
        <p14:creationId xmlns:p14="http://schemas.microsoft.com/office/powerpoint/2010/main" val="346079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err="1" smtClean="0"/>
              <a:t>Behandeling</a:t>
            </a:r>
            <a:r>
              <a:rPr lang="en-US" smtClean="0"/>
              <a:t> dag-</a:t>
            </a:r>
            <a:r>
              <a:rPr lang="en-US" err="1" smtClean="0"/>
              <a:t>onderwerp</a:t>
            </a:r>
            <a:r>
              <a:rPr lang="en-US" smtClean="0"/>
              <a:t>(</a:t>
            </a:r>
            <a:r>
              <a:rPr lang="en-US" err="1" smtClean="0"/>
              <a:t>en</a:t>
            </a:r>
            <a:r>
              <a:rPr lang="en-US" smtClean="0"/>
              <a:t>)</a:t>
            </a:r>
          </a:p>
          <a:p>
            <a:pPr lvl="1"/>
            <a:r>
              <a:rPr lang="en-US" err="1" smtClean="0"/>
              <a:t>Uitleg</a:t>
            </a:r>
            <a:endParaRPr lang="en-US" smtClean="0"/>
          </a:p>
          <a:p>
            <a:pPr lvl="1"/>
            <a:r>
              <a:rPr lang="en-US" err="1" smtClean="0"/>
              <a:t>Korte</a:t>
            </a:r>
            <a:r>
              <a:rPr lang="en-US" smtClean="0"/>
              <a:t> </a:t>
            </a:r>
            <a:r>
              <a:rPr lang="en-US" err="1" smtClean="0"/>
              <a:t>opdracht</a:t>
            </a:r>
            <a:endParaRPr lang="en-US" smtClean="0"/>
          </a:p>
          <a:p>
            <a:pPr lvl="2"/>
            <a:r>
              <a:rPr lang="en-US" err="1" smtClean="0"/>
              <a:t>Presentatie</a:t>
            </a:r>
            <a:endParaRPr lang="en-US" smtClean="0"/>
          </a:p>
          <a:p>
            <a:pPr lvl="2"/>
            <a:r>
              <a:rPr lang="en-GB" err="1" smtClean="0"/>
              <a:t>Oplossing</a:t>
            </a:r>
            <a:r>
              <a:rPr lang="en-GB" smtClean="0"/>
              <a:t> </a:t>
            </a:r>
            <a:r>
              <a:rPr lang="en-GB" err="1" smtClean="0"/>
              <a:t>maken</a:t>
            </a:r>
            <a:endParaRPr lang="en-US" smtClean="0"/>
          </a:p>
          <a:p>
            <a:pPr lvl="1">
              <a:buNone/>
            </a:pPr>
            <a:endParaRPr lang="en-US" smtClean="0"/>
          </a:p>
          <a:p>
            <a:endParaRPr lang="en-GB"/>
          </a:p>
        </p:txBody>
      </p:sp>
      <p:sp>
        <p:nvSpPr>
          <p:cNvPr id="6" name="Text Placeholder 5"/>
          <p:cNvSpPr>
            <a:spLocks noGrp="1"/>
          </p:cNvSpPr>
          <p:nvPr>
            <p:ph type="body" sz="quarter" idx="12"/>
          </p:nvPr>
        </p:nvSpPr>
        <p:spPr/>
        <p:txBody>
          <a:bodyPr/>
          <a:lstStyle/>
          <a:p>
            <a:r>
              <a:rPr lang="en-GB" err="1" smtClean="0"/>
              <a:t>Ochtend</a:t>
            </a:r>
            <a:endParaRPr lang="en-GB"/>
          </a:p>
        </p:txBody>
      </p:sp>
      <p:sp>
        <p:nvSpPr>
          <p:cNvPr id="7" name="Text Placeholder 6"/>
          <p:cNvSpPr>
            <a:spLocks noGrp="1"/>
          </p:cNvSpPr>
          <p:nvPr>
            <p:ph type="body" sz="quarter" idx="13"/>
          </p:nvPr>
        </p:nvSpPr>
        <p:spPr/>
        <p:txBody>
          <a:bodyPr/>
          <a:lstStyle/>
          <a:p>
            <a:r>
              <a:rPr lang="en-GB" err="1" smtClean="0"/>
              <a:t>Middag</a:t>
            </a:r>
            <a:endParaRPr lang="en-GB" smtClean="0"/>
          </a:p>
        </p:txBody>
      </p:sp>
      <p:sp>
        <p:nvSpPr>
          <p:cNvPr id="4" name="Title 3"/>
          <p:cNvSpPr>
            <a:spLocks noGrp="1"/>
          </p:cNvSpPr>
          <p:nvPr>
            <p:ph type="title"/>
          </p:nvPr>
        </p:nvSpPr>
        <p:spPr/>
        <p:txBody>
          <a:bodyPr/>
          <a:lstStyle/>
          <a:p>
            <a:r>
              <a:rPr lang="en-US" err="1" smtClean="0"/>
              <a:t>Dagindeling</a:t>
            </a:r>
            <a:endParaRPr lang="en-GB"/>
          </a:p>
        </p:txBody>
      </p:sp>
      <p:sp>
        <p:nvSpPr>
          <p:cNvPr id="8" name="Text Placeholder 7"/>
          <p:cNvSpPr>
            <a:spLocks noGrp="1"/>
          </p:cNvSpPr>
          <p:nvPr>
            <p:ph type="body" sz="quarter" idx="14"/>
          </p:nvPr>
        </p:nvSpPr>
        <p:spPr>
          <a:xfrm>
            <a:off x="6474016" y="2205319"/>
            <a:ext cx="5341256" cy="4076234"/>
          </a:xfrm>
        </p:spPr>
        <p:txBody>
          <a:bodyPr/>
          <a:lstStyle/>
          <a:p>
            <a:r>
              <a:rPr lang="en-US" err="1" smtClean="0"/>
              <a:t>Samenwerken</a:t>
            </a:r>
            <a:r>
              <a:rPr lang="en-US" smtClean="0"/>
              <a:t> </a:t>
            </a:r>
            <a:r>
              <a:rPr lang="en-US" err="1" smtClean="0"/>
              <a:t>aan</a:t>
            </a:r>
            <a:r>
              <a:rPr lang="en-US" smtClean="0"/>
              <a:t> </a:t>
            </a:r>
            <a:r>
              <a:rPr lang="en-US" err="1" smtClean="0"/>
              <a:t>grotere</a:t>
            </a:r>
            <a:r>
              <a:rPr lang="en-US" smtClean="0"/>
              <a:t> </a:t>
            </a:r>
            <a:r>
              <a:rPr lang="en-US" err="1" smtClean="0"/>
              <a:t>opdracht</a:t>
            </a:r>
            <a:endParaRPr lang="en-US" smtClean="0"/>
          </a:p>
          <a:p>
            <a:pPr lvl="1"/>
            <a:r>
              <a:rPr lang="en-US" smtClean="0"/>
              <a:t>Scrum meetings</a:t>
            </a:r>
          </a:p>
          <a:p>
            <a:pPr lvl="2"/>
            <a:r>
              <a:rPr lang="en-GB" err="1" smtClean="0"/>
              <a:t>Maandag</a:t>
            </a:r>
            <a:r>
              <a:rPr lang="en-GB" smtClean="0"/>
              <a:t>: Sprint Planning</a:t>
            </a:r>
          </a:p>
          <a:p>
            <a:pPr lvl="2"/>
            <a:r>
              <a:rPr lang="en-GB" err="1" smtClean="0"/>
              <a:t>Iedere</a:t>
            </a:r>
            <a:r>
              <a:rPr lang="en-GB" smtClean="0"/>
              <a:t> </a:t>
            </a:r>
            <a:r>
              <a:rPr lang="en-GB" err="1" smtClean="0"/>
              <a:t>andere</a:t>
            </a:r>
            <a:r>
              <a:rPr lang="en-GB" smtClean="0"/>
              <a:t> dag: Daily </a:t>
            </a:r>
            <a:r>
              <a:rPr lang="en-GB" err="1" smtClean="0"/>
              <a:t>Standup</a:t>
            </a:r>
            <a:endParaRPr lang="en-GB" smtClean="0"/>
          </a:p>
          <a:p>
            <a:pPr lvl="2"/>
            <a:r>
              <a:rPr lang="en-GB" err="1" smtClean="0"/>
              <a:t>Vrijdag</a:t>
            </a:r>
            <a:r>
              <a:rPr lang="en-GB" smtClean="0"/>
              <a:t>: Sprint Review</a:t>
            </a:r>
          </a:p>
          <a:p>
            <a:pPr lvl="2"/>
            <a:r>
              <a:rPr lang="en-GB" err="1" smtClean="0"/>
              <a:t>Vrijdag</a:t>
            </a:r>
            <a:r>
              <a:rPr lang="en-GB" smtClean="0"/>
              <a:t>: Retrospective</a:t>
            </a:r>
          </a:p>
          <a:p>
            <a:pPr lvl="1"/>
            <a:r>
              <a:rPr lang="en-GB" smtClean="0"/>
              <a:t>SOLID &amp; Clean</a:t>
            </a:r>
            <a:endParaRPr lang="en-US" smtClean="0"/>
          </a:p>
          <a:p>
            <a:endParaRPr lang="en-GB"/>
          </a:p>
        </p:txBody>
      </p:sp>
      <p:cxnSp>
        <p:nvCxnSpPr>
          <p:cNvPr id="14" name="Straight Connector 13"/>
          <p:cNvCxnSpPr/>
          <p:nvPr/>
        </p:nvCxnSpPr>
        <p:spPr>
          <a:xfrm>
            <a:off x="6021311"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775764848"/>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(incl SOA)</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Contracts,</a:t>
                      </a:r>
                      <a:r>
                        <a:rPr lang="en-US" sz="1200" kern="1200" baseline="0" smtClean="0">
                          <a:solidFill>
                            <a:schemeClr val="dk1"/>
                          </a:solidFill>
                          <a:effectLst/>
                          <a:latin typeface="+mn-lt"/>
                          <a:ea typeface="+mn-ea"/>
                          <a:cs typeface="+mn-cs"/>
                        </a:rPr>
                        <a:t> Hosting</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Bindings, Behaviors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Instancing, Concurrency</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Faults, Exceptions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5 (15 – 19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14" y="1421310"/>
            <a:ext cx="1646034" cy="1218065"/>
          </a:xfrm>
          <a:prstGeom prst="rect">
            <a:avLst/>
          </a:prstGeom>
        </p:spPr>
      </p:pic>
    </p:spTree>
    <p:extLst>
      <p:ext uri="{BB962C8B-B14F-4D97-AF65-F5344CB8AC3E}">
        <p14:creationId xmlns:p14="http://schemas.microsoft.com/office/powerpoint/2010/main" val="21624039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710679090"/>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(incl SOA)</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Contracts,</a:t>
                      </a:r>
                      <a:r>
                        <a:rPr lang="en-US" sz="1200" kern="1200" baseline="0" smtClean="0">
                          <a:solidFill>
                            <a:schemeClr val="dk1"/>
                          </a:solidFill>
                          <a:effectLst/>
                          <a:latin typeface="+mn-lt"/>
                          <a:ea typeface="+mn-ea"/>
                          <a:cs typeface="+mn-cs"/>
                        </a:rPr>
                        <a:t> Hosting</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Bindings, Behaviors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Instancing, Concurrency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Faults, Exceptions</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5 (15 – 19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14" y="1421310"/>
            <a:ext cx="1646034" cy="1218065"/>
          </a:xfrm>
          <a:prstGeom prst="rect">
            <a:avLst/>
          </a:prstGeom>
        </p:spPr>
      </p:pic>
    </p:spTree>
    <p:extLst>
      <p:ext uri="{BB962C8B-B14F-4D97-AF65-F5344CB8AC3E}">
        <p14:creationId xmlns:p14="http://schemas.microsoft.com/office/powerpoint/2010/main" val="34230618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156665" y="2705465"/>
            <a:ext cx="3297130" cy="432048"/>
          </a:xfrm>
        </p:spPr>
        <p:txBody>
          <a:bodyPr/>
          <a:lstStyle/>
          <a:p>
            <a:r>
              <a:rPr lang="en-GB" sz="2800" b="1" smtClean="0"/>
              <a:t>WPF &amp; WCF</a:t>
            </a:r>
            <a:endParaRPr lang="en-GB" sz="2800" b="1"/>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4060746129"/>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b="1" kern="1200" smtClean="0">
                          <a:solidFill>
                            <a:srgbClr val="00B050"/>
                          </a:solidFill>
                          <a:effectLst/>
                          <a:latin typeface="+mn-lt"/>
                          <a:ea typeface="+mn-ea"/>
                          <a:cs typeface="+mn-cs"/>
                        </a:rPr>
                        <a:t>Transactions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Operations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Security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Dependency Injection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 bespreken opdracht</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6 (22 – 26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955" y="1546478"/>
            <a:ext cx="1866517" cy="1053848"/>
          </a:xfrm>
          <a:prstGeom prst="rect">
            <a:avLst/>
          </a:prstGeom>
        </p:spPr>
      </p:pic>
    </p:spTree>
    <p:extLst>
      <p:ext uri="{BB962C8B-B14F-4D97-AF65-F5344CB8AC3E}">
        <p14:creationId xmlns:p14="http://schemas.microsoft.com/office/powerpoint/2010/main" val="36451887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156665" y="2705465"/>
            <a:ext cx="3297130" cy="432048"/>
          </a:xfrm>
        </p:spPr>
        <p:txBody>
          <a:bodyPr/>
          <a:lstStyle/>
          <a:p>
            <a:r>
              <a:rPr lang="en-GB" sz="2800" b="1" smtClean="0"/>
              <a:t>WPF &amp; WCF</a:t>
            </a:r>
            <a:endParaRPr lang="en-GB" sz="2800" b="1"/>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862320555"/>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Transactions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rgbClr val="00B050"/>
                          </a:solidFill>
                          <a:effectLst/>
                          <a:latin typeface="+mn-lt"/>
                          <a:ea typeface="+mn-ea"/>
                          <a:cs typeface="+mn-cs"/>
                        </a:rPr>
                        <a:t>Operations</a:t>
                      </a:r>
                      <a:r>
                        <a:rPr lang="en-US" sz="1200" b="1" smtClean="0">
                          <a:solidFill>
                            <a:srgbClr val="00B050"/>
                          </a:solidFill>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Security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Dependency Injection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 bespreken opdracht</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6 (22 – 26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955" y="1546478"/>
            <a:ext cx="1866517" cy="1053848"/>
          </a:xfrm>
          <a:prstGeom prst="rect">
            <a:avLst/>
          </a:prstGeom>
        </p:spPr>
      </p:pic>
    </p:spTree>
    <p:extLst>
      <p:ext uri="{BB962C8B-B14F-4D97-AF65-F5344CB8AC3E}">
        <p14:creationId xmlns:p14="http://schemas.microsoft.com/office/powerpoint/2010/main" val="32120595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156665" y="2705465"/>
            <a:ext cx="3297130" cy="432048"/>
          </a:xfrm>
        </p:spPr>
        <p:txBody>
          <a:bodyPr/>
          <a:lstStyle/>
          <a:p>
            <a:r>
              <a:rPr lang="en-GB" sz="2800" b="1" smtClean="0"/>
              <a:t>WPF &amp; WCF</a:t>
            </a:r>
            <a:endParaRPr lang="en-GB" sz="2800" b="1"/>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607018852"/>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Transactions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Operations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Security</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Dependency Injection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 bespreken opdracht</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6 (22 – 26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955" y="1546478"/>
            <a:ext cx="1866517" cy="1053848"/>
          </a:xfrm>
          <a:prstGeom prst="rect">
            <a:avLst/>
          </a:prstGeom>
        </p:spPr>
      </p:pic>
    </p:spTree>
    <p:extLst>
      <p:ext uri="{BB962C8B-B14F-4D97-AF65-F5344CB8AC3E}">
        <p14:creationId xmlns:p14="http://schemas.microsoft.com/office/powerpoint/2010/main" val="5583111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156665" y="2705465"/>
            <a:ext cx="3297130" cy="432048"/>
          </a:xfrm>
        </p:spPr>
        <p:txBody>
          <a:bodyPr/>
          <a:lstStyle/>
          <a:p>
            <a:r>
              <a:rPr lang="en-GB" sz="2800" b="1" smtClean="0"/>
              <a:t>WPF &amp; WCF</a:t>
            </a:r>
            <a:endParaRPr lang="en-GB" sz="2800" b="1"/>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4234536649"/>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Transactions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Operations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Security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Dependency Injection</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 bespreken opdracht</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6 (22 – 26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955" y="1546478"/>
            <a:ext cx="1866517" cy="1053848"/>
          </a:xfrm>
          <a:prstGeom prst="rect">
            <a:avLst/>
          </a:prstGeom>
        </p:spPr>
      </p:pic>
    </p:spTree>
    <p:extLst>
      <p:ext uri="{BB962C8B-B14F-4D97-AF65-F5344CB8AC3E}">
        <p14:creationId xmlns:p14="http://schemas.microsoft.com/office/powerpoint/2010/main" val="2400661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156665" y="2705465"/>
            <a:ext cx="3297130" cy="432048"/>
          </a:xfrm>
        </p:spPr>
        <p:txBody>
          <a:bodyPr/>
          <a:lstStyle/>
          <a:p>
            <a:r>
              <a:rPr lang="en-GB" sz="2800" b="1" smtClean="0"/>
              <a:t>WPF &amp; WCF</a:t>
            </a:r>
            <a:endParaRPr lang="en-GB" sz="2800" b="1"/>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861647534"/>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Transactions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Operations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Security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Dependency Injection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Refactoring, bespreken opdracht</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6 (22 – 26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955" y="1546478"/>
            <a:ext cx="1866517" cy="1053848"/>
          </a:xfrm>
          <a:prstGeom prst="rect">
            <a:avLst/>
          </a:prstGeom>
        </p:spPr>
      </p:pic>
    </p:spTree>
    <p:extLst>
      <p:ext uri="{BB962C8B-B14F-4D97-AF65-F5344CB8AC3E}">
        <p14:creationId xmlns:p14="http://schemas.microsoft.com/office/powerpoint/2010/main" val="130083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2091965105"/>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Basis-concepten: VS, github, Trello (scrum board), syntax  , Nuget, nieuwe features C# 6 en 7)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OOP, Interfaces, structs, Datastructuren, Generics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Geheugengebruik (CLI, GC), Extension Methods, Recursion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r>
                        <a:rPr lang="pt-PT" sz="1200" baseline="0" smtClean="0"/>
                        <a:t> (Unit) Tests/TDD</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1 (4 – 8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4231955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2077887003"/>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Asynchroon, Threading, Locks, Callbacks</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Anonyms,</a:t>
                      </a:r>
                      <a:r>
                        <a:rPr lang="en-US" sz="1200" kern="1200" baseline="0" smtClean="0">
                          <a:solidFill>
                            <a:schemeClr val="dk1"/>
                          </a:solidFill>
                          <a:effectLst/>
                          <a:latin typeface="+mn-lt"/>
                          <a:ea typeface="+mn-ea"/>
                          <a:cs typeface="+mn-cs"/>
                        </a:rPr>
                        <a:t> Lambda, Linq</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Observables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Unit testing, Refactoring</a:t>
                      </a:r>
                      <a:r>
                        <a:rPr lang="pt-PT" sz="1200" baseline="0" smtClean="0"/>
                        <a:t> (incl SOLID &amp; Clean Coding)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Samen</a:t>
                      </a:r>
                      <a:r>
                        <a:rPr lang="pt-PT" sz="1200" baseline="0" smtClean="0"/>
                        <a:t> doorlopen opdracht + 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2 (11 – 15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1708691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366310064"/>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(intro</a:t>
                      </a:r>
                      <a:r>
                        <a:rPr lang="en-US" sz="1200" kern="1200" baseline="0" smtClean="0">
                          <a:solidFill>
                            <a:schemeClr val="dk1"/>
                          </a:solidFill>
                          <a:effectLst/>
                          <a:latin typeface="+mn-lt"/>
                          <a:ea typeface="+mn-ea"/>
                          <a:cs typeface="+mn-cs"/>
                        </a:rPr>
                        <a:t> MVVM)</a:t>
                      </a:r>
                      <a:endParaRPr lang="en-US" sz="1200" kern="1200" smtClean="0">
                        <a:solidFill>
                          <a:schemeClr val="dk1"/>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Data binding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Controls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DB</a:t>
                      </a:r>
                      <a:r>
                        <a:rPr lang="pt-PT" sz="1200" baseline="0" smtClean="0"/>
                        <a:t>, SQL Server</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Unit Testing (incl MS Fakes)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3 (18 – 22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37869435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_brand_ppt-template-full-kit_1132017.potm" id="{91B1E3B8-CB99-4C77-9D9D-001CA2C7205A}" vid="{AF140CBB-5406-4B06-AAFA-D5CFAA6938D9}"/>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_brand_ppt-template-full-kit_1132017.potm" id="{91B1E3B8-CB99-4C77-9D9D-001CA2C7205A}" vid="{D9779D3B-25BB-421D-B44D-7B37B349C7B8}"/>
    </a:ext>
  </a:extLst>
</a:theme>
</file>

<file path=ppt/theme/theme3.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_brand_ppt-template-full-kit_1132017.potm" id="{91B1E3B8-CB99-4C77-9D9D-001CA2C7205A}" vid="{F1DA1E13-34EF-49A5-9E9A-AFFC0A720503}"/>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_brand_ppt-template-full-kit_1132017.potm" id="{91B1E3B8-CB99-4C77-9D9D-001CA2C7205A}" vid="{21321D32-33F4-4CA8-AF5B-6D5736FEC16F}"/>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new_brand_ppt-template-full-kit_1132017</Template>
  <TotalTime>34875</TotalTime>
  <Words>2248</Words>
  <Application>Microsoft Office PowerPoint</Application>
  <PresentationFormat>Widescreen</PresentationFormat>
  <Paragraphs>740</Paragraphs>
  <Slides>66</Slides>
  <Notes>43</Notes>
  <HiddenSlides>0</HiddenSlides>
  <MMClips>0</MMClips>
  <ScaleCrop>false</ScaleCrop>
  <HeadingPairs>
    <vt:vector size="8" baseType="variant">
      <vt:variant>
        <vt:lpstr>Fonts Used</vt:lpstr>
      </vt:variant>
      <vt:variant>
        <vt:i4>3</vt:i4>
      </vt:variant>
      <vt:variant>
        <vt:lpstr>Theme</vt:lpstr>
      </vt:variant>
      <vt:variant>
        <vt:i4>4</vt:i4>
      </vt:variant>
      <vt:variant>
        <vt:lpstr>Embedded OLE Servers</vt:lpstr>
      </vt:variant>
      <vt:variant>
        <vt:i4>1</vt:i4>
      </vt:variant>
      <vt:variant>
        <vt:lpstr>Slide Titles</vt:lpstr>
      </vt:variant>
      <vt:variant>
        <vt:i4>66</vt:i4>
      </vt:variant>
    </vt:vector>
  </HeadingPairs>
  <TitlesOfParts>
    <vt:vector size="74" baseType="lpstr">
      <vt:lpstr>Arial</vt:lpstr>
      <vt:lpstr>Verdana</vt:lpstr>
      <vt:lpstr>Wingdings</vt:lpstr>
      <vt:lpstr>Capgemini Master</vt:lpstr>
      <vt:lpstr>Section break</vt:lpstr>
      <vt:lpstr>Title Slide</vt:lpstr>
      <vt:lpstr>Final slides</vt:lpstr>
      <vt:lpstr>think-cell Slide</vt:lpstr>
      <vt:lpstr>SE Track Defensie</vt:lpstr>
      <vt:lpstr>PowerPoint Presentation</vt:lpstr>
      <vt:lpstr>C#</vt:lpstr>
      <vt:lpstr>Xaml</vt:lpstr>
      <vt:lpstr>Xaml  eXtensible eApplication eMarkup eLanguage</vt:lpstr>
      <vt:lpstr>Dagindeling</vt:lpstr>
      <vt:lpstr>Weekindeling</vt:lpstr>
      <vt:lpstr>Weekindeling</vt:lpstr>
      <vt:lpstr>Weekindeling</vt:lpstr>
      <vt:lpstr>Weekindeling</vt:lpstr>
      <vt:lpstr>Weekindeling</vt:lpstr>
      <vt:lpstr>Weekindeling</vt:lpstr>
      <vt:lpstr>Weekindeling</vt:lpstr>
      <vt:lpstr>Weekindeling</vt:lpstr>
      <vt:lpstr>Aanraders</vt:lpstr>
      <vt:lpstr>Handige links</vt:lpstr>
      <vt:lpstr>Git</vt:lpstr>
      <vt:lpstr>Naming</vt:lpstr>
      <vt:lpstr>Weekindeling</vt:lpstr>
      <vt:lpstr>PowerPoint Presentation</vt:lpstr>
      <vt:lpstr>Weekindeling</vt:lpstr>
      <vt:lpstr>Background links</vt:lpstr>
      <vt:lpstr>PowerPoint Presentation</vt:lpstr>
      <vt:lpstr>Weekindeling</vt:lpstr>
      <vt:lpstr>PowerPoint Presentation</vt:lpstr>
      <vt:lpstr>PowerPoint Presentation</vt:lpstr>
      <vt:lpstr>Weekindeling</vt:lpstr>
      <vt:lpstr>Code Quality</vt:lpstr>
      <vt:lpstr>Weekindeling</vt:lpstr>
      <vt:lpstr>(A)Sync &amp; Threading</vt:lpstr>
      <vt:lpstr>Weekindeling</vt:lpstr>
      <vt:lpstr>Anoniem</vt:lpstr>
      <vt:lpstr>Weekindeling</vt:lpstr>
      <vt:lpstr>PowerPoint Presentation</vt:lpstr>
      <vt:lpstr>Weekindeling</vt:lpstr>
      <vt:lpstr>PowerPoint Presentation</vt:lpstr>
      <vt:lpstr>Weekindeling</vt:lpstr>
      <vt:lpstr>PowerPoint Presentation</vt:lpstr>
      <vt:lpstr>Weekindeling</vt:lpstr>
      <vt:lpstr>MVVM</vt:lpstr>
      <vt:lpstr>Weekindeling</vt:lpstr>
      <vt:lpstr>Binding and its place in SoC</vt:lpstr>
      <vt:lpstr>Weekindeling</vt:lpstr>
      <vt:lpstr>Weekindeling</vt:lpstr>
      <vt:lpstr>PowerPoint Presentation</vt:lpstr>
      <vt:lpstr>Weekindeling</vt:lpstr>
      <vt:lpstr>Weekindeling</vt:lpstr>
      <vt:lpstr>Weekindeling</vt:lpstr>
      <vt:lpstr>MVVM</vt:lpstr>
      <vt:lpstr>PowerPoint Presentation</vt:lpstr>
      <vt:lpstr>Weekindeling</vt:lpstr>
      <vt:lpstr>PowerPoint Presentation</vt:lpstr>
      <vt:lpstr>PowerPoint Presentation</vt:lpstr>
      <vt:lpstr>Weekindeling</vt:lpstr>
      <vt:lpstr>Weekindeling</vt:lpstr>
      <vt:lpstr>Dependency Injection</vt:lpstr>
      <vt:lpstr>Weekindeling</vt:lpstr>
      <vt:lpstr>Weekindeling</vt:lpstr>
      <vt:lpstr>Weekindeling</vt:lpstr>
      <vt:lpstr>Weekindeling</vt:lpstr>
      <vt:lpstr>Weekindeling</vt:lpstr>
      <vt:lpstr>Weekindeling</vt:lpstr>
      <vt:lpstr>Weekindeling</vt:lpstr>
      <vt:lpstr>Weekindeling</vt:lpstr>
      <vt:lpstr>Weekindeling</vt:lpstr>
      <vt:lpstr>Weekindeling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Track Defensie</dc:title>
  <dc:creator>Windows User</dc:creator>
  <cp:lastModifiedBy>Windows User</cp:lastModifiedBy>
  <cp:revision>80</cp:revision>
  <dcterms:created xsi:type="dcterms:W3CDTF">2017-11-30T09:03:33Z</dcterms:created>
  <dcterms:modified xsi:type="dcterms:W3CDTF">2018-01-12T14:07:23Z</dcterms:modified>
</cp:coreProperties>
</file>