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59" r:id="rId7"/>
    <p:sldId id="260" r:id="rId8"/>
    <p:sldId id="269" r:id="rId9"/>
    <p:sldId id="271" r:id="rId10"/>
    <p:sldId id="270" r:id="rId11"/>
    <p:sldId id="264" r:id="rId12"/>
    <p:sldId id="266" r:id="rId13"/>
    <p:sldId id="267" r:id="rId14"/>
    <p:sldId id="263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/>
    <p:restoredTop sz="94674"/>
  </p:normalViewPr>
  <p:slideViewPr>
    <p:cSldViewPr snapToGrid="0">
      <p:cViewPr>
        <p:scale>
          <a:sx n="87" d="100"/>
          <a:sy n="87" d="100"/>
        </p:scale>
        <p:origin x="112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21A-09E9-07C2-163F-05E14F7C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21211-64DF-F3EB-63FA-8E9FD84C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02B0-C0E0-AEDC-40CA-249CE98A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0128-A88D-1333-EFA5-C949FAEF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AFBE-AB9C-6366-A6C9-17F5E5BC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913B-1376-6C5C-42B2-3DEA9683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32628-0951-6EE7-46DA-E6F06CDE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FF2B-1385-152E-5AD5-007F2EC2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08FD-D95A-507F-45A5-85ED70F9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28CE-E4FC-D42C-DAF8-B4C10A46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8627B-C18D-A815-6318-F36753F1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F8BA-5717-D928-BD90-11A1DD15D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9F89-D98F-28D6-CD60-E2C925E1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9315-EDCB-66ED-C223-DFFFD0B0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C393-8A55-2A68-6800-D9A35387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993A-ED6A-D40B-AA8F-27718FB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5441-6371-EC63-A103-A9841376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13FD-B2CA-D847-31B6-C0B887AC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2775-748B-F660-C84C-88BE7034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46E7-6C6A-0456-AFE0-EDBF1E06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00D4-18D6-C96A-A191-777C3DEA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2A3ED-3D4B-F45F-5012-DCA3E951E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82A0-2281-64E5-2ADF-850E6466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FE1C-CFE0-0EAD-9175-CECF8BD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52BB-121D-4865-F96F-6490688F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3383-D99E-B3B4-CC7F-C0AB835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E563-A3FB-313D-E367-B0D2C63C0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E0869-F765-E484-A2EA-E08170C3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D50A2-BCFE-E0CC-43A6-6CA70ADD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CF42C-45AA-C9DF-02B2-9EA2217D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0429F-9D03-351A-688E-12055993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FB88-DBB0-2E68-BEF9-1A404865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DF319-82D5-D9D8-B05E-21D0F743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8D91C-D921-3BEF-2EEC-84069318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F9E0-72CF-38B1-DB3C-11BE34149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1AD16-8D7B-8D01-8408-8DBC6B182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E7514-58B9-AD91-8C28-F3856428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2FD25-CE78-823B-C563-E44270E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33B9-889C-5075-4879-2270C649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D194-D942-0461-F570-975EF4E5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3D06-6D2E-4C2F-86ED-36B277BB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A716-C137-A2FC-79A7-0B1F5C54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53112-19E0-5A8D-EA1C-B18958B8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5B024-7BD2-B930-E3F9-95355EB5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8F17A-B999-5B6B-569B-628A122C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7CE94-535A-5E53-4839-F2095BE5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3AB5-EF82-EBAF-2CF0-1674FA62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EA42-F412-65E9-AC05-C3E1498F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0F157-3C58-0490-D63A-741903C91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00898-D536-F08E-8029-54B2A663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6ADED-EEAE-41E3-EA36-1A6C33F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C38A-EBF5-7229-C646-306147BD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0635-0168-4755-56B2-33D95D9B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D1265-86E4-0A54-9757-B960A1AD1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A1728-5BC2-A51B-0C39-8CD3FF70D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820C-E80A-8114-CF32-2C50ACD5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E7A7-BA28-40AF-2911-28C79C35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0929-DB83-4CE5-9F23-DC75EB3F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ED592-73A9-187F-1DA3-62BB85B4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5C8-52CB-2AC8-9F64-D47C6F49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489D-514D-C325-B103-ACCFEAADB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0128-96ED-7942-8C6C-4836DE043E9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BD13-726C-1331-80E4-BB4286C0B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B1C2-0C2A-793C-37BC-109DA33F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931A-492D-D646-A8EF-7C517D88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5BC5-EB5C-7648-D246-C9820AA85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PR-DAD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69786-BD80-8946-3334-5D4FAA876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296"/>
          </a:xfrm>
        </p:spPr>
        <p:txBody>
          <a:bodyPr/>
          <a:lstStyle/>
          <a:p>
            <a:r>
              <a:rPr lang="en-US" dirty="0"/>
              <a:t>Phase Retrieval using Deep Auto-Decoders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507DD-2AFF-FE14-B7AC-349F18A5DB66}"/>
              </a:ext>
            </a:extLst>
          </p:cNvPr>
          <p:cNvSpPr txBox="1"/>
          <p:nvPr/>
        </p:nvSpPr>
        <p:spPr>
          <a:xfrm>
            <a:off x="4452080" y="4287187"/>
            <a:ext cx="29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Guy Van-Dam | </a:t>
            </a:r>
            <a:r>
              <a:rPr lang="en-US" dirty="0" err="1"/>
              <a:t>Roey</a:t>
            </a:r>
            <a:r>
              <a:rPr lang="en-US" dirty="0"/>
              <a:t> </a:t>
            </a:r>
            <a:r>
              <a:rPr lang="en-US" dirty="0" err="1"/>
              <a:t>Ydgar</a:t>
            </a:r>
            <a:endParaRPr lang="en-US" dirty="0"/>
          </a:p>
          <a:p>
            <a:pPr algn="ctr"/>
            <a:r>
              <a:rPr lang="en-US" dirty="0"/>
              <a:t>MFOML 2023</a:t>
            </a:r>
          </a:p>
        </p:txBody>
      </p:sp>
    </p:spTree>
    <p:extLst>
      <p:ext uri="{BB962C8B-B14F-4D97-AF65-F5344CB8AC3E}">
        <p14:creationId xmlns:p14="http://schemas.microsoft.com/office/powerpoint/2010/main" val="39842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EBA8-9454-013C-65E3-61B7E298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05E46-B4ED-7364-60A5-73F8B6E6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629694"/>
            <a:ext cx="1017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7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AB79-44FD-1E86-02F4-F5241A95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2833-DFCF-5FBB-ABCD-1265047C8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60F9-839A-2EF9-02D7-2C59E99B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Invariance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DEB0B-BB46-8234-115B-92A249BEB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definition of the 2d Fourier transform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It is easy to see that a 90deg rotation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will yield the same Fourier transform coefficients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Add visual </a:t>
                </a:r>
                <a:r>
                  <a:rPr lang="en-US" dirty="0" err="1">
                    <a:solidFill>
                      <a:srgbClr val="FF0000"/>
                    </a:solidFill>
                  </a:rPr>
                  <a:t>exmple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DEB0B-BB46-8234-115B-92A249BEB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2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00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A93D-6C68-3797-A944-0C76C918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59E2-D433-5328-1F8C-649E4957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the cross-correlation loss as</a:t>
            </a:r>
          </a:p>
          <a:p>
            <a:r>
              <a:rPr lang="en-US" dirty="0">
                <a:solidFill>
                  <a:srgbClr val="FF0000"/>
                </a:solidFill>
              </a:rPr>
              <a:t>[ ] add cross-correlation loss definition</a:t>
            </a:r>
          </a:p>
        </p:txBody>
      </p:sp>
    </p:spTree>
    <p:extLst>
      <p:ext uri="{BB962C8B-B14F-4D97-AF65-F5344CB8AC3E}">
        <p14:creationId xmlns:p14="http://schemas.microsoft.com/office/powerpoint/2010/main" val="191068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A7F4-D3D9-FF7E-7A52-D4557FA4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Replication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8B249-3B8E-59E5-F22A-B1D20990A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Quantitative analysis of the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46653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3CE6-DABD-8497-5D40-3784CE3F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00B0-6E8D-3971-D0F5-392AD0EE5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Retrieval and classical techniques</a:t>
            </a:r>
          </a:p>
        </p:txBody>
      </p:sp>
    </p:spTree>
    <p:extLst>
      <p:ext uri="{BB962C8B-B14F-4D97-AF65-F5344CB8AC3E}">
        <p14:creationId xmlns:p14="http://schemas.microsoft.com/office/powerpoint/2010/main" val="407071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67CE-1D27-6458-1223-F4708C37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E060E-DE90-0BCB-4C1B-EDC0447E5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lIns="90000"/>
              <a:lstStyle/>
              <a:p>
                <a:r>
                  <a:rPr lang="en-US" dirty="0"/>
                  <a:t>Phase retrieval is the problem of recovering the frequencies of data (represented in the frequency domain), given its magnitudes.</a:t>
                </a:r>
              </a:p>
              <a:p>
                <a:r>
                  <a:rPr lang="en-US" dirty="0"/>
                  <a:t>The difficulty of the problem is the fact that</a:t>
                </a:r>
              </a:p>
              <a:p>
                <a:pPr marL="0" indent="0" algn="ctr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phase contains most of the information of the data…</a:t>
                </a:r>
              </a:p>
              <a:p>
                <a:r>
                  <a:rPr lang="en-US" u="sng" dirty="0"/>
                  <a:t>Formally</a:t>
                </a:r>
                <a:r>
                  <a:rPr lang="en-US" dirty="0"/>
                  <a:t>, for an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being its discrete Fourier Transform recover its phase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given its magnitudes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E060E-DE90-0BCB-4C1B-EDC0447E5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38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51CF-639F-FE60-A9BD-619444BE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Techniques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F6629-B914-B72B-B153-EE255EEBB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example of a classical iterative method is of </a:t>
                </a:r>
                <a:r>
                  <a:rPr lang="en-US" i="1" dirty="0"/>
                  <a:t>alternating projection</a:t>
                </a:r>
              </a:p>
              <a:p>
                <a:pPr lvl="1"/>
                <a:r>
                  <a:rPr lang="en-US" dirty="0"/>
                  <a:t>For 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Compute the Fourier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the current estimated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Keep its phase information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replace the magnitude by the known 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Compute the inverse Fourier transform to obtain a temporary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Impose certain known constraints, if needed,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(e.g. real non-negative pixel values)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>
                    <a:solidFill>
                      <a:srgbClr val="FF0000"/>
                    </a:solidFill>
                  </a:rPr>
                  <a:t>footnote? ([1] in the paper)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F6629-B914-B72B-B153-EE255EEBB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3F4F-237E-AE87-4E35-2A8B7DD0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PR-DAD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07A2-0CB5-5FB9-0F1A-4C7224BDD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learning setup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7417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F86F-80B9-6C69-B606-1814FEC2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6C77-8642-BCF8-61D0-879ED145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Supervised</a:t>
            </a:r>
            <a:r>
              <a:rPr lang="en-US" dirty="0"/>
              <a:t> – providing access to pairs of Fourier magnitude inputs and their corresponding ground truth output (e.g. the actual image or ground truth phase) for a model to be trained</a:t>
            </a:r>
          </a:p>
          <a:p>
            <a:r>
              <a:rPr lang="en-US" b="1" u="sng" dirty="0"/>
              <a:t>Semi-supervised</a:t>
            </a:r>
            <a:r>
              <a:rPr lang="en-US" b="1" dirty="0"/>
              <a:t> </a:t>
            </a:r>
            <a:r>
              <a:rPr lang="en-US" dirty="0"/>
              <a:t>– only a partial subset of the Fourier magnitude inputs has the corresponding ground truth images. </a:t>
            </a:r>
          </a:p>
          <a:p>
            <a:r>
              <a:rPr lang="en-US" u="sng" dirty="0"/>
              <a:t>Un-supervised</a:t>
            </a:r>
            <a:r>
              <a:rPr lang="en-US" dirty="0"/>
              <a:t> – dataset with the Fourier magnitude inputs only, no ground truth images (</a:t>
            </a:r>
            <a:r>
              <a:rPr lang="en-US" dirty="0">
                <a:sym typeface="Wingdings" pitchFamily="2" charset="2"/>
              </a:rPr>
              <a:t>😕)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The PR-DAD framework resides in the </a:t>
            </a:r>
            <a:r>
              <a:rPr lang="en-US" b="1" dirty="0">
                <a:solidFill>
                  <a:schemeClr val="accent1"/>
                </a:solidFill>
              </a:rPr>
              <a:t>supervised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b="1" dirty="0">
                <a:solidFill>
                  <a:schemeClr val="accent1"/>
                </a:solidFill>
              </a:rPr>
              <a:t>semi-supervised domains</a:t>
            </a:r>
            <a:r>
              <a:rPr lang="en-US" dirty="0">
                <a:solidFill>
                  <a:schemeClr val="accent1"/>
                </a:solidFill>
              </a:rPr>
              <a:t> – assuming a sufficient amount of training images</a:t>
            </a:r>
          </a:p>
        </p:txBody>
      </p:sp>
    </p:spTree>
    <p:extLst>
      <p:ext uri="{BB962C8B-B14F-4D97-AF65-F5344CB8AC3E}">
        <p14:creationId xmlns:p14="http://schemas.microsoft.com/office/powerpoint/2010/main" val="24553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51D5-13B0-DFEF-5186-C6AF9751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</a:t>
            </a:r>
            <a:r>
              <a:rPr lang="en-US" dirty="0">
                <a:solidFill>
                  <a:srgbClr val="FF0000"/>
                </a:solidFill>
              </a:rPr>
              <a:t>need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6D2E-74EF-235F-F612-6F09343C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a semi-supervised setting, the labeled data is used for training a encoder-decoder pair to create a low-resolution, sparse, dictionary-like representation for the image class.</a:t>
            </a:r>
          </a:p>
          <a:p>
            <a:r>
              <a:rPr lang="en-US" dirty="0"/>
              <a:t>The second step involves training “</a:t>
            </a:r>
            <a:r>
              <a:rPr lang="en-US" i="1" dirty="0">
                <a:solidFill>
                  <a:srgbClr val="FF0000"/>
                </a:solidFill>
              </a:rPr>
              <a:t>conversion</a:t>
            </a:r>
            <a:r>
              <a:rPr lang="en-US" i="1" dirty="0"/>
              <a:t> network</a:t>
            </a:r>
            <a:r>
              <a:rPr lang="en-US" dirty="0"/>
              <a:t>” - a simple network (comprised of Fully-Connected and Convolutional layers) to map the magnitude input to the sparse representation that subsequently can be decoded back to image using the pre-trained decoder.</a:t>
            </a:r>
          </a:p>
          <a:p>
            <a:r>
              <a:rPr lang="en-US" dirty="0">
                <a:solidFill>
                  <a:srgbClr val="FF0000"/>
                </a:solidFill>
              </a:rPr>
              <a:t>Despite the decoder being analytically defined / pre-trained, the output will remain novel as a closely represented linear combination of before seen data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9BD6-8CDE-C75E-1A21-8E9AD115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A4898-1493-98CC-FAC3-178C7258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6733"/>
            <a:ext cx="5872316" cy="2035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FE429-2CD4-CC49-8278-C7542894CB8E}"/>
              </a:ext>
            </a:extLst>
          </p:cNvPr>
          <p:cNvSpPr txBox="1"/>
          <p:nvPr/>
        </p:nvSpPr>
        <p:spPr>
          <a:xfrm>
            <a:off x="1056968" y="4124749"/>
            <a:ext cx="4171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an encoder-decoder pair to obtain a sparse representation of the image-class.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Keep in mind! – </a:t>
            </a:r>
            <a:r>
              <a:rPr lang="en-US" dirty="0"/>
              <a:t>the input and output is the original image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017B8-B6FE-8709-8FAD-23ED94E73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12" y="3940737"/>
            <a:ext cx="4343400" cy="1981200"/>
          </a:xfrm>
          <a:prstGeom prst="rect">
            <a:avLst/>
          </a:prstGeom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822917E-7011-A8D2-97F4-2901EDACCE39}"/>
              </a:ext>
            </a:extLst>
          </p:cNvPr>
          <p:cNvCxnSpPr>
            <a:endCxn id="6" idx="0"/>
          </p:cNvCxnSpPr>
          <p:nvPr/>
        </p:nvCxnSpPr>
        <p:spPr>
          <a:xfrm>
            <a:off x="7005484" y="2614269"/>
            <a:ext cx="2287228" cy="1326468"/>
          </a:xfrm>
          <a:prstGeom prst="curvedConnector2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6BF6-EE48-4526-2A96-0C3B14A9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“conversion network”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DE1115-842F-20D5-1085-24027393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649" y="2258296"/>
            <a:ext cx="2806700" cy="2324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468880-A578-8D6B-87FC-5C6D44C98343}"/>
                  </a:ext>
                </a:extLst>
              </p:cNvPr>
              <p:cNvSpPr txBox="1"/>
              <p:nvPr/>
            </p:nvSpPr>
            <p:spPr>
              <a:xfrm>
                <a:off x="2965757" y="5150004"/>
                <a:ext cx="6260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conversion network – 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sparse representation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468880-A578-8D6B-87FC-5C6D44C98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57" y="5150004"/>
                <a:ext cx="6260485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86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507</Words>
  <Application>Microsoft Macintosh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PR-DAD</vt:lpstr>
      <vt:lpstr>Introduction</vt:lpstr>
      <vt:lpstr>Phase Retrieval</vt:lpstr>
      <vt:lpstr>Classical Techniques</vt:lpstr>
      <vt:lpstr>PR-DAD</vt:lpstr>
      <vt:lpstr>The learning set-up</vt:lpstr>
      <vt:lpstr>Architecture – need work</vt:lpstr>
      <vt:lpstr>Encoder-Decoder</vt:lpstr>
      <vt:lpstr>“conversion network”</vt:lpstr>
      <vt:lpstr>Complete Architecture</vt:lpstr>
      <vt:lpstr>Cross-Correlation Loss</vt:lpstr>
      <vt:lpstr>Rotation Invariance</vt:lpstr>
      <vt:lpstr>Cross-Correlation Loss</vt:lpstr>
      <vt:lpstr>Results Replication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PR-DAD</dc:title>
  <dc:creator>Guy Van-Dam</dc:creator>
  <cp:lastModifiedBy>Guy Van-Dam</cp:lastModifiedBy>
  <cp:revision>11</cp:revision>
  <dcterms:created xsi:type="dcterms:W3CDTF">2023-08-26T11:22:08Z</dcterms:created>
  <dcterms:modified xsi:type="dcterms:W3CDTF">2023-08-31T15:24:31Z</dcterms:modified>
</cp:coreProperties>
</file>