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PbOsCGExZvTcm/1Aa9F5hAEI/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28bd2e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628bd2e19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28bd2e1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628bd2e193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838199" y="4525347"/>
            <a:ext cx="6801321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Expresiones Regulares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7961258" y="4525347"/>
            <a:ext cx="3258675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Wrangling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6492113" y="0"/>
            <a:ext cx="5699887" cy="4059244"/>
          </a:xfrm>
          <a:custGeom>
            <a:rect b="b" l="l" r="r" t="t"/>
            <a:pathLst>
              <a:path extrusionOk="0" h="4059244" w="5699887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7800392" y="4525347"/>
            <a:ext cx="0" cy="173736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lang="en-US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Signo de interrogación “?”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39" name="Google Shape;239;p10"/>
          <p:cNvGrpSpPr/>
          <p:nvPr/>
        </p:nvGrpSpPr>
        <p:grpSpPr>
          <a:xfrm>
            <a:off x="4038600" y="1166648"/>
            <a:ext cx="7315200" cy="4524705"/>
            <a:chOff x="0" y="0"/>
            <a:chExt cx="7315200" cy="4524705"/>
          </a:xfrm>
        </p:grpSpPr>
        <p:cxnSp>
          <p:nvCxnSpPr>
            <p:cNvPr id="240" name="Google Shape;240;p10"/>
            <p:cNvCxnSpPr/>
            <p:nvPr/>
          </p:nvCxnSpPr>
          <p:spPr>
            <a:xfrm>
              <a:off x="0" y="0"/>
              <a:ext cx="7315200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1" name="Google Shape;241;p10"/>
            <p:cNvSpPr/>
            <p:nvPr/>
          </p:nvSpPr>
          <p:spPr>
            <a:xfrm>
              <a:off x="0" y="0"/>
              <a:ext cx="7315200" cy="113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 txBox="1"/>
            <p:nvPr/>
          </p:nvSpPr>
          <p:spPr>
            <a:xfrm>
              <a:off x="0" y="0"/>
              <a:ext cx="7315200" cy="113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Helvetica Neue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Específica una parte de la búsqueda que es opcional.</a:t>
              </a:r>
              <a:endParaRPr b="0" i="0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43" name="Google Shape;243;p10"/>
            <p:cNvCxnSpPr/>
            <p:nvPr/>
          </p:nvCxnSpPr>
          <p:spPr>
            <a:xfrm>
              <a:off x="0" y="1131176"/>
              <a:ext cx="7315200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4" name="Google Shape;244;p10"/>
            <p:cNvSpPr/>
            <p:nvPr/>
          </p:nvSpPr>
          <p:spPr>
            <a:xfrm>
              <a:off x="0" y="1131176"/>
              <a:ext cx="7315200" cy="113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 txBox="1"/>
            <p:nvPr/>
          </p:nvSpPr>
          <p:spPr>
            <a:xfrm>
              <a:off x="0" y="1131176"/>
              <a:ext cx="7315200" cy="113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Helvetica Neue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Ejemplo: "ob?scuridad", encontrará "obscuridad" y "oscuridad".</a:t>
              </a:r>
              <a:endParaRPr b="0" i="0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46" name="Google Shape;246;p10"/>
            <p:cNvCxnSpPr/>
            <p:nvPr/>
          </p:nvCxnSpPr>
          <p:spPr>
            <a:xfrm>
              <a:off x="0" y="2262353"/>
              <a:ext cx="7315200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7" name="Google Shape;247;p10"/>
            <p:cNvSpPr/>
            <p:nvPr/>
          </p:nvSpPr>
          <p:spPr>
            <a:xfrm>
              <a:off x="0" y="2262353"/>
              <a:ext cx="7315200" cy="113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 txBox="1"/>
            <p:nvPr/>
          </p:nvSpPr>
          <p:spPr>
            <a:xfrm>
              <a:off x="0" y="2262353"/>
              <a:ext cx="7315200" cy="113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Helvetica Neue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Utilizado con paréntesis especifica que un conjunto mayor de caracteres es opcional.</a:t>
              </a:r>
              <a:endParaRPr/>
            </a:p>
          </p:txBody>
        </p:sp>
        <p:cxnSp>
          <p:nvCxnSpPr>
            <p:cNvPr id="249" name="Google Shape;249;p10"/>
            <p:cNvCxnSpPr/>
            <p:nvPr/>
          </p:nvCxnSpPr>
          <p:spPr>
            <a:xfrm>
              <a:off x="0" y="3393529"/>
              <a:ext cx="7315200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0" name="Google Shape;250;p10"/>
            <p:cNvSpPr/>
            <p:nvPr/>
          </p:nvSpPr>
          <p:spPr>
            <a:xfrm>
              <a:off x="0" y="3393529"/>
              <a:ext cx="7315200" cy="113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 txBox="1"/>
            <p:nvPr/>
          </p:nvSpPr>
          <p:spPr>
            <a:xfrm>
              <a:off x="0" y="3393529"/>
              <a:ext cx="7315200" cy="113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Helvetica Neue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.Ejemplo: "Nov(\.|iembre|ember)?", encontrará "Nov","Nov.","Noviembre","November".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/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lang="en-US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 llaves “{}”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58" name="Google Shape;258;p11"/>
          <p:cNvGrpSpPr/>
          <p:nvPr/>
        </p:nvGrpSpPr>
        <p:grpSpPr>
          <a:xfrm>
            <a:off x="4038600" y="1696225"/>
            <a:ext cx="7315200" cy="3465550"/>
            <a:chOff x="0" y="529577"/>
            <a:chExt cx="7315200" cy="3465550"/>
          </a:xfrm>
        </p:grpSpPr>
        <p:sp>
          <p:nvSpPr>
            <p:cNvPr id="259" name="Google Shape;259;p11"/>
            <p:cNvSpPr/>
            <p:nvPr/>
          </p:nvSpPr>
          <p:spPr>
            <a:xfrm>
              <a:off x="0" y="529577"/>
              <a:ext cx="7315200" cy="1114863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 txBox="1"/>
            <p:nvPr/>
          </p:nvSpPr>
          <p:spPr>
            <a:xfrm>
              <a:off x="54423" y="584000"/>
              <a:ext cx="7206354" cy="1006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Helvetica Neue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Es utilizado para repetir una cantidad de n veces una expresión regular. </a:t>
              </a:r>
              <a:endParaRPr b="0" i="0" sz="2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0" y="1704921"/>
              <a:ext cx="7315200" cy="1114863"/>
            </a:xfrm>
            <a:prstGeom prst="roundRect">
              <a:avLst>
                <a:gd fmla="val 16667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 txBox="1"/>
            <p:nvPr/>
          </p:nvSpPr>
          <p:spPr>
            <a:xfrm>
              <a:off x="54423" y="1759344"/>
              <a:ext cx="7206354" cy="1006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Helvetica Neue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Para que adquieran su función de carácter especial deben encerrar uno o varios números separados por coma, y debe estar a la derecha de una expresión regular.</a:t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0" y="2880264"/>
              <a:ext cx="7315200" cy="1114863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 txBox="1"/>
            <p:nvPr/>
          </p:nvSpPr>
          <p:spPr>
            <a:xfrm>
              <a:off x="54423" y="2934687"/>
              <a:ext cx="7206354" cy="1006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Helvetica Neue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Ejemplo: "\d{3}" el motor encontrará 3 dígitos seguidos.</a:t>
              </a:r>
              <a:endParaRPr b="0" i="0" sz="2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El asterisco “*”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12"/>
          <p:cNvSpPr txBox="1"/>
          <p:nvPr>
            <p:ph idx="1" type="body"/>
          </p:nvPr>
        </p:nvSpPr>
        <p:spPr>
          <a:xfrm>
            <a:off x="1136429" y="2278173"/>
            <a:ext cx="6467867" cy="3450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El asterisco es utilizado para encontrar algo que se encuentra repetido 0 o más veces.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"[a-zA-Z]\d*" encontrará "H","H0","H01","h0100010"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sterisk" id="273" name="Google Shape;2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El signo suma “+”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1136429" y="2278173"/>
            <a:ext cx="6467867" cy="3450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 El signo suma es utilizado para encontrar algo que se encuentra repetido 1 o más veces.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Ejemplo: "[a-zA-Z]\d+" encontrará "H0","H01","h0100010“ PERO no "H"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dd" id="282" name="Google Shape;2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28bd2e193_0_0"/>
          <p:cNvSpPr/>
          <p:nvPr/>
        </p:nvSpPr>
        <p:spPr>
          <a:xfrm>
            <a:off x="5194300" y="473366"/>
            <a:ext cx="6513600" cy="1238100"/>
          </a:xfrm>
          <a:prstGeom prst="roundRect">
            <a:avLst>
              <a:gd fmla="val 1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628bd2e193_0_0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628bd2e193_0_0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Caret (^) - Intercalación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t/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Dollar ($)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g628bd2e193_0_0"/>
          <p:cNvSpPr/>
          <p:nvPr/>
        </p:nvSpPr>
        <p:spPr>
          <a:xfrm>
            <a:off x="6624199" y="473366"/>
            <a:ext cx="50838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628bd2e193_0_0"/>
          <p:cNvSpPr txBox="1"/>
          <p:nvPr/>
        </p:nvSpPr>
        <p:spPr>
          <a:xfrm>
            <a:off x="6624199" y="473366"/>
            <a:ext cx="50838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1000" lIns="131000" spcFirstLastPara="1" rIns="131000" wrap="square" tIns="131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Caret (^) representa el inicio de un string y dollar ($) representa el final</a:t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g628bd2e193_0_0"/>
          <p:cNvSpPr/>
          <p:nvPr/>
        </p:nvSpPr>
        <p:spPr>
          <a:xfrm>
            <a:off x="5194300" y="2020877"/>
            <a:ext cx="6513600" cy="1238100"/>
          </a:xfrm>
          <a:prstGeom prst="roundRect">
            <a:avLst>
              <a:gd fmla="val 1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628bd2e193_0_0"/>
          <p:cNvSpPr/>
          <p:nvPr/>
        </p:nvSpPr>
        <p:spPr>
          <a:xfrm>
            <a:off x="6624199" y="2020877"/>
            <a:ext cx="50838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628bd2e193_0_0"/>
          <p:cNvSpPr txBox="1"/>
          <p:nvPr/>
        </p:nvSpPr>
        <p:spPr>
          <a:xfrm>
            <a:off x="6624199" y="2020877"/>
            <a:ext cx="50838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1000" lIns="131000" spcFirstLastPara="1" rIns="131000" wrap="square" tIns="131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Ejemplo: </a:t>
            </a: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^[0-9]{3}$</a:t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g628bd2e193_0_0"/>
          <p:cNvSpPr/>
          <p:nvPr/>
        </p:nvSpPr>
        <p:spPr>
          <a:xfrm>
            <a:off x="5194300" y="3568388"/>
            <a:ext cx="6513600" cy="1238100"/>
          </a:xfrm>
          <a:prstGeom prst="roundRect">
            <a:avLst>
              <a:gd fmla="val 1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628bd2e193_0_0"/>
          <p:cNvSpPr/>
          <p:nvPr/>
        </p:nvSpPr>
        <p:spPr>
          <a:xfrm>
            <a:off x="6624199" y="3568388"/>
            <a:ext cx="50838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628bd2e193_0_0"/>
          <p:cNvSpPr txBox="1"/>
          <p:nvPr/>
        </p:nvSpPr>
        <p:spPr>
          <a:xfrm>
            <a:off x="6624199" y="3568388"/>
            <a:ext cx="50838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1000" lIns="131000" spcFirstLastPara="1" rIns="131000" wrap="square" tIns="131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r>
              <a:rPr i="1"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123, 934, 34, 012, A49</a:t>
            </a:r>
            <a:endParaRPr b="0" i="1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g628bd2e193_0_0"/>
          <p:cNvSpPr/>
          <p:nvPr/>
        </p:nvSpPr>
        <p:spPr>
          <a:xfrm>
            <a:off x="5194300" y="5115898"/>
            <a:ext cx="6513600" cy="1238100"/>
          </a:xfrm>
          <a:prstGeom prst="roundRect">
            <a:avLst>
              <a:gd fmla="val 1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628bd2e193_0_0"/>
          <p:cNvSpPr/>
          <p:nvPr/>
        </p:nvSpPr>
        <p:spPr>
          <a:xfrm>
            <a:off x="5568797" y="5394450"/>
            <a:ext cx="681000" cy="681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628bd2e193_0_0"/>
          <p:cNvSpPr/>
          <p:nvPr/>
        </p:nvSpPr>
        <p:spPr>
          <a:xfrm>
            <a:off x="6624199" y="5115898"/>
            <a:ext cx="50838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628bd2e193_0_0"/>
          <p:cNvSpPr txBox="1"/>
          <p:nvPr/>
        </p:nvSpPr>
        <p:spPr>
          <a:xfrm>
            <a:off x="6624199" y="5115898"/>
            <a:ext cx="50838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1000" lIns="131000" spcFirstLastPara="1" rIns="131000" wrap="square" tIns="131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devuelve “</a:t>
            </a: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34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ni </a:t>
            </a: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“A49”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porque necesariamente de</a:t>
            </a: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 de cumplir con ser 3 números seguidos de inicio a fin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2" name="Google Shape;302;g628bd2e19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800" y="2299776"/>
            <a:ext cx="681000" cy="68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628bd2e19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8793" y="751918"/>
            <a:ext cx="681000" cy="6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628bd2e193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8796" y="3842975"/>
            <a:ext cx="681001" cy="68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28bd2e193_0_47"/>
          <p:cNvSpPr/>
          <p:nvPr/>
        </p:nvSpPr>
        <p:spPr>
          <a:xfrm>
            <a:off x="5194300" y="473366"/>
            <a:ext cx="6513600" cy="1238100"/>
          </a:xfrm>
          <a:prstGeom prst="roundRect">
            <a:avLst>
              <a:gd fmla="val 1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628bd2e193_0_47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628bd2e193_0_47"/>
          <p:cNvSpPr txBox="1"/>
          <p:nvPr>
            <p:ph type="title"/>
          </p:nvPr>
        </p:nvSpPr>
        <p:spPr>
          <a:xfrm>
            <a:off x="863025" y="1012000"/>
            <a:ext cx="36990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Signo de interrogación (?)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g628bd2e193_0_47"/>
          <p:cNvSpPr/>
          <p:nvPr/>
        </p:nvSpPr>
        <p:spPr>
          <a:xfrm>
            <a:off x="6624199" y="473366"/>
            <a:ext cx="50838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628bd2e193_0_47"/>
          <p:cNvSpPr txBox="1"/>
          <p:nvPr/>
        </p:nvSpPr>
        <p:spPr>
          <a:xfrm>
            <a:off x="6624199" y="473366"/>
            <a:ext cx="50838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1000" lIns="131000" spcFirstLastPara="1" rIns="131000" wrap="square" tIns="131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signo de interrogación (?) representa 0 ó 1. (puede o no estar)</a:t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g628bd2e193_0_47"/>
          <p:cNvSpPr/>
          <p:nvPr/>
        </p:nvSpPr>
        <p:spPr>
          <a:xfrm>
            <a:off x="5194300" y="2020877"/>
            <a:ext cx="6513600" cy="1238100"/>
          </a:xfrm>
          <a:prstGeom prst="roundRect">
            <a:avLst>
              <a:gd fmla="val 1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628bd2e193_0_47"/>
          <p:cNvSpPr/>
          <p:nvPr/>
        </p:nvSpPr>
        <p:spPr>
          <a:xfrm>
            <a:off x="6624199" y="2020877"/>
            <a:ext cx="50838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628bd2e193_0_47"/>
          <p:cNvSpPr txBox="1"/>
          <p:nvPr/>
        </p:nvSpPr>
        <p:spPr>
          <a:xfrm>
            <a:off x="6624199" y="2020877"/>
            <a:ext cx="50838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1000" lIns="131000" spcFirstLastPara="1" rIns="131000" wrap="square" tIns="131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Ejemplo: </a:t>
            </a: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^(2)?[0-9]{3}$</a:t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g628bd2e193_0_47"/>
          <p:cNvSpPr/>
          <p:nvPr/>
        </p:nvSpPr>
        <p:spPr>
          <a:xfrm>
            <a:off x="5194300" y="3568388"/>
            <a:ext cx="6513600" cy="1238100"/>
          </a:xfrm>
          <a:prstGeom prst="roundRect">
            <a:avLst>
              <a:gd fmla="val 1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628bd2e193_0_47"/>
          <p:cNvSpPr/>
          <p:nvPr/>
        </p:nvSpPr>
        <p:spPr>
          <a:xfrm>
            <a:off x="6624199" y="3568388"/>
            <a:ext cx="50838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628bd2e193_0_47"/>
          <p:cNvSpPr txBox="1"/>
          <p:nvPr/>
        </p:nvSpPr>
        <p:spPr>
          <a:xfrm>
            <a:off x="6624199" y="3568388"/>
            <a:ext cx="50838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1000" lIns="131000" spcFirstLastPara="1" rIns="131000" wrap="square" tIns="131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r>
              <a:rPr i="1"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123, 934, 2901, 1902 </a:t>
            </a:r>
            <a:endParaRPr b="0" i="1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g628bd2e193_0_47"/>
          <p:cNvSpPr/>
          <p:nvPr/>
        </p:nvSpPr>
        <p:spPr>
          <a:xfrm>
            <a:off x="5194300" y="5115898"/>
            <a:ext cx="6513600" cy="1238100"/>
          </a:xfrm>
          <a:prstGeom prst="roundRect">
            <a:avLst>
              <a:gd fmla="val 1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628bd2e193_0_47"/>
          <p:cNvSpPr/>
          <p:nvPr/>
        </p:nvSpPr>
        <p:spPr>
          <a:xfrm>
            <a:off x="5568797" y="5394450"/>
            <a:ext cx="681000" cy="681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628bd2e193_0_47"/>
          <p:cNvSpPr/>
          <p:nvPr/>
        </p:nvSpPr>
        <p:spPr>
          <a:xfrm>
            <a:off x="6624199" y="5115898"/>
            <a:ext cx="50838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628bd2e193_0_47"/>
          <p:cNvSpPr txBox="1"/>
          <p:nvPr/>
        </p:nvSpPr>
        <p:spPr>
          <a:xfrm>
            <a:off x="6624199" y="5115898"/>
            <a:ext cx="50838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1000" lIns="131000" spcFirstLastPara="1" rIns="131000" wrap="square" tIns="131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devuelve “</a:t>
            </a: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1902</a:t>
            </a: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porque </a:t>
            </a: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cumple con ser 3 números seguidos de inicio a fin. de ser 4, debe de comenzar con 2</a:t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4" name="Google Shape;324;g628bd2e193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800" y="2299776"/>
            <a:ext cx="681000" cy="68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628bd2e193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8793" y="751918"/>
            <a:ext cx="681000" cy="6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628bd2e193_0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8796" y="3842975"/>
            <a:ext cx="681001" cy="68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una expresión regular?</a:t>
            </a:r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>
            <a:off x="5194300" y="590092"/>
            <a:ext cx="6513603" cy="5647089"/>
            <a:chOff x="0" y="119168"/>
            <a:chExt cx="6513603" cy="5647089"/>
          </a:xfrm>
        </p:grpSpPr>
        <p:sp>
          <p:nvSpPr>
            <p:cNvPr id="99" name="Google Shape;99;p2"/>
            <p:cNvSpPr/>
            <p:nvPr/>
          </p:nvSpPr>
          <p:spPr>
            <a:xfrm>
              <a:off x="0" y="119168"/>
              <a:ext cx="6513603" cy="1229871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60037" y="179205"/>
              <a:ext cx="6393529" cy="1109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Helvetica Neue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Lenguajes formales</a:t>
              </a:r>
              <a:endParaRPr b="0" i="0" sz="23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1415279"/>
              <a:ext cx="6513603" cy="1229871"/>
            </a:xfrm>
            <a:prstGeom prst="roundRect">
              <a:avLst>
                <a:gd fmla="val 16667" name="adj"/>
              </a:avLst>
            </a:prstGeom>
            <a:solidFill>
              <a:srgbClr val="50C9B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60037" y="1475316"/>
              <a:ext cx="6393529" cy="1109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Helvetica Neue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Secuencia de caracteres que forman un patron de búsqueda. 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0" y="2711390"/>
              <a:ext cx="6513603" cy="1229871"/>
            </a:xfrm>
            <a:prstGeom prst="roundRect">
              <a:avLst>
                <a:gd fmla="val 16667" name="adj"/>
              </a:avLst>
            </a:prstGeom>
            <a:solidFill>
              <a:srgbClr val="48BD6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60037" y="2771427"/>
              <a:ext cx="6393529" cy="1109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Helvetica Neue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Principalmente utilizados: </a:t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0" y="3941261"/>
              <a:ext cx="6513603" cy="59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0" y="3941261"/>
              <a:ext cx="6513603" cy="59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9200" lIns="206800" spcFirstLastPara="1" rIns="163575" wrap="square" tIns="292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Búsqueda de patrones en cadenas de caracteres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Operaciones  de sustitución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0" y="4536386"/>
              <a:ext cx="6513603" cy="1229871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60037" y="4596423"/>
              <a:ext cx="6393529" cy="1109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Helvetica Neue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En informática, proporcionan una manera muy flexible de buscar y reconocer cadenas de texto.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>
            <p:ph type="title"/>
          </p:nvPr>
        </p:nvSpPr>
        <p:spPr>
          <a:xfrm>
            <a:off x="804484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None/>
            </a:pPr>
            <a:r>
              <a:rPr lang="en-US" sz="369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expresiones regulares</a:t>
            </a:r>
            <a:endParaRPr sz="369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804788" y="3428999"/>
            <a:ext cx="4805691" cy="838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6727121" y="581159"/>
            <a:ext cx="5464879" cy="6276841"/>
          </a:xfrm>
          <a:custGeom>
            <a:rect b="b" l="l" r="r" t="t"/>
            <a:pathLst>
              <a:path extrusionOk="0" h="6276841" w="5464879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net"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9770" y="1815320"/>
            <a:ext cx="4141760" cy="414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punto “.”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>
            <a:off x="5194300" y="473366"/>
            <a:ext cx="6513603" cy="5880540"/>
            <a:chOff x="0" y="2442"/>
            <a:chExt cx="6513603" cy="5880540"/>
          </a:xfrm>
        </p:grpSpPr>
        <p:sp>
          <p:nvSpPr>
            <p:cNvPr id="126" name="Google Shape;126;p4"/>
            <p:cNvSpPr/>
            <p:nvPr/>
          </p:nvSpPr>
          <p:spPr>
            <a:xfrm>
              <a:off x="0" y="2442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74497" y="280994"/>
              <a:ext cx="680904" cy="6809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429899" y="2442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1429899" y="2442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Helvetica Neue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Cualquier carácter sin incluir el salto de línea.</a:t>
              </a:r>
              <a:endPara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0" y="1549953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74497" y="1828505"/>
              <a:ext cx="680904" cy="68090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Helvetica Neue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Ejemplo: g.t</a:t>
              </a:r>
              <a:endPara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0" y="3097464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74497" y="3376015"/>
              <a:ext cx="680904" cy="68090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Helvetica Neue"/>
                <a:buNone/>
              </a:pPr>
              <a:r>
                <a:rPr b="0" i="1" lang="en-US" sz="2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El gato de piedra gótica puerta de getisboro goot.</a:t>
              </a:r>
              <a:endParaRPr b="0" i="1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0" y="4644974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74497" y="4923526"/>
              <a:ext cx="680904" cy="68090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Helvetica Neue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 devuelve “goot” porque el punto equivale a un solo carácter. </a:t>
              </a:r>
              <a:endPara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Barra Inversa “\”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48" name="Google Shape;148;p5"/>
          <p:cNvGrpSpPr/>
          <p:nvPr/>
        </p:nvGrpSpPr>
        <p:grpSpPr>
          <a:xfrm>
            <a:off x="5194300" y="746757"/>
            <a:ext cx="6513603" cy="5333760"/>
            <a:chOff x="0" y="275833"/>
            <a:chExt cx="6513603" cy="5333760"/>
          </a:xfrm>
        </p:grpSpPr>
        <p:sp>
          <p:nvSpPr>
            <p:cNvPr id="149" name="Google Shape;149;p5"/>
            <p:cNvSpPr/>
            <p:nvPr/>
          </p:nvSpPr>
          <p:spPr>
            <a:xfrm>
              <a:off x="0" y="275833"/>
              <a:ext cx="6513603" cy="2620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127937" y="403770"/>
              <a:ext cx="6257729" cy="2364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 utiliza para "marcar" el siguiente carácter de la expresión de búsqueda de forma que este adquiera un significado especial o deje de tenerlo.</a:t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0" y="2988793"/>
              <a:ext cx="6513603" cy="262080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127937" y="3116730"/>
              <a:ext cx="6257729" cy="2364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 utilizamos "\.", el motor encontrará un punto y no como vimos anteriormente que el punto representa cualquier caracter.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</a:rPr>
              <a:t>La Barra Inversa</a:t>
            </a:r>
            <a:endParaRPr sz="2600">
              <a:solidFill>
                <a:srgbClr val="FFFFFF"/>
              </a:solidFill>
            </a:endParaRPr>
          </a:p>
        </p:txBody>
      </p:sp>
      <p:grpSp>
        <p:nvGrpSpPr>
          <p:cNvPr id="159" name="Google Shape;159;p6"/>
          <p:cNvGrpSpPr/>
          <p:nvPr/>
        </p:nvGrpSpPr>
        <p:grpSpPr>
          <a:xfrm>
            <a:off x="4038600" y="1167200"/>
            <a:ext cx="7315200" cy="4523601"/>
            <a:chOff x="0" y="552"/>
            <a:chExt cx="7315200" cy="4523601"/>
          </a:xfrm>
        </p:grpSpPr>
        <p:cxnSp>
          <p:nvCxnSpPr>
            <p:cNvPr id="160" name="Google Shape;160;p6"/>
            <p:cNvCxnSpPr/>
            <p:nvPr/>
          </p:nvCxnSpPr>
          <p:spPr>
            <a:xfrm>
              <a:off x="0" y="552"/>
              <a:ext cx="7315200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1" name="Google Shape;161;p6"/>
            <p:cNvSpPr/>
            <p:nvPr/>
          </p:nvSpPr>
          <p:spPr>
            <a:xfrm>
              <a:off x="0" y="552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0" y="552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\d— Representa un dígito del 0 al 9.</a:t>
              </a:r>
              <a:endParaRPr/>
            </a:p>
          </p:txBody>
        </p:sp>
        <p:cxnSp>
          <p:nvCxnSpPr>
            <p:cNvPr id="163" name="Google Shape;163;p6"/>
            <p:cNvCxnSpPr/>
            <p:nvPr/>
          </p:nvCxnSpPr>
          <p:spPr>
            <a:xfrm>
              <a:off x="0" y="452912"/>
              <a:ext cx="7315200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4" name="Google Shape;164;p6"/>
            <p:cNvSpPr/>
            <p:nvPr/>
          </p:nvSpPr>
          <p:spPr>
            <a:xfrm>
              <a:off x="0" y="452912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0" y="452912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\w— Representa cualquier carácter alfanumérico.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" name="Google Shape;166;p6"/>
            <p:cNvCxnSpPr/>
            <p:nvPr/>
          </p:nvCxnSpPr>
          <p:spPr>
            <a:xfrm>
              <a:off x="0" y="905272"/>
              <a:ext cx="7315200" cy="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7" name="Google Shape;167;p6"/>
            <p:cNvSpPr/>
            <p:nvPr/>
          </p:nvSpPr>
          <p:spPr>
            <a:xfrm>
              <a:off x="0" y="905272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0" y="905272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\s — Representa un espacio en blanco.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9" name="Google Shape;169;p6"/>
            <p:cNvCxnSpPr/>
            <p:nvPr/>
          </p:nvCxnSpPr>
          <p:spPr>
            <a:xfrm>
              <a:off x="0" y="1357632"/>
              <a:ext cx="7315200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0" name="Google Shape;170;p6"/>
            <p:cNvSpPr/>
            <p:nvPr/>
          </p:nvSpPr>
          <p:spPr>
            <a:xfrm>
              <a:off x="0" y="1357632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0" y="1357632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\D— Representa cualquier carácter que no sea un dígito del 0 al 9.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Google Shape;172;p6"/>
            <p:cNvCxnSpPr/>
            <p:nvPr/>
          </p:nvCxnSpPr>
          <p:spPr>
            <a:xfrm>
              <a:off x="0" y="1809992"/>
              <a:ext cx="7315200" cy="0"/>
            </a:xfrm>
            <a:prstGeom prst="straightConnector1">
              <a:avLst/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3" name="Google Shape;173;p6"/>
            <p:cNvSpPr/>
            <p:nvPr/>
          </p:nvSpPr>
          <p:spPr>
            <a:xfrm>
              <a:off x="0" y="1809992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0" y="1809992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\W— Representa cualquier carácter no alfanumérico.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6"/>
            <p:cNvCxnSpPr/>
            <p:nvPr/>
          </p:nvCxnSpPr>
          <p:spPr>
            <a:xfrm>
              <a:off x="0" y="2262353"/>
              <a:ext cx="7315200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6" name="Google Shape;176;p6"/>
            <p:cNvSpPr/>
            <p:nvPr/>
          </p:nvSpPr>
          <p:spPr>
            <a:xfrm>
              <a:off x="0" y="2262353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0" y="2262353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\S — Representa cualquier carácter que no sea un espacio en blanco.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8" name="Google Shape;178;p6"/>
            <p:cNvCxnSpPr/>
            <p:nvPr/>
          </p:nvCxnSpPr>
          <p:spPr>
            <a:xfrm>
              <a:off x="0" y="2714713"/>
              <a:ext cx="7315200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9" name="Google Shape;179;p6"/>
            <p:cNvSpPr/>
            <p:nvPr/>
          </p:nvSpPr>
          <p:spPr>
            <a:xfrm>
              <a:off x="0" y="2714713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0" y="2714713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\A — Representa el inicio de la cadena. No un carácter sino una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1" name="Google Shape;181;p6"/>
            <p:cNvCxnSpPr/>
            <p:nvPr/>
          </p:nvCxnSpPr>
          <p:spPr>
            <a:xfrm>
              <a:off x="0" y="3167073"/>
              <a:ext cx="7315200" cy="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2" name="Google Shape;182;p6"/>
            <p:cNvSpPr/>
            <p:nvPr/>
          </p:nvSpPr>
          <p:spPr>
            <a:xfrm>
              <a:off x="0" y="3167073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 txBox="1"/>
            <p:nvPr/>
          </p:nvSpPr>
          <p:spPr>
            <a:xfrm>
              <a:off x="0" y="3167073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posición.</a:t>
              </a:r>
              <a:endParaRPr/>
            </a:p>
          </p:txBody>
        </p:sp>
        <p:cxnSp>
          <p:nvCxnSpPr>
            <p:cNvPr id="184" name="Google Shape;184;p6"/>
            <p:cNvCxnSpPr/>
            <p:nvPr/>
          </p:nvCxnSpPr>
          <p:spPr>
            <a:xfrm>
              <a:off x="0" y="3619433"/>
              <a:ext cx="7315200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5" name="Google Shape;185;p6"/>
            <p:cNvSpPr/>
            <p:nvPr/>
          </p:nvSpPr>
          <p:spPr>
            <a:xfrm>
              <a:off x="0" y="3619433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 txBox="1"/>
            <p:nvPr/>
          </p:nvSpPr>
          <p:spPr>
            <a:xfrm>
              <a:off x="0" y="3619433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\Z — Representa el final de la cadena. No un carácter sino una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6"/>
            <p:cNvCxnSpPr/>
            <p:nvPr/>
          </p:nvCxnSpPr>
          <p:spPr>
            <a:xfrm>
              <a:off x="0" y="4071793"/>
              <a:ext cx="7315200" cy="0"/>
            </a:xfrm>
            <a:prstGeom prst="straightConnector1">
              <a:avLst/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8" name="Google Shape;188;p6"/>
            <p:cNvSpPr/>
            <p:nvPr/>
          </p:nvSpPr>
          <p:spPr>
            <a:xfrm>
              <a:off x="0" y="4071793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 txBox="1"/>
            <p:nvPr/>
          </p:nvSpPr>
          <p:spPr>
            <a:xfrm>
              <a:off x="0" y="4071793"/>
              <a:ext cx="7315200" cy="452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posición.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lang="en-US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Corchetes “[]”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96" name="Google Shape;196;p7"/>
          <p:cNvGrpSpPr/>
          <p:nvPr/>
        </p:nvGrpSpPr>
        <p:grpSpPr>
          <a:xfrm>
            <a:off x="4038600" y="1166648"/>
            <a:ext cx="7315200" cy="4524705"/>
            <a:chOff x="0" y="0"/>
            <a:chExt cx="7315200" cy="4524705"/>
          </a:xfrm>
        </p:grpSpPr>
        <p:cxnSp>
          <p:nvCxnSpPr>
            <p:cNvPr id="197" name="Google Shape;197;p7"/>
            <p:cNvCxnSpPr/>
            <p:nvPr/>
          </p:nvCxnSpPr>
          <p:spPr>
            <a:xfrm>
              <a:off x="0" y="0"/>
              <a:ext cx="7315200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8" name="Google Shape;198;p7"/>
            <p:cNvSpPr/>
            <p:nvPr/>
          </p:nvSpPr>
          <p:spPr>
            <a:xfrm>
              <a:off x="0" y="0"/>
              <a:ext cx="7315200" cy="113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 txBox="1"/>
            <p:nvPr/>
          </p:nvSpPr>
          <p:spPr>
            <a:xfrm>
              <a:off x="0" y="0"/>
              <a:ext cx="7315200" cy="113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Helvetica Neue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Representan clases de caracteres.</a:t>
              </a:r>
              <a:endParaRPr b="0" i="0" sz="3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00" name="Google Shape;200;p7"/>
            <p:cNvCxnSpPr/>
            <p:nvPr/>
          </p:nvCxnSpPr>
          <p:spPr>
            <a:xfrm>
              <a:off x="0" y="1131176"/>
              <a:ext cx="7315200" cy="0"/>
            </a:xfrm>
            <a:prstGeom prst="straightConnector1">
              <a:avLst/>
            </a:prstGeom>
            <a:solidFill>
              <a:srgbClr val="D07A5B"/>
            </a:solidFill>
            <a:ln cap="flat" cmpd="sng" w="12700">
              <a:solidFill>
                <a:srgbClr val="D07A5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1" name="Google Shape;201;p7"/>
            <p:cNvSpPr/>
            <p:nvPr/>
          </p:nvSpPr>
          <p:spPr>
            <a:xfrm>
              <a:off x="0" y="1131176"/>
              <a:ext cx="7315200" cy="113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 txBox="1"/>
            <p:nvPr/>
          </p:nvSpPr>
          <p:spPr>
            <a:xfrm>
              <a:off x="0" y="1131176"/>
              <a:ext cx="7315200" cy="113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Helvetica Neue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 puede combinar con – para especificar rangos.</a:t>
              </a:r>
              <a:endParaRPr b="0" i="0" sz="3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03" name="Google Shape;203;p7"/>
            <p:cNvCxnSpPr/>
            <p:nvPr/>
          </p:nvCxnSpPr>
          <p:spPr>
            <a:xfrm>
              <a:off x="0" y="2262353"/>
              <a:ext cx="7315200" cy="0"/>
            </a:xfrm>
            <a:prstGeom prst="straightConnector1">
              <a:avLst/>
            </a:prstGeom>
            <a:solidFill>
              <a:srgbClr val="B88881"/>
            </a:solidFill>
            <a:ln cap="flat" cmpd="sng" w="12700">
              <a:solidFill>
                <a:srgbClr val="B8888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4" name="Google Shape;204;p7"/>
            <p:cNvSpPr/>
            <p:nvPr/>
          </p:nvSpPr>
          <p:spPr>
            <a:xfrm>
              <a:off x="0" y="2262353"/>
              <a:ext cx="7315200" cy="113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 txBox="1"/>
            <p:nvPr/>
          </p:nvSpPr>
          <p:spPr>
            <a:xfrm>
              <a:off x="0" y="2262353"/>
              <a:ext cx="7315200" cy="113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Helvetica Neue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"[a-z]" el motor encuentra un carácter de la "a" a la "z"</a:t>
              </a:r>
              <a:endParaRPr b="0" i="0" sz="3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06" name="Google Shape;206;p7"/>
            <p:cNvCxnSpPr/>
            <p:nvPr/>
          </p:nvCxnSpPr>
          <p:spPr>
            <a:xfrm>
              <a:off x="0" y="3393529"/>
              <a:ext cx="7315200" cy="0"/>
            </a:xfrm>
            <a:prstGeom prst="straightConnector1">
              <a:avLst/>
            </a:prstGeom>
            <a:solidFill>
              <a:srgbClr val="A4A4A4"/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7" name="Google Shape;207;p7"/>
            <p:cNvSpPr/>
            <p:nvPr/>
          </p:nvSpPr>
          <p:spPr>
            <a:xfrm>
              <a:off x="0" y="3393529"/>
              <a:ext cx="7315200" cy="113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 txBox="1"/>
            <p:nvPr/>
          </p:nvSpPr>
          <p:spPr>
            <a:xfrm>
              <a:off x="0" y="3393529"/>
              <a:ext cx="7315200" cy="1131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Helvetica Neue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"[0-9]" el motor encuentra un carácter entre "0" y "9"</a:t>
              </a:r>
              <a:endParaRPr b="0" i="0" sz="3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/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lang="en-US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paréntesis “()”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15" name="Google Shape;215;p8"/>
          <p:cNvGrpSpPr/>
          <p:nvPr/>
        </p:nvGrpSpPr>
        <p:grpSpPr>
          <a:xfrm>
            <a:off x="4038600" y="1211311"/>
            <a:ext cx="7315200" cy="4435379"/>
            <a:chOff x="0" y="44663"/>
            <a:chExt cx="7315200" cy="4435379"/>
          </a:xfrm>
        </p:grpSpPr>
        <p:sp>
          <p:nvSpPr>
            <p:cNvPr id="216" name="Google Shape;216;p8"/>
            <p:cNvSpPr/>
            <p:nvPr/>
          </p:nvSpPr>
          <p:spPr>
            <a:xfrm>
              <a:off x="0" y="44663"/>
              <a:ext cx="7315200" cy="2158649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 txBox="1"/>
            <p:nvPr/>
          </p:nvSpPr>
          <p:spPr>
            <a:xfrm>
              <a:off x="105377" y="150040"/>
              <a:ext cx="7104446" cy="19478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200" lIns="156200" spcFirstLastPara="1" rIns="156200" wrap="square" tIns="15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Helvetica Neue"/>
                <a:buNone/>
              </a:pPr>
              <a:r>
                <a:rPr b="0" i="0" lang="en-US" sz="41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Similar a los corchetes, los paréntesis sirven para agrupar caracteres. </a:t>
              </a:r>
              <a:endParaRPr b="0" i="0" sz="4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0" y="2321393"/>
              <a:ext cx="7315200" cy="2158649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 txBox="1"/>
            <p:nvPr/>
          </p:nvSpPr>
          <p:spPr>
            <a:xfrm>
              <a:off x="105377" y="2426770"/>
              <a:ext cx="7104446" cy="19478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200" lIns="156200" spcFirstLastPara="1" rIns="156200" wrap="square" tIns="15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Helvetica Neue"/>
                <a:buNone/>
              </a:pPr>
              <a:r>
                <a:rPr b="0" i="0" lang="en-US" sz="41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Los caracteres especiales conservan su función.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/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lang="en-US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barra </a:t>
            </a:r>
            <a:endParaRPr sz="2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26" name="Google Shape;226;p9"/>
          <p:cNvGrpSpPr/>
          <p:nvPr/>
        </p:nvGrpSpPr>
        <p:grpSpPr>
          <a:xfrm>
            <a:off x="4038600" y="1166648"/>
            <a:ext cx="7315200" cy="4524706"/>
            <a:chOff x="0" y="0"/>
            <a:chExt cx="7315200" cy="4524706"/>
          </a:xfrm>
        </p:grpSpPr>
        <p:cxnSp>
          <p:nvCxnSpPr>
            <p:cNvPr id="227" name="Google Shape;227;p9"/>
            <p:cNvCxnSpPr/>
            <p:nvPr/>
          </p:nvCxnSpPr>
          <p:spPr>
            <a:xfrm>
              <a:off x="0" y="0"/>
              <a:ext cx="7315200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8" name="Google Shape;228;p9"/>
            <p:cNvSpPr/>
            <p:nvPr/>
          </p:nvSpPr>
          <p:spPr>
            <a:xfrm>
              <a:off x="0" y="0"/>
              <a:ext cx="7315200" cy="2262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 txBox="1"/>
            <p:nvPr/>
          </p:nvSpPr>
          <p:spPr>
            <a:xfrm>
              <a:off x="0" y="0"/>
              <a:ext cx="7315200" cy="2262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9050" lIns="179050" spcFirstLastPara="1" rIns="179050" wrap="square" tIns="17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700"/>
                <a:buFont typeface="Helvetica Neue"/>
                <a:buNone/>
              </a:pPr>
              <a:r>
                <a:rPr b="0" i="0" lang="en-US" sz="47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Indica una entre varias opciones</a:t>
              </a:r>
              <a:endParaRPr b="0" i="0" sz="4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30" name="Google Shape;230;p9"/>
            <p:cNvCxnSpPr/>
            <p:nvPr/>
          </p:nvCxnSpPr>
          <p:spPr>
            <a:xfrm>
              <a:off x="0" y="2262353"/>
              <a:ext cx="7315200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1" name="Google Shape;231;p9"/>
            <p:cNvSpPr/>
            <p:nvPr/>
          </p:nvSpPr>
          <p:spPr>
            <a:xfrm>
              <a:off x="0" y="2262353"/>
              <a:ext cx="7315200" cy="2262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 txBox="1"/>
            <p:nvPr/>
          </p:nvSpPr>
          <p:spPr>
            <a:xfrm>
              <a:off x="0" y="2262353"/>
              <a:ext cx="7315200" cy="2262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9050" lIns="179050" spcFirstLastPara="1" rIns="179050" wrap="square" tIns="17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700"/>
                <a:buFont typeface="Helvetica Neue"/>
                <a:buNone/>
              </a:pPr>
              <a:r>
                <a:rPr b="0" i="0" lang="en-US" sz="47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 expresión regular "a|e" encontrará "a" o "e" dentro del texto.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2019-09-09T05:00:05Z</dcterms:created>
  <dc:creator>Tepii Pozuelos</dc:creator>
</cp:coreProperties>
</file>