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6" r:id="rId18"/>
    <p:sldId id="278" r:id="rId19"/>
    <p:sldId id="27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26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880A-7169-44D7-BB93-7DFB164049E6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5F59-7788-4859-8CD2-420B8857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vocabulary of rows and columns is simply not rich enough to describe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the two tables represent the same data. In addition to appearance, we need a way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 the underlying semantics, or meaning, of the values displayed in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A5F59-7788-4859-8CD2-420B885743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reorganises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1 to make the values, variables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obserations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 clear.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 contains 18 values representing three variables and six observations. The variables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person, with three possible values (John, Mary, and Jane).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treatment, with two possible values (a and b).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result,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six values depending on how you think of the missing value (-, 16,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3, 2, 11, 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A5F59-7788-4859-8CD2-420B885743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variables (</a:t>
            </a:r>
            <a:r>
              <a:rPr lang="en-US" dirty="0" err="1"/>
              <a:t>e.g.,z</a:t>
            </a:r>
            <a:r>
              <a:rPr lang="en-US" dirty="0"/>
              <a:t> is a linear combination of x and y, density is the ratio of weight</a:t>
            </a:r>
          </a:p>
          <a:p>
            <a:r>
              <a:rPr lang="en-US" dirty="0"/>
              <a:t>to volume) than between rows, and it is easier to make comparisons between groups of observations (e.g., average of group a vs. average of</a:t>
            </a:r>
          </a:p>
          <a:p>
            <a:r>
              <a:rPr lang="en-US" dirty="0"/>
              <a:t>group b) than between groups of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A5F59-7788-4859-8CD2-420B885743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datasets provide a standardized way to link the structure of a dataset (its physical layout) with its semantics (its meaning).</a:t>
            </a:r>
          </a:p>
          <a:p>
            <a:endParaRPr lang="en-US" dirty="0"/>
          </a:p>
          <a:p>
            <a:r>
              <a:rPr lang="en-US" dirty="0"/>
              <a:t>Tidy data is particularly well suited for </a:t>
            </a:r>
            <a:r>
              <a:rPr lang="en-US" dirty="0" err="1"/>
              <a:t>vectorised</a:t>
            </a:r>
            <a:r>
              <a:rPr lang="en-US" dirty="0"/>
              <a:t> programming languages like R, because the layout ensures that values of different variables from the same observation are always paired.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A5F59-7788-4859-8CD2-420B885743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Melting is </a:t>
            </a:r>
            <a:r>
              <a:rPr lang="en-US" dirty="0" err="1"/>
              <a:t>parameterised</a:t>
            </a:r>
            <a:r>
              <a:rPr lang="en-US" dirty="0"/>
              <a:t> by a list of columns that are already variables, or </a:t>
            </a:r>
            <a:r>
              <a:rPr lang="en-US" dirty="0" err="1"/>
              <a:t>colvars</a:t>
            </a:r>
            <a:endParaRPr lang="en-US" dirty="0"/>
          </a:p>
          <a:p>
            <a:r>
              <a:rPr lang="en-US" dirty="0"/>
              <a:t>for short.</a:t>
            </a:r>
          </a:p>
          <a:p>
            <a:endParaRPr lang="en-US" dirty="0"/>
          </a:p>
          <a:p>
            <a:r>
              <a:rPr lang="en-US" dirty="0"/>
              <a:t>The other columns are converted into two variables: a new variable called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that contains repeated column headings and a new variable called</a:t>
            </a:r>
          </a:p>
          <a:p>
            <a:r>
              <a:rPr lang="en-US" dirty="0"/>
              <a:t>value</a:t>
            </a:r>
          </a:p>
          <a:p>
            <a:r>
              <a:rPr lang="en-US" dirty="0"/>
              <a:t>that contains the</a:t>
            </a:r>
          </a:p>
          <a:p>
            <a:r>
              <a:rPr lang="en-US" dirty="0"/>
              <a:t>concatenated data values from the previously separate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A5F59-7788-4859-8CD2-420B885743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BCB1-ACC6-40EC-BC73-D1C3DA79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17F98-D9E3-4B05-B1C1-993C545D7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6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F7EA-4FE6-4FB4-AA8B-83A56DC5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693E-3488-4965-A326-4F5AA22E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8E73-0F11-4F5D-87AB-D4C881BB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2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F44C-044E-48B0-A951-1AFFB9C4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71C16-59D9-4410-82C2-7B3E74FA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F06E-E583-4DC2-BBEF-2EEE356B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214A1-32B8-4E6F-B5A0-7E197A7B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7AC0-9768-4457-9B32-6A33505F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ACE46-111D-4F8E-9598-BC8A4D4CF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559C1-8826-46D6-BC94-6DA1A2F84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B6C-1D3F-4E7B-A220-97A52E10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63F9-5F4B-4B18-AF51-1BCAA276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AEB2-2744-407D-94F1-A31AC9B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39-6952-47A3-8443-DE0F96CD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3B35-F6E0-49EE-8D01-1037788A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C88D-E1B9-483B-8F30-A2CA0130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5603D-DB70-47EC-BBE4-D638A91A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F447B-B223-4EDF-9CB4-34995ACA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2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FCE-4D2D-4B56-B4AA-FE7B5E3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519C-19F2-4267-B831-418B843F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87CF-CA33-4A74-B6E3-32939CDF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674A-4CFB-4B42-BD2C-76C15F3C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29B5-A344-49DC-A8E5-9DCEEE2B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7446-221F-4702-860A-65E8F6EC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F1CF-DD1C-421D-B022-FBE2DD04D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46798-3E61-40E4-8F56-5EF01206A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6089C-F751-48E4-BEE5-3C025B2A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A6CC5-DCBE-493B-B0CB-6EA11299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F2FA-DF62-4B48-B785-D68CC44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E7D0-1F85-4C30-9D04-B5096A86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2883-50C1-41C8-8D98-CAB12D98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anose="020B0604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F726D-6325-4BBA-8376-CA646077D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4BB82-B726-4EAB-8459-D0242D326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anose="020B0604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A63B-CB90-468F-B28E-CBF4ED6D1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CD60-4618-4A1D-9CBA-EC76F2D8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0956C-EE99-4AF3-8127-B2855424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05DEA-012E-4BE5-B826-D97A3991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4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7804-160E-4A57-AA6F-188797AA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55B8D-61A9-4832-8AEC-3FA341B7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A0933-3004-44AE-9BC7-C440E66A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31BD6-A5A0-4B36-90CA-0C38FC46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DD3A7-E59C-404B-B287-1F2DEAAA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3514E-C494-461A-A60A-4AFA6147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A572-984E-463C-8DBF-3BB54D5E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90F6-F8AF-4D78-83D6-B976BCA7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F07-E79E-49E7-9C51-7E797407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elvetica" panose="020B0604020202030204" pitchFamily="34" charset="0"/>
              </a:defRPr>
            </a:lvl1pPr>
            <a:lvl2pPr>
              <a:defRPr sz="2800">
                <a:latin typeface="Helvetica" panose="020B0604020202030204" pitchFamily="34" charset="0"/>
              </a:defRPr>
            </a:lvl2pPr>
            <a:lvl3pPr>
              <a:defRPr sz="2400">
                <a:latin typeface="Helvetica" panose="020B0604020202030204" pitchFamily="34" charset="0"/>
              </a:defRPr>
            </a:lvl3pPr>
            <a:lvl4pPr>
              <a:defRPr sz="2000">
                <a:latin typeface="Helvetica" panose="020B0604020202030204" pitchFamily="34" charset="0"/>
              </a:defRPr>
            </a:lvl4pPr>
            <a:lvl5pPr>
              <a:defRPr sz="2000">
                <a:latin typeface="Helvetica" panose="020B0604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7E74D-1E56-4C49-A6BE-BDC2CF828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anose="020B0604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E65CC-66A5-43AE-BA93-B79F832C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6BD6-0628-4146-A777-4BB71DBB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B69C-3AF3-4F8F-9D8C-375E38AE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06F-8D3A-4995-90B1-E2D5FE8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CF6AE-6E24-4A8D-9C30-68193C75E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elvetica" panose="020B0604020202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9344B-34E0-40B5-A0DF-36E6CC87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anose="020B0604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6D0C-6D43-4095-B68B-341E75C0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32377-611A-4D5D-ABFD-A3518B0B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4FC1B-E956-4502-AE70-5AE38487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6E463-B279-4FCF-ACF1-2650B0C8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7602-7A19-4727-B72B-BE17DD7C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A3FA-1ABF-4242-B0A2-92C35C467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</a:defRPr>
            </a:lvl1pPr>
          </a:lstStyle>
          <a:p>
            <a:fld id="{3E7C1CAF-C616-40A6-AB9C-E1FA0119945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7A79-27BA-43C4-94BB-D1A82B986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9C39-256E-46EC-A1AC-AF25FE8A1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</a:defRPr>
            </a:lvl1pPr>
          </a:lstStyle>
          <a:p>
            <a:fld id="{78BBFCCA-4AB2-4621-9F9E-D07BF6AD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2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6A7B-1A8E-43BA-A3B9-3B8DF866E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4AFF1-FDBA-4BEE-82D5-C94F587DD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Hadley </a:t>
            </a:r>
            <a:r>
              <a:rPr lang="es-419" dirty="0" err="1"/>
              <a:t>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9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7E3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03EE1-D766-4DB9-A883-59BFE268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Tidy Data.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9C3AE-3724-40E2-8861-79679665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 algn="ctr">
              <a:buAutoNum type="arabicPeriod"/>
            </a:pPr>
            <a:r>
              <a:rPr lang="es-419" dirty="0">
                <a:solidFill>
                  <a:srgbClr val="FFFFFF"/>
                </a:solidFill>
                <a:latin typeface="+mj-lt"/>
              </a:rPr>
              <a:t>Cada Variable es una columna.</a:t>
            </a:r>
          </a:p>
          <a:p>
            <a:pPr marL="514350" indent="-514350" algn="ctr">
              <a:buAutoNum type="arabicPeriod"/>
            </a:pPr>
            <a:r>
              <a:rPr lang="es-419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Cada observación forma una fila.</a:t>
            </a:r>
          </a:p>
          <a:p>
            <a:pPr marL="514350" indent="-514350" algn="ctr">
              <a:buAutoNum type="arabicPeriod"/>
            </a:pPr>
            <a:r>
              <a:rPr lang="es-419" dirty="0">
                <a:solidFill>
                  <a:srgbClr val="FFFFFF"/>
                </a:solidFill>
                <a:latin typeface="+mj-lt"/>
              </a:rPr>
              <a:t>Cada tabla se compone de una unidad observacional.</a:t>
            </a:r>
            <a:endParaRPr lang="es-419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A780BCB-7056-46F5-8E9F-DCDA0AB8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9939"/>
            <a:ext cx="5459470" cy="40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03EE1-D766-4DB9-A883-59BFE268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419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Messy</a:t>
            </a:r>
            <a:r>
              <a:rPr lang="es-419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9C3AE-3724-40E2-8861-79679665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6713C2A-9334-4A57-B118-1362D6BC0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44" y="740883"/>
            <a:ext cx="6553545" cy="2834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984D1-9E4A-4906-BFC0-54C551ADA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571" y="4118285"/>
            <a:ext cx="6553545" cy="19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3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2EBD-A912-462F-82BF-07522110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Tidy</a:t>
            </a:r>
            <a:r>
              <a:rPr lang="es-419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19B2-28AC-4E27-B916-8991ADFC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Forma estándar para extraer y analizar datos.</a:t>
            </a:r>
          </a:p>
          <a:p>
            <a:pPr lvl="1"/>
            <a:r>
              <a:rPr lang="es-419" dirty="0"/>
              <a:t>Machine </a:t>
            </a:r>
            <a:r>
              <a:rPr lang="es-419" dirty="0" err="1"/>
              <a:t>Learning</a:t>
            </a:r>
            <a:r>
              <a:rPr lang="es-419" dirty="0"/>
              <a:t>.</a:t>
            </a:r>
          </a:p>
          <a:p>
            <a:pPr lvl="1"/>
            <a:r>
              <a:rPr lang="es-419" dirty="0"/>
              <a:t>Visualizaciones.</a:t>
            </a:r>
          </a:p>
          <a:p>
            <a:r>
              <a:rPr lang="es-419" dirty="0"/>
              <a:t>Particularmente beneficioso para lenguajes vectorizados como R y Python.</a:t>
            </a:r>
          </a:p>
          <a:p>
            <a:pPr lvl="1"/>
            <a:r>
              <a:rPr lang="es-419" dirty="0"/>
              <a:t>Misma estructura por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3637-4F26-4882-8F50-50ED6CE5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 Problemas comunes en </a:t>
            </a:r>
            <a:r>
              <a:rPr lang="es-419" dirty="0" err="1"/>
              <a:t>messy</a:t>
            </a:r>
            <a:r>
              <a:rPr lang="es-419" dirty="0"/>
              <a:t> </a:t>
            </a:r>
            <a:r>
              <a:rPr lang="es-419" dirty="0" err="1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39F3-7A32-4047-AA48-8C70D5DB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3600" i="1" dirty="0"/>
              <a:t>Nombres de columna son valores, no etiquetas de variables.</a:t>
            </a:r>
          </a:p>
          <a:p>
            <a:r>
              <a:rPr lang="es-419" sz="3600" i="1" dirty="0"/>
              <a:t>Múltiples variables en una columna.</a:t>
            </a:r>
          </a:p>
          <a:p>
            <a:r>
              <a:rPr lang="es-419" sz="3600" i="1" dirty="0"/>
              <a:t>Variables en columnas y filas.</a:t>
            </a:r>
          </a:p>
          <a:p>
            <a:r>
              <a:rPr lang="es-419" sz="3600" i="1" dirty="0"/>
              <a:t>Múltiples unidades observacionales en la misma tabla.</a:t>
            </a:r>
          </a:p>
          <a:p>
            <a:r>
              <a:rPr lang="es-419" sz="3600" i="1" dirty="0"/>
              <a:t>Una unidad observacional en múltiples tablas.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45D6-ADAA-4EC9-9B7F-5AE0B49A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s-419" sz="3100">
                <a:solidFill>
                  <a:schemeClr val="bg1"/>
                </a:solidFill>
              </a:rPr>
              <a:t>Nombres de columna son valores, no variables.</a:t>
            </a:r>
            <a:endParaRPr lang="en-US" sz="31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2777-2A3B-40E2-A59A-063EB1CB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892A7-FBA9-4E34-874B-D0754F37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2107474"/>
            <a:ext cx="6542117" cy="24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7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B100F-D8F3-4848-AD43-D79A0D87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419" sz="2800">
                <a:solidFill>
                  <a:schemeClr val="bg1"/>
                </a:solidFill>
              </a:rPr>
              <a:t>Melting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E89E-FFE6-41B0-A916-7192B2B7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s-419" sz="2000" dirty="0">
                <a:solidFill>
                  <a:schemeClr val="bg1"/>
                </a:solidFill>
              </a:rPr>
              <a:t>Convertir columnas a filas.</a:t>
            </a:r>
          </a:p>
          <a:p>
            <a:r>
              <a:rPr lang="es-419" sz="2000" dirty="0">
                <a:solidFill>
                  <a:schemeClr val="bg1"/>
                </a:solidFill>
              </a:rPr>
              <a:t>Se parametriza por </a:t>
            </a:r>
            <a:r>
              <a:rPr lang="es-419" sz="2000" b="1" dirty="0" err="1">
                <a:solidFill>
                  <a:schemeClr val="bg1"/>
                </a:solidFill>
              </a:rPr>
              <a:t>colvars</a:t>
            </a:r>
            <a:r>
              <a:rPr lang="es-419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es-419" sz="2000" dirty="0">
                <a:solidFill>
                  <a:schemeClr val="bg1"/>
                </a:solidFill>
              </a:rPr>
              <a:t>Las demás columnas se convierten en dos variables:</a:t>
            </a:r>
          </a:p>
          <a:p>
            <a:pPr lvl="1"/>
            <a:r>
              <a:rPr lang="es-419" sz="1600" i="1" dirty="0" err="1">
                <a:solidFill>
                  <a:schemeClr val="bg1"/>
                </a:solidFill>
              </a:rPr>
              <a:t>Column</a:t>
            </a:r>
            <a:endParaRPr lang="es-419" sz="1600" i="1" dirty="0">
              <a:solidFill>
                <a:schemeClr val="bg1"/>
              </a:solidFill>
            </a:endParaRPr>
          </a:p>
          <a:p>
            <a:pPr lvl="1"/>
            <a:r>
              <a:rPr lang="es-419" sz="1600" i="1" dirty="0" err="1">
                <a:solidFill>
                  <a:schemeClr val="bg1"/>
                </a:solidFill>
              </a:rPr>
              <a:t>Value</a:t>
            </a:r>
            <a:r>
              <a:rPr lang="es-419" sz="1600" i="1" dirty="0">
                <a:solidFill>
                  <a:schemeClr val="bg1"/>
                </a:solidFill>
              </a:rPr>
              <a:t> </a:t>
            </a:r>
            <a:endParaRPr lang="en-US" sz="1600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1EFDB-28C3-4156-8265-86A7C7E0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63" y="1608463"/>
            <a:ext cx="6250769" cy="36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4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45D6-ADAA-4EC9-9B7F-5AE0B49A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s-419" sz="3100">
                <a:solidFill>
                  <a:schemeClr val="bg1"/>
                </a:solidFill>
              </a:rPr>
              <a:t>Nombres de columna son valores, no variables.</a:t>
            </a:r>
            <a:endParaRPr lang="en-US" sz="31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2777-2A3B-40E2-A59A-063EB1CB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892A7-FBA9-4E34-874B-D0754F37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2107474"/>
            <a:ext cx="6542117" cy="2486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9CE206-4FA4-4BC2-91D1-D56A1901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746" y="1974320"/>
            <a:ext cx="3894157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Top Corners Rounded 2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45D6-ADAA-4EC9-9B7F-5AE0B49A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Múltiples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variables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columna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5">
            <a:extLst>
              <a:ext uri="{FF2B5EF4-FFF2-40B4-BE49-F238E27FC236}">
                <a16:creationId xmlns:a16="http://schemas.microsoft.com/office/drawing/2014/main" id="{2D37EBF3-CDDB-4253-9F5D-3BEF6493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s-419" sz="2000" dirty="0">
                <a:solidFill>
                  <a:schemeClr val="bg1"/>
                </a:solidFill>
              </a:rPr>
              <a:t>Columnas contienen dos variables: </a:t>
            </a:r>
          </a:p>
          <a:p>
            <a:r>
              <a:rPr lang="es-419" sz="2000" dirty="0">
                <a:solidFill>
                  <a:schemeClr val="bg1"/>
                </a:solidFill>
              </a:rPr>
              <a:t>Sexo</a:t>
            </a:r>
          </a:p>
          <a:p>
            <a:r>
              <a:rPr lang="es-419" sz="2000" dirty="0">
                <a:solidFill>
                  <a:schemeClr val="bg1"/>
                </a:solidFill>
              </a:rPr>
              <a:t>Rango de edad.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5" name="Content Placeholder 7">
            <a:extLst>
              <a:ext uri="{FF2B5EF4-FFF2-40B4-BE49-F238E27FC236}">
                <a16:creationId xmlns:a16="http://schemas.microsoft.com/office/drawing/2014/main" id="{C461C9C2-C2D7-4251-91F8-1ECA51BC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731302"/>
            <a:ext cx="6542117" cy="3238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82A08-D1B2-4EB3-BE9F-688F44771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97" y="1254277"/>
            <a:ext cx="3635055" cy="4595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D9745-8BE2-433F-96B9-BE486E9A4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797" y="1353345"/>
            <a:ext cx="3414056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Top Corners Rounded 2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45D6-ADAA-4EC9-9B7F-5AE0B49A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columnas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filas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5">
            <a:extLst>
              <a:ext uri="{FF2B5EF4-FFF2-40B4-BE49-F238E27FC236}">
                <a16:creationId xmlns:a16="http://schemas.microsoft.com/office/drawing/2014/main" id="{2D37EBF3-CDDB-4253-9F5D-3BEF6493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posibles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problemas</a:t>
            </a:r>
            <a:r>
              <a:rPr lang="en-US" sz="2000" dirty="0">
                <a:solidFill>
                  <a:schemeClr val="bg1"/>
                </a:solidFill>
              </a:rPr>
              <a:t> de messy data,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más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complicados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5F984-3BC2-4E7C-9F40-F38B6EA1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60" y="1907505"/>
            <a:ext cx="7144239" cy="3449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218BEF-AE83-4591-9B9A-D7B80181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69" y="2088832"/>
            <a:ext cx="3994785" cy="3268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5714D-E6A7-48F8-AC38-3AAA224AF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755" y="2159439"/>
            <a:ext cx="3894248" cy="33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Top Corners Rounded 2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45D6-ADAA-4EC9-9B7F-5AE0B49A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Múltiples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unidades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observacionales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tabla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5">
            <a:extLst>
              <a:ext uri="{FF2B5EF4-FFF2-40B4-BE49-F238E27FC236}">
                <a16:creationId xmlns:a16="http://schemas.microsoft.com/office/drawing/2014/main" id="{2D37EBF3-CDDB-4253-9F5D-3BEF6493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s-419" sz="2000" dirty="0">
                <a:solidFill>
                  <a:schemeClr val="bg1"/>
                </a:solidFill>
              </a:rPr>
              <a:t>Unidades: </a:t>
            </a:r>
          </a:p>
          <a:p>
            <a:r>
              <a:rPr lang="es-419" sz="2000" dirty="0">
                <a:solidFill>
                  <a:schemeClr val="bg1"/>
                </a:solidFill>
              </a:rPr>
              <a:t>Canción </a:t>
            </a:r>
          </a:p>
          <a:p>
            <a:r>
              <a:rPr lang="es-419" sz="2000" dirty="0">
                <a:solidFill>
                  <a:schemeClr val="bg1"/>
                </a:solidFill>
              </a:rPr>
              <a:t>Ranking.</a:t>
            </a:r>
          </a:p>
          <a:p>
            <a:r>
              <a:rPr lang="es-419" sz="2000" dirty="0">
                <a:solidFill>
                  <a:schemeClr val="bg1"/>
                </a:solidFill>
              </a:rPr>
              <a:t>Esto se manifiesta por la duplicación de información las canciones.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770F90-E4D4-472E-B0A9-81EB13E3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55" y="2046798"/>
            <a:ext cx="6972904" cy="230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BE798-D2D0-419B-9E87-534504DC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61" y="1793319"/>
            <a:ext cx="6340389" cy="386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B124C-922E-4486-8480-3D6CFD57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289" y="1713301"/>
            <a:ext cx="685859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5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CB107D-1400-4BE2-9C26-3AA9CC4E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i="1" dirty="0" err="1"/>
              <a:t>Happy</a:t>
            </a:r>
            <a:r>
              <a:rPr lang="es-419" i="1" dirty="0"/>
              <a:t> </a:t>
            </a:r>
            <a:r>
              <a:rPr lang="es-419" i="1" dirty="0" err="1"/>
              <a:t>families</a:t>
            </a:r>
            <a:r>
              <a:rPr lang="es-419" i="1" dirty="0"/>
              <a:t> are </a:t>
            </a:r>
            <a:r>
              <a:rPr lang="es-419" i="1" dirty="0" err="1"/>
              <a:t>all</a:t>
            </a:r>
            <a:r>
              <a:rPr lang="es-419" i="1" dirty="0"/>
              <a:t> </a:t>
            </a:r>
            <a:r>
              <a:rPr lang="es-419" i="1" dirty="0" err="1"/>
              <a:t>alike</a:t>
            </a:r>
            <a:r>
              <a:rPr lang="es-419" i="1" dirty="0"/>
              <a:t>; </a:t>
            </a:r>
            <a:r>
              <a:rPr lang="es-419" i="1" dirty="0" err="1"/>
              <a:t>every</a:t>
            </a:r>
            <a:r>
              <a:rPr lang="es-419" i="1" dirty="0"/>
              <a:t> </a:t>
            </a:r>
            <a:r>
              <a:rPr lang="es-419" i="1" dirty="0" err="1"/>
              <a:t>unhappy</a:t>
            </a:r>
            <a:r>
              <a:rPr lang="es-419" i="1" dirty="0"/>
              <a:t> </a:t>
            </a:r>
            <a:r>
              <a:rPr lang="es-419" i="1" dirty="0" err="1"/>
              <a:t>family</a:t>
            </a:r>
            <a:r>
              <a:rPr lang="es-419" i="1" dirty="0"/>
              <a:t> </a:t>
            </a:r>
            <a:r>
              <a:rPr lang="es-419" i="1" dirty="0" err="1"/>
              <a:t>is</a:t>
            </a:r>
            <a:r>
              <a:rPr lang="es-419" i="1" dirty="0"/>
              <a:t> </a:t>
            </a:r>
            <a:r>
              <a:rPr lang="es-419" i="1" dirty="0" err="1"/>
              <a:t>unhappy</a:t>
            </a:r>
            <a:r>
              <a:rPr lang="es-419" i="1" dirty="0"/>
              <a:t> in </a:t>
            </a:r>
            <a:r>
              <a:rPr lang="es-419" i="1" dirty="0" err="1"/>
              <a:t>its</a:t>
            </a:r>
            <a:r>
              <a:rPr lang="es-419" i="1" dirty="0"/>
              <a:t> </a:t>
            </a:r>
            <a:r>
              <a:rPr lang="es-419" i="1" dirty="0" err="1"/>
              <a:t>own</a:t>
            </a:r>
            <a:r>
              <a:rPr lang="es-419" i="1" dirty="0"/>
              <a:t> </a:t>
            </a:r>
            <a:r>
              <a:rPr lang="es-419" i="1" dirty="0" err="1"/>
              <a:t>way</a:t>
            </a:r>
            <a:r>
              <a:rPr lang="es-419" i="1" dirty="0"/>
              <a:t>.</a:t>
            </a: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F49ED-D094-4B5B-9377-91F83F572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Leo </a:t>
            </a:r>
            <a:r>
              <a:rPr lang="es-419" dirty="0" err="1"/>
              <a:t>Tolstoy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7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6221F1-D6FC-4658-9AA9-B3577EEE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¿Por qué </a:t>
            </a:r>
            <a:r>
              <a:rPr lang="es-419" dirty="0" err="1"/>
              <a:t>Messy</a:t>
            </a:r>
            <a:r>
              <a:rPr lang="es-419" dirty="0"/>
              <a:t> Data?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3AB024-E3D8-4BAE-AC26-427C0152A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D9D79-48D5-43FC-B57D-2FF34E0E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80% del tiempo limpiando datos.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D4BC6-F1AA-42C1-A2C5-6F3536BE1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EBE9E-E823-4A0F-A1AC-53EB400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s-419" dirty="0"/>
              <a:t>Hadley </a:t>
            </a:r>
            <a:r>
              <a:rPr lang="es-419" dirty="0" err="1"/>
              <a:t>Wickham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AE6540-1C02-4CE6-828C-1BFEE8D3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51466" cy="2019300"/>
          </a:xfrm>
        </p:spPr>
        <p:txBody>
          <a:bodyPr>
            <a:normAutofit/>
          </a:bodyPr>
          <a:lstStyle/>
          <a:p>
            <a:r>
              <a:rPr lang="es-419" sz="1800" dirty="0" err="1"/>
              <a:t>dplyr</a:t>
            </a:r>
            <a:endParaRPr lang="es-419" sz="1800" dirty="0"/>
          </a:p>
          <a:p>
            <a:r>
              <a:rPr lang="es-419" sz="1800" dirty="0" err="1"/>
              <a:t>Stringr</a:t>
            </a:r>
            <a:endParaRPr lang="es-419" sz="1800" dirty="0"/>
          </a:p>
          <a:p>
            <a:r>
              <a:rPr lang="es-419" sz="1800" dirty="0"/>
              <a:t>Ggplot2</a:t>
            </a:r>
          </a:p>
          <a:p>
            <a:r>
              <a:rPr lang="es-419" sz="1800" dirty="0" err="1"/>
              <a:t>Tidyr</a:t>
            </a:r>
            <a:endParaRPr lang="es-419" sz="1800" dirty="0"/>
          </a:p>
          <a:p>
            <a:r>
              <a:rPr lang="es-419" sz="1800" dirty="0" err="1"/>
              <a:t>Readr</a:t>
            </a:r>
            <a:endParaRPr lang="es-419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Image result for hadley wickham">
            <a:extLst>
              <a:ext uri="{FF2B5EF4-FFF2-40B4-BE49-F238E27FC236}">
                <a16:creationId xmlns:a16="http://schemas.microsoft.com/office/drawing/2014/main" id="{A659DD3C-70E6-4B30-AC5D-A91E8301B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68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3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03EE1-D766-4DB9-A883-59BFE268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9C3AE-3724-40E2-8861-79679665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Muchos datasets son nada más que tablas con columnas y filas.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6713C2A-9334-4A57-B118-1362D6BC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15767"/>
            <a:ext cx="6553545" cy="28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3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03EE1-D766-4DB9-A883-59BFE268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9C3AE-3724-40E2-8861-79679665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Muchos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datasets son nada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más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tablas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columnas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filas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  <a:p>
            <a:pPr marL="0" indent="0" algn="ctr">
              <a:buNone/>
            </a:pPr>
            <a:endParaRPr lang="es-419" sz="2000" dirty="0">
              <a:solidFill>
                <a:srgbClr val="FFFFFF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s-419" sz="2000" dirty="0">
                <a:solidFill>
                  <a:srgbClr val="FFFFFF"/>
                </a:solidFill>
                <a:latin typeface="+mn-lt"/>
              </a:rPr>
              <a:t>Vocabulario no es suficiente.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DEF23F8-7DB2-4BCD-A456-473C6ADB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2433555"/>
            <a:ext cx="6553545" cy="19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03EE1-D766-4DB9-A883-59BFE268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419" sz="4800" dirty="0" err="1">
                <a:solidFill>
                  <a:srgbClr val="FFFFFF"/>
                </a:solidFill>
              </a:rPr>
              <a:t>Dataset</a:t>
            </a:r>
            <a:endParaRPr lang="es-419" sz="48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9C3AE-3724-40E2-8861-79679665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s-419" sz="20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2DB4BA-F67A-4EB0-89E5-FFD1F43237A6}"/>
              </a:ext>
            </a:extLst>
          </p:cNvPr>
          <p:cNvSpPr txBox="1">
            <a:spLocks/>
          </p:cNvSpPr>
          <p:nvPr/>
        </p:nvSpPr>
        <p:spPr>
          <a:xfrm>
            <a:off x="5129921" y="1549960"/>
            <a:ext cx="6583735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Un</a:t>
            </a:r>
            <a:r>
              <a:rPr lang="es-419" i="1" dirty="0"/>
              <a:t> </a:t>
            </a:r>
            <a:r>
              <a:rPr lang="es-419" i="1" dirty="0" err="1"/>
              <a:t>dataset</a:t>
            </a:r>
            <a:r>
              <a:rPr lang="es-419" i="1" dirty="0"/>
              <a:t> </a:t>
            </a:r>
            <a:r>
              <a:rPr lang="es-419" dirty="0"/>
              <a:t>es una colección de valores.</a:t>
            </a:r>
          </a:p>
          <a:p>
            <a:r>
              <a:rPr lang="es-419" dirty="0"/>
              <a:t>Los valores pueden ser numéricos, o texto (</a:t>
            </a:r>
            <a:r>
              <a:rPr lang="es-419" dirty="0" err="1"/>
              <a:t>strings</a:t>
            </a:r>
            <a:r>
              <a:rPr lang="es-419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909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03EE1-D766-4DB9-A883-59BFE268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 y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Observación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9C3AE-3724-40E2-8861-79679665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s-419" sz="20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2DB4BA-F67A-4EB0-89E5-FFD1F43237A6}"/>
              </a:ext>
            </a:extLst>
          </p:cNvPr>
          <p:cNvSpPr txBox="1">
            <a:spLocks/>
          </p:cNvSpPr>
          <p:nvPr/>
        </p:nvSpPr>
        <p:spPr>
          <a:xfrm>
            <a:off x="5129921" y="1549960"/>
            <a:ext cx="6583735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>
                <a:solidFill>
                  <a:prstClr val="black"/>
                </a:solidFill>
              </a:rPr>
              <a:t>Cada valor pertenece a una variable y a una observación.</a:t>
            </a:r>
          </a:p>
          <a:p>
            <a:r>
              <a:rPr kumimoji="0" lang="es-419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Variable</a:t>
            </a:r>
            <a:r>
              <a:rPr kumimoji="0" lang="es-419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: contiene todos los valores que miden</a:t>
            </a:r>
            <a:r>
              <a:rPr lang="es-419" dirty="0">
                <a:solidFill>
                  <a:prstClr val="black"/>
                </a:solidFill>
              </a:rPr>
              <a:t> un atributo de una </a:t>
            </a:r>
            <a:r>
              <a:rPr lang="es-419" i="1" dirty="0">
                <a:solidFill>
                  <a:prstClr val="black"/>
                </a:solidFill>
              </a:rPr>
              <a:t>unidad</a:t>
            </a:r>
            <a:r>
              <a:rPr lang="es-419" dirty="0">
                <a:solidFill>
                  <a:prstClr val="black"/>
                </a:solidFill>
              </a:rPr>
              <a:t> determinada.</a:t>
            </a:r>
          </a:p>
          <a:p>
            <a:r>
              <a:rPr kumimoji="0" lang="es-419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Obs</a:t>
            </a:r>
            <a:r>
              <a:rPr lang="es-419" b="1" dirty="0" err="1">
                <a:solidFill>
                  <a:prstClr val="black"/>
                </a:solidFill>
              </a:rPr>
              <a:t>ervación</a:t>
            </a:r>
            <a:r>
              <a:rPr lang="es-419" dirty="0">
                <a:solidFill>
                  <a:prstClr val="black"/>
                </a:solidFill>
              </a:rPr>
              <a:t>: contiene todos los valores medidos de la misma unidad a través de los distintos atributos.</a:t>
            </a:r>
            <a:endParaRPr kumimoji="0" lang="es-419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8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03EE1-D766-4DB9-A883-59BFE268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9C3AE-3724-40E2-8861-79679665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6713C2A-9334-4A57-B118-1362D6BC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15767"/>
            <a:ext cx="6553545" cy="28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elvetic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vetica Template" id="{42BB7B13-A6BC-4213-AA2B-319E904C2F61}" vid="{4D5CF742-A8A8-4AD0-8D11-F086B8250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Helvetica Template</Template>
  <TotalTime>3799</TotalTime>
  <Words>650</Words>
  <Application>Microsoft Office PowerPoint</Application>
  <PresentationFormat>Widescreen</PresentationFormat>
  <Paragraphs>89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</vt:lpstr>
      <vt:lpstr>Office Theme</vt:lpstr>
      <vt:lpstr>Tidy Data</vt:lpstr>
      <vt:lpstr>Happy families are all alike; every unhappy family is unhappy in its own way.</vt:lpstr>
      <vt:lpstr>80% del tiempo limpiando datos.</vt:lpstr>
      <vt:lpstr>Hadley Wickham</vt:lpstr>
      <vt:lpstr>PowerPoint Presentation</vt:lpstr>
      <vt:lpstr>PowerPoint Presentation</vt:lpstr>
      <vt:lpstr>Dataset</vt:lpstr>
      <vt:lpstr>Variable y Observación</vt:lpstr>
      <vt:lpstr>PowerPoint Presentation</vt:lpstr>
      <vt:lpstr>Tidy Data.</vt:lpstr>
      <vt:lpstr>Messy Data</vt:lpstr>
      <vt:lpstr>Tidy Data</vt:lpstr>
      <vt:lpstr> Problemas comunes en messy datasets</vt:lpstr>
      <vt:lpstr>Nombres de columna son valores, no variables.</vt:lpstr>
      <vt:lpstr>Melting </vt:lpstr>
      <vt:lpstr>Nombres de columna son valores, no variables.</vt:lpstr>
      <vt:lpstr>Múltiples variables en una columna.</vt:lpstr>
      <vt:lpstr>Variables en columnas y filas</vt:lpstr>
      <vt:lpstr>Múltiples unidades observacionales en una tabla</vt:lpstr>
      <vt:lpstr>¿Por qué Messy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Data</dc:title>
  <dc:creator>Tepii Pozuelos</dc:creator>
  <cp:lastModifiedBy>Tepii Pozuelos</cp:lastModifiedBy>
  <cp:revision>22</cp:revision>
  <dcterms:created xsi:type="dcterms:W3CDTF">2018-08-14T01:00:45Z</dcterms:created>
  <dcterms:modified xsi:type="dcterms:W3CDTF">2019-08-27T02:19:10Z</dcterms:modified>
</cp:coreProperties>
</file>