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embeddedFontLst>
    <p:embeddedFont>
      <p:font typeface="Nunito"/>
      <p:regular r:id="rId65"/>
      <p:bold r:id="rId66"/>
      <p:italic r:id="rId67"/>
      <p:boldItalic r:id="rId68"/>
    </p:embeddedFont>
    <p:embeddedFont>
      <p:font typeface="Maven Pro"/>
      <p:regular r:id="rId69"/>
      <p:bold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7AAC98A-2BCF-4B59-9DC0-1CC0B154F2BE}">
  <a:tblStyle styleId="{47AAC98A-2BCF-4B59-9DC0-1CC0B154F2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schemas.openxmlformats.org/officeDocument/2006/relationships/font" Target="fonts/MavenPro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Nunito-bold.fntdata"/><Relationship Id="rId21" Type="http://schemas.openxmlformats.org/officeDocument/2006/relationships/slide" Target="slides/slide15.xml"/><Relationship Id="rId65" Type="http://schemas.openxmlformats.org/officeDocument/2006/relationships/font" Target="fonts/Nunito-regular.fntdata"/><Relationship Id="rId24" Type="http://schemas.openxmlformats.org/officeDocument/2006/relationships/slide" Target="slides/slide18.xml"/><Relationship Id="rId68" Type="http://schemas.openxmlformats.org/officeDocument/2006/relationships/font" Target="fonts/Nunito-boldItalic.fntdata"/><Relationship Id="rId23" Type="http://schemas.openxmlformats.org/officeDocument/2006/relationships/slide" Target="slides/slide17.xml"/><Relationship Id="rId67" Type="http://schemas.openxmlformats.org/officeDocument/2006/relationships/font" Target="fonts/Nunito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MavenPro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 chamo Rodrigo Leite e vou apresentar meu trabalho de conclusão de curso que fiz sobre a orientação do professor Hermann. O trabalho se chama: Um classificador de toques de pandeiro e outros estudos para transcrição automática de ritmos para partitura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a1845d25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a1845d25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nan tapad mana ban, Bellur e Murthy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b7dae9c8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b7dae9c8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Análogo a como a transformada de fourrier representa um sinal como a soma de senoides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a1845d25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a1845d25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Encontramos as seguintes tecnologias relacionadas à MIR e representação de música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a1845d25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a1845d25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objetivos do nosso trabalho foram: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</a:t>
            </a:r>
            <a:r>
              <a:rPr lang="en"/>
              <a:t> etapas necessárias para tal sistema são: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Segmentação</a:t>
            </a:r>
            <a:r>
              <a:rPr lang="en"/>
              <a:t> de um sinal nos toques individuais que o compõem</a:t>
            </a:r>
            <a:br>
              <a:rPr lang="en"/>
            </a:br>
            <a:r>
              <a:rPr b="1" lang="en"/>
              <a:t>Classificação</a:t>
            </a:r>
            <a:r>
              <a:rPr lang="en"/>
              <a:t> desses toques individuais nas notas que representam</a:t>
            </a:r>
            <a:br>
              <a:rPr lang="en"/>
            </a:br>
            <a:r>
              <a:rPr b="1" lang="en"/>
              <a:t>Reconhecimento</a:t>
            </a:r>
            <a:r>
              <a:rPr lang="en"/>
              <a:t> das informações rítmicas do sinal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Síntese de uma partitura</a:t>
            </a:r>
            <a:r>
              <a:rPr lang="en"/>
              <a:t> à partir dessas informações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a1845d25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a1845d25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a1845d25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a1845d25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a1845d25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a1845d25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Escolhemos essentia para extrair as features dos toques usadas para a classificação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b7dae9c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b7dae9c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apenas jogassemos o sinal numa rede neural convolucional, não conseguiriamos desenvolver uma intimidade com o problema em questão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a1845d25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a1845d25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a1845d25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a1845d25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 a posição de cada nota representa como é tocada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a1845d25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a1845d25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 longo desta apresentação vou apresentar uma introdução...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Particularidades do pandeiro brasileiro e como ela influenciaram o trabalho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b7dae9c8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b7dae9c8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b7dae9c8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b7dae9c8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a1845d25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a1845d25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a1845d25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a1845d25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b45f8c20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b45f8c20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a1845d25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a1845d25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23335b0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23335b0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Por fim, e</a:t>
            </a:r>
            <a:r>
              <a:rPr lang="en"/>
              <a:t>ssas funcionalidades foram reunidas no protótipo de módulo </a:t>
            </a:r>
            <a:r>
              <a:rPr b="1" lang="en"/>
              <a:t>beatclassifier.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a1845d25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a1845d25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Refinamos, então, nosso conhecimento das tecnologias vistas: entendento o uso de </a:t>
            </a:r>
            <a:r>
              <a:rPr b="1" lang="en"/>
              <a:t>music21...</a:t>
            </a:r>
            <a:endParaRPr b="1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bc6688e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8bc6688e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Encontramos dois algoritmos para detecção de ataques: Onsets e SuperFlux. E executamos eles sobre as primeiras gravações que fizemos, ritmos preliminares, aquelas feitas para entendermos o uso de essentia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Portanto, para darmos continuidade ao projeto, resolvemos trabalhar apenas com os toques tapa e grave de polegar. Porque previmos que consumiria muito de nosso tempo detectá-los corretamente.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8b431e45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8b431e45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Falsos positivos com Onsets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24081d3c4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24081d3c4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Começando do início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431e45c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431e45c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Falsos negativos nos agudos e problema no início com SuperFlux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bc6688e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bc6688e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Estudamos, de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Essentia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os recursos para: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Char char="-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Segmentar um áudio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Char char="-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Usando os tempos de ataque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detectados por SuperFlux, conseguimos partir um ritmo (cujos toques eram apenas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tapa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e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grave de polegar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 nos toques que o compõem.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-"/>
            </a:pPr>
            <a:r>
              <a:rPr lang="en"/>
              <a:t>A segmentação temporal de um sinal é também uma segmentação dos toques porque apenas um toque pode ser executado por vez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8bc6688e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8bc6688e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8a1845d25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8a1845d25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Implementamos um protótipo de módulo chamado </a:t>
            </a:r>
            <a:r>
              <a:rPr b="1" lang="en"/>
              <a:t>audiosegmentation</a:t>
            </a:r>
            <a:r>
              <a:rPr lang="en"/>
              <a:t> que provê funções que facilitam o trabalho de segmentar um áudio usando os ataques detectados pelos algoritmos </a:t>
            </a:r>
            <a:r>
              <a:rPr b="1" lang="en"/>
              <a:t>Onsets</a:t>
            </a:r>
            <a:r>
              <a:rPr lang="en"/>
              <a:t> e </a:t>
            </a:r>
            <a:r>
              <a:rPr b="1" lang="en"/>
              <a:t>SuperFlux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1845d25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1845d25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features que extraímos das notas, escolhemos , do que essentia provê, as que listamos na tabela.</a:t>
            </a:r>
            <a:br>
              <a:rPr lang="en"/>
            </a:br>
            <a:r>
              <a:rPr lang="en"/>
              <a:t>Os critério de escolha foram: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Evitar algoritmos de detecção de tom/frequência harmonica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8a1845d25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8a1845d25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Usando </a:t>
            </a:r>
            <a:r>
              <a:rPr b="1" lang="en"/>
              <a:t>featureextractor</a:t>
            </a:r>
            <a:r>
              <a:rPr lang="en"/>
              <a:t> sobre o </a:t>
            </a:r>
            <a:r>
              <a:rPr b="1" lang="en"/>
              <a:t>banco de toques</a:t>
            </a:r>
            <a:r>
              <a:rPr lang="en"/>
              <a:t>, criamos um </a:t>
            </a:r>
            <a:r>
              <a:rPr b="1" lang="en"/>
              <a:t>dataset</a:t>
            </a:r>
            <a:r>
              <a:rPr lang="en"/>
              <a:t> de </a:t>
            </a:r>
            <a:r>
              <a:rPr b="1" lang="en"/>
              <a:t>120 labels por 32 atributos</a:t>
            </a:r>
            <a:r>
              <a:rPr lang="en"/>
              <a:t>, um dos atributos sendo o alvo do classificador. As labels representam de onde veio o toque. 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8a1845d25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8a1845d25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Usamos </a:t>
            </a:r>
            <a:r>
              <a:rPr b="1" lang="en"/>
              <a:t>beatclassifier</a:t>
            </a:r>
            <a:r>
              <a:rPr lang="en"/>
              <a:t> sobre o dataset que criamos com anteriormente para treinar classificadores KNN.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a1845d25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a1845d25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24081d3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24081d3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31-6 = 25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824081d3c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824081d3c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b7dae9c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b7dae9c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Então, se criarmos um sistema de TAM para o pandeiro,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teremos um sistema que consegue lidar com a cultura musical brasileira e ter um grande alcance.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24081d3c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24081d3c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824081d3c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824081d3c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Char char="-"/>
            </a:pPr>
            <a:r>
              <a:rPr b="1" lang="en"/>
              <a:t>StrongPeak</a:t>
            </a:r>
            <a:r>
              <a:rPr lang="en"/>
              <a:t>: </a:t>
            </a:r>
            <a:r>
              <a:rPr b="1" lang="en"/>
              <a:t>razão</a:t>
            </a:r>
            <a:r>
              <a:rPr lang="en"/>
              <a:t> entre a </a:t>
            </a:r>
            <a:r>
              <a:rPr b="1" lang="en"/>
              <a:t>magnitude </a:t>
            </a:r>
            <a:r>
              <a:rPr lang="en"/>
              <a:t>e</a:t>
            </a:r>
            <a:r>
              <a:rPr b="1" lang="en"/>
              <a:t> banda acima</a:t>
            </a:r>
            <a:r>
              <a:rPr lang="en"/>
              <a:t> </a:t>
            </a:r>
            <a:r>
              <a:rPr b="1" lang="en"/>
              <a:t>de um certo limite</a:t>
            </a:r>
            <a:r>
              <a:rPr lang="en"/>
              <a:t> do maior pico do espectro do sinal (o limite é definido como metade da amplitude do mesmo pico)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Char char="-"/>
            </a:pPr>
            <a:r>
              <a:rPr b="1" lang="en"/>
              <a:t>SpectralPeaksFreq </a:t>
            </a:r>
            <a:r>
              <a:rPr lang="en"/>
              <a:t>é uma das features que era um vetor de reais, então o que foi usado para o treino do modelo foram suas estatística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8a1845d25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8a1845d25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….. Gravamos então o terceiro conjunto de áudios para teste, os ritmos para validação, que usamos para análise rítmica…..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824081d3c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824081d3c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 E dele usamos ...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824081d3c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824081d3c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24081d3c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824081d3c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...que são bem evidentes para alguém que escuta. Na tercina, as batidas deveriam ser [canta e toca]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824081d3c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824081d3c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8a1845d25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8a1845d25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2443b3d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2443b3d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Não implementamos a escrita de um arquivo MusicXML porque não conseguimos extrair informações úteis do rítmo. A partitura final não teria utilidade, então.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8a1845d25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8a1845d25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ba1408f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ba1408f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824081d3c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824081d3c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824081d3c4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824081d3c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24081d3c4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824081d3c4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824081d3c4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824081d3c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fim: essentia, por sua natureza de desenvolvimento contínuo e uso em diversas aplicações comerciais,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Outro viés de pesquisa é o desenvolvimento de um método de </a:t>
            </a:r>
            <a:r>
              <a:rPr b="1" lang="en"/>
              <a:t>inferência de BPM</a:t>
            </a:r>
            <a:r>
              <a:rPr lang="en"/>
              <a:t> que use informações além dos ataque, como nota tocada.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824081d3c4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824081d3c4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Isso conclui minha apresentação, esta é a bibliografia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8a1845d25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8a1845d25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b7b2a34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8b7b2a34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8b7dae9c8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8b7dae9c8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24081d3c4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24081d3c4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a1845d25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a1845d2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Música tem um vocabulário extenso e, em determinados momentos, ambíguo. Por referência, aqui estão as definições precisas de como usei os termos nesse trabalho.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a1845d2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a1845d2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Agora a </a:t>
            </a:r>
            <a:r>
              <a:rPr lang="en"/>
              <a:t>situação atual da TAM e Music information retrieval; encontramo sos seguintes trabalhos dedicados à TAM de instrumentos percussivos não harmônicos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a1845d25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a1845d25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a1845d25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a1845d25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rive.google.com/file/d/1qfAngdm3g98Jq-cTyULWtpx_PFGPkjX2/view?usp=sharing" TargetMode="External"/><Relationship Id="rId4" Type="http://schemas.openxmlformats.org/officeDocument/2006/relationships/hyperlink" Target="https://drive.google.com/file/d/1A8kwVWlzpTQJRDejj8qQKVojHGgJmqHs/view?usp=sharing" TargetMode="External"/><Relationship Id="rId5" Type="http://schemas.openxmlformats.org/officeDocument/2006/relationships/hyperlink" Target="https://drive.google.com/file/d/1MAj184BEwFAJpllZCZGHrfti-kOSrLdY/view?usp=sharing" TargetMode="External"/><Relationship Id="rId6" Type="http://schemas.openxmlformats.org/officeDocument/2006/relationships/hyperlink" Target="https://drive.google.com/file/d/1nCcFisdaHkCji6uqnsBPuso1Y6s8LOjM/view?usp=sharing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97000" y="1422402"/>
            <a:ext cx="4599000" cy="19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Um Classificador de Toques de Pandeiro e Outros Estudos para Transcrição Automática de Ritmos para Partitura</a:t>
            </a:r>
            <a:endParaRPr sz="24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221200" cy="12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Rodrigo Leite da Silva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Orientador: Prof. Edward Hermann Haeusler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 Final de Graduação em Engenharia de Computação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de Informática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2"/>
          <p:cNvPicPr preferRelativeResize="0"/>
          <p:nvPr/>
        </p:nvPicPr>
        <p:blipFill rotWithShape="1">
          <a:blip r:embed="rId3">
            <a:alphaModFix/>
          </a:blip>
          <a:srcRect b="0" l="0" r="0" t="20000"/>
          <a:stretch/>
        </p:blipFill>
        <p:spPr>
          <a:xfrm>
            <a:off x="612250" y="1524000"/>
            <a:ext cx="3492501" cy="279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Situação Atual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785000" y="3911600"/>
            <a:ext cx="31470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Sillanpää [4]</a:t>
            </a:r>
            <a:r>
              <a:rPr lang="en" sz="1400"/>
              <a:t> trabalhou sobre a bateria, com o objetivo de identificar e diferenciar até três toques simultâneos.</a:t>
            </a:r>
            <a:endParaRPr b="1" sz="1400"/>
          </a:p>
        </p:txBody>
      </p:sp>
      <p:sp>
        <p:nvSpPr>
          <p:cNvPr id="336" name="Google Shape;336;p22"/>
          <p:cNvSpPr txBox="1"/>
          <p:nvPr/>
        </p:nvSpPr>
        <p:spPr>
          <a:xfrm>
            <a:off x="4829200" y="1597875"/>
            <a:ext cx="3708300" cy="13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Anantapadmanabhan, Bellur e Murthy [5]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analisaram as características dos toques do Mridangam e estenderam essa análise para ensinar um </a:t>
            </a:r>
            <a:r>
              <a:rPr i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Hidden Markov Model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 transcrever o instrumento.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4564" y="3136975"/>
            <a:ext cx="1977569" cy="18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Situação Atual</a:t>
            </a:r>
            <a:endParaRPr/>
          </a:p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 </a:t>
            </a:r>
            <a:r>
              <a:rPr lang="en" sz="1400"/>
              <a:t>trabalhos voltados para o </a:t>
            </a:r>
            <a:r>
              <a:rPr b="1" lang="en" sz="1400"/>
              <a:t>aspecto rítmico</a:t>
            </a:r>
            <a:r>
              <a:rPr lang="en" sz="1400"/>
              <a:t> da transcrição automática de </a:t>
            </a:r>
            <a:r>
              <a:rPr lang="en" sz="1400"/>
              <a:t>música, encontramos os seguintes: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Takeda, Nishimoto e Sagayama [13]</a:t>
            </a:r>
            <a:r>
              <a:rPr lang="en" sz="1400"/>
              <a:t>, inspirados em trabalhos de </a:t>
            </a:r>
            <a:r>
              <a:rPr b="1" lang="en" sz="1400"/>
              <a:t>reconhecimento de fala humana</a:t>
            </a:r>
            <a:r>
              <a:rPr lang="en" sz="1400"/>
              <a:t>, ensinaram um </a:t>
            </a:r>
            <a:r>
              <a:rPr i="1" lang="en" sz="1400"/>
              <a:t>Hidden Markov Model </a:t>
            </a:r>
            <a:r>
              <a:rPr lang="en" sz="1400"/>
              <a:t>a reconhecer um “</a:t>
            </a:r>
            <a:r>
              <a:rPr b="1" lang="en" sz="1400"/>
              <a:t>vocabulário rítmico</a:t>
            </a:r>
            <a:r>
              <a:rPr lang="en" sz="1400"/>
              <a:t>” à partir de músicas no formato MIDI.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Guaus e Herrera [12]</a:t>
            </a:r>
            <a:r>
              <a:rPr lang="en" sz="1400"/>
              <a:t> definiram e implementaram uma “</a:t>
            </a:r>
            <a:r>
              <a:rPr b="1" lang="en" sz="1400"/>
              <a:t>Transformada Rítmica</a:t>
            </a:r>
            <a:r>
              <a:rPr lang="en" sz="1400"/>
              <a:t>”, que descreve um sinal como a </a:t>
            </a:r>
            <a:r>
              <a:rPr b="1" lang="en" sz="1400"/>
              <a:t>soma das periodicidades de seus picos de energia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 Existentes</a:t>
            </a:r>
            <a:endParaRPr/>
          </a:p>
        </p:txBody>
      </p:sp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966900" y="1729350"/>
            <a:ext cx="7210200" cy="28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Essentia [6]</a:t>
            </a:r>
            <a:r>
              <a:rPr lang="en" sz="1400"/>
              <a:t> : escrito em C++ com envoltório em Python, fornece diversos algoritmos de análise de sinal musical. 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LibROSA [7]</a:t>
            </a:r>
            <a:r>
              <a:rPr lang="en" sz="1400"/>
              <a:t> : escrito em Python, fornece análises de sinais musicais e é focado em MIR.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mir_eval [8]</a:t>
            </a:r>
            <a:r>
              <a:rPr lang="en" sz="1400"/>
              <a:t> : biblioteca de Python, fornece algoritmos e métricas para medir o desempenho de tarefas de </a:t>
            </a:r>
            <a:r>
              <a:rPr b="1" i="1" lang="en" sz="1400"/>
              <a:t>MIR</a:t>
            </a:r>
            <a:r>
              <a:rPr lang="en" sz="1400"/>
              <a:t>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Music21 [9]</a:t>
            </a:r>
            <a:r>
              <a:rPr lang="en" sz="1400"/>
              <a:t> : biblioteca desenvolvida analisar e sintetizar músicas, através de suas representações (i.e. MIDI, partituras etc.).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MusicXML [10]</a:t>
            </a:r>
            <a:r>
              <a:rPr lang="en" sz="1400"/>
              <a:t> : formato de arquivo que representa a notação musical ocidental de maneira intercambiável entre aplicações de notação musical, análise musical etc.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do Trabalho</a:t>
            </a:r>
            <a:endParaRPr/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Estudar as tecnologias necessárias para a construção de um sistema que transcreva automaticamente um </a:t>
            </a:r>
            <a:r>
              <a:rPr lang="en" sz="1400"/>
              <a:t>áudio</a:t>
            </a:r>
            <a:r>
              <a:rPr lang="en" sz="1400"/>
              <a:t> de pandeiro para uma partitura. As etapas necessárias para tal sistema são:</a:t>
            </a:r>
            <a:endParaRPr sz="1400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Segmentação</a:t>
            </a:r>
            <a:r>
              <a:rPr lang="en" sz="1400"/>
              <a:t> do sinal nos toques que o compõem.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Classificação</a:t>
            </a:r>
            <a:r>
              <a:rPr lang="en" sz="1400"/>
              <a:t> dos toques de acordo com a nota que representam.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Reconhecimento</a:t>
            </a:r>
            <a:r>
              <a:rPr lang="en" sz="1400"/>
              <a:t> das informações rítmicas do sinal.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Síntese de uma partitura</a:t>
            </a:r>
            <a:r>
              <a:rPr lang="en" sz="1400"/>
              <a:t> à partir dessas informações. 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do Pandeiro Brasileiro</a:t>
            </a:r>
            <a:endParaRPr/>
          </a:p>
        </p:txBody>
      </p:sp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Tocado na </a:t>
            </a:r>
            <a:r>
              <a:rPr b="1" lang="en" sz="1400"/>
              <a:t>horizontal</a:t>
            </a:r>
            <a:r>
              <a:rPr lang="en" sz="1400"/>
              <a:t>, uma mão segura o instrumento e outra executa os toques. Por isso, um áudio de pandeiro tem as seguintes características: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Os </a:t>
            </a:r>
            <a:r>
              <a:rPr b="1" lang="en" sz="1400"/>
              <a:t>instantes de ataque</a:t>
            </a:r>
            <a:r>
              <a:rPr lang="en" sz="1400"/>
              <a:t> dos toques tendem a ser bem definidos.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Apenas uma nota</a:t>
            </a:r>
            <a:r>
              <a:rPr lang="en" sz="1400"/>
              <a:t> pode ser tocada por vez.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Segmentação do Sinal</a:t>
            </a:r>
            <a:endParaRPr/>
          </a:p>
        </p:txBody>
      </p:sp>
      <p:sp>
        <p:nvSpPr>
          <p:cNvPr id="367" name="Google Shape;367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Escolhemos a biblioteca </a:t>
            </a:r>
            <a:r>
              <a:rPr b="1" lang="en" sz="1400"/>
              <a:t>Essentia</a:t>
            </a:r>
            <a:r>
              <a:rPr lang="en" sz="1400"/>
              <a:t> para essa tarefa, pois disponibiliza algoritmos de alto desempenho para:</a:t>
            </a:r>
            <a:endParaRPr sz="1400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Detecção dos</a:t>
            </a:r>
            <a:r>
              <a:rPr b="1" lang="en" sz="1400"/>
              <a:t> tempos de ataque </a:t>
            </a:r>
            <a:r>
              <a:rPr lang="en" sz="1400"/>
              <a:t>do sinal.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Segmentação </a:t>
            </a:r>
            <a:r>
              <a:rPr lang="en" sz="1400"/>
              <a:t>de um sinal</a:t>
            </a:r>
            <a:r>
              <a:rPr b="1" lang="en" sz="1400"/>
              <a:t> </a:t>
            </a:r>
            <a:r>
              <a:rPr lang="en" sz="1400"/>
              <a:t>em intervalos determinados.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Reconhecimento das Notas Tocadas</a:t>
            </a:r>
            <a:endParaRPr/>
          </a:p>
        </p:txBody>
      </p:sp>
      <p:sp>
        <p:nvSpPr>
          <p:cNvPr id="373" name="Google Shape;373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Para classificar os toques individuais de acordo com a nota que representam:</a:t>
            </a:r>
            <a:endParaRPr sz="1400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Escolhemos a biblioteca Scikit-learn e seu modelo classificador </a:t>
            </a:r>
            <a:r>
              <a:rPr b="1" lang="en" sz="1400"/>
              <a:t>k-Nearest Neighbors</a:t>
            </a:r>
            <a:r>
              <a:rPr lang="en" sz="1400"/>
              <a:t> para a tarefa de identificar as notas.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Para treinar o modelo, decidimos gravar toques de pandeiro para criação de um </a:t>
            </a:r>
            <a:r>
              <a:rPr b="1" i="1" lang="en" sz="1400"/>
              <a:t>dataset</a:t>
            </a:r>
            <a:r>
              <a:rPr lang="en" sz="1400"/>
              <a:t>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Escolhemos Essentia para extrair </a:t>
            </a:r>
            <a:r>
              <a:rPr i="1" lang="en" sz="1400"/>
              <a:t>features</a:t>
            </a:r>
            <a:r>
              <a:rPr lang="en" sz="1400"/>
              <a:t> dos toques individuais. Essa </a:t>
            </a:r>
            <a:r>
              <a:rPr i="1" lang="en" sz="1400"/>
              <a:t>features</a:t>
            </a:r>
            <a:r>
              <a:rPr lang="en" sz="1400"/>
              <a:t> treinaram o modelo.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Optamos tratar apenas os toques </a:t>
            </a:r>
            <a:r>
              <a:rPr b="1" lang="en" sz="1400"/>
              <a:t>tapa</a:t>
            </a:r>
            <a:r>
              <a:rPr lang="en" sz="1400"/>
              <a:t>, </a:t>
            </a:r>
            <a:r>
              <a:rPr b="1" lang="en" sz="1400"/>
              <a:t>grave de polegar</a:t>
            </a:r>
            <a:r>
              <a:rPr lang="en" sz="1400"/>
              <a:t> e </a:t>
            </a:r>
            <a:r>
              <a:rPr b="1" lang="en" sz="1400"/>
              <a:t>agudos</a:t>
            </a:r>
            <a:r>
              <a:rPr lang="en" sz="1400"/>
              <a:t>, pois muitos ritmos podem ser construídos apenas com eles.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/>
          <p:nvPr>
            <p:ph type="title"/>
          </p:nvPr>
        </p:nvSpPr>
        <p:spPr>
          <a:xfrm>
            <a:off x="1209150" y="1634450"/>
            <a:ext cx="70305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Porque não usamos redes neurais direto sobre o sinal do toque?</a:t>
            </a:r>
            <a:endParaRPr sz="1700"/>
          </a:p>
        </p:txBody>
      </p:sp>
      <p:sp>
        <p:nvSpPr>
          <p:cNvPr id="379" name="Google Shape;379;p29"/>
          <p:cNvSpPr txBox="1"/>
          <p:nvPr>
            <p:ph idx="4294967295" type="body"/>
          </p:nvPr>
        </p:nvSpPr>
        <p:spPr>
          <a:xfrm>
            <a:off x="673050" y="2371050"/>
            <a:ext cx="81027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Queríamos entender que características do sinal que contribuem para a identificação da nota tocada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Reconhecimento de Ritmos</a:t>
            </a:r>
            <a:endParaRPr/>
          </a:p>
        </p:txBody>
      </p:sp>
      <p:sp>
        <p:nvSpPr>
          <p:cNvPr id="385" name="Google Shape;385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Também escolhemos Essentia para encontrar as informações rítmicas: </a:t>
            </a:r>
            <a:endParaRPr sz="1400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Andamento de um sinal (em batidas por minuto). 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Transformada Rítmica </a:t>
            </a:r>
            <a:r>
              <a:rPr b="1" lang="en" sz="1400"/>
              <a:t>[12]</a:t>
            </a:r>
            <a:endParaRPr b="1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Partitura Resultante</a:t>
            </a:r>
            <a:endParaRPr/>
          </a:p>
        </p:txBody>
      </p:sp>
      <p:sp>
        <p:nvSpPr>
          <p:cNvPr id="391" name="Google Shape;391;p31"/>
          <p:cNvSpPr txBox="1"/>
          <p:nvPr>
            <p:ph idx="1" type="body"/>
          </p:nvPr>
        </p:nvSpPr>
        <p:spPr>
          <a:xfrm>
            <a:off x="685200" y="1585175"/>
            <a:ext cx="39414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Como o pandeiro é um instrumento </a:t>
            </a:r>
            <a:r>
              <a:rPr lang="en" sz="1400"/>
              <a:t>não-harmônico, a notação em pentagramas onde a posição de uma nota reflete a frequência do som emitido não é útil.</a:t>
            </a:r>
            <a:endParaRPr sz="1400"/>
          </a:p>
        </p:txBody>
      </p:sp>
      <p:pic>
        <p:nvPicPr>
          <p:cNvPr id="392" name="Google Shape;3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250" y="1305188"/>
            <a:ext cx="2540000" cy="168137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1"/>
          <p:cNvSpPr txBox="1"/>
          <p:nvPr/>
        </p:nvSpPr>
        <p:spPr>
          <a:xfrm>
            <a:off x="685200" y="3060700"/>
            <a:ext cx="34671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Usamos o bigrama e a clave de articulação definidos por Magalhães no livro </a:t>
            </a: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Técnica e Levadas para Pandeiro Brasileiro [11]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4" name="Google Shape;394;p31"/>
          <p:cNvPicPr preferRelativeResize="0"/>
          <p:nvPr/>
        </p:nvPicPr>
        <p:blipFill rotWithShape="1">
          <a:blip r:embed="rId4">
            <a:alphaModFix/>
          </a:blip>
          <a:srcRect b="23546" l="3556" r="6870" t="25355"/>
          <a:stretch/>
        </p:blipFill>
        <p:spPr>
          <a:xfrm>
            <a:off x="4228500" y="3202712"/>
            <a:ext cx="4800600" cy="6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Apresentarei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1303800" y="1892300"/>
            <a:ext cx="6709800" cy="27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Introdução</a:t>
            </a:r>
            <a:r>
              <a:rPr lang="en"/>
              <a:t> à motivação</a:t>
            </a:r>
            <a:r>
              <a:rPr lang="en"/>
              <a:t> para</a:t>
            </a:r>
            <a:r>
              <a:rPr lang="en"/>
              <a:t> o trabalho.</a:t>
            </a:r>
            <a:endParaRPr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Situação atual</a:t>
            </a:r>
            <a:r>
              <a:rPr lang="en"/>
              <a:t> da transcrição automática de música para partitura.</a:t>
            </a:r>
            <a:endParaRPr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Objetivos</a:t>
            </a:r>
            <a:r>
              <a:rPr lang="en"/>
              <a:t> que buscamos realizar com o trabalho.</a:t>
            </a:r>
            <a:endParaRPr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As particularidades</a:t>
            </a:r>
            <a:r>
              <a:rPr lang="en"/>
              <a:t> do pandeiro brasileiro.</a:t>
            </a:r>
            <a:endParaRPr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Os estudos e protótipos</a:t>
            </a:r>
            <a:r>
              <a:rPr lang="en"/>
              <a:t> que fizemos das tecnologias, e seus resultados.</a:t>
            </a:r>
            <a:endParaRPr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Considerações finais</a:t>
            </a:r>
            <a:r>
              <a:rPr lang="en"/>
              <a:t>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Notas do pandeiro, como definido por </a:t>
            </a:r>
            <a:r>
              <a:rPr b="1" lang="en"/>
              <a:t>Magalhães [11]</a:t>
            </a:r>
            <a:endParaRPr b="1"/>
          </a:p>
        </p:txBody>
      </p:sp>
      <p:pic>
        <p:nvPicPr>
          <p:cNvPr id="400" name="Google Shape;4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13" y="152400"/>
            <a:ext cx="8762372" cy="398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Partitura Resultante</a:t>
            </a:r>
            <a:endParaRPr/>
          </a:p>
        </p:txBody>
      </p:sp>
      <p:sp>
        <p:nvSpPr>
          <p:cNvPr id="406" name="Google Shape;406;p33"/>
          <p:cNvSpPr txBox="1"/>
          <p:nvPr/>
        </p:nvSpPr>
        <p:spPr>
          <a:xfrm>
            <a:off x="1303800" y="1663700"/>
            <a:ext cx="70305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Escolhemos 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MusicXML como representação da partitura resultante porque: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-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Decidimos 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que o formato do arquivo da partitura deve ser editável.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É o formato de partitura mais considerado como universal dentre as aplicações de representação de música.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Decidimos usar a biblioteca music21 para criar esse arquivo pois sua interface é bem documentada.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Atividades Realizadas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Gravações</a:t>
            </a:r>
            <a:endParaRPr/>
          </a:p>
        </p:txBody>
      </p:sp>
      <p:sp>
        <p:nvSpPr>
          <p:cNvPr id="417" name="Google Shape;417;p35"/>
          <p:cNvSpPr/>
          <p:nvPr/>
        </p:nvSpPr>
        <p:spPr>
          <a:xfrm>
            <a:off x="490450" y="1597875"/>
            <a:ext cx="2359200" cy="290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Gravação de ritmos preliminar: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Rit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mos simples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 Notas: Tapa, Polegar, Agudos de Base da Mão,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Agudos de Bloco de Dedos.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 Para testar os algoritmos de Essentia.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35"/>
          <p:cNvSpPr/>
          <p:nvPr/>
        </p:nvSpPr>
        <p:spPr>
          <a:xfrm>
            <a:off x="3392400" y="1597875"/>
            <a:ext cx="2359200" cy="290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Gravação para o banco de toques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 Notas: Tapa e Polegar.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- 120 toques, 60 por nota, 15 por andamento.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 Para treinamento do classificador.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9" name="Google Shape;419;p35"/>
          <p:cNvSpPr/>
          <p:nvPr/>
        </p:nvSpPr>
        <p:spPr>
          <a:xfrm>
            <a:off x="6294350" y="1597875"/>
            <a:ext cx="2359200" cy="290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Gravação de ritmos para validação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 Notas: Tapa e Polegar.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 Ritmos completos (e.g.: capoeira, partido alto).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 Para inferir informações rítmicas.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Gravações</a:t>
            </a:r>
            <a:endParaRPr/>
          </a:p>
        </p:txBody>
      </p:sp>
      <p:sp>
        <p:nvSpPr>
          <p:cNvPr id="425" name="Google Shape;425;p36"/>
          <p:cNvSpPr txBox="1"/>
          <p:nvPr>
            <p:ph idx="1" type="body"/>
          </p:nvPr>
        </p:nvSpPr>
        <p:spPr>
          <a:xfrm>
            <a:off x="1303800" y="2240400"/>
            <a:ext cx="70305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As gravações foram feitas com um pandeiro de </a:t>
            </a:r>
            <a:r>
              <a:rPr b="1" lang="en" sz="1400"/>
              <a:t>10 polegadas</a:t>
            </a:r>
            <a:r>
              <a:rPr lang="en" sz="1400"/>
              <a:t> de diâmetro, pele de </a:t>
            </a:r>
            <a:r>
              <a:rPr b="1" lang="en" sz="1400"/>
              <a:t>couro de cabra</a:t>
            </a:r>
            <a:r>
              <a:rPr lang="en" sz="1400"/>
              <a:t> e </a:t>
            </a:r>
            <a:r>
              <a:rPr b="1" lang="en" sz="1400"/>
              <a:t>platinelas de latão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Estudos Preliminares</a:t>
            </a:r>
            <a:endParaRPr/>
          </a:p>
        </p:txBody>
      </p:sp>
      <p:sp>
        <p:nvSpPr>
          <p:cNvPr id="431" name="Google Shape;431;p37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Período de testes onde experimentamos com:</a:t>
            </a:r>
            <a:endParaRPr sz="1400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 </a:t>
            </a:r>
            <a:r>
              <a:rPr b="1" lang="en" sz="1400"/>
              <a:t>Visualizar</a:t>
            </a:r>
            <a:r>
              <a:rPr lang="en" sz="1400"/>
              <a:t> uma partitura </a:t>
            </a:r>
            <a:r>
              <a:rPr b="1" lang="en" sz="1400"/>
              <a:t>MusicXML</a:t>
            </a:r>
            <a:r>
              <a:rPr lang="en" sz="1400"/>
              <a:t> usando a biblioteca </a:t>
            </a:r>
            <a:r>
              <a:rPr b="1" lang="en" sz="1400"/>
              <a:t>music21</a:t>
            </a:r>
            <a:r>
              <a:rPr lang="en" sz="1400"/>
              <a:t>. Descobrimos depende de um programa externo para exibir o arquivo. Usamos a imagem gratuita de MuseScore.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 uso da biblioteca </a:t>
            </a:r>
            <a:r>
              <a:rPr b="1" lang="en" sz="1400"/>
              <a:t>Essentia </a:t>
            </a:r>
            <a:r>
              <a:rPr lang="en" sz="1400"/>
              <a:t>e sua arquitetura de</a:t>
            </a:r>
            <a:r>
              <a:rPr b="1" lang="en" sz="1400"/>
              <a:t> algoritmos</a:t>
            </a:r>
            <a:r>
              <a:rPr lang="en" sz="1400"/>
              <a:t>. Ela tem diversos exemplos de uso, o que facilitou este trabalho.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Estudos Preliminares</a:t>
            </a:r>
            <a:endParaRPr/>
          </a:p>
        </p:txBody>
      </p:sp>
      <p:sp>
        <p:nvSpPr>
          <p:cNvPr id="437" name="Google Shape;437;p38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Período de testes onde experimentamos com:</a:t>
            </a:r>
            <a:endParaRPr sz="1400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Treinar um classificador </a:t>
            </a:r>
            <a:r>
              <a:rPr i="1" lang="en" sz="1400"/>
              <a:t>k-Nearest Neighbors</a:t>
            </a:r>
            <a:r>
              <a:rPr lang="en" sz="1400"/>
              <a:t>. Descobrimos que, para um dataset pequeno, </a:t>
            </a:r>
            <a:r>
              <a:rPr b="1" lang="en" sz="1400"/>
              <a:t>a aleatoriedade presente na partição de um dataset entre conjuntos de treino e teste afetava o desempenho de um modelo</a:t>
            </a:r>
            <a:r>
              <a:rPr lang="en" sz="1400"/>
              <a:t>. </a:t>
            </a:r>
            <a:endParaRPr sz="14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Para diminuir a influência da aleatoriedade no resultado, desenvolvemos funções auxiliares para encontrar o desempenho médio de vários modelos treinados com os mesmos parâmetros </a:t>
            </a:r>
            <a:r>
              <a:rPr b="1" i="1" lang="en" sz="1400"/>
              <a:t>k</a:t>
            </a:r>
            <a:r>
              <a:rPr lang="en" sz="1400"/>
              <a:t> e </a:t>
            </a:r>
            <a:r>
              <a:rPr b="1" lang="en" sz="1400"/>
              <a:t>proporção do </a:t>
            </a:r>
            <a:r>
              <a:rPr b="1" i="1" lang="en" sz="1400"/>
              <a:t>dataset</a:t>
            </a:r>
            <a:r>
              <a:rPr b="1" lang="en" sz="1400"/>
              <a:t> separada para os testes</a:t>
            </a:r>
            <a:r>
              <a:rPr lang="en" sz="1400"/>
              <a:t> (</a:t>
            </a:r>
            <a:r>
              <a:rPr b="1" lang="en" sz="1400"/>
              <a:t>teste/total</a:t>
            </a:r>
            <a:r>
              <a:rPr lang="en" sz="1400"/>
              <a:t>),</a:t>
            </a:r>
            <a:endParaRPr sz="14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Essas funcionalidades foram reunidas no protótipo de módulo </a:t>
            </a:r>
            <a:r>
              <a:rPr b="1" lang="en" sz="1400"/>
              <a:t>beatclassifier.</a:t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Estudos das Tecnologias e Conceitos</a:t>
            </a:r>
            <a:endParaRPr/>
          </a:p>
        </p:txBody>
      </p:sp>
      <p:sp>
        <p:nvSpPr>
          <p:cNvPr id="443" name="Google Shape;443;p39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Entendemos o uso de </a:t>
            </a:r>
            <a:r>
              <a:rPr b="1" lang="en" sz="1400"/>
              <a:t>music21</a:t>
            </a:r>
            <a:r>
              <a:rPr lang="en" sz="1400"/>
              <a:t> para salvar uma partitura em </a:t>
            </a:r>
            <a:r>
              <a:rPr b="1" lang="en" sz="1400"/>
              <a:t>MusicXML</a:t>
            </a:r>
            <a:r>
              <a:rPr lang="en" sz="1400"/>
              <a:t>:</a:t>
            </a:r>
            <a:endParaRPr sz="1400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Não depende de nenhuma aplicação externa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 trabalho mais difícil é encontrar uma representação intermediária entre as informações que extraímos de um </a:t>
            </a:r>
            <a:r>
              <a:rPr lang="en" sz="1400"/>
              <a:t>áudio</a:t>
            </a:r>
            <a:r>
              <a:rPr lang="en" sz="1400"/>
              <a:t> e algum dos formatos internos da biblioteca.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Estudos das Tecnologias e Conceitos</a:t>
            </a:r>
            <a:endParaRPr/>
          </a:p>
        </p:txBody>
      </p:sp>
      <p:sp>
        <p:nvSpPr>
          <p:cNvPr id="449" name="Google Shape;449;p40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Estudamos, de </a:t>
            </a:r>
            <a:r>
              <a:rPr b="1" lang="en" sz="1400"/>
              <a:t>Essentia</a:t>
            </a:r>
            <a:r>
              <a:rPr lang="en" sz="1400"/>
              <a:t>, os recursos para:</a:t>
            </a:r>
            <a:endParaRPr sz="1400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Detectar ataques</a:t>
            </a:r>
            <a:r>
              <a:rPr lang="en" sz="1400"/>
              <a:t>:</a:t>
            </a:r>
            <a:endParaRPr sz="14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Sobre os </a:t>
            </a:r>
            <a:r>
              <a:rPr b="1" lang="en" sz="1400"/>
              <a:t>ritmos preliminares</a:t>
            </a:r>
            <a:r>
              <a:rPr lang="en" sz="1400"/>
              <a:t>, rodamos </a:t>
            </a:r>
            <a:r>
              <a:rPr b="1" lang="en" sz="1400"/>
              <a:t>Onsets</a:t>
            </a:r>
            <a:r>
              <a:rPr lang="en" sz="1400"/>
              <a:t> e </a:t>
            </a:r>
            <a:r>
              <a:rPr b="1" lang="en" sz="1400"/>
              <a:t>SuperFlux</a:t>
            </a:r>
            <a:endParaRPr sz="14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SuperFlux</a:t>
            </a:r>
            <a:r>
              <a:rPr lang="en" sz="1400"/>
              <a:t> teve desempenho melhor e</a:t>
            </a:r>
            <a:r>
              <a:rPr lang="en" sz="1400"/>
              <a:t> permite uma parametrização mais compreensiva (e.g. tempo mínimo permitido entre ataques).</a:t>
            </a:r>
            <a:endParaRPr sz="14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Ambos algoritmos tiveram </a:t>
            </a:r>
            <a:r>
              <a:rPr b="1" lang="en" sz="1400"/>
              <a:t>dificuldades com toques agudos</a:t>
            </a:r>
            <a:r>
              <a:rPr lang="en" sz="1400"/>
              <a:t> (falsos positivos e negativos), portanto, para darmos continuidade ao projeto, resolvemos trabalhar apenas com os toques </a:t>
            </a:r>
            <a:r>
              <a:rPr b="1" lang="en" sz="1400"/>
              <a:t>tapa</a:t>
            </a:r>
            <a:r>
              <a:rPr lang="en" sz="1400"/>
              <a:t> e </a:t>
            </a:r>
            <a:r>
              <a:rPr b="1" lang="en" sz="1400"/>
              <a:t>grave de polegar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1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Ataques detectados com </a:t>
            </a:r>
            <a:r>
              <a:rPr b="1" lang="en"/>
              <a:t>Onsets</a:t>
            </a:r>
            <a:endParaRPr b="1"/>
          </a:p>
        </p:txBody>
      </p:sp>
      <p:pic>
        <p:nvPicPr>
          <p:cNvPr id="455" name="Google Shape;4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00" y="303075"/>
            <a:ext cx="9144000" cy="38359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" name="Google Shape;456;p41"/>
          <p:cNvCxnSpPr/>
          <p:nvPr/>
        </p:nvCxnSpPr>
        <p:spPr>
          <a:xfrm flipH="1" rot="10800000">
            <a:off x="5842000" y="2882800"/>
            <a:ext cx="660300" cy="11304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57" name="Google Shape;457;p41"/>
          <p:cNvCxnSpPr/>
          <p:nvPr/>
        </p:nvCxnSpPr>
        <p:spPr>
          <a:xfrm flipH="1" rot="10800000">
            <a:off x="3606800" y="3416200"/>
            <a:ext cx="1244700" cy="5208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Ataques detectados com </a:t>
            </a:r>
            <a:r>
              <a:rPr b="1" lang="en"/>
              <a:t>SuperFlux</a:t>
            </a:r>
            <a:endParaRPr/>
          </a:p>
        </p:txBody>
      </p:sp>
      <p:pic>
        <p:nvPicPr>
          <p:cNvPr id="463" name="Google Shape;4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5600"/>
            <a:ext cx="9144000" cy="38359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4" name="Google Shape;464;p42"/>
          <p:cNvCxnSpPr/>
          <p:nvPr/>
        </p:nvCxnSpPr>
        <p:spPr>
          <a:xfrm rot="10800000">
            <a:off x="4457900" y="2362200"/>
            <a:ext cx="711000" cy="14859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65" name="Google Shape;465;p42"/>
          <p:cNvCxnSpPr/>
          <p:nvPr/>
        </p:nvCxnSpPr>
        <p:spPr>
          <a:xfrm flipH="1" rot="10800000">
            <a:off x="5410200" y="2527100"/>
            <a:ext cx="1028700" cy="14607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66" name="Google Shape;466;p42"/>
          <p:cNvCxnSpPr/>
          <p:nvPr/>
        </p:nvCxnSpPr>
        <p:spPr>
          <a:xfrm flipH="1">
            <a:off x="939800" y="736600"/>
            <a:ext cx="381000" cy="11937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Estudos das Tecnologias e Conceitos</a:t>
            </a:r>
            <a:endParaRPr/>
          </a:p>
        </p:txBody>
      </p:sp>
      <p:sp>
        <p:nvSpPr>
          <p:cNvPr id="472" name="Google Shape;472;p43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Estudamos, de </a:t>
            </a:r>
            <a:r>
              <a:rPr b="1" lang="en" sz="1400"/>
              <a:t>Essentia</a:t>
            </a:r>
            <a:r>
              <a:rPr lang="en" sz="1400"/>
              <a:t>, os recursos para:</a:t>
            </a:r>
            <a:endParaRPr sz="1400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Segmentar um áudio</a:t>
            </a:r>
            <a:r>
              <a:rPr lang="en" sz="1400"/>
              <a:t>:</a:t>
            </a:r>
            <a:endParaRPr sz="14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Usando os tempos de ataque</a:t>
            </a:r>
            <a:r>
              <a:rPr lang="en" sz="1400"/>
              <a:t> detectados por SuperFlux, conseguimos partir um ritmo (cujos toques eram apenas </a:t>
            </a:r>
            <a:r>
              <a:rPr b="1" lang="en" sz="1400"/>
              <a:t>tapa</a:t>
            </a:r>
            <a:r>
              <a:rPr lang="en" sz="1400"/>
              <a:t> e </a:t>
            </a:r>
            <a:r>
              <a:rPr b="1" lang="en" sz="1400"/>
              <a:t>grave de polegar</a:t>
            </a:r>
            <a:r>
              <a:rPr lang="en" sz="1400"/>
              <a:t>) nos toques que o compõem.</a:t>
            </a:r>
            <a:endParaRPr sz="14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Isso foi possível porque </a:t>
            </a:r>
            <a:r>
              <a:rPr b="1" lang="en" sz="1400"/>
              <a:t>apenas um toque é executado por vez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Testes e Protótipos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Segmentação do Áudio</a:t>
            </a:r>
            <a:endParaRPr/>
          </a:p>
        </p:txBody>
      </p:sp>
      <p:sp>
        <p:nvSpPr>
          <p:cNvPr id="483" name="Google Shape;483;p4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Implementamos um protótipo de módulo chamado </a:t>
            </a:r>
            <a:r>
              <a:rPr b="1" lang="en" sz="1400"/>
              <a:t>audiosegmentation</a:t>
            </a:r>
            <a:r>
              <a:rPr lang="en" sz="1400"/>
              <a:t> que provê funções que facilitam o trabalho de segmentar um áudio usando os algoritmos </a:t>
            </a:r>
            <a:r>
              <a:rPr b="1" lang="en" sz="1400"/>
              <a:t>Onsets</a:t>
            </a:r>
            <a:r>
              <a:rPr lang="en" sz="1400"/>
              <a:t> e </a:t>
            </a:r>
            <a:r>
              <a:rPr b="1" lang="en" sz="1400"/>
              <a:t>SuperFlux</a:t>
            </a:r>
            <a:r>
              <a:rPr lang="en" sz="1400"/>
              <a:t>. </a:t>
            </a:r>
            <a:endParaRPr sz="1400"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Usamos esse módulo para segmentar as gravações que fizemos para o </a:t>
            </a:r>
            <a:r>
              <a:rPr b="1" lang="en" sz="1400"/>
              <a:t>banco de toques</a:t>
            </a:r>
            <a:r>
              <a:rPr lang="en" sz="1400"/>
              <a:t>.</a:t>
            </a:r>
            <a:endParaRPr sz="1400"/>
          </a:p>
        </p:txBody>
      </p:sp>
      <p:sp>
        <p:nvSpPr>
          <p:cNvPr id="484" name="Google Shape;484;p45"/>
          <p:cNvSpPr txBox="1"/>
          <p:nvPr/>
        </p:nvSpPr>
        <p:spPr>
          <a:xfrm>
            <a:off x="1303800" y="65175"/>
            <a:ext cx="4902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Testes e Protótipos</a:t>
            </a:r>
            <a:endParaRPr b="1"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6"/>
          <p:cNvSpPr txBox="1"/>
          <p:nvPr>
            <p:ph type="title"/>
          </p:nvPr>
        </p:nvSpPr>
        <p:spPr>
          <a:xfrm>
            <a:off x="1303800" y="598575"/>
            <a:ext cx="70305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Features</a:t>
            </a:r>
            <a:r>
              <a:rPr lang="en"/>
              <a:t> dos Toques</a:t>
            </a:r>
            <a:endParaRPr/>
          </a:p>
        </p:txBody>
      </p:sp>
      <p:sp>
        <p:nvSpPr>
          <p:cNvPr id="490" name="Google Shape;490;p46"/>
          <p:cNvSpPr txBox="1"/>
          <p:nvPr/>
        </p:nvSpPr>
        <p:spPr>
          <a:xfrm>
            <a:off x="1303800" y="65175"/>
            <a:ext cx="4902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Testes e Protótipos</a:t>
            </a:r>
            <a:endParaRPr b="1"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491" name="Google Shape;491;p46"/>
          <p:cNvGraphicFramePr/>
          <p:nvPr/>
        </p:nvGraphicFramePr>
        <p:xfrm>
          <a:off x="5094325" y="126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{47AAC98A-2BCF-4B59-9DC0-1CC0B154F2BE}</a:tableStyleId>
              </a:tblPr>
              <a:tblGrid>
                <a:gridCol w="1806575"/>
                <a:gridCol w="1898575"/>
              </a:tblGrid>
              <a:tr h="33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Retorna float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Retorna vetor de float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EnergyBandRatio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SpectralPeaks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MaxMagFreq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SpectralContrast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SpectralCentroidTime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SpectralWhitening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SpectralComplexity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StrongPeak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Inharmonicity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2" name="Google Shape;492;p46"/>
          <p:cNvSpPr txBox="1"/>
          <p:nvPr>
            <p:ph idx="1" type="body"/>
          </p:nvPr>
        </p:nvSpPr>
        <p:spPr>
          <a:xfrm>
            <a:off x="279400" y="1269975"/>
            <a:ext cx="4584600" cy="3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Escolhemos,  das </a:t>
            </a:r>
            <a:r>
              <a:rPr b="1" i="1" lang="en" sz="1400"/>
              <a:t>features</a:t>
            </a:r>
            <a:r>
              <a:rPr lang="en" sz="1400"/>
              <a:t> que </a:t>
            </a:r>
            <a:r>
              <a:rPr b="1" lang="en" sz="1400"/>
              <a:t>Essentia</a:t>
            </a:r>
            <a:r>
              <a:rPr lang="en" sz="1400"/>
              <a:t> provê, as listadas na tabela para extrair dos toques para usar nas suas classificações. Os critérios foram:</a:t>
            </a:r>
            <a:endParaRPr sz="1400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Evitar identificação do </a:t>
            </a:r>
            <a:r>
              <a:rPr b="1" lang="en" sz="1400"/>
              <a:t>tom/frequência harmônica</a:t>
            </a:r>
            <a:r>
              <a:rPr lang="en" sz="1400"/>
              <a:t>, porque o pandeiro é não-harmônico.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Foco nas </a:t>
            </a:r>
            <a:r>
              <a:rPr i="1" lang="en" sz="1400"/>
              <a:t>features</a:t>
            </a:r>
            <a:r>
              <a:rPr lang="en" sz="1400"/>
              <a:t> que retornam um </a:t>
            </a:r>
            <a:r>
              <a:rPr b="1" lang="en" sz="1400"/>
              <a:t>valor Real</a:t>
            </a:r>
            <a:r>
              <a:rPr lang="en" sz="1400"/>
              <a:t>. Porque é com isso que </a:t>
            </a:r>
            <a:r>
              <a:rPr b="1" lang="en" sz="1400"/>
              <a:t>KNN</a:t>
            </a:r>
            <a:r>
              <a:rPr lang="en" sz="1400"/>
              <a:t> trabalha.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Para </a:t>
            </a:r>
            <a:r>
              <a:rPr i="1" lang="en" sz="1400"/>
              <a:t>features</a:t>
            </a:r>
            <a:r>
              <a:rPr lang="en" sz="1400"/>
              <a:t> que retornam valores com </a:t>
            </a:r>
            <a:r>
              <a:rPr b="1" lang="en" sz="1400"/>
              <a:t>mais de uma dimensão</a:t>
            </a:r>
            <a:r>
              <a:rPr lang="en" sz="1400"/>
              <a:t>, vamos calcular suas estatísticas (i.e. média, máximo, mínimo, mediana e desvio padrão) para usar com o classificador.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Fizemos o protótipo</a:t>
            </a:r>
            <a:r>
              <a:rPr lang="en" sz="1400"/>
              <a:t> de módulo </a:t>
            </a:r>
            <a:r>
              <a:rPr b="1" lang="en" sz="1400"/>
              <a:t>featureextractor</a:t>
            </a:r>
            <a:r>
              <a:rPr lang="en" sz="1400"/>
              <a:t> com a automatização da extração dessas features.</a:t>
            </a:r>
            <a:endParaRPr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Criação do </a:t>
            </a:r>
            <a:r>
              <a:rPr i="1" lang="en"/>
              <a:t>dataset</a:t>
            </a:r>
            <a:endParaRPr i="1"/>
          </a:p>
        </p:txBody>
      </p:sp>
      <p:sp>
        <p:nvSpPr>
          <p:cNvPr id="498" name="Google Shape;498;p4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</a:t>
            </a:r>
            <a:r>
              <a:rPr lang="en" sz="1400"/>
              <a:t>sando </a:t>
            </a:r>
            <a:r>
              <a:rPr b="1" lang="en" sz="1400"/>
              <a:t>featureextractor</a:t>
            </a:r>
            <a:r>
              <a:rPr lang="en" sz="1400"/>
              <a:t> sobre o </a:t>
            </a:r>
            <a:r>
              <a:rPr b="1" lang="en" sz="1400"/>
              <a:t>banco de toques</a:t>
            </a:r>
            <a:r>
              <a:rPr lang="en" sz="1400"/>
              <a:t>, criamos um </a:t>
            </a:r>
            <a:r>
              <a:rPr b="1" lang="en" sz="1400"/>
              <a:t>dataset</a:t>
            </a:r>
            <a:r>
              <a:rPr lang="en" sz="1400"/>
              <a:t> de </a:t>
            </a:r>
            <a:r>
              <a:rPr b="1" lang="en" sz="1400"/>
              <a:t>120 labels por 32 atributos</a:t>
            </a:r>
            <a:r>
              <a:rPr lang="en" sz="1400"/>
              <a:t>, um sendo o alvo (0 para grave de polegar, 1 para tapa). As labels representam a origem do toque.</a:t>
            </a:r>
            <a:endParaRPr sz="1400"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Salvamos esse dataset em formato </a:t>
            </a:r>
            <a:r>
              <a:rPr b="1" lang="en" sz="1400"/>
              <a:t>json</a:t>
            </a:r>
            <a:r>
              <a:rPr lang="en" sz="1400"/>
              <a:t>.</a:t>
            </a:r>
            <a:endParaRPr sz="1400"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 automatização deste processo de conversão de áudios em datasets está num protótipo de módulo </a:t>
            </a:r>
            <a:r>
              <a:rPr b="1" lang="en" sz="1400"/>
              <a:t>datasetassembler</a:t>
            </a:r>
            <a:r>
              <a:rPr lang="en" sz="1400"/>
              <a:t>.</a:t>
            </a:r>
            <a:endParaRPr sz="1400"/>
          </a:p>
        </p:txBody>
      </p:sp>
      <p:sp>
        <p:nvSpPr>
          <p:cNvPr id="499" name="Google Shape;499;p47"/>
          <p:cNvSpPr txBox="1"/>
          <p:nvPr/>
        </p:nvSpPr>
        <p:spPr>
          <a:xfrm>
            <a:off x="1303800" y="65175"/>
            <a:ext cx="4902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Testes e Protótipos</a:t>
            </a:r>
            <a:endParaRPr b="1"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Treino do Modelo</a:t>
            </a:r>
            <a:endParaRPr/>
          </a:p>
        </p:txBody>
      </p:sp>
      <p:sp>
        <p:nvSpPr>
          <p:cNvPr id="505" name="Google Shape;505;p48"/>
          <p:cNvSpPr txBox="1"/>
          <p:nvPr>
            <p:ph idx="1" type="body"/>
          </p:nvPr>
        </p:nvSpPr>
        <p:spPr>
          <a:xfrm>
            <a:off x="671500" y="1866900"/>
            <a:ext cx="3900600" cy="2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Usamos </a:t>
            </a:r>
            <a:r>
              <a:rPr b="1" lang="en" sz="1400"/>
              <a:t>beatclassifier</a:t>
            </a:r>
            <a:r>
              <a:rPr lang="en" sz="1400"/>
              <a:t> sobre o dataset que criamos com </a:t>
            </a:r>
            <a:r>
              <a:rPr b="1" lang="en" sz="1400"/>
              <a:t>datasetassembler</a:t>
            </a:r>
            <a:r>
              <a:rPr lang="en" sz="1400"/>
              <a:t> para treinar classificadores KNN. </a:t>
            </a:r>
            <a:endParaRPr sz="1400"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Treinamos 1000 modelos para cada valor de k ∈ [1,10] para cada valor na coluna “teste/total”.</a:t>
            </a:r>
            <a:endParaRPr sz="1400"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Apesar do resultado promissor, </a:t>
            </a:r>
            <a:r>
              <a:rPr lang="en" sz="1400"/>
              <a:t>temos ressalvas quanto à generalização dos classificadores resultantes para outros modelos de pandeiro.</a:t>
            </a:r>
            <a:endParaRPr sz="1400"/>
          </a:p>
        </p:txBody>
      </p:sp>
      <p:sp>
        <p:nvSpPr>
          <p:cNvPr id="506" name="Google Shape;506;p48"/>
          <p:cNvSpPr txBox="1"/>
          <p:nvPr/>
        </p:nvSpPr>
        <p:spPr>
          <a:xfrm>
            <a:off x="1303800" y="65175"/>
            <a:ext cx="4902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Testes e Protótipos</a:t>
            </a:r>
            <a:endParaRPr b="1"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507" name="Google Shape;507;p48"/>
          <p:cNvGraphicFramePr/>
          <p:nvPr/>
        </p:nvGraphicFramePr>
        <p:xfrm>
          <a:off x="5073500" y="7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{47AAC98A-2BCF-4B59-9DC0-1CC0B154F2BE}</a:tableStyleId>
              </a:tblPr>
              <a:tblGrid>
                <a:gridCol w="614875"/>
                <a:gridCol w="896375"/>
                <a:gridCol w="1427850"/>
                <a:gridCol w="1067900"/>
              </a:tblGrid>
              <a:tr h="71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</a:t>
                      </a: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este/</a:t>
                      </a: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</a:t>
                      </a: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otal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Melhor k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Acurácia média para 1000 modelos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Desvio padrão da acurácia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0.5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0.9152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+/- 0.0323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0.45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0.9157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+/- 0.0344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0.4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0.9175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+/- 0.0366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0.35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0.9254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+/- 0.0365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0.3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0.9282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+/- 0.0406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0.25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0.9294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+/- 0.0441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0.9312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+/- 0.0493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0.15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0.9334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+/- 0.0550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0.9355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+/- 0.0705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0.05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0.9393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+/- 0.0963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Melhor: 0.05 onde k=1 e acc=0.9393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 das </a:t>
            </a:r>
            <a:r>
              <a:rPr i="1" lang="en"/>
              <a:t>Features</a:t>
            </a:r>
            <a:endParaRPr/>
          </a:p>
        </p:txBody>
      </p:sp>
      <p:sp>
        <p:nvSpPr>
          <p:cNvPr id="513" name="Google Shape;513;p4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</a:t>
            </a:r>
            <a:r>
              <a:rPr b="1" lang="en"/>
              <a:t>reduzir a quantidade de </a:t>
            </a:r>
            <a:r>
              <a:rPr b="1" i="1" lang="en"/>
              <a:t>features</a:t>
            </a:r>
            <a:r>
              <a:rPr b="1" lang="en"/>
              <a:t> usadas</a:t>
            </a:r>
            <a:r>
              <a:rPr lang="en"/>
              <a:t> na classificação dos toques, buscamos métodos de medir a </a:t>
            </a:r>
            <a:r>
              <a:rPr b="1" lang="en"/>
              <a:t>importância</a:t>
            </a:r>
            <a:r>
              <a:rPr lang="en"/>
              <a:t> das </a:t>
            </a:r>
            <a:r>
              <a:rPr i="1" lang="en"/>
              <a:t>features</a:t>
            </a:r>
            <a:r>
              <a:rPr lang="en"/>
              <a:t>. </a:t>
            </a:r>
            <a:endParaRPr/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Tentamos </a:t>
            </a:r>
            <a:r>
              <a:rPr b="1" lang="en"/>
              <a:t>visualizar</a:t>
            </a:r>
            <a:r>
              <a:rPr lang="en"/>
              <a:t> os dados para achar padrões por inspeção. Entretanto não encontramos métodos prontos para lidar com a </a:t>
            </a:r>
            <a:r>
              <a:rPr b="1" lang="en"/>
              <a:t>alta dimensionalidade</a:t>
            </a:r>
            <a:r>
              <a:rPr lang="en"/>
              <a:t> dos dados.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Usamos o algoritmo </a:t>
            </a:r>
            <a:r>
              <a:rPr b="1" lang="en"/>
              <a:t>PermutationFeatureImportance</a:t>
            </a:r>
            <a:r>
              <a:rPr lang="en"/>
              <a:t> de scikit-learn que automatiza a tarefa de encontrar as </a:t>
            </a:r>
            <a:r>
              <a:rPr i="1" lang="en"/>
              <a:t>features</a:t>
            </a:r>
            <a:r>
              <a:rPr lang="en"/>
              <a:t> que melhor contribuem para o bom desempenho do modelo.</a:t>
            </a:r>
            <a:endParaRPr/>
          </a:p>
        </p:txBody>
      </p:sp>
      <p:sp>
        <p:nvSpPr>
          <p:cNvPr id="514" name="Google Shape;514;p49"/>
          <p:cNvSpPr txBox="1"/>
          <p:nvPr/>
        </p:nvSpPr>
        <p:spPr>
          <a:xfrm>
            <a:off x="1303800" y="65175"/>
            <a:ext cx="4902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Testes e Protótipos</a:t>
            </a:r>
            <a:endParaRPr b="1"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Resultado da execução de </a:t>
            </a:r>
            <a:r>
              <a:rPr b="1" lang="en" sz="1400"/>
              <a:t>PermutationFeatureImportance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Features com pontuação de 0 não foram incluídas na tabela.</a:t>
            </a:r>
            <a:endParaRPr sz="1400"/>
          </a:p>
        </p:txBody>
      </p:sp>
      <p:graphicFrame>
        <p:nvGraphicFramePr>
          <p:cNvPr id="520" name="Google Shape;520;p50"/>
          <p:cNvGraphicFramePr/>
          <p:nvPr/>
        </p:nvGraphicFramePr>
        <p:xfrm>
          <a:off x="1841500" y="64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{47AAC98A-2BCF-4B59-9DC0-1CC0B154F2BE}</a:tableStyleId>
              </a:tblPr>
              <a:tblGrid>
                <a:gridCol w="2527300"/>
                <a:gridCol w="1574800"/>
                <a:gridCol w="1358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Feature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Pontuação média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Desvio padrão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StrongPeak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0.276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+/- 0.069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SpectralCentroidTime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0.075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+/- 0.027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SpectralPeaksFreq (máximo)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0.052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+/- 0.032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SpectralPeaksFreq (mediana)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0.022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+/- 0.018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SpectralPeaksFreq (média)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0.019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+/- 0.017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MaxMagFreq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0.014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+/- 0.018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Criamos dois subsets de nosso </a:t>
            </a:r>
            <a:r>
              <a:rPr b="1" lang="en" sz="1400"/>
              <a:t>dataset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lphaUcPeriod"/>
            </a:pPr>
            <a:r>
              <a:rPr lang="en" sz="1400"/>
              <a:t>Um com </a:t>
            </a:r>
            <a:r>
              <a:rPr b="1" lang="en" sz="1400"/>
              <a:t>apenas a </a:t>
            </a:r>
            <a:r>
              <a:rPr b="1" i="1" lang="en" sz="1400"/>
              <a:t> feature</a:t>
            </a:r>
            <a:r>
              <a:rPr lang="en" sz="1400"/>
              <a:t> </a:t>
            </a:r>
            <a:r>
              <a:rPr b="1" lang="en" sz="1400"/>
              <a:t>StrongPeak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 sz="1400"/>
              <a:t>Um com </a:t>
            </a:r>
            <a:r>
              <a:rPr b="1" lang="en" sz="1400"/>
              <a:t>todas as </a:t>
            </a:r>
            <a:r>
              <a:rPr b="1" i="1" lang="en" sz="1400"/>
              <a:t>features</a:t>
            </a:r>
            <a:r>
              <a:rPr b="1" lang="en" sz="1400"/>
              <a:t> importantes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Rodamos, com o módulo </a:t>
            </a:r>
            <a:r>
              <a:rPr b="1" lang="en" sz="1400"/>
              <a:t>beatclassifier,</a:t>
            </a:r>
            <a:r>
              <a:rPr lang="en" sz="1400"/>
              <a:t> o procedimento de treinar </a:t>
            </a:r>
            <a:r>
              <a:rPr lang="en" sz="1400"/>
              <a:t>1000 modelos para cada valor de k ∈ [1,10] para vários valores de “teste/total”.</a:t>
            </a:r>
            <a:endParaRPr sz="1400"/>
          </a:p>
        </p:txBody>
      </p:sp>
      <p:sp>
        <p:nvSpPr>
          <p:cNvPr id="526" name="Google Shape;526;p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 das </a:t>
            </a:r>
            <a:r>
              <a:rPr i="1" lang="en"/>
              <a:t>Features</a:t>
            </a:r>
            <a:endParaRPr/>
          </a:p>
        </p:txBody>
      </p:sp>
      <p:sp>
        <p:nvSpPr>
          <p:cNvPr id="527" name="Google Shape;527;p51"/>
          <p:cNvSpPr txBox="1"/>
          <p:nvPr/>
        </p:nvSpPr>
        <p:spPr>
          <a:xfrm>
            <a:off x="1303800" y="65175"/>
            <a:ext cx="4902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Testes e Protótipos</a:t>
            </a:r>
            <a:endParaRPr b="1"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idx="1" type="body"/>
          </p:nvPr>
        </p:nvSpPr>
        <p:spPr>
          <a:xfrm>
            <a:off x="5373000" y="1423800"/>
            <a:ext cx="34161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</a:t>
            </a:r>
            <a:r>
              <a:rPr b="1" lang="en" sz="1400"/>
              <a:t>transcrição automática de músicas para partituras </a:t>
            </a:r>
            <a:r>
              <a:rPr lang="en" sz="1400"/>
              <a:t>tem muitos usos:</a:t>
            </a:r>
            <a:endParaRPr sz="1400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registro de</a:t>
            </a:r>
            <a:r>
              <a:rPr lang="en" sz="1400"/>
              <a:t> </a:t>
            </a:r>
            <a:r>
              <a:rPr lang="en" sz="1400"/>
              <a:t>uma </a:t>
            </a:r>
            <a:r>
              <a:rPr b="1" lang="en" sz="1400"/>
              <a:t>performance improvisada</a:t>
            </a:r>
            <a:endParaRPr b="1"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busca e anotação automática</a:t>
            </a:r>
            <a:r>
              <a:rPr lang="en" sz="1400"/>
              <a:t> de músicas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sistemas interativos</a:t>
            </a:r>
            <a:r>
              <a:rPr lang="en" sz="1400"/>
              <a:t> de música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análise musicológica</a:t>
            </a:r>
            <a:endParaRPr b="1" sz="1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296" name="Google Shape;296;p16"/>
          <p:cNvSpPr txBox="1"/>
          <p:nvPr/>
        </p:nvSpPr>
        <p:spPr>
          <a:xfrm>
            <a:off x="354900" y="1597875"/>
            <a:ext cx="341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 </a:t>
            </a: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Pandeiro Brasileiro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é um instrumento: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-"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portátil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-"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barato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-"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simples de aprender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-"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versátil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podendo representar diversos ritmos. Do Rock ao Coco.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4114800" y="2433450"/>
            <a:ext cx="914400" cy="914400"/>
          </a:xfrm>
          <a:prstGeom prst="mathPlus">
            <a:avLst>
              <a:gd fmla="val 11110" name="adj1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 das </a:t>
            </a:r>
            <a:r>
              <a:rPr i="1" lang="en"/>
              <a:t>Features</a:t>
            </a:r>
            <a:endParaRPr/>
          </a:p>
        </p:txBody>
      </p:sp>
      <p:sp>
        <p:nvSpPr>
          <p:cNvPr id="533" name="Google Shape;533;p52"/>
          <p:cNvSpPr txBox="1"/>
          <p:nvPr/>
        </p:nvSpPr>
        <p:spPr>
          <a:xfrm>
            <a:off x="1303800" y="65175"/>
            <a:ext cx="4902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Testes e Protótipos</a:t>
            </a:r>
            <a:endParaRPr b="1"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4" name="Google Shape;534;p52"/>
          <p:cNvSpPr/>
          <p:nvPr/>
        </p:nvSpPr>
        <p:spPr>
          <a:xfrm>
            <a:off x="1196400" y="1674075"/>
            <a:ext cx="3168600" cy="20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A. </a:t>
            </a:r>
            <a:r>
              <a:rPr b="1" lang="en"/>
              <a:t>Apenas StrongPeak: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Maior acurácia média</a:t>
            </a:r>
            <a:r>
              <a:rPr lang="en"/>
              <a:t> foi 0.7588: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 =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teste/treino = 0.05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2"/>
          <p:cNvSpPr/>
          <p:nvPr/>
        </p:nvSpPr>
        <p:spPr>
          <a:xfrm>
            <a:off x="5273100" y="1674075"/>
            <a:ext cx="3168600" cy="20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r>
              <a:rPr b="1" lang="en"/>
              <a:t>. Todas Importantes: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Maior acurácia média</a:t>
            </a:r>
            <a:r>
              <a:rPr lang="en"/>
              <a:t> foi 0.9340: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teste/treino = 0.05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2"/>
          <p:cNvSpPr txBox="1"/>
          <p:nvPr/>
        </p:nvSpPr>
        <p:spPr>
          <a:xfrm>
            <a:off x="1440900" y="4152900"/>
            <a:ext cx="675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 dataset pode ser reduzido de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31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features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para seis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sem queda de desempenho.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3"/>
          <p:cNvSpPr txBox="1"/>
          <p:nvPr>
            <p:ph idx="1" type="body"/>
          </p:nvPr>
        </p:nvSpPr>
        <p:spPr>
          <a:xfrm>
            <a:off x="1028700" y="1597875"/>
            <a:ext cx="73056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StrongPeak</a:t>
            </a:r>
            <a:r>
              <a:rPr lang="en" sz="1400"/>
              <a:t>: razão entre a magnitude do maior pico do espectro do sinal e sua banda acima de um limite (limite definido como metade da </a:t>
            </a:r>
            <a:r>
              <a:rPr lang="en" sz="1400"/>
              <a:t>amplitude</a:t>
            </a:r>
            <a:r>
              <a:rPr lang="en" sz="1400"/>
              <a:t> do pico).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S</a:t>
            </a:r>
            <a:r>
              <a:rPr b="1" lang="en" sz="1400"/>
              <a:t>pectralCentroidTime</a:t>
            </a:r>
            <a:r>
              <a:rPr lang="en" sz="1400"/>
              <a:t>: Centroide Espectral é o centro de massa do espectro. Dado pela sua frequência.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SpectralPeaksFreq (máxima)</a:t>
            </a:r>
            <a:r>
              <a:rPr lang="en" sz="1400"/>
              <a:t>: a maior frequência considerada um pico por PeakDetection.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SpectralPeaksFreq (mediana)</a:t>
            </a:r>
            <a:r>
              <a:rPr lang="en" sz="1400"/>
              <a:t>: a frequência mediana considerada um pico por PeakDetection.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SpectralPeaksFreq (média)</a:t>
            </a:r>
            <a:r>
              <a:rPr lang="en" sz="1400"/>
              <a:t>: a média das frequências consideradas um pico por PeakDetection.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MaxMagFreq</a:t>
            </a:r>
            <a:r>
              <a:rPr lang="en" sz="1400"/>
              <a:t>: frequência com maior magnitude, no espectro do sinal.</a:t>
            </a:r>
            <a:endParaRPr sz="1400"/>
          </a:p>
        </p:txBody>
      </p:sp>
      <p:sp>
        <p:nvSpPr>
          <p:cNvPr id="542" name="Google Shape;542;p5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Destaque das </a:t>
            </a:r>
            <a:r>
              <a:rPr i="1" lang="en"/>
              <a:t>features</a:t>
            </a:r>
            <a:r>
              <a:rPr lang="en"/>
              <a:t> importantes</a:t>
            </a:r>
            <a:endParaRPr/>
          </a:p>
        </p:txBody>
      </p:sp>
      <p:sp>
        <p:nvSpPr>
          <p:cNvPr id="543" name="Google Shape;543;p53"/>
          <p:cNvSpPr txBox="1"/>
          <p:nvPr/>
        </p:nvSpPr>
        <p:spPr>
          <a:xfrm>
            <a:off x="1303800" y="65175"/>
            <a:ext cx="4902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Testes e Protótipos</a:t>
            </a:r>
            <a:endParaRPr b="1"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Rítmica</a:t>
            </a:r>
            <a:endParaRPr/>
          </a:p>
        </p:txBody>
      </p:sp>
      <p:sp>
        <p:nvSpPr>
          <p:cNvPr id="549" name="Google Shape;549;p5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Essentia provê dois algoritmos para </a:t>
            </a:r>
            <a:r>
              <a:rPr b="1" lang="en" sz="1400"/>
              <a:t>inferir informações rítmicas</a:t>
            </a:r>
            <a:r>
              <a:rPr lang="en" sz="1400"/>
              <a:t> de um sinal musical: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RhythmTransform</a:t>
            </a:r>
            <a:r>
              <a:rPr lang="en" sz="1400"/>
              <a:t>: Não usamos porque sua implementação ainda não é confiável.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RhythmDescriptors</a:t>
            </a:r>
            <a:r>
              <a:rPr lang="en" sz="1400"/>
              <a:t>: Retorna diversas características das BPM do sinal: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Valor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Posição das batidas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Histograma de BPM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Primeiro e segundo picos do histograma.</a:t>
            </a:r>
            <a:endParaRPr sz="1400"/>
          </a:p>
        </p:txBody>
      </p:sp>
      <p:sp>
        <p:nvSpPr>
          <p:cNvPr id="550" name="Google Shape;550;p54"/>
          <p:cNvSpPr txBox="1"/>
          <p:nvPr/>
        </p:nvSpPr>
        <p:spPr>
          <a:xfrm>
            <a:off x="1303800" y="65175"/>
            <a:ext cx="4902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Testes e Protótipos</a:t>
            </a:r>
            <a:endParaRPr b="1"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5"/>
          <p:cNvSpPr txBox="1"/>
          <p:nvPr>
            <p:ph idx="1" type="body"/>
          </p:nvPr>
        </p:nvSpPr>
        <p:spPr>
          <a:xfrm>
            <a:off x="1303800" y="4138975"/>
            <a:ext cx="7256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Gravamos o terceiro conjunto de áudios para testes: o conjunto </a:t>
            </a:r>
            <a:r>
              <a:rPr lang="en" sz="1400"/>
              <a:t>de </a:t>
            </a:r>
            <a:r>
              <a:rPr b="1" lang="en" sz="1400"/>
              <a:t>ritmos para validação</a:t>
            </a:r>
            <a:r>
              <a:rPr lang="en" sz="1400"/>
              <a:t>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Usamos, nos testes à seguir, os ritmo </a:t>
            </a:r>
            <a:r>
              <a:rPr b="1" lang="en" sz="1400"/>
              <a:t>Partido Alto</a:t>
            </a:r>
            <a:r>
              <a:rPr lang="en" sz="1400"/>
              <a:t> e um ritmo em </a:t>
            </a:r>
            <a:r>
              <a:rPr b="1" lang="en" sz="1400"/>
              <a:t>¾</a:t>
            </a:r>
            <a:r>
              <a:rPr lang="en" sz="1400"/>
              <a:t>.</a:t>
            </a:r>
            <a:endParaRPr sz="1400"/>
          </a:p>
        </p:txBody>
      </p:sp>
      <p:pic>
        <p:nvPicPr>
          <p:cNvPr id="556" name="Google Shape;556;p55"/>
          <p:cNvPicPr preferRelativeResize="0"/>
          <p:nvPr/>
        </p:nvPicPr>
        <p:blipFill rotWithShape="1">
          <a:blip r:embed="rId3">
            <a:alphaModFix/>
          </a:blip>
          <a:srcRect b="0" l="14800" r="15518" t="0"/>
          <a:stretch/>
        </p:blipFill>
        <p:spPr>
          <a:xfrm>
            <a:off x="1460500" y="1879600"/>
            <a:ext cx="6159501" cy="1765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7" name="Google Shape;557;p55"/>
          <p:cNvSpPr txBox="1"/>
          <p:nvPr/>
        </p:nvSpPr>
        <p:spPr>
          <a:xfrm>
            <a:off x="3606750" y="996175"/>
            <a:ext cx="19305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Partido Alto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8" name="Google Shape;558;p55"/>
          <p:cNvSpPr txBox="1"/>
          <p:nvPr/>
        </p:nvSpPr>
        <p:spPr>
          <a:xfrm>
            <a:off x="4076700" y="3255550"/>
            <a:ext cx="990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Tercina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59" name="Google Shape;55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4150"/>
            <a:ext cx="8839196" cy="105143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6"/>
          <p:cNvSpPr txBox="1"/>
          <p:nvPr>
            <p:ph idx="1" type="body"/>
          </p:nvPr>
        </p:nvSpPr>
        <p:spPr>
          <a:xfrm>
            <a:off x="1303800" y="1456650"/>
            <a:ext cx="7030500" cy="20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Sobre o áudio </a:t>
            </a:r>
            <a:r>
              <a:rPr lang="en" sz="1400" u="sng">
                <a:solidFill>
                  <a:schemeClr val="accent5"/>
                </a:solidFill>
                <a:hlinkClick r:id="rId3"/>
              </a:rPr>
              <a:t>Partido Alto</a:t>
            </a:r>
            <a:r>
              <a:rPr lang="en" sz="1400"/>
              <a:t>, rodamos </a:t>
            </a:r>
            <a:r>
              <a:rPr b="1" lang="en" sz="1400"/>
              <a:t>RhythmDescriptors</a:t>
            </a:r>
            <a:r>
              <a:rPr lang="en" sz="1400"/>
              <a:t> e juntamos as batidas detectadas com o áudio para conseguir </a:t>
            </a:r>
            <a:r>
              <a:rPr lang="en" sz="1400" u="sng">
                <a:solidFill>
                  <a:schemeClr val="accent5"/>
                </a:solidFill>
                <a:hlinkClick r:id="rId4"/>
              </a:rPr>
              <a:t>Partido Alto com batidas</a:t>
            </a:r>
            <a:r>
              <a:rPr lang="en" sz="1400"/>
              <a:t>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 algoritmo parece ter problemas com as </a:t>
            </a:r>
            <a:r>
              <a:rPr b="1" lang="en" sz="1400"/>
              <a:t>síncopes</a:t>
            </a:r>
            <a:r>
              <a:rPr lang="en" sz="1400"/>
              <a:t>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Sobre o áudio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Tercina</a:t>
            </a:r>
            <a:r>
              <a:rPr lang="en" sz="1400"/>
              <a:t>, rodamos o mesmo método, resultando em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Tercina com batidas</a:t>
            </a:r>
            <a:r>
              <a:rPr lang="en" sz="1400"/>
              <a:t>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O algoritmo interpretou um ritmo </a:t>
            </a:r>
            <a:r>
              <a:rPr b="1" lang="en" sz="1400"/>
              <a:t>3/4</a:t>
            </a:r>
            <a:r>
              <a:rPr lang="en" sz="1400"/>
              <a:t> como </a:t>
            </a:r>
            <a:r>
              <a:rPr b="1" lang="en" sz="1400"/>
              <a:t>2/4</a:t>
            </a:r>
            <a:r>
              <a:rPr lang="en" sz="1400"/>
              <a:t>, perdendo a ideia rítmica.</a:t>
            </a:r>
            <a:endParaRPr sz="1400"/>
          </a:p>
        </p:txBody>
      </p:sp>
      <p:sp>
        <p:nvSpPr>
          <p:cNvPr id="565" name="Google Shape;565;p5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Rítmica</a:t>
            </a:r>
            <a:endParaRPr/>
          </a:p>
        </p:txBody>
      </p:sp>
      <p:sp>
        <p:nvSpPr>
          <p:cNvPr id="566" name="Google Shape;566;p56"/>
          <p:cNvSpPr txBox="1"/>
          <p:nvPr/>
        </p:nvSpPr>
        <p:spPr>
          <a:xfrm>
            <a:off x="1303800" y="65175"/>
            <a:ext cx="4902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Testes e Protótipos</a:t>
            </a:r>
            <a:endParaRPr b="1"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67" name="Google Shape;567;p56"/>
          <p:cNvPicPr preferRelativeResize="0"/>
          <p:nvPr/>
        </p:nvPicPr>
        <p:blipFill rotWithShape="1">
          <a:blip r:embed="rId7">
            <a:alphaModFix/>
          </a:blip>
          <a:srcRect b="17792" l="8234" r="8251" t="17390"/>
          <a:stretch/>
        </p:blipFill>
        <p:spPr>
          <a:xfrm>
            <a:off x="4127425" y="4495800"/>
            <a:ext cx="50165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56"/>
          <p:cNvPicPr preferRelativeResize="0"/>
          <p:nvPr/>
        </p:nvPicPr>
        <p:blipFill rotWithShape="1">
          <a:blip r:embed="rId8">
            <a:alphaModFix/>
          </a:blip>
          <a:srcRect b="17310" l="15836" r="16108" t="17317"/>
          <a:stretch/>
        </p:blipFill>
        <p:spPr>
          <a:xfrm>
            <a:off x="254000" y="3530550"/>
            <a:ext cx="4613029" cy="88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9" name="Google Shape;569;p56"/>
          <p:cNvCxnSpPr>
            <a:stCxn id="568" idx="2"/>
            <a:endCxn id="567" idx="1"/>
          </p:cNvCxnSpPr>
          <p:nvPr/>
        </p:nvCxnSpPr>
        <p:spPr>
          <a:xfrm flipH="1" rot="-5400000">
            <a:off x="3141915" y="3834100"/>
            <a:ext cx="404100" cy="1566900"/>
          </a:xfrm>
          <a:prstGeom prst="curvedConnector2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57"/>
          <p:cNvPicPr preferRelativeResize="0"/>
          <p:nvPr/>
        </p:nvPicPr>
        <p:blipFill rotWithShape="1">
          <a:blip r:embed="rId3">
            <a:alphaModFix/>
          </a:blip>
          <a:srcRect b="6325" l="4306" r="627" t="1872"/>
          <a:stretch/>
        </p:blipFill>
        <p:spPr>
          <a:xfrm>
            <a:off x="3251425" y="1597875"/>
            <a:ext cx="5816375" cy="227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5" name="Google Shape;575;p57"/>
          <p:cNvSpPr txBox="1"/>
          <p:nvPr/>
        </p:nvSpPr>
        <p:spPr>
          <a:xfrm>
            <a:off x="419100" y="1718575"/>
            <a:ext cx="25653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Investigando o algoritmo </a:t>
            </a: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RhythmDescriptors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descobrimos que considera apenas os ataques do sinal para estimar as BPM da música.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Isso quer dizer que não é capaz de considerar os ciclos rítmicos de uma música.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6" name="Google Shape;576;p5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Rítmica</a:t>
            </a:r>
            <a:endParaRPr/>
          </a:p>
        </p:txBody>
      </p:sp>
      <p:sp>
        <p:nvSpPr>
          <p:cNvPr id="577" name="Google Shape;577;p57"/>
          <p:cNvSpPr txBox="1"/>
          <p:nvPr/>
        </p:nvSpPr>
        <p:spPr>
          <a:xfrm>
            <a:off x="1303800" y="65175"/>
            <a:ext cx="4902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Testes e Protótipos</a:t>
            </a:r>
            <a:endParaRPr b="1"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Conclusões sobre </a:t>
            </a:r>
            <a:r>
              <a:rPr b="1" lang="en" sz="1400"/>
              <a:t>RhythmDescriptors</a:t>
            </a:r>
            <a:r>
              <a:rPr lang="en" sz="1400"/>
              <a:t>:</a:t>
            </a:r>
            <a:endParaRPr sz="1400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não consegue lidar com </a:t>
            </a:r>
            <a:r>
              <a:rPr b="1" lang="en" sz="1400"/>
              <a:t>síncopes</a:t>
            </a:r>
            <a:r>
              <a:rPr lang="en" sz="1400"/>
              <a:t>, uma característica presente em muitos ritmos brasileiros.</a:t>
            </a:r>
            <a:endParaRPr sz="1400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funciona bem se os ataques estão em </a:t>
            </a:r>
            <a:r>
              <a:rPr b="1" lang="en" sz="1400"/>
              <a:t>intervalos regulares</a:t>
            </a:r>
            <a:r>
              <a:rPr lang="en" sz="1400"/>
              <a:t>.</a:t>
            </a:r>
            <a:endParaRPr sz="1400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como não leva em conta a nota executada, </a:t>
            </a:r>
            <a:r>
              <a:rPr b="1" lang="en" sz="1400"/>
              <a:t>não é capaz de inferir padrões mais complexos da música</a:t>
            </a:r>
            <a:r>
              <a:rPr lang="en" sz="1400"/>
              <a:t>. </a:t>
            </a:r>
            <a:endParaRPr sz="1400"/>
          </a:p>
        </p:txBody>
      </p:sp>
      <p:sp>
        <p:nvSpPr>
          <p:cNvPr id="583" name="Google Shape;583;p5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Rítmica</a:t>
            </a:r>
            <a:endParaRPr/>
          </a:p>
        </p:txBody>
      </p:sp>
      <p:sp>
        <p:nvSpPr>
          <p:cNvPr id="584" name="Google Shape;584;p58"/>
          <p:cNvSpPr txBox="1"/>
          <p:nvPr/>
        </p:nvSpPr>
        <p:spPr>
          <a:xfrm>
            <a:off x="1303800" y="65175"/>
            <a:ext cx="4902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Testes e Protótipos</a:t>
            </a:r>
            <a:endParaRPr b="1"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Considerações Finais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Considerações Finais</a:t>
            </a:r>
            <a:endParaRPr/>
          </a:p>
        </p:txBody>
      </p:sp>
      <p:sp>
        <p:nvSpPr>
          <p:cNvPr id="595" name="Google Shape;595;p6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Sobre a partitura final:</a:t>
            </a:r>
            <a:endParaRPr b="1"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Não implementamos a escrita de um arquivo MusicXML porque não conseguimos extrair informações úteis do rítmo.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Considerações Finais</a:t>
            </a:r>
            <a:endParaRPr/>
          </a:p>
        </p:txBody>
      </p:sp>
      <p:sp>
        <p:nvSpPr>
          <p:cNvPr id="601" name="Google Shape;601;p61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Detecção de ataques e segmentação do sinal</a:t>
            </a:r>
            <a:r>
              <a:rPr lang="en" sz="1500"/>
              <a:t>:</a:t>
            </a:r>
            <a:endParaRPr sz="1400"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Tiramos os </a:t>
            </a:r>
            <a:r>
              <a:rPr b="1" lang="en" sz="1400"/>
              <a:t>toques agudos</a:t>
            </a:r>
            <a:r>
              <a:rPr lang="en" sz="1400"/>
              <a:t> do escopo do nosso trabalho devido sua interferência com a </a:t>
            </a:r>
            <a:r>
              <a:rPr b="1" lang="en" sz="1400"/>
              <a:t>detecção de ataques</a:t>
            </a:r>
            <a:r>
              <a:rPr lang="en" sz="1400"/>
              <a:t>.</a:t>
            </a:r>
            <a:endParaRPr sz="1400"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Essas são </a:t>
            </a:r>
            <a:r>
              <a:rPr b="1" lang="en" sz="1400"/>
              <a:t>notas importantes</a:t>
            </a:r>
            <a:r>
              <a:rPr lang="en" sz="1400"/>
              <a:t>, então sugerimos que se pesquise </a:t>
            </a:r>
            <a:r>
              <a:rPr b="1" lang="en" sz="1400"/>
              <a:t>soluções para esse problema</a:t>
            </a:r>
            <a:r>
              <a:rPr lang="en" sz="1400"/>
              <a:t>. Uma possível é usar um </a:t>
            </a:r>
            <a:r>
              <a:rPr b="1" lang="en" sz="1400"/>
              <a:t>filtro passa-alta</a:t>
            </a:r>
            <a:r>
              <a:rPr lang="en" sz="1400"/>
              <a:t> para isolar o som da platinela, permitindo uma </a:t>
            </a:r>
            <a:r>
              <a:rPr b="1" lang="en" sz="1400"/>
              <a:t>parametrização da detecção de ataques</a:t>
            </a:r>
            <a:r>
              <a:rPr lang="en" sz="1400"/>
              <a:t> especificamente para o som delas.</a:t>
            </a:r>
            <a:endParaRPr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2072100"/>
            <a:ext cx="7030500" cy="15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Pelo potencial que tal sistema tem de facilitar a transmissão da rica </a:t>
            </a:r>
            <a:r>
              <a:rPr b="1" lang="en" sz="1500"/>
              <a:t>tradição percussiva brasileira</a:t>
            </a:r>
            <a:r>
              <a:rPr lang="en" sz="1500"/>
              <a:t>.</a:t>
            </a:r>
            <a:endParaRPr sz="1500"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Nos propusemos a</a:t>
            </a:r>
            <a:r>
              <a:rPr lang="en" sz="1500"/>
              <a:t> </a:t>
            </a:r>
            <a:r>
              <a:rPr b="1" lang="en" sz="1500"/>
              <a:t>estudar as tecnologias</a:t>
            </a:r>
            <a:r>
              <a:rPr lang="en" sz="1500"/>
              <a:t> necessárias para criar um sistema de </a:t>
            </a:r>
            <a:r>
              <a:rPr b="1" lang="en" sz="1500"/>
              <a:t>TAM </a:t>
            </a:r>
            <a:r>
              <a:rPr lang="en" sz="1500"/>
              <a:t>dedicado ao </a:t>
            </a:r>
            <a:r>
              <a:rPr b="1" lang="en" sz="1500"/>
              <a:t> Pandeiro Brasileiro</a:t>
            </a:r>
            <a:r>
              <a:rPr lang="en" sz="1500"/>
              <a:t>.</a:t>
            </a:r>
            <a:endParaRPr sz="1500"/>
          </a:p>
        </p:txBody>
      </p:sp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2"/>
          <p:cNvSpPr txBox="1"/>
          <p:nvPr>
            <p:ph idx="1" type="body"/>
          </p:nvPr>
        </p:nvSpPr>
        <p:spPr>
          <a:xfrm>
            <a:off x="1303800" y="1597875"/>
            <a:ext cx="7030500" cy="28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Classificador</a:t>
            </a:r>
            <a:r>
              <a:rPr lang="en" sz="1500"/>
              <a:t>:</a:t>
            </a:r>
            <a:endParaRPr sz="1400"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Mostramos que </a:t>
            </a:r>
            <a:r>
              <a:rPr b="1" lang="en" sz="1400"/>
              <a:t>é possível treinar</a:t>
            </a:r>
            <a:r>
              <a:rPr lang="en" sz="1400"/>
              <a:t> um modelo classificador k-Nearest Neighbors para </a:t>
            </a:r>
            <a:r>
              <a:rPr b="1" lang="en" sz="1400"/>
              <a:t>discriminar entre</a:t>
            </a:r>
            <a:r>
              <a:rPr lang="en" sz="1400"/>
              <a:t> os toques </a:t>
            </a:r>
            <a:r>
              <a:rPr b="1" lang="en" sz="1400"/>
              <a:t>grave de polegar</a:t>
            </a:r>
            <a:r>
              <a:rPr lang="en" sz="1400"/>
              <a:t> e </a:t>
            </a:r>
            <a:r>
              <a:rPr b="1" lang="en" sz="1400"/>
              <a:t>tapa</a:t>
            </a:r>
            <a:r>
              <a:rPr lang="en" sz="1400"/>
              <a:t>. </a:t>
            </a:r>
            <a:endParaRPr sz="1400"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Uma possível </a:t>
            </a:r>
            <a:r>
              <a:rPr b="1" lang="en" sz="1400"/>
              <a:t>investigação futura</a:t>
            </a:r>
            <a:r>
              <a:rPr lang="en" sz="1400"/>
              <a:t> é avaliar a alteração do desempenho do modelo quando o peso dos </a:t>
            </a:r>
            <a:r>
              <a:rPr lang="en" sz="1400"/>
              <a:t>vizinhos</a:t>
            </a:r>
            <a:r>
              <a:rPr lang="en" sz="1400"/>
              <a:t> for proporcional a suas distâncias.</a:t>
            </a:r>
            <a:endParaRPr sz="1400"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Para treinar um modelo </a:t>
            </a:r>
            <a:r>
              <a:rPr b="1" lang="en" sz="1400"/>
              <a:t>generalizado para outros pandeiros</a:t>
            </a:r>
            <a:r>
              <a:rPr lang="en" sz="1400"/>
              <a:t>, precisamos de um </a:t>
            </a:r>
            <a:r>
              <a:rPr b="1" lang="en" sz="1400"/>
              <a:t>dataset maior</a:t>
            </a:r>
            <a:r>
              <a:rPr lang="en" sz="1400"/>
              <a:t>: mais modelos de pandeiro, mais tipos de platinela, outros músicos tocando etc..</a:t>
            </a:r>
            <a:endParaRPr sz="1400"/>
          </a:p>
        </p:txBody>
      </p:sp>
      <p:sp>
        <p:nvSpPr>
          <p:cNvPr id="607" name="Google Shape;607;p6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Considerações Finais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3"/>
          <p:cNvSpPr txBox="1"/>
          <p:nvPr>
            <p:ph idx="1" type="body"/>
          </p:nvPr>
        </p:nvSpPr>
        <p:spPr>
          <a:xfrm>
            <a:off x="1303800" y="1597875"/>
            <a:ext cx="7030500" cy="28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Classificador</a:t>
            </a:r>
            <a:r>
              <a:rPr lang="en" sz="1500"/>
              <a:t>: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Em retrospecto percebemos que poderíamos ter </a:t>
            </a:r>
            <a:r>
              <a:rPr b="1" lang="en" sz="1400"/>
              <a:t>incluído as outras notas</a:t>
            </a:r>
            <a:r>
              <a:rPr lang="en" sz="1400"/>
              <a:t> (i.e. grave do bloco de dedos e abafadas) nos</a:t>
            </a:r>
            <a:r>
              <a:rPr b="1" lang="en" sz="1400"/>
              <a:t> testes</a:t>
            </a:r>
            <a:r>
              <a:rPr lang="en" sz="1400"/>
              <a:t> </a:t>
            </a:r>
            <a:r>
              <a:rPr b="1" lang="en" sz="1400"/>
              <a:t>com o classificador</a:t>
            </a:r>
            <a:r>
              <a:rPr lang="en" sz="1400"/>
              <a:t>. </a:t>
            </a:r>
            <a:endParaRPr sz="1400"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Conseguimos um </a:t>
            </a:r>
            <a:r>
              <a:rPr b="1" lang="en" sz="1400"/>
              <a:t>conjunto de </a:t>
            </a:r>
            <a:r>
              <a:rPr b="1" i="1" lang="en" sz="1400"/>
              <a:t>features</a:t>
            </a:r>
            <a:r>
              <a:rPr lang="en" sz="1400"/>
              <a:t> que, individualmente, permitem a fácil </a:t>
            </a:r>
            <a:r>
              <a:rPr b="1" lang="en" sz="1400"/>
              <a:t>discriminação entre notas</a:t>
            </a:r>
            <a:r>
              <a:rPr lang="en" sz="1400"/>
              <a:t> por um modelo. Para um </a:t>
            </a:r>
            <a:r>
              <a:rPr b="1" lang="en" sz="1400"/>
              <a:t>trabalho futuro</a:t>
            </a:r>
            <a:r>
              <a:rPr lang="en" sz="1400"/>
              <a:t>, sugerimos a investigação da </a:t>
            </a:r>
            <a:r>
              <a:rPr b="1" lang="en" sz="1400"/>
              <a:t>correlação entre </a:t>
            </a:r>
            <a:r>
              <a:rPr b="1" i="1" lang="en" sz="1400"/>
              <a:t>features</a:t>
            </a:r>
            <a:r>
              <a:rPr lang="en" sz="1400"/>
              <a:t>, pois o método </a:t>
            </a:r>
            <a:r>
              <a:rPr i="1" lang="en" sz="1400"/>
              <a:t>Permutation Feature Importance</a:t>
            </a:r>
            <a:r>
              <a:rPr lang="en" sz="1400"/>
              <a:t> </a:t>
            </a:r>
            <a:r>
              <a:rPr b="1" lang="en" sz="1400"/>
              <a:t>desfavorece </a:t>
            </a:r>
            <a:r>
              <a:rPr b="1" i="1" lang="en" sz="1400"/>
              <a:t>features</a:t>
            </a:r>
            <a:r>
              <a:rPr b="1" lang="en" sz="1400"/>
              <a:t> com alta correlação</a:t>
            </a:r>
            <a:r>
              <a:rPr lang="en" sz="1400"/>
              <a:t>, mesmo que contribuam para o bom desempenho do modelo juntas.</a:t>
            </a:r>
            <a:endParaRPr sz="1400"/>
          </a:p>
        </p:txBody>
      </p:sp>
      <p:sp>
        <p:nvSpPr>
          <p:cNvPr id="613" name="Google Shape;613;p6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Considerações Finais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4"/>
          <p:cNvSpPr txBox="1"/>
          <p:nvPr>
            <p:ph idx="1" type="body"/>
          </p:nvPr>
        </p:nvSpPr>
        <p:spPr>
          <a:xfrm>
            <a:off x="1303800" y="1597875"/>
            <a:ext cx="7030500" cy="29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Classificador</a:t>
            </a:r>
            <a:r>
              <a:rPr lang="en" sz="1500"/>
              <a:t>: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Para </a:t>
            </a:r>
            <a:r>
              <a:rPr b="1" lang="en" sz="1400"/>
              <a:t>aplicações reais</a:t>
            </a:r>
            <a:r>
              <a:rPr lang="en" sz="1400"/>
              <a:t>, sugerimos que se use </a:t>
            </a:r>
            <a:r>
              <a:rPr b="1" lang="en" sz="1400"/>
              <a:t>outros modelos</a:t>
            </a:r>
            <a:r>
              <a:rPr lang="en" sz="1400"/>
              <a:t> para a tarefa de </a:t>
            </a:r>
            <a:r>
              <a:rPr b="1" lang="en" sz="1400"/>
              <a:t>classificação dos toques</a:t>
            </a:r>
            <a:r>
              <a:rPr lang="en" sz="1400"/>
              <a:t>. Uma </a:t>
            </a:r>
            <a:r>
              <a:rPr b="1" lang="en" sz="1400"/>
              <a:t>rede neural convolucional</a:t>
            </a:r>
            <a:r>
              <a:rPr lang="en" sz="1400"/>
              <a:t>, que é promissora por ser capaz de inferir padrões no sinal </a:t>
            </a:r>
            <a:r>
              <a:rPr b="1" lang="en" sz="1400"/>
              <a:t>não englobados pelas </a:t>
            </a:r>
            <a:r>
              <a:rPr b="1" i="1" lang="en" sz="1400"/>
              <a:t>features</a:t>
            </a:r>
            <a:r>
              <a:rPr b="1" lang="en" sz="1400"/>
              <a:t> que usamos</a:t>
            </a:r>
            <a:r>
              <a:rPr lang="en" sz="1400"/>
              <a:t>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Apesar disso, o uso do </a:t>
            </a:r>
            <a:r>
              <a:rPr b="1" lang="en" sz="1400"/>
              <a:t>classificador KNN</a:t>
            </a:r>
            <a:r>
              <a:rPr lang="en" sz="1400"/>
              <a:t> foi importante para o </a:t>
            </a:r>
            <a:r>
              <a:rPr b="1" lang="en" sz="1400"/>
              <a:t>estudo detalhado</a:t>
            </a:r>
            <a:r>
              <a:rPr lang="en" sz="1400"/>
              <a:t> das features e suas importâncias.</a:t>
            </a:r>
            <a:endParaRPr sz="1400"/>
          </a:p>
        </p:txBody>
      </p:sp>
      <p:sp>
        <p:nvSpPr>
          <p:cNvPr id="619" name="Google Shape;619;p6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Considerações Finais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5"/>
          <p:cNvSpPr txBox="1"/>
          <p:nvPr>
            <p:ph idx="1" type="body"/>
          </p:nvPr>
        </p:nvSpPr>
        <p:spPr>
          <a:xfrm>
            <a:off x="1303800" y="1597875"/>
            <a:ext cx="7030500" cy="33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Essentia e o estado da arte da identificação de ritmos</a:t>
            </a:r>
            <a:r>
              <a:rPr lang="en" sz="1500"/>
              <a:t>: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Essentia, por sua natureza de </a:t>
            </a:r>
            <a:r>
              <a:rPr b="1" lang="en" sz="1400"/>
              <a:t>desenvolvimento contínuo</a:t>
            </a:r>
            <a:r>
              <a:rPr lang="en" sz="1400"/>
              <a:t>, deve representar o </a:t>
            </a:r>
            <a:r>
              <a:rPr b="1" lang="en" sz="1400"/>
              <a:t>mais avançado</a:t>
            </a:r>
            <a:r>
              <a:rPr lang="en" sz="1400"/>
              <a:t>, ou quase, que há de MIR. Ainda assim, sua inferência rítmica deixa a desejar. Isso nos faz entender que a área rítmica ainda não foi bem explorada em pesquisas.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Recomendamos uma </a:t>
            </a:r>
            <a:r>
              <a:rPr b="1" lang="en" sz="1400"/>
              <a:t>busca exaustiva</a:t>
            </a:r>
            <a:r>
              <a:rPr lang="en" sz="1400"/>
              <a:t> por métodos de inferência rítmica para </a:t>
            </a:r>
            <a:r>
              <a:rPr b="1" lang="en" sz="1400"/>
              <a:t>confirmar ou descartar a hipótese</a:t>
            </a:r>
            <a:r>
              <a:rPr lang="en" sz="1400"/>
              <a:t> que o </a:t>
            </a:r>
            <a:r>
              <a:rPr b="1" lang="en" sz="1400"/>
              <a:t>estado da arte de MIR não dá conta de ritmos </a:t>
            </a:r>
            <a:r>
              <a:rPr lang="en" sz="1400"/>
              <a:t>além dos mais triviais.</a:t>
            </a:r>
            <a:endParaRPr sz="1400"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Outro viés de pesquisa é o desenvolvimento de um método de </a:t>
            </a:r>
            <a:r>
              <a:rPr b="1" lang="en" sz="1400"/>
              <a:t>inferência de BPM</a:t>
            </a:r>
            <a:r>
              <a:rPr lang="en" sz="1400"/>
              <a:t> que use informações além dos ataque.</a:t>
            </a:r>
            <a:endParaRPr sz="1400"/>
          </a:p>
        </p:txBody>
      </p:sp>
      <p:sp>
        <p:nvSpPr>
          <p:cNvPr id="625" name="Google Shape;625;p6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Considerações Finais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Bibliografia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Bibliografia</a:t>
            </a:r>
            <a:endParaRPr/>
          </a:p>
        </p:txBody>
      </p:sp>
      <p:sp>
        <p:nvSpPr>
          <p:cNvPr id="636" name="Google Shape;636;p67"/>
          <p:cNvSpPr txBox="1"/>
          <p:nvPr>
            <p:ph idx="1" type="body"/>
          </p:nvPr>
        </p:nvSpPr>
        <p:spPr>
          <a:xfrm>
            <a:off x="1303800" y="1355050"/>
            <a:ext cx="70305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[1] SCHLOSS, W. A.. </a:t>
            </a:r>
            <a:r>
              <a:rPr b="1" lang="en" sz="1200">
                <a:solidFill>
                  <a:srgbClr val="000000"/>
                </a:solidFill>
              </a:rPr>
              <a:t>On the automatic transcription of percussivemusic–from acoustic signal to high-level analysis</a:t>
            </a:r>
            <a:r>
              <a:rPr lang="en" sz="1200">
                <a:solidFill>
                  <a:srgbClr val="000000"/>
                </a:solidFill>
              </a:rPr>
              <a:t>. 1986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[2] CHORDIA, P.. </a:t>
            </a:r>
            <a:r>
              <a:rPr b="1" lang="en" sz="1200">
                <a:solidFill>
                  <a:srgbClr val="000000"/>
                </a:solidFill>
              </a:rPr>
              <a:t>Segmentation and recognition of tabla strokes</a:t>
            </a:r>
            <a:r>
              <a:rPr lang="en" sz="1200">
                <a:solidFill>
                  <a:srgbClr val="000000"/>
                </a:solidFill>
              </a:rPr>
              <a:t>. In:ISMIR, volumen 20056, p. 107–114, 2005.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[3] GILLET, OLIVIER; RICHARD, GAËL. </a:t>
            </a:r>
            <a:r>
              <a:rPr b="1" lang="en" sz="1200">
                <a:solidFill>
                  <a:srgbClr val="000000"/>
                </a:solidFill>
              </a:rPr>
              <a:t>Automatic labelling of tabla signals</a:t>
            </a:r>
            <a:r>
              <a:rPr lang="en" sz="1200">
                <a:solidFill>
                  <a:srgbClr val="000000"/>
                </a:solidFill>
              </a:rPr>
              <a:t>. Proceedings on International Symposium on Music Information Retrieval 2003, 2003. Acesso em: 18 set. 2019.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[4] SILLANPÄÄ, J.. </a:t>
            </a:r>
            <a:r>
              <a:rPr b="1" lang="en" sz="1200">
                <a:solidFill>
                  <a:srgbClr val="000000"/>
                </a:solidFill>
              </a:rPr>
              <a:t>Drum stroke recognition</a:t>
            </a:r>
            <a:r>
              <a:rPr lang="en" sz="1200">
                <a:solidFill>
                  <a:srgbClr val="000000"/>
                </a:solidFill>
              </a:rPr>
              <a:t>. Tampere University of Technology. Tampere, Finland, 2000.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[5] ANANTAPADMANABHAN, A.; BELLUR, A. ; MURTHY, H. A.. </a:t>
            </a:r>
            <a:r>
              <a:rPr b="1" lang="en" sz="1200">
                <a:solidFill>
                  <a:srgbClr val="000000"/>
                </a:solidFill>
              </a:rPr>
              <a:t>Modal analysis and transcription of strokes of the mridangam using non-negative matrix factorization</a:t>
            </a:r>
            <a:r>
              <a:rPr lang="en" sz="1200">
                <a:solidFill>
                  <a:srgbClr val="000000"/>
                </a:solidFill>
              </a:rPr>
              <a:t>. In: 2013 IEEE INTERNATIONALCONFERENCE ON ACOUSTICS, SPEECH AND SIGNAL PROCESSING, p.181–185. IEEE, 2013.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Bibliografia (cont.)</a:t>
            </a:r>
            <a:endParaRPr/>
          </a:p>
        </p:txBody>
      </p:sp>
      <p:sp>
        <p:nvSpPr>
          <p:cNvPr id="642" name="Google Shape;642;p68"/>
          <p:cNvSpPr txBox="1"/>
          <p:nvPr>
            <p:ph idx="1" type="body"/>
          </p:nvPr>
        </p:nvSpPr>
        <p:spPr>
          <a:xfrm>
            <a:off x="1238700" y="1217325"/>
            <a:ext cx="7160700" cy="3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[6] BOGDANOV, D.; WACK, N.; GÓMEZ, E.; GULATI, S.; HERRERA, P.; MAYOR, O.; ROMA, G.; SALAMON, J.; ZAPATA, J. ; SERRA, X.. </a:t>
            </a:r>
            <a:r>
              <a:rPr b="1" lang="en" sz="1200">
                <a:solidFill>
                  <a:srgbClr val="000000"/>
                </a:solidFill>
              </a:rPr>
              <a:t>Essentia: an open-source library for sound and music analysis.</a:t>
            </a:r>
            <a:r>
              <a:rPr lang="en" sz="1200">
                <a:solidFill>
                  <a:srgbClr val="000000"/>
                </a:solidFill>
              </a:rPr>
              <a:t> In: PROCEEDINGS OF THE 21ST ACM INTERNATIONAL CONFERENCE ON MULTIMEDIA, p. 855–858. ACM, 2013.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[7] MCFEE, B.; RAFFEL, C.; LIANG, D.; ELLIS, D. P.; MCVICAR, M.; BATTENBERG, E. ; NIETO, O.. </a:t>
            </a:r>
            <a:r>
              <a:rPr b="1" lang="en" sz="1200">
                <a:solidFill>
                  <a:srgbClr val="000000"/>
                </a:solidFill>
              </a:rPr>
              <a:t>librosa: Audio and music signal analysis in python</a:t>
            </a:r>
            <a:r>
              <a:rPr lang="en" sz="1200">
                <a:solidFill>
                  <a:srgbClr val="000000"/>
                </a:solidFill>
              </a:rPr>
              <a:t>. In: PROCEEDINGS OF THE 14TH PYTHON IN SCIENCE CONFERENCE, volumen 8, 2015.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[8] RAFFEL, C.; MCFEE, B.; HUMPHREY, E. J.; SALAMON, J.; NIETO, O.; LIANG, D.; ELLIS, D. P. ; RAFFEL, C. C.. </a:t>
            </a:r>
            <a:r>
              <a:rPr b="1" lang="en" sz="1200">
                <a:solidFill>
                  <a:srgbClr val="000000"/>
                </a:solidFill>
              </a:rPr>
              <a:t>mir_eval: A transparent implementation of common mir metrics</a:t>
            </a:r>
            <a:r>
              <a:rPr lang="en" sz="1200">
                <a:solidFill>
                  <a:srgbClr val="000000"/>
                </a:solidFill>
              </a:rPr>
              <a:t>. In: IN PROCEEDINGS OF THE 15TH INTERNATIONAL SOCIETY FOR MUSIC INFORMATION RETRIEVAL CONFERENCE, ISMIR. Citeseer, 2014.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[9] CUTHBERT, M. S.; ARIZA, C.. </a:t>
            </a:r>
            <a:r>
              <a:rPr b="1" lang="en" sz="1200">
                <a:solidFill>
                  <a:srgbClr val="000000"/>
                </a:solidFill>
              </a:rPr>
              <a:t>music21: A toolkit for computer aided musicology and symbolic music data</a:t>
            </a:r>
            <a:r>
              <a:rPr lang="en" sz="1200">
                <a:solidFill>
                  <a:srgbClr val="000000"/>
                </a:solidFill>
              </a:rPr>
              <a:t>. 2010.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[10] GOOD, M.; OTHERS. </a:t>
            </a:r>
            <a:r>
              <a:rPr b="1" lang="en" sz="1200">
                <a:solidFill>
                  <a:srgbClr val="000000"/>
                </a:solidFill>
              </a:rPr>
              <a:t>Musicxml: An internet-friendly format for sheet music</a:t>
            </a:r>
            <a:r>
              <a:rPr lang="en" sz="1200">
                <a:solidFill>
                  <a:srgbClr val="000000"/>
                </a:solidFill>
              </a:rPr>
              <a:t>. In: XML CONFERENCE AND EXPO, p. 03–04, 2001.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Bibliografia (cont.)</a:t>
            </a:r>
            <a:endParaRPr/>
          </a:p>
        </p:txBody>
      </p:sp>
      <p:sp>
        <p:nvSpPr>
          <p:cNvPr id="648" name="Google Shape;648;p69"/>
          <p:cNvSpPr txBox="1"/>
          <p:nvPr>
            <p:ph idx="1" type="body"/>
          </p:nvPr>
        </p:nvSpPr>
        <p:spPr>
          <a:xfrm>
            <a:off x="1238700" y="1217325"/>
            <a:ext cx="7160700" cy="3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[11] MAGALHÃES, C. F.. </a:t>
            </a:r>
            <a:r>
              <a:rPr b="1" lang="en" sz="1200">
                <a:solidFill>
                  <a:srgbClr val="000000"/>
                </a:solidFill>
              </a:rPr>
              <a:t>Técnica e Levadas para Pandeiro Brasileiro</a:t>
            </a:r>
            <a:r>
              <a:rPr lang="en" sz="1200">
                <a:solidFill>
                  <a:srgbClr val="000000"/>
                </a:solidFill>
              </a:rPr>
              <a:t>. 1 edition, 2018.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[12] GUAUS, E.; HERRERA, P.. </a:t>
            </a:r>
            <a:r>
              <a:rPr b="1" lang="en" sz="1200">
                <a:solidFill>
                  <a:srgbClr val="000000"/>
                </a:solidFill>
              </a:rPr>
              <a:t>The rhythm transform: towards a generic rhythm description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[13] TAKEDA, H.; NISHIMOTO, T. ; SAGAYAMA, S.. </a:t>
            </a:r>
            <a:r>
              <a:rPr b="1" lang="en" sz="1200">
                <a:solidFill>
                  <a:srgbClr val="000000"/>
                </a:solidFill>
              </a:rPr>
              <a:t>Rhythm and tempo analysis toward automatic music transcription</a:t>
            </a:r>
            <a:r>
              <a:rPr lang="en" sz="1200">
                <a:solidFill>
                  <a:srgbClr val="000000"/>
                </a:solidFill>
              </a:rPr>
              <a:t>.</a:t>
            </a:r>
            <a:r>
              <a:rPr lang="en" sz="1200">
                <a:solidFill>
                  <a:srgbClr val="000000"/>
                </a:solidFill>
              </a:rPr>
              <a:t> In: 2007 IEEE INTERNATIONAL CONFERENCE ON ACOUSTICS, SPEECH AND SIGNAL PROCESSING-ICASSP’07, volumen 4, p. IV–1317. IEEE, 2007.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Terminologia Usada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056600" y="1597875"/>
            <a:ext cx="7277700" cy="32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Nota</a:t>
            </a:r>
            <a:r>
              <a:rPr lang="en" sz="1400"/>
              <a:t>: Um rótulo dado para um som particular do instrumento (e.g. Dó no piano, Tapa no pandeiro).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Toque</a:t>
            </a:r>
            <a:r>
              <a:rPr lang="en" sz="1400"/>
              <a:t>: A execução de uma nota no instrumento. Uma mesma nota pode ter timbres diferentes dependendo do instrumento usado (e.g. Um tapa soa diferente em pandeiros diferentes, mas é sempre um tapa).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Ataque</a:t>
            </a:r>
            <a:r>
              <a:rPr lang="en" sz="1400"/>
              <a:t>: Início do toque.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Andamento</a:t>
            </a:r>
            <a:r>
              <a:rPr lang="en" sz="1400"/>
              <a:t>: O pulso regular, medido em batidas por minuto (BPM), que guia a música.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Ritmo</a:t>
            </a:r>
            <a:r>
              <a:rPr lang="en" sz="1400"/>
              <a:t>: Como os toques estão organizados dentro do andamento.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i="1" lang="en" sz="1400"/>
              <a:t>Music Information Retrieval</a:t>
            </a:r>
            <a:r>
              <a:rPr lang="en" sz="1400"/>
              <a:t>: Extrair, de uma música, suas informações, seja de baixo nível (andamento, notas etc.) ou de alto nível (instrumentos usados, emoção etc.).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Situação Atual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Situação Atual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069450" y="2070300"/>
            <a:ext cx="3819900" cy="30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Schloss [1]</a:t>
            </a:r>
            <a:r>
              <a:rPr lang="en" sz="1400"/>
              <a:t> construiu um sistema capaz de transcrever improvisos numa Conga para uma partitura pautada modificada.</a:t>
            </a:r>
            <a:endParaRPr sz="1400"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É um trabalho interessante por refletir bastante sobre a natureza e particularidades da música como um problema computacional.</a:t>
            </a:r>
            <a:endParaRPr sz="1400"/>
          </a:p>
        </p:txBody>
      </p:sp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450" y="951338"/>
            <a:ext cx="324082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250" y="598575"/>
            <a:ext cx="3683050" cy="43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Situação Atual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056750" y="1739900"/>
            <a:ext cx="3616800" cy="30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Chordia [2]</a:t>
            </a:r>
            <a:r>
              <a:rPr lang="en" sz="1400"/>
              <a:t> implementou um sistema que segmenta um áudio da Tabla em suas notas e as classifica.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Gillet e Richard [3]</a:t>
            </a:r>
            <a:r>
              <a:rPr lang="en" sz="1400"/>
              <a:t> fizeram um ambiente inteiro (Tablascope) que permite a transcrição automática em tempo real da Tabla para sua notação, edição de frases, anotação de áudio, e outras funcionalidades.</a:t>
            </a:r>
            <a:endParaRPr b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