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1" r:id="rId3"/>
    <p:sldId id="272" r:id="rId4"/>
    <p:sldId id="284" r:id="rId5"/>
    <p:sldId id="267" r:id="rId6"/>
    <p:sldId id="260" r:id="rId7"/>
    <p:sldId id="262" r:id="rId8"/>
    <p:sldId id="263" r:id="rId9"/>
    <p:sldId id="264" r:id="rId10"/>
    <p:sldId id="265" r:id="rId11"/>
    <p:sldId id="268" r:id="rId12"/>
    <p:sldId id="273" r:id="rId13"/>
    <p:sldId id="275" r:id="rId14"/>
    <p:sldId id="276" r:id="rId15"/>
    <p:sldId id="274" r:id="rId16"/>
    <p:sldId id="277" r:id="rId17"/>
    <p:sldId id="281" r:id="rId18"/>
    <p:sldId id="282" r:id="rId19"/>
    <p:sldId id="283" r:id="rId20"/>
    <p:sldId id="270" r:id="rId21"/>
    <p:sldId id="271" r:id="rId22"/>
    <p:sldId id="278" r:id="rId23"/>
    <p:sldId id="279" r:id="rId24"/>
    <p:sldId id="280"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eBjkttgpgUONy98/RMSyA==" hashData="3Otjn9gePWzhUPUVPyf1zREkC5jereIf6DfXk6r9M4BySihRzZOb1vTnIZMSJ/TVqlPqiGohIDYVeN9sbASDC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F2"/>
    <a:srgbClr val="0072C6"/>
    <a:srgbClr val="00188F"/>
    <a:srgbClr val="418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82094-BFE5-4663-ABF0-64ABC1A3EFF3}" type="datetimeFigureOut">
              <a:rPr lang="pl-PL" smtClean="0"/>
              <a:t>2016-01-08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A6112-5B04-4FA5-9143-41FF9611AAFE}" type="slidenum">
              <a:rPr lang="pl-PL" smtClean="0"/>
              <a:t>‹#›</a:t>
            </a:fld>
            <a:endParaRPr lang="pl-PL"/>
          </a:p>
        </p:txBody>
      </p:sp>
    </p:spTree>
    <p:extLst>
      <p:ext uri="{BB962C8B-B14F-4D97-AF65-F5344CB8AC3E}">
        <p14:creationId xmlns:p14="http://schemas.microsoft.com/office/powerpoint/2010/main" val="4062848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07B766D-34D2-4976-A3DD-B0EB46A9EE99}" type="datetime8">
              <a:rPr lang="en-US" smtClean="0">
                <a:solidFill>
                  <a:prstClr val="black"/>
                </a:solidFill>
              </a:rPr>
              <a:pPr/>
              <a:t>1/8/2016 1:04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33065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07B766D-34D2-4976-A3DD-B0EB46A9EE99}" type="datetime8">
              <a:rPr lang="en-US" smtClean="0">
                <a:solidFill>
                  <a:prstClr val="black"/>
                </a:solidFill>
              </a:rPr>
              <a:pPr/>
              <a:t>1/8/2016 1:04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552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86FA9D2-40BC-4833-BD32-60AA1192857C}" type="datetime8">
              <a:rPr lang="en-US" smtClean="0">
                <a:solidFill>
                  <a:prstClr val="black"/>
                </a:solidFill>
              </a:rPr>
              <a:pPr/>
              <a:t>1/8/2016 1:04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588053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9A0D577-7625-48DC-B897-41F7A5B47ECB}" type="datetime1">
              <a:rPr lang="en-US" smtClean="0">
                <a:solidFill>
                  <a:prstClr val="black"/>
                </a:solidFill>
              </a:rPr>
              <a:pPr/>
              <a:t>1/8/2016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86190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1/8/2016 1:04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4445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pl-PL"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
        <p:nvSpPr>
          <p:cNvPr id="4" name="Date Placeholder 3"/>
          <p:cNvSpPr>
            <a:spLocks noGrp="1"/>
          </p:cNvSpPr>
          <p:nvPr>
            <p:ph type="dt" sz="half" idx="10"/>
          </p:nvPr>
        </p:nvSpPr>
        <p:spPr/>
        <p:txBody>
          <a:bodyPr/>
          <a:lstStyle/>
          <a:p>
            <a:fld id="{6CF5ABDF-2C2A-446B-B778-D3A0104D57E9}" type="datetimeFigureOut">
              <a:rPr lang="pl-PL" smtClean="0"/>
              <a:t>2016-01-08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44078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F5ABDF-2C2A-446B-B778-D3A0104D57E9}" type="datetimeFigureOut">
              <a:rPr lang="pl-PL" smtClean="0"/>
              <a:t>2016-01-08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341484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6CF5ABDF-2C2A-446B-B778-D3A0104D57E9}" type="datetimeFigureOut">
              <a:rPr lang="pl-PL" smtClean="0"/>
              <a:t>2016-01-08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2991106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6CF5ABDF-2C2A-446B-B778-D3A0104D57E9}" type="datetimeFigureOut">
              <a:rPr lang="pl-PL" smtClean="0"/>
              <a:t>2016-01-08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266042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031021"/>
            <a:ext cx="10258286" cy="1686801"/>
          </a:xfrm>
          <a:prstGeom prst="rect">
            <a:avLst/>
          </a:prstGeom>
        </p:spPr>
        <p:txBody>
          <a:bodyPr lIns="146304" tIns="91440" rIns="146304" bIns="91440"/>
          <a:lstStyle>
            <a:lvl1pPr algn="l">
              <a:defRPr sz="5882">
                <a:gradFill>
                  <a:gsLst>
                    <a:gs pos="0">
                      <a:srgbClr val="FFFFFF"/>
                    </a:gs>
                    <a:gs pos="100000">
                      <a:srgbClr val="FFFFFF"/>
                    </a:gs>
                  </a:gsLst>
                  <a:lin ang="5400000" scaled="0"/>
                </a:gradFill>
              </a:defRPr>
            </a:lvl1pPr>
          </a:lstStyle>
          <a:p>
            <a:r>
              <a:rPr lang="en-US" dirty="0" smtClean="0"/>
              <a:t>Data insights headline</a:t>
            </a:r>
            <a:endParaRPr lang="en-US" dirty="0"/>
          </a:p>
        </p:txBody>
      </p:sp>
    </p:spTree>
    <p:extLst>
      <p:ext uri="{BB962C8B-B14F-4D97-AF65-F5344CB8AC3E}">
        <p14:creationId xmlns:p14="http://schemas.microsoft.com/office/powerpoint/2010/main" val="3238595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341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6CF5ABDF-2C2A-446B-B778-D3A0104D57E9}" type="datetimeFigureOut">
              <a:rPr lang="pl-PL" smtClean="0"/>
              <a:t>2016-01-08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12412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5"/>
            <a:ext cx="10515600" cy="806449"/>
          </a:xfrm>
        </p:spPr>
        <p:txBody>
          <a:bodyPr/>
          <a:lstStyle>
            <a:lvl1pPr algn="ctr">
              <a:defRPr/>
            </a:lvl1pPr>
          </a:lstStyle>
          <a:p>
            <a:r>
              <a:rPr lang="en-US" dirty="0" smtClean="0"/>
              <a:t>Click to edit Master title style</a:t>
            </a:r>
            <a:endParaRPr lang="pl-PL"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grpSp>
        <p:nvGrpSpPr>
          <p:cNvPr id="7" name="Group 6"/>
          <p:cNvGrpSpPr/>
          <p:nvPr userDrawn="1"/>
        </p:nvGrpSpPr>
        <p:grpSpPr>
          <a:xfrm>
            <a:off x="0" y="6137560"/>
            <a:ext cx="1986173" cy="720440"/>
            <a:chOff x="1495424" y="2026499"/>
            <a:chExt cx="7443601" cy="270000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025" y="2476499"/>
              <a:ext cx="5310000" cy="1800000"/>
            </a:xfrm>
            <a:prstGeom prst="rect">
              <a:avLst/>
            </a:prstGeom>
          </p:spPr>
        </p:pic>
        <p:pic>
          <p:nvPicPr>
            <p:cNvPr id="9"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5424" y="2026499"/>
              <a:ext cx="2700000" cy="2700000"/>
            </a:xfrm>
            <a:prstGeom prst="rect">
              <a:avLst/>
            </a:prstGeom>
          </p:spPr>
        </p:pic>
      </p:grpSp>
      <p:cxnSp>
        <p:nvCxnSpPr>
          <p:cNvPr id="10" name="Straight Connector 9"/>
          <p:cNvCxnSpPr/>
          <p:nvPr userDrawn="1"/>
        </p:nvCxnSpPr>
        <p:spPr>
          <a:xfrm>
            <a:off x="0" y="6137560"/>
            <a:ext cx="12192000" cy="0"/>
          </a:xfrm>
          <a:prstGeom prst="line">
            <a:avLst/>
          </a:prstGeom>
          <a:ln w="127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38200" y="1012184"/>
            <a:ext cx="10515600" cy="0"/>
          </a:xfrm>
          <a:prstGeom prst="line">
            <a:avLst/>
          </a:prstGeom>
          <a:ln w="127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51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pl-PL"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F5ABDF-2C2A-446B-B778-D3A0104D57E9}" type="datetimeFigureOut">
              <a:rPr lang="pl-PL" smtClean="0"/>
              <a:t>2016-01-08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50709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6CF5ABDF-2C2A-446B-B778-D3A0104D57E9}" type="datetimeFigureOut">
              <a:rPr lang="pl-PL" smtClean="0"/>
              <a:t>2016-01-08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286853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6"/>
          <p:cNvSpPr>
            <a:spLocks noGrp="1"/>
          </p:cNvSpPr>
          <p:nvPr>
            <p:ph type="dt" sz="half" idx="10"/>
          </p:nvPr>
        </p:nvSpPr>
        <p:spPr/>
        <p:txBody>
          <a:bodyPr/>
          <a:lstStyle/>
          <a:p>
            <a:fld id="{6CF5ABDF-2C2A-446B-B778-D3A0104D57E9}" type="datetimeFigureOut">
              <a:rPr lang="pl-PL" smtClean="0"/>
              <a:t>2016-01-08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264970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Date Placeholder 2"/>
          <p:cNvSpPr>
            <a:spLocks noGrp="1"/>
          </p:cNvSpPr>
          <p:nvPr>
            <p:ph type="dt" sz="half" idx="10"/>
          </p:nvPr>
        </p:nvSpPr>
        <p:spPr/>
        <p:txBody>
          <a:bodyPr/>
          <a:lstStyle/>
          <a:p>
            <a:fld id="{6CF5ABDF-2C2A-446B-B778-D3A0104D57E9}" type="datetimeFigureOut">
              <a:rPr lang="pl-PL" smtClean="0"/>
              <a:t>2016-01-08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332854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5ABDF-2C2A-446B-B778-D3A0104D57E9}" type="datetimeFigureOut">
              <a:rPr lang="pl-PL" smtClean="0"/>
              <a:t>2016-01-08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241500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CF5ABDF-2C2A-446B-B778-D3A0104D57E9}" type="datetimeFigureOut">
              <a:rPr lang="pl-PL" smtClean="0"/>
              <a:t>2016-01-08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24EF79C8-0634-4C91-B33E-1B6D762C9C64}" type="slidenum">
              <a:rPr lang="pl-PL" smtClean="0"/>
              <a:t>‹#›</a:t>
            </a:fld>
            <a:endParaRPr lang="pl-PL"/>
          </a:p>
        </p:txBody>
      </p:sp>
    </p:spTree>
    <p:extLst>
      <p:ext uri="{BB962C8B-B14F-4D97-AF65-F5344CB8AC3E}">
        <p14:creationId xmlns:p14="http://schemas.microsoft.com/office/powerpoint/2010/main" val="183612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pl-PL"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pl-PL"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6CF5ABDF-2C2A-446B-B778-D3A0104D57E9}" type="datetimeFigureOut">
              <a:rPr lang="pl-PL" smtClean="0"/>
              <a:pPr/>
              <a:t>2016-01-08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24EF79C8-0634-4C91-B33E-1B6D762C9C64}" type="slidenum">
              <a:rPr lang="pl-PL" smtClean="0"/>
              <a:pPr/>
              <a:t>‹#›</a:t>
            </a:fld>
            <a:endParaRPr lang="pl-PL"/>
          </a:p>
        </p:txBody>
      </p:sp>
    </p:spTree>
    <p:extLst>
      <p:ext uri="{BB962C8B-B14F-4D97-AF65-F5344CB8AC3E}">
        <p14:creationId xmlns:p14="http://schemas.microsoft.com/office/powerpoint/2010/main" val="206150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azure.microsoft.com/pl-pl/pricing/purchase-optio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hmurowisko.pl/serwisy-microsoft-azure/" TargetMode="External"/><Relationship Id="rId7" Type="http://schemas.openxmlformats.org/officeDocument/2006/relationships/hyperlink" Target="https://www.microsoft.com/bizspark/#start-one" TargetMode="External"/><Relationship Id="rId2" Type="http://schemas.openxmlformats.org/officeDocument/2006/relationships/hyperlink" Target="http://chmurowisko.pl/gdzie-szukac-wiedzy-o-microsoft-azure/" TargetMode="External"/><Relationship Id="rId1" Type="http://schemas.openxmlformats.org/officeDocument/2006/relationships/slideLayout" Target="../slideLayouts/slideLayout3.xml"/><Relationship Id="rId6" Type="http://schemas.openxmlformats.org/officeDocument/2006/relationships/hyperlink" Target="https://azure.microsoft.com/en-us/offers/ms-azr-0111p/" TargetMode="External"/><Relationship Id="rId5" Type="http://schemas.openxmlformats.org/officeDocument/2006/relationships/hyperlink" Target="http://codeguru.geekclub.pl/static/aleyakto" TargetMode="External"/><Relationship Id="rId4" Type="http://schemas.openxmlformats.org/officeDocument/2006/relationships/hyperlink" Target="https://azure.microsoft.com/en-us/pricing/purchase-op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portal.azure.com/"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aka.ms/AzureTrial" TargetMode="External"/><Relationship Id="rId2" Type="http://schemas.openxmlformats.org/officeDocument/2006/relationships/hyperlink" Target="https://azure.microsoft.com/pl-pl/pricing/free-trial/"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6874933" y="1998132"/>
            <a:ext cx="4922484" cy="4583055"/>
            <a:chOff x="6250370" y="1714164"/>
            <a:chExt cx="5547047" cy="4867024"/>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6250370" y="1714164"/>
              <a:ext cx="5547047" cy="4867024"/>
            </a:xfrm>
            <a:prstGeom prst="rect">
              <a:avLst/>
            </a:prstGeom>
          </p:spPr>
        </p:pic>
        <p:sp>
          <p:nvSpPr>
            <p:cNvPr id="6" name="Rectangle 5"/>
            <p:cNvSpPr/>
            <p:nvPr/>
          </p:nvSpPr>
          <p:spPr>
            <a:xfrm rot="19100264">
              <a:off x="8169731" y="3847427"/>
              <a:ext cx="2959130" cy="531812"/>
            </a:xfrm>
            <a:prstGeom prst="rect">
              <a:avLst/>
            </a:prstGeom>
          </p:spPr>
          <p:txBody>
            <a:bodyPr wrap="square">
              <a:spAutoFit/>
            </a:bodyPr>
            <a:lstStyle/>
            <a:p>
              <a:pPr defTabSz="932597"/>
              <a:r>
                <a:rPr lang="pl-PL" sz="2856" b="1" dirty="0">
                  <a:solidFill>
                    <a:srgbClr val="FFFFFF"/>
                  </a:solidFill>
                </a:rPr>
                <a:t>Microsoft Azure</a:t>
              </a:r>
              <a:endParaRPr lang="pl-PL" sz="2856" dirty="0">
                <a:solidFill>
                  <a:srgbClr val="FFFFFF"/>
                </a:solidFill>
              </a:endParaRPr>
            </a:p>
          </p:txBody>
        </p:sp>
      </p:grpSp>
      <p:sp>
        <p:nvSpPr>
          <p:cNvPr id="2" name="Title 1"/>
          <p:cNvSpPr>
            <a:spLocks noGrp="1"/>
          </p:cNvSpPr>
          <p:nvPr>
            <p:ph type="ctrTitle"/>
          </p:nvPr>
        </p:nvSpPr>
        <p:spPr>
          <a:xfrm>
            <a:off x="821267" y="1122363"/>
            <a:ext cx="5985933" cy="2387600"/>
          </a:xfrm>
        </p:spPr>
        <p:txBody>
          <a:bodyPr>
            <a:normAutofit fontScale="90000"/>
          </a:bodyPr>
          <a:lstStyle/>
          <a:p>
            <a:pPr algn="r"/>
            <a:r>
              <a:rPr lang="pl-PL" dirty="0" smtClean="0"/>
              <a:t>Jak zacząć przygodę z Microsoft Azure</a:t>
            </a:r>
            <a:endParaRPr lang="pl-PL" dirty="0"/>
          </a:p>
        </p:txBody>
      </p:sp>
      <p:sp>
        <p:nvSpPr>
          <p:cNvPr id="3" name="Subtitle 2"/>
          <p:cNvSpPr>
            <a:spLocks noGrp="1"/>
          </p:cNvSpPr>
          <p:nvPr>
            <p:ph type="subTitle" idx="1"/>
          </p:nvPr>
        </p:nvSpPr>
        <p:spPr>
          <a:xfrm>
            <a:off x="1524000" y="3610505"/>
            <a:ext cx="5283200" cy="1655762"/>
          </a:xfrm>
        </p:spPr>
        <p:txBody>
          <a:bodyPr>
            <a:normAutofit/>
          </a:bodyPr>
          <a:lstStyle/>
          <a:p>
            <a:pPr algn="r"/>
            <a:r>
              <a:rPr lang="pl-PL" sz="3200" dirty="0" smtClean="0"/>
              <a:t>Emil Wasilewski</a:t>
            </a:r>
            <a:endParaRPr lang="pl-PL" sz="3200" dirty="0"/>
          </a:p>
        </p:txBody>
      </p:sp>
      <p:grpSp>
        <p:nvGrpSpPr>
          <p:cNvPr id="8" name="Group 7"/>
          <p:cNvGrpSpPr/>
          <p:nvPr/>
        </p:nvGrpSpPr>
        <p:grpSpPr>
          <a:xfrm>
            <a:off x="67736" y="67735"/>
            <a:ext cx="2497557" cy="905933"/>
            <a:chOff x="1495424" y="2026499"/>
            <a:chExt cx="7443601" cy="2700000"/>
          </a:xfrm>
        </p:grpSpPr>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025" y="2476499"/>
              <a:ext cx="5310000" cy="1800000"/>
            </a:xfrm>
            <a:prstGeom prst="rect">
              <a:avLst/>
            </a:prstGeom>
          </p:spPr>
        </p:pic>
        <p:pic>
          <p:nvPicPr>
            <p:cNvPr id="10" name="Content Placeholder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5424" y="2026499"/>
              <a:ext cx="2700000" cy="2700000"/>
            </a:xfrm>
            <a:prstGeom prst="rect">
              <a:avLst/>
            </a:prstGeom>
          </p:spPr>
        </p:pic>
      </p:grpSp>
    </p:spTree>
    <p:extLst>
      <p:ext uri="{BB962C8B-B14F-4D97-AF65-F5344CB8AC3E}">
        <p14:creationId xmlns:p14="http://schemas.microsoft.com/office/powerpoint/2010/main" val="2721101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Program AzureU</a:t>
            </a:r>
            <a:endParaRPr lang="pl-PL" dirty="0"/>
          </a:p>
        </p:txBody>
      </p:sp>
      <p:sp>
        <p:nvSpPr>
          <p:cNvPr id="3" name="Content Placeholder 2"/>
          <p:cNvSpPr>
            <a:spLocks noGrp="1"/>
          </p:cNvSpPr>
          <p:nvPr>
            <p:ph idx="1"/>
          </p:nvPr>
        </p:nvSpPr>
        <p:spPr>
          <a:xfrm>
            <a:off x="838200" y="1825625"/>
            <a:ext cx="10515600" cy="3906308"/>
          </a:xfrm>
        </p:spPr>
        <p:txBody>
          <a:bodyPr/>
          <a:lstStyle/>
          <a:p>
            <a:r>
              <a:rPr lang="pl-PL" dirty="0" smtClean="0"/>
              <a:t>Funkcjonowanie na zasadach Azure Pass</a:t>
            </a:r>
          </a:p>
          <a:p>
            <a:r>
              <a:rPr lang="pl-PL" dirty="0" smtClean="0"/>
              <a:t>Przewidziany dla uczniów i wykładowców akredytowanych szkół i uczelni</a:t>
            </a:r>
          </a:p>
          <a:p>
            <a:r>
              <a:rPr lang="pl-PL" dirty="0" smtClean="0"/>
              <a:t>Po dostęp należy zgłosić się do opiekuna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136511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Opcje specjalne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357290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Dla nowych firm</a:t>
            </a:r>
            <a:endParaRPr lang="pl-PL" dirty="0"/>
          </a:p>
        </p:txBody>
      </p:sp>
      <p:sp>
        <p:nvSpPr>
          <p:cNvPr id="5" name="Content Placeholder 4"/>
          <p:cNvSpPr>
            <a:spLocks noGrp="1"/>
          </p:cNvSpPr>
          <p:nvPr>
            <p:ph idx="1"/>
          </p:nvPr>
        </p:nvSpPr>
        <p:spPr/>
        <p:txBody>
          <a:bodyPr/>
          <a:lstStyle/>
          <a:p>
            <a:r>
              <a:rPr lang="pl-PL" dirty="0" smtClean="0"/>
              <a:t>Program BizSpark</a:t>
            </a:r>
          </a:p>
          <a:p>
            <a:pPr marL="0" indent="0">
              <a:buNone/>
            </a:pPr>
            <a:r>
              <a:rPr lang="pl-PL" dirty="0" smtClean="0"/>
              <a:t>„</a:t>
            </a:r>
            <a:r>
              <a:rPr lang="en-US" dirty="0"/>
              <a:t> BizSpark gives startups 3 years of free stuff – software, services, tech support, and Azure cloud. Your startup qualifies if it is less than 5 years old, is privately held, and earns less than $1M annually</a:t>
            </a:r>
            <a:r>
              <a:rPr lang="en-US" dirty="0" smtClean="0"/>
              <a:t>.</a:t>
            </a:r>
            <a:r>
              <a:rPr lang="pl-PL" dirty="0" smtClean="0"/>
              <a:t>”</a:t>
            </a:r>
          </a:p>
          <a:p>
            <a:pPr marL="0" indent="0">
              <a:buNone/>
            </a:pPr>
            <a:r>
              <a:rPr lang="pl-PL" dirty="0" smtClean="0"/>
              <a:t>„</a:t>
            </a:r>
            <a:r>
              <a:rPr lang="en-US" dirty="0"/>
              <a:t> Get up to $750 per month of FREE Azure cloud services for 3 years; that's $150 per month each for up to 5 developers</a:t>
            </a:r>
            <a:r>
              <a:rPr lang="en-US" dirty="0" smtClean="0"/>
              <a:t>.</a:t>
            </a:r>
            <a:r>
              <a:rPr lang="pl-PL" dirty="0" smtClean="0"/>
              <a:t>”</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311861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Dla „programistów”</a:t>
            </a:r>
            <a:endParaRPr lang="pl-PL" dirty="0"/>
          </a:p>
        </p:txBody>
      </p:sp>
      <p:sp>
        <p:nvSpPr>
          <p:cNvPr id="3" name="Content Placeholder 2"/>
          <p:cNvSpPr>
            <a:spLocks noGrp="1"/>
          </p:cNvSpPr>
          <p:nvPr>
            <p:ph idx="1"/>
          </p:nvPr>
        </p:nvSpPr>
        <p:spPr>
          <a:xfrm>
            <a:off x="838200" y="1825625"/>
            <a:ext cx="10515600" cy="4058708"/>
          </a:xfrm>
        </p:spPr>
        <p:txBody>
          <a:bodyPr/>
          <a:lstStyle/>
          <a:p>
            <a:r>
              <a:rPr lang="pl-PL" dirty="0" smtClean="0"/>
              <a:t>Subskrypcje MSDN, zakup Visual Studio</a:t>
            </a:r>
          </a:p>
        </p:txBody>
      </p:sp>
      <p:graphicFrame>
        <p:nvGraphicFramePr>
          <p:cNvPr id="4" name="Table 3"/>
          <p:cNvGraphicFramePr>
            <a:graphicFrameLocks noGrp="1"/>
          </p:cNvGraphicFramePr>
          <p:nvPr>
            <p:extLst>
              <p:ext uri="{D42A27DB-BD31-4B8C-83A1-F6EECF244321}">
                <p14:modId xmlns:p14="http://schemas.microsoft.com/office/powerpoint/2010/main" val="73704153"/>
              </p:ext>
            </p:extLst>
          </p:nvPr>
        </p:nvGraphicFramePr>
        <p:xfrm>
          <a:off x="838200" y="3017467"/>
          <a:ext cx="10515600" cy="1828800"/>
        </p:xfrm>
        <a:graphic>
          <a:graphicData uri="http://schemas.openxmlformats.org/drawingml/2006/table">
            <a:tbl>
              <a:tblPr>
                <a:tableStyleId>{BC89EF96-8CEA-46FF-86C4-4CE0E7609802}</a:tableStyleId>
              </a:tblPr>
              <a:tblGrid>
                <a:gridCol w="4055533">
                  <a:extLst>
                    <a:ext uri="{9D8B030D-6E8A-4147-A177-3AD203B41FA5}">
                      <a16:colId xmlns:a16="http://schemas.microsoft.com/office/drawing/2014/main" val="3237175576"/>
                    </a:ext>
                  </a:extLst>
                </a:gridCol>
                <a:gridCol w="1964267">
                  <a:extLst>
                    <a:ext uri="{9D8B030D-6E8A-4147-A177-3AD203B41FA5}">
                      <a16:colId xmlns:a16="http://schemas.microsoft.com/office/drawing/2014/main" val="4107940739"/>
                    </a:ext>
                  </a:extLst>
                </a:gridCol>
                <a:gridCol w="4495800">
                  <a:extLst>
                    <a:ext uri="{9D8B030D-6E8A-4147-A177-3AD203B41FA5}">
                      <a16:colId xmlns:a16="http://schemas.microsoft.com/office/drawing/2014/main" val="4214939141"/>
                    </a:ext>
                  </a:extLst>
                </a:gridCol>
              </a:tblGrid>
              <a:tr h="0">
                <a:tc>
                  <a:txBody>
                    <a:bodyPr/>
                    <a:lstStyle/>
                    <a:p>
                      <a:pPr algn="l"/>
                      <a:r>
                        <a:rPr lang="pl-PL">
                          <a:latin typeface="Segoe UI" panose="020B0502040204020203" pitchFamily="34" charset="0"/>
                          <a:cs typeface="Segoe UI" panose="020B0502040204020203" pitchFamily="34" charset="0"/>
                        </a:rPr>
                        <a:t>€45</a:t>
                      </a:r>
                    </a:p>
                  </a:txBody>
                  <a:tcPr/>
                </a:tc>
                <a:tc>
                  <a:txBody>
                    <a:bodyPr/>
                    <a:lstStyle/>
                    <a:p>
                      <a:pPr algn="l"/>
                      <a:r>
                        <a:rPr lang="pl-PL" dirty="0">
                          <a:latin typeface="Segoe UI" panose="020B0502040204020203" pitchFamily="34" charset="0"/>
                          <a:cs typeface="Segoe UI" panose="020B0502040204020203" pitchFamily="34" charset="0"/>
                        </a:rPr>
                        <a:t>€85</a:t>
                      </a:r>
                    </a:p>
                  </a:txBody>
                  <a:tcPr/>
                </a:tc>
                <a:tc>
                  <a:txBody>
                    <a:bodyPr/>
                    <a:lstStyle/>
                    <a:p>
                      <a:pPr algn="l"/>
                      <a:r>
                        <a:rPr lang="pl-PL" dirty="0">
                          <a:latin typeface="Segoe UI" panose="020B0502040204020203" pitchFamily="34" charset="0"/>
                          <a:cs typeface="Segoe UI" panose="020B0502040204020203" pitchFamily="34" charset="0"/>
                        </a:rPr>
                        <a:t>€130</a:t>
                      </a:r>
                    </a:p>
                  </a:txBody>
                  <a:tcPr/>
                </a:tc>
                <a:extLst>
                  <a:ext uri="{0D108BD9-81ED-4DB2-BD59-A6C34878D82A}">
                    <a16:rowId xmlns:a16="http://schemas.microsoft.com/office/drawing/2014/main" val="2878861199"/>
                  </a:ext>
                </a:extLst>
              </a:tr>
              <a:tr h="0">
                <a:tc>
                  <a:txBody>
                    <a:bodyPr/>
                    <a:lstStyle/>
                    <a:p>
                      <a:pPr algn="l"/>
                      <a:r>
                        <a:rPr lang="en-US" dirty="0">
                          <a:latin typeface="Segoe UI" panose="020B0502040204020203" pitchFamily="34" charset="0"/>
                          <a:cs typeface="Segoe UI" panose="020B0502040204020203" pitchFamily="34" charset="0"/>
                        </a:rPr>
                        <a:t>Visual Studio Professional – annual</a:t>
                      </a:r>
                    </a:p>
                    <a:p>
                      <a:pPr algn="l"/>
                      <a:r>
                        <a:rPr lang="en-US" dirty="0">
                          <a:latin typeface="Segoe UI" panose="020B0502040204020203" pitchFamily="34" charset="0"/>
                          <a:cs typeface="Segoe UI" panose="020B0502040204020203" pitchFamily="34" charset="0"/>
                        </a:rPr>
                        <a:t>Visual Studio Professional with MSDN</a:t>
                      </a:r>
                    </a:p>
                    <a:p>
                      <a:pPr algn="l"/>
                      <a:r>
                        <a:rPr lang="en-US" dirty="0">
                          <a:latin typeface="Segoe UI" panose="020B0502040204020203" pitchFamily="34" charset="0"/>
                          <a:cs typeface="Segoe UI" panose="020B0502040204020203" pitchFamily="34" charset="0"/>
                        </a:rPr>
                        <a:t>Visual Studio Test Professional with MSDN</a:t>
                      </a:r>
                    </a:p>
                  </a:txBody>
                  <a:tcPr/>
                </a:tc>
                <a:tc>
                  <a:txBody>
                    <a:bodyPr/>
                    <a:lstStyle/>
                    <a:p>
                      <a:pPr algn="l"/>
                      <a:r>
                        <a:rPr lang="pl-PL">
                          <a:latin typeface="Segoe UI" panose="020B0502040204020203" pitchFamily="34" charset="0"/>
                          <a:cs typeface="Segoe UI" panose="020B0502040204020203" pitchFamily="34" charset="0"/>
                        </a:rPr>
                        <a:t>MSDN Platforms</a:t>
                      </a:r>
                    </a:p>
                  </a:txBody>
                  <a:tcPr/>
                </a:tc>
                <a:tc>
                  <a:txBody>
                    <a:bodyPr/>
                    <a:lstStyle/>
                    <a:p>
                      <a:pPr algn="l"/>
                      <a:r>
                        <a:rPr lang="pl-PL" dirty="0">
                          <a:latin typeface="Segoe UI" panose="020B0502040204020203" pitchFamily="34" charset="0"/>
                          <a:cs typeface="Segoe UI" panose="020B0502040204020203" pitchFamily="34" charset="0"/>
                        </a:rPr>
                        <a:t>Visual Studio Enterprise – annual</a:t>
                      </a:r>
                    </a:p>
                    <a:p>
                      <a:pPr algn="l"/>
                      <a:r>
                        <a:rPr lang="pl-PL" dirty="0">
                          <a:latin typeface="Segoe UI" panose="020B0502040204020203" pitchFamily="34" charset="0"/>
                          <a:cs typeface="Segoe UI" panose="020B0502040204020203" pitchFamily="34" charset="0"/>
                        </a:rPr>
                        <a:t>Visual Studio Enterprise with MSDN</a:t>
                      </a:r>
                    </a:p>
                    <a:p>
                      <a:pPr algn="l"/>
                      <a:r>
                        <a:rPr lang="pl-PL" dirty="0">
                          <a:latin typeface="Segoe UI" panose="020B0502040204020203" pitchFamily="34" charset="0"/>
                          <a:cs typeface="Segoe UI" panose="020B0502040204020203" pitchFamily="34" charset="0"/>
                        </a:rPr>
                        <a:t>Visual Studio Enterprise with MSDN (BizSpark)</a:t>
                      </a:r>
                    </a:p>
                    <a:p>
                      <a:pPr algn="l"/>
                      <a:r>
                        <a:rPr lang="pl-PL" dirty="0">
                          <a:latin typeface="Segoe UI" panose="020B0502040204020203" pitchFamily="34" charset="0"/>
                          <a:cs typeface="Segoe UI" panose="020B0502040204020203" pitchFamily="34" charset="0"/>
                        </a:rPr>
                        <a:t>Visual Studio Enterprise with MSDN (MPN)</a:t>
                      </a:r>
                    </a:p>
                  </a:txBody>
                  <a:tcPr/>
                </a:tc>
                <a:extLst>
                  <a:ext uri="{0D108BD9-81ED-4DB2-BD59-A6C34878D82A}">
                    <a16:rowId xmlns:a16="http://schemas.microsoft.com/office/drawing/2014/main" val="1259177693"/>
                  </a:ext>
                </a:extLst>
              </a:tr>
            </a:tbl>
          </a:graphicData>
        </a:graphic>
      </p:graphicFrame>
      <p:sp>
        <p:nvSpPr>
          <p:cNvPr id="5" name="Rectangle 1"/>
          <p:cNvSpPr>
            <a:spLocks noChangeArrowheads="1"/>
          </p:cNvSpPr>
          <p:nvPr/>
        </p:nvSpPr>
        <p:spPr bwMode="auto">
          <a:xfrm>
            <a:off x="838200" y="2486552"/>
            <a:ext cx="3438762"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How much do I get?</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05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Active subscribers get the following credit each month:</a:t>
            </a:r>
            <a:endParaRPr kumimoji="0" lang="pl-PL" altLang="pl-PL" sz="2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103056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Dla studentów</a:t>
            </a:r>
            <a:endParaRPr lang="pl-PL" dirty="0"/>
          </a:p>
        </p:txBody>
      </p:sp>
      <p:sp>
        <p:nvSpPr>
          <p:cNvPr id="3" name="Content Placeholder 2"/>
          <p:cNvSpPr>
            <a:spLocks noGrp="1"/>
          </p:cNvSpPr>
          <p:nvPr>
            <p:ph idx="1"/>
          </p:nvPr>
        </p:nvSpPr>
        <p:spPr/>
        <p:txBody>
          <a:bodyPr/>
          <a:lstStyle/>
          <a:p>
            <a:r>
              <a:rPr lang="pl-PL" dirty="0" smtClean="0"/>
              <a:t>Microsoft </a:t>
            </a:r>
            <a:r>
              <a:rPr lang="pl-PL" dirty="0"/>
              <a:t>Azure for </a:t>
            </a:r>
            <a:r>
              <a:rPr lang="pl-PL" dirty="0" smtClean="0"/>
              <a:t>DreamSpark</a:t>
            </a:r>
          </a:p>
          <a:p>
            <a:pPr lvl="1"/>
            <a:r>
              <a:rPr lang="pl-PL" dirty="0" smtClean="0"/>
              <a:t>Brak opłat</a:t>
            </a:r>
          </a:p>
          <a:p>
            <a:pPr lvl="1"/>
            <a:r>
              <a:rPr lang="pl-PL" dirty="0" smtClean="0"/>
              <a:t>Ograniczona liczba dostępnych usług:</a:t>
            </a:r>
          </a:p>
          <a:p>
            <a:pPr lvl="2"/>
            <a:r>
              <a:rPr lang="en-US" dirty="0"/>
              <a:t>Azure App Service Web </a:t>
            </a:r>
            <a:r>
              <a:rPr lang="en-US" dirty="0" smtClean="0"/>
              <a:t>Apps</a:t>
            </a:r>
            <a:endParaRPr lang="pl-PL" dirty="0" smtClean="0"/>
          </a:p>
          <a:p>
            <a:pPr lvl="2"/>
            <a:r>
              <a:rPr lang="pl-PL" dirty="0"/>
              <a:t>MySQL Database from </a:t>
            </a:r>
            <a:r>
              <a:rPr lang="pl-PL" dirty="0" smtClean="0"/>
              <a:t>ClearDB</a:t>
            </a:r>
          </a:p>
          <a:p>
            <a:pPr lvl="2"/>
            <a:r>
              <a:rPr lang="pl-PL" dirty="0"/>
              <a:t>Application </a:t>
            </a:r>
            <a:r>
              <a:rPr lang="pl-PL" dirty="0" smtClean="0"/>
              <a:t>Insights</a:t>
            </a:r>
          </a:p>
          <a:p>
            <a:pPr lvl="2"/>
            <a:r>
              <a:rPr lang="pl-PL" dirty="0"/>
              <a:t>Visual Studio </a:t>
            </a:r>
            <a:r>
              <a:rPr lang="pl-PL" dirty="0" smtClean="0"/>
              <a:t>Online</a:t>
            </a:r>
          </a:p>
          <a:p>
            <a:pPr lvl="1"/>
            <a:r>
              <a:rPr lang="pl-PL" dirty="0" smtClean="0"/>
              <a:t>Możliwość rozrzeszenia funckjonalności - odpłatnie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108801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Dla partnerów</a:t>
            </a:r>
            <a:endParaRPr lang="pl-PL" dirty="0"/>
          </a:p>
        </p:txBody>
      </p:sp>
      <p:sp>
        <p:nvSpPr>
          <p:cNvPr id="3" name="Content Placeholder 2"/>
          <p:cNvSpPr>
            <a:spLocks noGrp="1"/>
          </p:cNvSpPr>
          <p:nvPr>
            <p:ph idx="1"/>
          </p:nvPr>
        </p:nvSpPr>
        <p:spPr/>
        <p:txBody>
          <a:bodyPr/>
          <a:lstStyle/>
          <a:p>
            <a:r>
              <a:rPr lang="pl-PL" dirty="0" smtClean="0"/>
              <a:t>Dostęp do subskrypcji Microsoft Azure w ramach partnerstwa</a:t>
            </a:r>
          </a:p>
          <a:p>
            <a:pPr lvl="1"/>
            <a:r>
              <a:rPr lang="pl-PL" dirty="0" smtClean="0"/>
              <a:t>Dla subskrynentów pakietu </a:t>
            </a:r>
            <a:r>
              <a:rPr lang="pl-PL" dirty="0"/>
              <a:t>MAPS - €</a:t>
            </a:r>
            <a:r>
              <a:rPr lang="pl-PL" dirty="0" smtClean="0"/>
              <a:t>85</a:t>
            </a:r>
          </a:p>
          <a:p>
            <a:pPr lvl="1"/>
            <a:r>
              <a:rPr lang="pl-PL" dirty="0" smtClean="0"/>
              <a:t>Dla partnerów Silver oraz Gold – ilość środków zależna od poziomu partnerstwa i rodzaju kompetencji</a:t>
            </a:r>
          </a:p>
          <a:p>
            <a:pPr lvl="1"/>
            <a:r>
              <a:rPr lang="pl-PL" dirty="0"/>
              <a:t>Dla partnerów w programie Cloud </a:t>
            </a:r>
            <a:r>
              <a:rPr lang="pl-PL" dirty="0" smtClean="0"/>
              <a:t>Essentials* </a:t>
            </a:r>
            <a:r>
              <a:rPr lang="pl-PL" dirty="0"/>
              <a:t>- €</a:t>
            </a:r>
            <a:r>
              <a:rPr lang="pl-PL" dirty="0" smtClean="0"/>
              <a:t>85</a:t>
            </a:r>
          </a:p>
          <a:p>
            <a:pPr marL="914400" lvl="2" indent="0">
              <a:buNone/>
            </a:pPr>
            <a:r>
              <a:rPr lang="pl-PL" dirty="0" smtClean="0"/>
              <a:t>*program funkcjonował jakiś czas temu, teraz nie mogę znaleźć informacji czy nadal jest dostępny (choć na stronie jest on wymieniony)</a:t>
            </a:r>
          </a:p>
          <a:p>
            <a:pPr lvl="1"/>
            <a:endParaRPr lang="pl-PL" dirty="0"/>
          </a:p>
        </p:txBody>
      </p:sp>
      <p:pic>
        <p:nvPicPr>
          <p:cNvPr id="4" name="Picture 3"/>
          <p:cNvPicPr>
            <a:picLocks noChangeAspect="1"/>
          </p:cNvPicPr>
          <p:nvPr/>
        </p:nvPicPr>
        <p:blipFill>
          <a:blip r:embed="rId2"/>
          <a:stretch>
            <a:fillRect/>
          </a:stretch>
        </p:blipFill>
        <p:spPr>
          <a:xfrm>
            <a:off x="7766772" y="4200095"/>
            <a:ext cx="3076190" cy="15904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306792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Dla (nie)zwykłych śmiertelników</a:t>
            </a:r>
            <a:endParaRPr lang="pl-PL" dirty="0"/>
          </a:p>
        </p:txBody>
      </p:sp>
      <p:sp>
        <p:nvSpPr>
          <p:cNvPr id="3" name="Content Placeholder 2"/>
          <p:cNvSpPr>
            <a:spLocks noGrp="1"/>
          </p:cNvSpPr>
          <p:nvPr>
            <p:ph idx="1"/>
          </p:nvPr>
        </p:nvSpPr>
        <p:spPr/>
        <p:txBody>
          <a:bodyPr/>
          <a:lstStyle/>
          <a:p>
            <a:r>
              <a:rPr lang="pl-PL" dirty="0"/>
              <a:t>Trenerzy z aktywnym MCT otrzymują subskrypcję </a:t>
            </a:r>
            <a:r>
              <a:rPr lang="pl-PL" dirty="0" smtClean="0"/>
              <a:t>MSDN a w niej €85 miesięcznie</a:t>
            </a:r>
          </a:p>
          <a:p>
            <a:r>
              <a:rPr lang="pl-PL" dirty="0" smtClean="0"/>
              <a:t>Członkowie społeczności z tytułem MVP – różnie, w zależności od kompetencji w której otrzymali tytuł</a:t>
            </a:r>
            <a:endParaRPr lang="pl-PL" dirty="0"/>
          </a:p>
          <a:p>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93982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smtClean="0"/>
              <a:t>Opcje płatne</a:t>
            </a:r>
            <a:endParaRPr lang="pl-PL" dirty="0"/>
          </a:p>
        </p:txBody>
      </p:sp>
      <p:sp>
        <p:nvSpPr>
          <p:cNvPr id="5" name="Text Placeholder 4"/>
          <p:cNvSpPr>
            <a:spLocks noGrp="1"/>
          </p:cNvSpPr>
          <p:nvPr>
            <p:ph type="body" idx="1"/>
          </p:nvPr>
        </p:nvSpPr>
        <p:spPr/>
        <p:txBody>
          <a:bodyPr/>
          <a:lstStyle/>
          <a:p>
            <a:endParaRPr lang="pl-PL"/>
          </a:p>
        </p:txBody>
      </p:sp>
    </p:spTree>
    <p:extLst>
      <p:ext uri="{BB962C8B-B14F-4D97-AF65-F5344CB8AC3E}">
        <p14:creationId xmlns:p14="http://schemas.microsoft.com/office/powerpoint/2010/main" val="341462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3334" y="1709499"/>
            <a:ext cx="2690164" cy="3097868"/>
          </a:xfrm>
          <a:prstGeom prst="rect">
            <a:avLst/>
          </a:prstGeom>
          <a:solidFill>
            <a:schemeClr val="tx2"/>
          </a:solidFill>
          <a:ln>
            <a:noFill/>
          </a:ln>
          <a:extLst/>
        </p:spPr>
        <p:txBody>
          <a:bodyPr wrap="square" lIns="134463" tIns="89642" rIns="134463"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8" algn="l"/>
            <a:r>
              <a:rPr lang="en-US" sz="2353" dirty="0">
                <a:ln>
                  <a:noFill/>
                </a:ln>
                <a:latin typeface="Segoe UI" panose="020B0502040204020203" pitchFamily="34" charset="0"/>
              </a:rPr>
              <a:t>Pay As You Go</a:t>
            </a:r>
            <a:endParaRPr lang="pl-PL" sz="2353" dirty="0">
              <a:ln>
                <a:noFill/>
              </a:ln>
              <a:latin typeface="Segoe UI" panose="020B0502040204020203" pitchFamily="34" charset="0"/>
            </a:endParaRPr>
          </a:p>
          <a:p>
            <a:pPr marL="52918" algn="l"/>
            <a:r>
              <a:rPr lang="pl-PL" sz="1765" dirty="0">
                <a:ln>
                  <a:noFill/>
                </a:ln>
                <a:latin typeface="Segoe UI" panose="020B0502040204020203" pitchFamily="34" charset="0"/>
              </a:rPr>
              <a:t>(zgodnie z rzeczywistym zużyciem)</a:t>
            </a:r>
            <a:endParaRPr lang="en-US" sz="1765" dirty="0">
              <a:ln>
                <a:noFill/>
              </a:ln>
              <a:latin typeface="Segoe UI" panose="020B0502040204020203" pitchFamily="34" charset="0"/>
            </a:endParaRPr>
          </a:p>
        </p:txBody>
      </p:sp>
      <p:sp>
        <p:nvSpPr>
          <p:cNvPr id="7" name="Rectangle 6"/>
          <p:cNvSpPr/>
          <p:nvPr/>
        </p:nvSpPr>
        <p:spPr bwMode="auto">
          <a:xfrm>
            <a:off x="452743" y="2863971"/>
            <a:ext cx="2695181" cy="3161796"/>
          </a:xfrm>
          <a:prstGeom prst="rect">
            <a:avLst/>
          </a:prstGeom>
          <a:solidFill>
            <a:schemeClr val="bg1">
              <a:lumMod val="95000"/>
            </a:schemeClr>
          </a:solidFill>
        </p:spPr>
        <p:txBody>
          <a:bodyPr vert="horz" wrap="square" lIns="89642" tIns="179285" rIns="89642" bIns="89642"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Bez płatności z góry</a:t>
            </a:r>
          </a:p>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Rezygnacja w każdej chwili</a:t>
            </a:r>
          </a:p>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Brak długoterminowego zobowiązania</a:t>
            </a:r>
          </a:p>
        </p:txBody>
      </p:sp>
      <p:sp>
        <p:nvSpPr>
          <p:cNvPr id="9" name="TextBox 8"/>
          <p:cNvSpPr txBox="1"/>
          <p:nvPr/>
        </p:nvSpPr>
        <p:spPr>
          <a:xfrm>
            <a:off x="3329912" y="1724801"/>
            <a:ext cx="2690164" cy="3102395"/>
          </a:xfrm>
          <a:prstGeom prst="rect">
            <a:avLst/>
          </a:prstGeom>
          <a:solidFill>
            <a:schemeClr val="tx2"/>
          </a:solidFill>
          <a:ln>
            <a:noFill/>
          </a:ln>
          <a:extLst/>
        </p:spPr>
        <p:txBody>
          <a:bodyPr wrap="square" lIns="134463" tIns="89642" rIns="134463"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1557" algn="l"/>
            <a:r>
              <a:rPr lang="pl-PL" sz="2353" dirty="0">
                <a:ln>
                  <a:noFill/>
                </a:ln>
                <a:latin typeface="Segoe UI" panose="020B0502040204020203" pitchFamily="34" charset="0"/>
              </a:rPr>
              <a:t>Plany </a:t>
            </a:r>
            <a:r>
              <a:rPr lang="en-US" sz="2353" dirty="0">
                <a:ln>
                  <a:noFill/>
                </a:ln>
                <a:latin typeface="Segoe UI" panose="020B0502040204020203" pitchFamily="34" charset="0"/>
              </a:rPr>
              <a:t>6 </a:t>
            </a:r>
            <a:r>
              <a:rPr lang="pl-PL" sz="2353" dirty="0">
                <a:ln>
                  <a:noFill/>
                </a:ln>
                <a:latin typeface="Segoe UI" panose="020B0502040204020203" pitchFamily="34" charset="0"/>
              </a:rPr>
              <a:t>lub</a:t>
            </a:r>
            <a:r>
              <a:rPr lang="en-US" sz="2353" dirty="0">
                <a:ln>
                  <a:noFill/>
                </a:ln>
                <a:latin typeface="Segoe UI" panose="020B0502040204020203" pitchFamily="34" charset="0"/>
              </a:rPr>
              <a:t> 12</a:t>
            </a:r>
            <a:r>
              <a:rPr lang="pl-PL" sz="2353" dirty="0">
                <a:ln>
                  <a:noFill/>
                </a:ln>
                <a:latin typeface="Segoe UI" panose="020B0502040204020203" pitchFamily="34" charset="0"/>
              </a:rPr>
              <a:t> miesięczne</a:t>
            </a:r>
            <a:endParaRPr lang="en-US" sz="2353" dirty="0">
              <a:ln>
                <a:noFill/>
              </a:ln>
              <a:latin typeface="Segoe UI" panose="020B0502040204020203" pitchFamily="34" charset="0"/>
            </a:endParaRPr>
          </a:p>
        </p:txBody>
      </p:sp>
      <p:sp>
        <p:nvSpPr>
          <p:cNvPr id="10" name="Rectangle 9"/>
          <p:cNvSpPr/>
          <p:nvPr/>
        </p:nvSpPr>
        <p:spPr bwMode="auto">
          <a:xfrm>
            <a:off x="3317173" y="2876756"/>
            <a:ext cx="2693512" cy="3149011"/>
          </a:xfrm>
          <a:prstGeom prst="rect">
            <a:avLst/>
          </a:prstGeom>
          <a:solidFill>
            <a:schemeClr val="bg1">
              <a:lumMod val="95000"/>
            </a:schemeClr>
          </a:solidFill>
        </p:spPr>
        <p:txBody>
          <a:bodyPr vert="horz" wrap="square" lIns="89642" tIns="179285" rIns="89642" bIns="89642"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Płatne miesięcznie lub w formie </a:t>
            </a:r>
            <a:r>
              <a:rPr lang="pl-PL" sz="1765" dirty="0" err="1">
                <a:solidFill>
                  <a:srgbClr val="505050"/>
                </a:solidFill>
                <a:latin typeface="Segoe UI" panose="020B0502040204020203" pitchFamily="34" charset="0"/>
                <a:cs typeface="Segoe UI" panose="020B0502040204020203" pitchFamily="34" charset="0"/>
              </a:rPr>
              <a:t>pre-pay</a:t>
            </a:r>
            <a:endParaRPr lang="pl-PL" sz="1765" dirty="0">
              <a:solidFill>
                <a:srgbClr val="505050"/>
              </a:solidFill>
              <a:latin typeface="Segoe UI" panose="020B0502040204020203" pitchFamily="34" charset="0"/>
              <a:cs typeface="Segoe UI" panose="020B0502040204020203" pitchFamily="34" charset="0"/>
            </a:endParaRPr>
          </a:p>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Upusty uzależnione od długości i wysokości zobowiązania oraz sposobu płatności – do 29,5%</a:t>
            </a:r>
          </a:p>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Możliwość zwiększenia zobowiązania w trakcie umowy</a:t>
            </a:r>
          </a:p>
        </p:txBody>
      </p:sp>
      <p:sp>
        <p:nvSpPr>
          <p:cNvPr id="11" name="TextBox 10"/>
          <p:cNvSpPr txBox="1"/>
          <p:nvPr/>
        </p:nvSpPr>
        <p:spPr>
          <a:xfrm>
            <a:off x="6220939" y="1681716"/>
            <a:ext cx="2690164" cy="3102395"/>
          </a:xfrm>
          <a:prstGeom prst="rect">
            <a:avLst/>
          </a:prstGeom>
          <a:solidFill>
            <a:schemeClr val="accent2"/>
          </a:solidFill>
          <a:ln>
            <a:noFill/>
          </a:ln>
          <a:extLst/>
        </p:spPr>
        <p:txBody>
          <a:bodyPr wrap="square" lIns="134463" tIns="89642" rIns="134463"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8" algn="l"/>
            <a:r>
              <a:rPr lang="pl-PL" sz="2353" dirty="0">
                <a:ln>
                  <a:noFill/>
                </a:ln>
                <a:latin typeface="Segoe UI" panose="020B0502040204020203" pitchFamily="34" charset="0"/>
              </a:rPr>
              <a:t>Długoterminowe</a:t>
            </a:r>
            <a:endParaRPr lang="en-US" sz="2353" dirty="0">
              <a:ln>
                <a:noFill/>
              </a:ln>
              <a:latin typeface="Segoe UI" panose="020B0502040204020203" pitchFamily="34" charset="0"/>
            </a:endParaRPr>
          </a:p>
        </p:txBody>
      </p:sp>
      <p:sp>
        <p:nvSpPr>
          <p:cNvPr id="12" name="Rectangle 11"/>
          <p:cNvSpPr/>
          <p:nvPr/>
        </p:nvSpPr>
        <p:spPr bwMode="auto">
          <a:xfrm>
            <a:off x="6217591" y="2876755"/>
            <a:ext cx="2693512" cy="3150023"/>
          </a:xfrm>
          <a:prstGeom prst="rect">
            <a:avLst/>
          </a:prstGeom>
          <a:solidFill>
            <a:schemeClr val="bg1">
              <a:lumMod val="95000"/>
            </a:schemeClr>
          </a:solidFill>
        </p:spPr>
        <p:txBody>
          <a:bodyPr vert="horz" wrap="square" lIns="89642" tIns="179285" rIns="89642" bIns="89642"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Upusty uzależnione od wielkości umowy (niezależnie od </a:t>
            </a:r>
            <a:r>
              <a:rPr lang="pl-PL" sz="1765" dirty="0" err="1">
                <a:solidFill>
                  <a:srgbClr val="505050"/>
                </a:solidFill>
                <a:latin typeface="Segoe UI" panose="020B0502040204020203" pitchFamily="34" charset="0"/>
                <a:cs typeface="Segoe UI" panose="020B0502040204020203" pitchFamily="34" charset="0"/>
              </a:rPr>
              <a:t>Azure</a:t>
            </a:r>
            <a:r>
              <a:rPr lang="pl-PL" sz="1765" dirty="0">
                <a:solidFill>
                  <a:srgbClr val="505050"/>
                </a:solidFill>
                <a:latin typeface="Segoe UI" panose="020B0502040204020203" pitchFamily="34" charset="0"/>
                <a:cs typeface="Segoe UI" panose="020B0502040204020203" pitchFamily="34" charset="0"/>
              </a:rPr>
              <a:t>)</a:t>
            </a:r>
          </a:p>
          <a:p>
            <a:pPr defTabSz="914320">
              <a:spcBef>
                <a:spcPts val="784"/>
              </a:spcBef>
            </a:pPr>
            <a:r>
              <a:rPr lang="pl-PL" sz="1765" dirty="0" smtClean="0">
                <a:solidFill>
                  <a:srgbClr val="505050"/>
                </a:solidFill>
                <a:latin typeface="Segoe UI" panose="020B0502040204020203" pitchFamily="34" charset="0"/>
                <a:cs typeface="Segoe UI" panose="020B0502040204020203" pitchFamily="34" charset="0"/>
              </a:rPr>
              <a:t>Utrzymanie </a:t>
            </a:r>
            <a:r>
              <a:rPr lang="pl-PL" sz="1765" dirty="0">
                <a:solidFill>
                  <a:srgbClr val="505050"/>
                </a:solidFill>
                <a:latin typeface="Segoe UI" panose="020B0502040204020203" pitchFamily="34" charset="0"/>
                <a:cs typeface="Segoe UI" panose="020B0502040204020203" pitchFamily="34" charset="0"/>
              </a:rPr>
              <a:t>cen przy kolejnych zakupach</a:t>
            </a:r>
          </a:p>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Dostęp do Enterprise Portal</a:t>
            </a:r>
            <a:endParaRPr lang="en-US" sz="1765" dirty="0">
              <a:solidFill>
                <a:srgbClr val="505050"/>
              </a:solidFill>
              <a:latin typeface="Segoe UI" panose="020B0502040204020203" pitchFamily="34" charset="0"/>
              <a:cs typeface="Segoe UI" panose="020B0502040204020203" pitchFamily="34" charset="0"/>
            </a:endParaRPr>
          </a:p>
        </p:txBody>
      </p:sp>
      <p:sp>
        <p:nvSpPr>
          <p:cNvPr id="15" name="Right Brace 14"/>
          <p:cNvSpPr/>
          <p:nvPr/>
        </p:nvSpPr>
        <p:spPr>
          <a:xfrm rot="16200000">
            <a:off x="3145779" y="-1236949"/>
            <a:ext cx="182343" cy="5547467"/>
          </a:xfrm>
          <a:prstGeom prst="rightBrace">
            <a:avLst/>
          </a:prstGeom>
          <a:noFill/>
          <a:ln w="95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solidFill>
                <a:srgbClr val="000000"/>
              </a:solidFill>
              <a:latin typeface="Segoe UI" panose="020B0502040204020203" pitchFamily="34" charset="0"/>
              <a:cs typeface="Segoe UI" panose="020B0502040204020203" pitchFamily="34" charset="0"/>
            </a:endParaRPr>
          </a:p>
        </p:txBody>
      </p:sp>
      <p:sp>
        <p:nvSpPr>
          <p:cNvPr id="16" name="TextBox 15"/>
          <p:cNvSpPr txBox="1"/>
          <p:nvPr/>
        </p:nvSpPr>
        <p:spPr>
          <a:xfrm>
            <a:off x="516564" y="1101685"/>
            <a:ext cx="5437751" cy="271554"/>
          </a:xfrm>
          <a:prstGeom prst="rect">
            <a:avLst/>
          </a:prstGeom>
          <a:noFill/>
        </p:spPr>
        <p:txBody>
          <a:bodyPr wrap="square" lIns="0" tIns="0" rIns="0" bIns="0" rtlCol="0">
            <a:spAutoFit/>
          </a:bodyPr>
          <a:lstStyle/>
          <a:p>
            <a:pPr algn="ctr"/>
            <a:r>
              <a:rPr lang="pl-PL" sz="1765" dirty="0">
                <a:solidFill>
                  <a:srgbClr val="505050"/>
                </a:solidFill>
                <a:latin typeface="Segoe UI" panose="020B0502040204020203" pitchFamily="34" charset="0"/>
                <a:cs typeface="Segoe UI" panose="020B0502040204020203" pitchFamily="34" charset="0"/>
              </a:rPr>
              <a:t>Bezpośrednio na </a:t>
            </a:r>
            <a:r>
              <a:rPr lang="en-US" sz="1765" dirty="0">
                <a:solidFill>
                  <a:srgbClr val="505050"/>
                </a:solidFill>
                <a:latin typeface="Segoe UI" panose="020B0502040204020203" pitchFamily="34" charset="0"/>
                <a:cs typeface="Segoe UI" panose="020B0502040204020203" pitchFamily="34" charset="0"/>
              </a:rPr>
              <a:t>azure.</a:t>
            </a:r>
            <a:r>
              <a:rPr lang="pl-PL" sz="1765" dirty="0">
                <a:solidFill>
                  <a:srgbClr val="505050"/>
                </a:solidFill>
                <a:latin typeface="Segoe UI" panose="020B0502040204020203" pitchFamily="34" charset="0"/>
                <a:cs typeface="Segoe UI" panose="020B0502040204020203" pitchFamily="34" charset="0"/>
              </a:rPr>
              <a:t>m</a:t>
            </a:r>
            <a:r>
              <a:rPr lang="en-US" sz="1765" dirty="0">
                <a:solidFill>
                  <a:srgbClr val="505050"/>
                </a:solidFill>
                <a:latin typeface="Segoe UI" panose="020B0502040204020203" pitchFamily="34" charset="0"/>
                <a:cs typeface="Segoe UI" panose="020B0502040204020203" pitchFamily="34" charset="0"/>
              </a:rPr>
              <a:t>icrosoft.com</a:t>
            </a:r>
          </a:p>
        </p:txBody>
      </p:sp>
      <p:sp>
        <p:nvSpPr>
          <p:cNvPr id="17" name="Right Brace 16"/>
          <p:cNvSpPr/>
          <p:nvPr/>
        </p:nvSpPr>
        <p:spPr>
          <a:xfrm rot="16200000">
            <a:off x="7471056" y="175544"/>
            <a:ext cx="182343" cy="2689275"/>
          </a:xfrm>
          <a:prstGeom prst="rightBrace">
            <a:avLst/>
          </a:prstGeom>
          <a:noFill/>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solidFill>
                <a:srgbClr val="000000"/>
              </a:solidFill>
              <a:latin typeface="Segoe UI" panose="020B0502040204020203" pitchFamily="34" charset="0"/>
              <a:cs typeface="Segoe UI" panose="020B0502040204020203" pitchFamily="34" charset="0"/>
            </a:endParaRPr>
          </a:p>
        </p:txBody>
      </p:sp>
      <p:sp>
        <p:nvSpPr>
          <p:cNvPr id="18" name="TextBox 17"/>
          <p:cNvSpPr txBox="1"/>
          <p:nvPr/>
        </p:nvSpPr>
        <p:spPr>
          <a:xfrm>
            <a:off x="6187542" y="1089588"/>
            <a:ext cx="2706081" cy="271554"/>
          </a:xfrm>
          <a:prstGeom prst="rect">
            <a:avLst/>
          </a:prstGeom>
          <a:noFill/>
        </p:spPr>
        <p:txBody>
          <a:bodyPr wrap="square" lIns="0" tIns="0" rIns="0" bIns="0" rtlCol="0">
            <a:spAutoFit/>
          </a:bodyPr>
          <a:lstStyle/>
          <a:p>
            <a:pPr algn="ctr"/>
            <a:r>
              <a:rPr lang="en-US" sz="1765" dirty="0">
                <a:solidFill>
                  <a:srgbClr val="505050"/>
                </a:solidFill>
                <a:latin typeface="Segoe UI" panose="020B0502040204020203" pitchFamily="34" charset="0"/>
                <a:cs typeface="Segoe UI" panose="020B0502040204020203" pitchFamily="34" charset="0"/>
              </a:rPr>
              <a:t>Enterprise Agreement</a:t>
            </a:r>
          </a:p>
        </p:txBody>
      </p:sp>
      <p:sp>
        <p:nvSpPr>
          <p:cNvPr id="19" name="TextBox 18"/>
          <p:cNvSpPr txBox="1"/>
          <p:nvPr/>
        </p:nvSpPr>
        <p:spPr>
          <a:xfrm>
            <a:off x="9108618" y="1676647"/>
            <a:ext cx="2690164" cy="3102395"/>
          </a:xfrm>
          <a:prstGeom prst="rect">
            <a:avLst/>
          </a:prstGeom>
          <a:solidFill>
            <a:schemeClr val="accent1"/>
          </a:solidFill>
          <a:ln>
            <a:noFill/>
          </a:ln>
          <a:extLst/>
        </p:spPr>
        <p:txBody>
          <a:bodyPr wrap="square" lIns="134463" tIns="89642" rIns="134463"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8" algn="l"/>
            <a:r>
              <a:rPr lang="en-US" sz="2353" dirty="0">
                <a:ln>
                  <a:noFill/>
                </a:ln>
                <a:latin typeface="Segoe UI" panose="020B0502040204020203" pitchFamily="34" charset="0"/>
              </a:rPr>
              <a:t>12</a:t>
            </a:r>
            <a:r>
              <a:rPr lang="pl-PL" sz="2353" dirty="0">
                <a:ln>
                  <a:noFill/>
                </a:ln>
                <a:latin typeface="Segoe UI" panose="020B0502040204020203" pitchFamily="34" charset="0"/>
              </a:rPr>
              <a:t> miesięcy</a:t>
            </a:r>
            <a:endParaRPr lang="en-US" sz="2353" dirty="0">
              <a:ln>
                <a:noFill/>
              </a:ln>
              <a:latin typeface="Segoe UI" panose="020B0502040204020203" pitchFamily="34" charset="0"/>
            </a:endParaRPr>
          </a:p>
        </p:txBody>
      </p:sp>
      <p:sp>
        <p:nvSpPr>
          <p:cNvPr id="20" name="Rectangle 19"/>
          <p:cNvSpPr/>
          <p:nvPr/>
        </p:nvSpPr>
        <p:spPr bwMode="auto">
          <a:xfrm>
            <a:off x="9106943" y="2860682"/>
            <a:ext cx="2693512" cy="3165085"/>
          </a:xfrm>
          <a:prstGeom prst="rect">
            <a:avLst/>
          </a:prstGeom>
          <a:solidFill>
            <a:schemeClr val="bg1">
              <a:lumMod val="95000"/>
            </a:schemeClr>
          </a:solidFill>
        </p:spPr>
        <p:txBody>
          <a:bodyPr vert="horz" wrap="square" lIns="89642" tIns="179285" rIns="89642" bIns="89642" rtlCol="0" anchor="ctr" anchorCtr="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20">
              <a:spcBef>
                <a:spcPts val="784"/>
              </a:spcBef>
            </a:pPr>
            <a:r>
              <a:rPr lang="pl-PL" sz="1765" dirty="0">
                <a:solidFill>
                  <a:srgbClr val="505050"/>
                </a:solidFill>
                <a:latin typeface="Segoe UI" panose="020B0502040204020203" pitchFamily="34" charset="0"/>
                <a:cs typeface="Segoe UI" panose="020B0502040204020203" pitchFamily="34" charset="0"/>
              </a:rPr>
              <a:t>Znany model licencji grupowych</a:t>
            </a:r>
          </a:p>
          <a:p>
            <a:pPr defTabSz="914320">
              <a:spcBef>
                <a:spcPts val="784"/>
              </a:spcBef>
            </a:pPr>
            <a:r>
              <a:rPr lang="pl-PL" sz="1765" dirty="0" smtClean="0">
                <a:solidFill>
                  <a:srgbClr val="505050"/>
                </a:solidFill>
                <a:latin typeface="Segoe UI" panose="020B0502040204020203" pitchFamily="34" charset="0"/>
                <a:cs typeface="Segoe UI" panose="020B0502040204020203" pitchFamily="34" charset="0"/>
              </a:rPr>
              <a:t>Zakup w postaci bonów  o wartości 100$</a:t>
            </a:r>
            <a:endParaRPr lang="en-US" sz="1765" dirty="0">
              <a:solidFill>
                <a:srgbClr val="505050"/>
              </a:solidFill>
              <a:latin typeface="Segoe UI" panose="020B0502040204020203" pitchFamily="34" charset="0"/>
              <a:cs typeface="Segoe UI" panose="020B0502040204020203" pitchFamily="34" charset="0"/>
            </a:endParaRPr>
          </a:p>
        </p:txBody>
      </p:sp>
      <p:sp>
        <p:nvSpPr>
          <p:cNvPr id="22" name="Right Brace 21"/>
          <p:cNvSpPr/>
          <p:nvPr/>
        </p:nvSpPr>
        <p:spPr>
          <a:xfrm rot="16200000">
            <a:off x="10377175" y="175545"/>
            <a:ext cx="182343" cy="2689275"/>
          </a:xfrm>
          <a:prstGeom prst="rightBrace">
            <a:avLst/>
          </a:prstGeom>
          <a:noFill/>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8944757" y="1084519"/>
            <a:ext cx="2929188" cy="271554"/>
          </a:xfrm>
          <a:prstGeom prst="rect">
            <a:avLst/>
          </a:prstGeom>
          <a:noFill/>
        </p:spPr>
        <p:txBody>
          <a:bodyPr wrap="square" lIns="0" tIns="0" rIns="0" bIns="0" rtlCol="0">
            <a:spAutoFit/>
          </a:bodyPr>
          <a:lstStyle/>
          <a:p>
            <a:pPr algn="ctr"/>
            <a:r>
              <a:rPr lang="pl-PL" sz="1765" dirty="0">
                <a:solidFill>
                  <a:srgbClr val="505050"/>
                </a:solidFill>
                <a:latin typeface="Segoe UI" panose="020B0502040204020203" pitchFamily="34" charset="0"/>
                <a:cs typeface="Segoe UI" panose="020B0502040204020203" pitchFamily="34" charset="0"/>
              </a:rPr>
              <a:t>Licencje grupowe</a:t>
            </a:r>
            <a:endParaRPr lang="en-US" sz="1765" dirty="0">
              <a:solidFill>
                <a:srgbClr val="505050"/>
              </a:solidFill>
              <a:latin typeface="Segoe UI" panose="020B0502040204020203" pitchFamily="34" charset="0"/>
              <a:cs typeface="Segoe UI" panose="020B0502040204020203" pitchFamily="34" charset="0"/>
            </a:endParaRPr>
          </a:p>
        </p:txBody>
      </p:sp>
      <p:sp>
        <p:nvSpPr>
          <p:cNvPr id="28" name="Isosceles Triangle 27"/>
          <p:cNvSpPr/>
          <p:nvPr/>
        </p:nvSpPr>
        <p:spPr bwMode="auto">
          <a:xfrm rot="10800000">
            <a:off x="5626508" y="2238810"/>
            <a:ext cx="230861" cy="230861"/>
          </a:xfrm>
          <a:prstGeom prst="triangle">
            <a:avLst>
              <a:gd name="adj" fmla="val 100000"/>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9" name="Isosceles Triangle 28"/>
          <p:cNvSpPr/>
          <p:nvPr/>
        </p:nvSpPr>
        <p:spPr bwMode="auto">
          <a:xfrm rot="10800000">
            <a:off x="11414103" y="2842154"/>
            <a:ext cx="230861" cy="230861"/>
          </a:xfrm>
          <a:prstGeom prst="triangle">
            <a:avLst>
              <a:gd name="adj" fmla="val 10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30" name="Isosceles Triangle 29"/>
          <p:cNvSpPr/>
          <p:nvPr/>
        </p:nvSpPr>
        <p:spPr bwMode="auto">
          <a:xfrm rot="10800000">
            <a:off x="8565647" y="2868250"/>
            <a:ext cx="230861" cy="230861"/>
          </a:xfrm>
          <a:prstGeom prst="triangle">
            <a:avLst>
              <a:gd name="adj" fmla="val 10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838200" y="178859"/>
            <a:ext cx="10515600" cy="806449"/>
          </a:xfrm>
        </p:spPr>
        <p:txBody>
          <a:bodyPr>
            <a:normAutofit/>
          </a:bodyPr>
          <a:lstStyle/>
          <a:p>
            <a:r>
              <a:rPr lang="pl-PL" dirty="0">
                <a:gradFill>
                  <a:gsLst>
                    <a:gs pos="2655">
                      <a:srgbClr val="505050"/>
                    </a:gs>
                    <a:gs pos="31000">
                      <a:srgbClr val="505050"/>
                    </a:gs>
                  </a:gsLst>
                  <a:lin ang="5400000" scaled="0"/>
                </a:gradFill>
              </a:rPr>
              <a:t>Porównanie modeli sprzedaży </a:t>
            </a:r>
            <a:r>
              <a:rPr lang="pl-PL" dirty="0" smtClean="0">
                <a:gradFill>
                  <a:gsLst>
                    <a:gs pos="2655">
                      <a:srgbClr val="505050"/>
                    </a:gs>
                    <a:gs pos="31000">
                      <a:srgbClr val="505050"/>
                    </a:gs>
                  </a:gsLst>
                  <a:lin ang="5400000" scaled="0"/>
                </a:gradFill>
              </a:rPr>
              <a:t>Azure</a:t>
            </a:r>
            <a:endParaRPr lang="pl-PL" dirty="0"/>
          </a:p>
        </p:txBody>
      </p:sp>
      <p:sp>
        <p:nvSpPr>
          <p:cNvPr id="3" name="Slide Number Placeholder 2"/>
          <p:cNvSpPr>
            <a:spLocks noGrp="1"/>
          </p:cNvSpPr>
          <p:nvPr>
            <p:ph type="sldNum" sz="quarter" idx="12"/>
          </p:nvPr>
        </p:nvSpPr>
        <p:spPr/>
        <p:txBody>
          <a:bodyPr/>
          <a:lstStyle/>
          <a:p>
            <a:fld id="{27258FFF-F925-446B-8502-81C933981705}" type="slidenum">
              <a:rPr>
                <a:solidFill>
                  <a:srgbClr val="FFFFFF"/>
                </a:solidFill>
                <a:latin typeface="Segoe UI" panose="020B0502040204020203" pitchFamily="34" charset="0"/>
                <a:cs typeface="Segoe UI" panose="020B0502040204020203" pitchFamily="34" charset="0"/>
              </a:rPr>
              <a:pPr/>
              <a:t>18</a:t>
            </a:fld>
            <a:endParaRPr dirty="0">
              <a:solidFill>
                <a:srgbClr val="FFFFFF"/>
              </a:solidFill>
              <a:latin typeface="Segoe UI" panose="020B0502040204020203" pitchFamily="34" charset="0"/>
              <a:cs typeface="Segoe UI" panose="020B0502040204020203" pitchFamily="34" charset="0"/>
            </a:endParaRPr>
          </a:p>
        </p:txBody>
      </p:sp>
      <p:sp>
        <p:nvSpPr>
          <p:cNvPr id="31" name="Title 1"/>
          <p:cNvSpPr txBox="1">
            <a:spLocks/>
          </p:cNvSpPr>
          <p:nvPr/>
        </p:nvSpPr>
        <p:spPr>
          <a:xfrm>
            <a:off x="269240" y="201583"/>
            <a:ext cx="11655840" cy="899538"/>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endParaRPr lang="pl-PL" sz="5294" dirty="0">
              <a:solidFill>
                <a:schemeClr val="tx1"/>
              </a:solidFill>
              <a:latin typeface="Segoe UI" panose="020B0502040204020203" pitchFamily="34" charset="0"/>
            </a:endParaRPr>
          </a:p>
        </p:txBody>
      </p:sp>
      <p:sp>
        <p:nvSpPr>
          <p:cNvPr id="33" name="TextBox 32"/>
          <p:cNvSpPr txBox="1"/>
          <p:nvPr/>
        </p:nvSpPr>
        <p:spPr>
          <a:xfrm>
            <a:off x="6286187" y="6397760"/>
            <a:ext cx="5821387" cy="479838"/>
          </a:xfrm>
          <a:prstGeom prst="rect">
            <a:avLst/>
          </a:prstGeom>
          <a:noFill/>
        </p:spPr>
        <p:txBody>
          <a:bodyPr wrap="none" lIns="179285" tIns="143428" rIns="179285" bIns="143428" rtlCol="0">
            <a:spAutoFit/>
          </a:bodyPr>
          <a:lstStyle/>
          <a:p>
            <a:pPr>
              <a:lnSpc>
                <a:spcPct val="90000"/>
              </a:lnSpc>
              <a:spcAft>
                <a:spcPts val="588"/>
              </a:spcAft>
            </a:pPr>
            <a:r>
              <a:rPr lang="pl-PL" sz="1373"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Szczegóły </a:t>
            </a:r>
            <a:r>
              <a:rPr lang="pl-PL" sz="1373"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hlinkClick r:id="rId3"/>
              </a:rPr>
              <a:t>http://azure.microsoft.com/pl-pl/pricing/purchase-options/</a:t>
            </a:r>
            <a:r>
              <a:rPr lang="pl-PL" sz="1373" dirty="0">
                <a:gradFill>
                  <a:gsLst>
                    <a:gs pos="2917">
                      <a:srgbClr val="505050"/>
                    </a:gs>
                    <a:gs pos="30000">
                      <a:srgbClr val="505050"/>
                    </a:gs>
                  </a:gsLst>
                  <a:lin ang="5400000" scaled="0"/>
                </a:gradFill>
                <a:latin typeface="Segoe UI" panose="020B0502040204020203" pitchFamily="34" charset="0"/>
                <a:cs typeface="Segoe UI" panose="020B0502040204020203" pitchFamily="34" charset="0"/>
              </a:rPr>
              <a:t> </a:t>
            </a:r>
          </a:p>
        </p:txBody>
      </p:sp>
      <p:sp>
        <p:nvSpPr>
          <p:cNvPr id="24" name="Isosceles Triangle 23"/>
          <p:cNvSpPr/>
          <p:nvPr/>
        </p:nvSpPr>
        <p:spPr bwMode="auto">
          <a:xfrm rot="10800000">
            <a:off x="2767598" y="2852107"/>
            <a:ext cx="230861" cy="230861"/>
          </a:xfrm>
          <a:prstGeom prst="triangle">
            <a:avLst>
              <a:gd name="adj" fmla="val 100000"/>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5" name="Isosceles Triangle 24"/>
          <p:cNvSpPr/>
          <p:nvPr/>
        </p:nvSpPr>
        <p:spPr bwMode="auto">
          <a:xfrm rot="10800000">
            <a:off x="5469698" y="2517277"/>
            <a:ext cx="230861" cy="230861"/>
          </a:xfrm>
          <a:prstGeom prst="triangle">
            <a:avLst>
              <a:gd name="adj" fmla="val 100000"/>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26" name="Isosceles Triangle 25"/>
          <p:cNvSpPr/>
          <p:nvPr/>
        </p:nvSpPr>
        <p:spPr bwMode="auto">
          <a:xfrm rot="10800000">
            <a:off x="5596490" y="2868250"/>
            <a:ext cx="230861" cy="230861"/>
          </a:xfrm>
          <a:prstGeom prst="triangle">
            <a:avLst>
              <a:gd name="adj" fmla="val 100000"/>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98"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2395305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stretch>
            <a:fillRect/>
          </a:stretch>
        </p:blipFill>
        <p:spPr>
          <a:xfrm flipH="1">
            <a:off x="9371272" y="176"/>
            <a:ext cx="3100135" cy="6857650"/>
          </a:xfrm>
          <a:prstGeom prst="rect">
            <a:avLst/>
          </a:prstGeom>
          <a:effectLst>
            <a:softEdge rad="317500"/>
          </a:effectLst>
        </p:spPr>
      </p:pic>
      <p:sp>
        <p:nvSpPr>
          <p:cNvPr id="5" name="Title 4"/>
          <p:cNvSpPr>
            <a:spLocks noGrp="1"/>
          </p:cNvSpPr>
          <p:nvPr>
            <p:ph type="title"/>
          </p:nvPr>
        </p:nvSpPr>
        <p:spPr/>
        <p:txBody>
          <a:bodyPr/>
          <a:lstStyle/>
          <a:p>
            <a:r>
              <a:rPr lang="en-US" dirty="0" smtClean="0"/>
              <a:t>Azure </a:t>
            </a:r>
            <a:r>
              <a:rPr lang="pl-PL" dirty="0"/>
              <a:t>w</a:t>
            </a:r>
            <a:r>
              <a:rPr lang="en-US" dirty="0" smtClean="0"/>
              <a:t> Open – </a:t>
            </a:r>
            <a:r>
              <a:rPr lang="pl-PL" dirty="0" smtClean="0"/>
              <a:t>Szczegóły</a:t>
            </a:r>
            <a:endParaRPr lang="en-US" dirty="0"/>
          </a:p>
        </p:txBody>
      </p:sp>
      <p:sp>
        <p:nvSpPr>
          <p:cNvPr id="3" name="Slide Number Placeholder 2"/>
          <p:cNvSpPr>
            <a:spLocks noGrp="1"/>
          </p:cNvSpPr>
          <p:nvPr>
            <p:ph type="sldNum" sz="quarter" idx="12"/>
          </p:nvPr>
        </p:nvSpPr>
        <p:spPr/>
        <p:txBody>
          <a:bodyPr/>
          <a:lstStyle/>
          <a:p>
            <a:fld id="{27258FFF-F925-446B-8502-81C933981705}" type="slidenum">
              <a:rPr>
                <a:solidFill>
                  <a:srgbClr val="FFFFFF"/>
                </a:solidFill>
              </a:rPr>
              <a:pPr/>
              <a:t>19</a:t>
            </a:fld>
            <a:endParaRPr dirty="0">
              <a:solidFill>
                <a:srgbClr val="FFFFFF"/>
              </a:solidFill>
            </a:endParaRPr>
          </a:p>
        </p:txBody>
      </p:sp>
      <p:sp>
        <p:nvSpPr>
          <p:cNvPr id="6" name="Rectangle 5"/>
          <p:cNvSpPr/>
          <p:nvPr/>
        </p:nvSpPr>
        <p:spPr>
          <a:xfrm>
            <a:off x="441988" y="1086418"/>
            <a:ext cx="8247108" cy="1170910"/>
          </a:xfrm>
          <a:prstGeom prst="rect">
            <a:avLst/>
          </a:prstGeom>
          <a:solidFill>
            <a:schemeClr val="tx2"/>
          </a:solidFill>
          <a:ln w="12700">
            <a:noFill/>
          </a:ln>
        </p:spPr>
        <p:txBody>
          <a:bodyPr wrap="square" lIns="89642" tIns="89642" rIns="89642" bIns="89642" anchor="ctr">
            <a:noAutofit/>
          </a:bodyPr>
          <a:lstStyle/>
          <a:p>
            <a:pPr marL="0" lvl="1" fontAlgn="base">
              <a:buSzPct val="90000"/>
            </a:pPr>
            <a:endParaRPr lang="en-US" sz="3922" dirty="0">
              <a:ln w="3175">
                <a:noFill/>
              </a:ln>
              <a:solidFill>
                <a:srgbClr val="505050"/>
              </a:solidFill>
              <a:cs typeface="Segoe UI" pitchFamily="34" charset="0"/>
            </a:endParaRPr>
          </a:p>
        </p:txBody>
      </p:sp>
      <p:sp>
        <p:nvSpPr>
          <p:cNvPr id="7" name="Rectangle 6"/>
          <p:cNvSpPr/>
          <p:nvPr/>
        </p:nvSpPr>
        <p:spPr>
          <a:xfrm>
            <a:off x="532501" y="1083011"/>
            <a:ext cx="8067824" cy="1174316"/>
          </a:xfrm>
          <a:prstGeom prst="rect">
            <a:avLst/>
          </a:prstGeom>
          <a:solidFill>
            <a:schemeClr val="bg1">
              <a:lumMod val="95000"/>
            </a:schemeClr>
          </a:solidFill>
        </p:spPr>
        <p:txBody>
          <a:bodyPr wrap="square" lIns="134463" tIns="89642" rIns="134463" bIns="89642" anchor="ctr">
            <a:noAutofit/>
          </a:bodyPr>
          <a:lstStyle/>
          <a:p>
            <a:r>
              <a:rPr lang="pl-PL" sz="2353" dirty="0">
                <a:solidFill>
                  <a:srgbClr val="505050"/>
                </a:solidFill>
                <a:cs typeface="Segoe UI Light" panose="020B0502040204020203" pitchFamily="34" charset="0"/>
              </a:rPr>
              <a:t>Jedno SKU – token o wartości $</a:t>
            </a:r>
            <a:r>
              <a:rPr lang="pl-PL" sz="2353" dirty="0" smtClean="0">
                <a:solidFill>
                  <a:srgbClr val="505050"/>
                </a:solidFill>
                <a:cs typeface="Segoe UI Light" panose="020B0502040204020203" pitchFamily="34" charset="0"/>
              </a:rPr>
              <a:t>100, </a:t>
            </a:r>
            <a:r>
              <a:rPr lang="pl-PL" sz="2353" dirty="0">
                <a:solidFill>
                  <a:srgbClr val="505050"/>
                </a:solidFill>
                <a:cs typeface="Segoe UI Light" panose="020B0502040204020203" pitchFamily="34" charset="0"/>
              </a:rPr>
              <a:t>kupowany w dowolnej ilości </a:t>
            </a:r>
            <a:endParaRPr lang="en-US" sz="2353" dirty="0">
              <a:solidFill>
                <a:srgbClr val="505050"/>
              </a:solidFill>
              <a:cs typeface="Segoe UI Light" panose="020B0502040204020203" pitchFamily="34" charset="0"/>
            </a:endParaRPr>
          </a:p>
        </p:txBody>
      </p:sp>
      <p:sp>
        <p:nvSpPr>
          <p:cNvPr id="8" name="Rectangle 7"/>
          <p:cNvSpPr/>
          <p:nvPr/>
        </p:nvSpPr>
        <p:spPr>
          <a:xfrm>
            <a:off x="441988" y="2364848"/>
            <a:ext cx="8247108" cy="1170910"/>
          </a:xfrm>
          <a:prstGeom prst="rect">
            <a:avLst/>
          </a:prstGeom>
          <a:solidFill>
            <a:schemeClr val="accent1"/>
          </a:solidFill>
          <a:ln w="12700">
            <a:noFill/>
          </a:ln>
        </p:spPr>
        <p:txBody>
          <a:bodyPr wrap="square" lIns="89642" tIns="89642" rIns="89642" bIns="89642" anchor="ctr">
            <a:noAutofit/>
          </a:bodyPr>
          <a:lstStyle/>
          <a:p>
            <a:pPr marL="0" lvl="1" fontAlgn="base">
              <a:buSzPct val="90000"/>
            </a:pPr>
            <a:endParaRPr lang="en-US" sz="3922" dirty="0">
              <a:ln w="3175">
                <a:noFill/>
              </a:ln>
              <a:solidFill>
                <a:srgbClr val="505050"/>
              </a:solidFill>
              <a:cs typeface="Segoe UI" pitchFamily="34" charset="0"/>
            </a:endParaRPr>
          </a:p>
        </p:txBody>
      </p:sp>
      <p:sp>
        <p:nvSpPr>
          <p:cNvPr id="9" name="Rectangle 8"/>
          <p:cNvSpPr/>
          <p:nvPr/>
        </p:nvSpPr>
        <p:spPr>
          <a:xfrm>
            <a:off x="532501" y="2361441"/>
            <a:ext cx="8067824" cy="1174316"/>
          </a:xfrm>
          <a:prstGeom prst="rect">
            <a:avLst/>
          </a:prstGeom>
          <a:solidFill>
            <a:schemeClr val="bg1">
              <a:lumMod val="95000"/>
            </a:schemeClr>
          </a:solidFill>
        </p:spPr>
        <p:txBody>
          <a:bodyPr wrap="square" lIns="134463" tIns="89642" rIns="134463" bIns="89642" anchor="ctr">
            <a:noAutofit/>
          </a:bodyPr>
          <a:lstStyle/>
          <a:p>
            <a:r>
              <a:rPr lang="pl-PL" sz="2353" dirty="0">
                <a:solidFill>
                  <a:srgbClr val="505050"/>
                </a:solidFill>
                <a:cs typeface="Segoe UI Light" panose="020B0502040204020203" pitchFamily="34" charset="0"/>
              </a:rPr>
              <a:t>Klienci mogą dokupować </a:t>
            </a:r>
            <a:r>
              <a:rPr lang="pl-PL" sz="2353" dirty="0" smtClean="0">
                <a:solidFill>
                  <a:srgbClr val="505050"/>
                </a:solidFill>
                <a:cs typeface="Segoe UI Light" panose="020B0502040204020203" pitchFamily="34" charset="0"/>
              </a:rPr>
              <a:t>dodatkowe kredyty </a:t>
            </a:r>
            <a:r>
              <a:rPr lang="pl-PL" sz="2353" dirty="0">
                <a:solidFill>
                  <a:srgbClr val="505050"/>
                </a:solidFill>
                <a:cs typeface="Segoe UI Light" panose="020B0502040204020203" pitchFamily="34" charset="0"/>
              </a:rPr>
              <a:t>na usługi Azure w każdej chwili</a:t>
            </a:r>
            <a:endParaRPr lang="en-US" sz="2353" dirty="0">
              <a:solidFill>
                <a:srgbClr val="505050"/>
              </a:solidFill>
              <a:cs typeface="Segoe UI Light" panose="020B0502040204020203" pitchFamily="34" charset="0"/>
            </a:endParaRPr>
          </a:p>
        </p:txBody>
      </p:sp>
      <p:sp>
        <p:nvSpPr>
          <p:cNvPr id="10" name="Rectangle 9"/>
          <p:cNvSpPr/>
          <p:nvPr/>
        </p:nvSpPr>
        <p:spPr>
          <a:xfrm>
            <a:off x="441988" y="3643278"/>
            <a:ext cx="8247108" cy="1170910"/>
          </a:xfrm>
          <a:prstGeom prst="rect">
            <a:avLst/>
          </a:prstGeom>
          <a:solidFill>
            <a:schemeClr val="accent2"/>
          </a:solidFill>
          <a:ln w="12700">
            <a:noFill/>
          </a:ln>
        </p:spPr>
        <p:txBody>
          <a:bodyPr wrap="square" lIns="89642" tIns="89642" rIns="89642" bIns="89642" anchor="ctr">
            <a:noAutofit/>
          </a:bodyPr>
          <a:lstStyle/>
          <a:p>
            <a:pPr marL="0" lvl="1" fontAlgn="base">
              <a:buSzPct val="90000"/>
            </a:pPr>
            <a:endParaRPr lang="en-US" sz="3922" dirty="0">
              <a:ln w="3175">
                <a:noFill/>
              </a:ln>
              <a:solidFill>
                <a:srgbClr val="505050"/>
              </a:solidFill>
              <a:cs typeface="Segoe UI" pitchFamily="34" charset="0"/>
            </a:endParaRPr>
          </a:p>
        </p:txBody>
      </p:sp>
      <p:sp>
        <p:nvSpPr>
          <p:cNvPr id="11" name="Rectangle 10"/>
          <p:cNvSpPr/>
          <p:nvPr/>
        </p:nvSpPr>
        <p:spPr>
          <a:xfrm>
            <a:off x="532501" y="3639871"/>
            <a:ext cx="8067824" cy="1174316"/>
          </a:xfrm>
          <a:prstGeom prst="rect">
            <a:avLst/>
          </a:prstGeom>
          <a:solidFill>
            <a:schemeClr val="bg1">
              <a:lumMod val="95000"/>
            </a:schemeClr>
          </a:solidFill>
        </p:spPr>
        <p:txBody>
          <a:bodyPr wrap="square" lIns="134463" tIns="89642" rIns="134463" bIns="89642" anchor="ctr">
            <a:noAutofit/>
          </a:bodyPr>
          <a:lstStyle/>
          <a:p>
            <a:r>
              <a:rPr lang="pl-PL" sz="2353" dirty="0">
                <a:solidFill>
                  <a:srgbClr val="505050"/>
                </a:solidFill>
                <a:cs typeface="Segoe UI Light" panose="020B0502040204020203" pitchFamily="34" charset="0"/>
              </a:rPr>
              <a:t>Do wykorzystania na dowolne usługi </a:t>
            </a:r>
            <a:r>
              <a:rPr lang="pl-PL" sz="2353" dirty="0" smtClean="0">
                <a:solidFill>
                  <a:srgbClr val="505050"/>
                </a:solidFill>
                <a:cs typeface="Segoe UI Light" panose="020B0502040204020203" pitchFamily="34" charset="0"/>
              </a:rPr>
              <a:t>Azure*, </a:t>
            </a:r>
            <a:r>
              <a:rPr lang="pl-PL" sz="2353" dirty="0">
                <a:solidFill>
                  <a:srgbClr val="505050"/>
                </a:solidFill>
                <a:cs typeface="Segoe UI Light" panose="020B0502040204020203" pitchFamily="34" charset="0"/>
              </a:rPr>
              <a:t>kupowane jako zobowiązanie pieniężne, w ciągu 12 miesięcy od dnia aktywacji	</a:t>
            </a:r>
            <a:endParaRPr lang="en-US" sz="1569" i="1" dirty="0">
              <a:solidFill>
                <a:srgbClr val="505050"/>
              </a:solidFill>
              <a:cs typeface="Segoe UI Light" panose="020B0502040204020203" pitchFamily="34" charset="0"/>
            </a:endParaRPr>
          </a:p>
        </p:txBody>
      </p:sp>
      <p:sp>
        <p:nvSpPr>
          <p:cNvPr id="12" name="Rectangle 11"/>
          <p:cNvSpPr/>
          <p:nvPr/>
        </p:nvSpPr>
        <p:spPr>
          <a:xfrm>
            <a:off x="441988" y="4921707"/>
            <a:ext cx="8247108" cy="1170910"/>
          </a:xfrm>
          <a:prstGeom prst="rect">
            <a:avLst/>
          </a:prstGeom>
          <a:solidFill>
            <a:schemeClr val="accent3"/>
          </a:solidFill>
          <a:ln w="12700">
            <a:noFill/>
          </a:ln>
        </p:spPr>
        <p:txBody>
          <a:bodyPr wrap="square" lIns="89642" tIns="89642" rIns="89642" bIns="89642" anchor="ctr">
            <a:noAutofit/>
          </a:bodyPr>
          <a:lstStyle/>
          <a:p>
            <a:pPr marL="0" lvl="1" fontAlgn="base">
              <a:buSzPct val="90000"/>
            </a:pPr>
            <a:endParaRPr lang="en-US" sz="3922" dirty="0">
              <a:ln w="3175">
                <a:noFill/>
              </a:ln>
              <a:solidFill>
                <a:srgbClr val="505050"/>
              </a:solidFill>
              <a:cs typeface="Segoe UI" pitchFamily="34" charset="0"/>
            </a:endParaRPr>
          </a:p>
        </p:txBody>
      </p:sp>
      <p:sp>
        <p:nvSpPr>
          <p:cNvPr id="13" name="Rectangle 12"/>
          <p:cNvSpPr/>
          <p:nvPr/>
        </p:nvSpPr>
        <p:spPr>
          <a:xfrm>
            <a:off x="532501" y="4918300"/>
            <a:ext cx="8067824" cy="1174316"/>
          </a:xfrm>
          <a:prstGeom prst="rect">
            <a:avLst/>
          </a:prstGeom>
          <a:solidFill>
            <a:schemeClr val="bg1">
              <a:lumMod val="95000"/>
            </a:schemeClr>
          </a:solidFill>
        </p:spPr>
        <p:txBody>
          <a:bodyPr wrap="square" lIns="134463" tIns="89642" rIns="134463" bIns="89642" anchor="ctr">
            <a:noAutofit/>
          </a:bodyPr>
          <a:lstStyle/>
          <a:p>
            <a:r>
              <a:rPr lang="pl-PL" sz="2353" dirty="0">
                <a:solidFill>
                  <a:srgbClr val="505050"/>
                </a:solidFill>
                <a:cs typeface="Segoe UI Light" panose="020B0502040204020203" pitchFamily="34" charset="0"/>
              </a:rPr>
              <a:t>Dostępne globalnie, w krajach w których sprzedawane są licencje grupowe, także w </a:t>
            </a:r>
            <a:r>
              <a:rPr lang="pl-PL" sz="2353" dirty="0" smtClean="0">
                <a:solidFill>
                  <a:srgbClr val="505050"/>
                </a:solidFill>
                <a:cs typeface="Segoe UI Light" panose="020B0502040204020203" pitchFamily="34" charset="0"/>
              </a:rPr>
              <a:t>PL</a:t>
            </a:r>
            <a:endParaRPr lang="en-US" sz="2353" dirty="0">
              <a:solidFill>
                <a:srgbClr val="505050"/>
              </a:solidFill>
              <a:cs typeface="Segoe UI Light" panose="020B0502040204020203" pitchFamily="34" charset="0"/>
            </a:endParaRPr>
          </a:p>
        </p:txBody>
      </p:sp>
      <p:sp>
        <p:nvSpPr>
          <p:cNvPr id="4" name="Rectangle 3"/>
          <p:cNvSpPr/>
          <p:nvPr/>
        </p:nvSpPr>
        <p:spPr>
          <a:xfrm>
            <a:off x="2252133" y="6211669"/>
            <a:ext cx="7119139" cy="276999"/>
          </a:xfrm>
          <a:prstGeom prst="rect">
            <a:avLst/>
          </a:prstGeom>
        </p:spPr>
        <p:txBody>
          <a:bodyPr wrap="square">
            <a:spAutoFit/>
          </a:bodyPr>
          <a:lstStyle/>
          <a:p>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Osobna</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płatność</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za</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wybrane</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usługi</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Premium /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Partnerów</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(Oracle)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zakupy</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w </a:t>
            </a:r>
            <a:r>
              <a:rPr lang="en-US" sz="1200" spc="-70" dirty="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danych</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w Azure </a:t>
            </a:r>
            <a:r>
              <a:rPr lang="pl-PL" sz="1200" spc="-70" dirty="0" smtClean="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i</a:t>
            </a:r>
            <a:r>
              <a:rPr lang="en-US" sz="1200" spc="-70" dirty="0" smtClean="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 </a:t>
            </a:r>
            <a:r>
              <a:rPr lang="en-US" sz="1200" spc="-7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Data Market</a:t>
            </a:r>
          </a:p>
        </p:txBody>
      </p:sp>
    </p:spTree>
    <p:extLst>
      <p:ext uri="{BB962C8B-B14F-4D97-AF65-F5344CB8AC3E}">
        <p14:creationId xmlns:p14="http://schemas.microsoft.com/office/powerpoint/2010/main" val="3671702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2521" b="13483"/>
          <a:stretch/>
        </p:blipFill>
        <p:spPr>
          <a:xfrm>
            <a:off x="0" y="-12212"/>
            <a:ext cx="12204701" cy="6908312"/>
          </a:xfrm>
          <a:prstGeom prst="rect">
            <a:avLst/>
          </a:prstGeom>
        </p:spPr>
      </p:pic>
      <p:sp>
        <p:nvSpPr>
          <p:cNvPr id="2" name="Title 1"/>
          <p:cNvSpPr>
            <a:spLocks noGrp="1"/>
          </p:cNvSpPr>
          <p:nvPr>
            <p:ph type="title"/>
          </p:nvPr>
        </p:nvSpPr>
        <p:spPr>
          <a:xfrm>
            <a:off x="519249" y="229056"/>
            <a:ext cx="11672751" cy="747791"/>
          </a:xfrm>
        </p:spPr>
        <p:txBody>
          <a:bodyPr/>
          <a:lstStyle/>
          <a:p>
            <a:pPr algn="r"/>
            <a:r>
              <a:rPr lang="pl-PL" dirty="0" smtClean="0">
                <a:solidFill>
                  <a:srgbClr val="00AEEF"/>
                </a:solidFill>
              </a:rPr>
              <a:t>Emil Wasilewski</a:t>
            </a:r>
            <a:endParaRPr lang="pl-PL" dirty="0">
              <a:solidFill>
                <a:srgbClr val="00AEEF"/>
              </a:solidFill>
            </a:endParaRPr>
          </a:p>
        </p:txBody>
      </p:sp>
      <p:sp>
        <p:nvSpPr>
          <p:cNvPr id="6" name="Content Placeholder 5"/>
          <p:cNvSpPr>
            <a:spLocks noGrp="1"/>
          </p:cNvSpPr>
          <p:nvPr>
            <p:ph type="body" sz="quarter" idx="10"/>
          </p:nvPr>
        </p:nvSpPr>
        <p:spPr>
          <a:xfrm>
            <a:off x="5207001" y="976847"/>
            <a:ext cx="6984999" cy="3476620"/>
          </a:xfrm>
        </p:spPr>
        <p:txBody>
          <a:bodyPr>
            <a:noAutofit/>
          </a:bodyPr>
          <a:lstStyle/>
          <a:p>
            <a:pPr algn="r"/>
            <a:r>
              <a:rPr lang="pl-PL" sz="3200" dirty="0">
                <a:solidFill>
                  <a:srgbClr val="FFFFFF"/>
                </a:solidFill>
              </a:rPr>
              <a:t>Konsultant IT w ZapytajEmila.pl</a:t>
            </a:r>
          </a:p>
          <a:p>
            <a:pPr algn="r"/>
            <a:r>
              <a:rPr lang="pl-PL" sz="3200" dirty="0" smtClean="0">
                <a:solidFill>
                  <a:srgbClr val="FFFFFF"/>
                </a:solidFill>
              </a:rPr>
              <a:t>MCTS </a:t>
            </a:r>
            <a:r>
              <a:rPr lang="pl-PL" sz="3200" dirty="0">
                <a:solidFill>
                  <a:srgbClr val="FFFFFF"/>
                </a:solidFill>
              </a:rPr>
              <a:t>| MCSA | MCITP </a:t>
            </a:r>
            <a:r>
              <a:rPr lang="pl-PL" sz="3200" dirty="0" smtClean="0">
                <a:solidFill>
                  <a:srgbClr val="FFFFFF"/>
                </a:solidFill>
              </a:rPr>
              <a:t>| MCSD | </a:t>
            </a:r>
            <a:r>
              <a:rPr lang="pl-PL" sz="3200" dirty="0">
                <a:solidFill>
                  <a:srgbClr val="FFFFFF"/>
                </a:solidFill>
              </a:rPr>
              <a:t>MCT</a:t>
            </a:r>
          </a:p>
          <a:p>
            <a:pPr algn="r"/>
            <a:endParaRPr lang="pl-PL" sz="3200" dirty="0">
              <a:solidFill>
                <a:srgbClr val="FFFFFF"/>
              </a:solidFill>
            </a:endParaRPr>
          </a:p>
          <a:p>
            <a:pPr algn="r"/>
            <a:r>
              <a:rPr lang="pl-PL" sz="3200" dirty="0">
                <a:solidFill>
                  <a:srgbClr val="FFFFFF"/>
                </a:solidFill>
              </a:rPr>
              <a:t>Kontakt</a:t>
            </a:r>
          </a:p>
          <a:p>
            <a:pPr lvl="1" algn="r"/>
            <a:r>
              <a:rPr lang="pl-PL" sz="3200" dirty="0">
                <a:solidFill>
                  <a:srgbClr val="FFFFFF"/>
                </a:solidFill>
              </a:rPr>
              <a:t>emil@zapytajemila.pl</a:t>
            </a:r>
          </a:p>
          <a:p>
            <a:pPr lvl="1" algn="r"/>
            <a:r>
              <a:rPr lang="pl-PL" sz="3200" dirty="0">
                <a:solidFill>
                  <a:srgbClr val="FFFFFF"/>
                </a:solidFill>
              </a:rPr>
              <a:t>blog: zapytajemila.pl</a:t>
            </a:r>
          </a:p>
          <a:p>
            <a:pPr lvl="1" algn="r"/>
            <a:r>
              <a:rPr lang="pl-PL" sz="3200" dirty="0">
                <a:solidFill>
                  <a:srgbClr val="FFFFFF"/>
                </a:solidFill>
              </a:rPr>
              <a:t>@</a:t>
            </a:r>
            <a:r>
              <a:rPr lang="pl-PL" sz="3200" dirty="0" err="1">
                <a:solidFill>
                  <a:srgbClr val="FFFFFF"/>
                </a:solidFill>
              </a:rPr>
              <a:t>WasilewskiEmil</a:t>
            </a:r>
            <a:endParaRPr lang="pl-PL" sz="3200" dirty="0">
              <a:solidFill>
                <a:srgbClr val="FFFFFF"/>
              </a:solidFill>
            </a:endParaRPr>
          </a:p>
        </p:txBody>
      </p:sp>
    </p:spTree>
    <p:extLst>
      <p:ext uri="{BB962C8B-B14F-4D97-AF65-F5344CB8AC3E}">
        <p14:creationId xmlns:p14="http://schemas.microsoft.com/office/powerpoint/2010/main" val="4235338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 jeszcze warto wiedzieć?</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1802364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Ile kosztuje Microsoft Azure?</a:t>
            </a:r>
            <a:endParaRPr lang="en-US" dirty="0"/>
          </a:p>
        </p:txBody>
      </p:sp>
      <p:sp>
        <p:nvSpPr>
          <p:cNvPr id="29" name="TextBox 28"/>
          <p:cNvSpPr txBox="1"/>
          <p:nvPr/>
        </p:nvSpPr>
        <p:spPr>
          <a:xfrm>
            <a:off x="642317" y="924342"/>
            <a:ext cx="11405749" cy="5239391"/>
          </a:xfrm>
          <a:prstGeom prst="rect">
            <a:avLst/>
          </a:prstGeom>
          <a:noFill/>
        </p:spPr>
        <p:txBody>
          <a:bodyPr wrap="square" lIns="179185" tIns="143348" rIns="179185" bIns="143348" rtlCol="0">
            <a:noAutofit/>
          </a:bodyPr>
          <a:lstStyle/>
          <a:p>
            <a:pPr defTabSz="914199">
              <a:spcBef>
                <a:spcPct val="20000"/>
              </a:spcBef>
              <a:spcAft>
                <a:spcPts val="1174"/>
              </a:spcAft>
              <a:buSzPct val="80000"/>
            </a:pPr>
            <a:r>
              <a:rPr lang="pl-PL" sz="2400" spc="-49" dirty="0">
                <a:gradFill>
                  <a:gsLst>
                    <a:gs pos="2917">
                      <a:srgbClr val="00188F"/>
                    </a:gs>
                    <a:gs pos="30000">
                      <a:srgbClr val="00188F"/>
                    </a:gs>
                  </a:gsLst>
                  <a:lin ang="5400000" scaled="0"/>
                </a:gradFill>
                <a:latin typeface="Segoe UI Light"/>
              </a:rPr>
              <a:t>Do obliczenia ceny orientacyjnej służy kalkulator na </a:t>
            </a:r>
            <a:r>
              <a:rPr lang="pl-PL" sz="2400" u="sng" spc="-49" dirty="0">
                <a:gradFill>
                  <a:gsLst>
                    <a:gs pos="2917">
                      <a:srgbClr val="00188F"/>
                    </a:gs>
                    <a:gs pos="30000">
                      <a:srgbClr val="00188F"/>
                    </a:gs>
                  </a:gsLst>
                  <a:lin ang="5400000" scaled="0"/>
                </a:gradFill>
                <a:latin typeface="Segoe UI Light"/>
              </a:rPr>
              <a:t>https://azure.microsoft.com/pl-pl/pricing/calculator/</a:t>
            </a:r>
            <a:endParaRPr lang="en-US" sz="2400" u="sng" spc="-49" dirty="0">
              <a:gradFill>
                <a:gsLst>
                  <a:gs pos="2917">
                    <a:srgbClr val="00188F"/>
                  </a:gs>
                  <a:gs pos="30000">
                    <a:srgbClr val="00188F"/>
                  </a:gs>
                </a:gsLst>
                <a:lin ang="5400000" scaled="0"/>
              </a:gradFill>
              <a:latin typeface="Segoe UI Light"/>
            </a:endParaRPr>
          </a:p>
          <a:p>
            <a:pPr defTabSz="914199">
              <a:spcAft>
                <a:spcPts val="588"/>
              </a:spcAft>
            </a:pPr>
            <a:r>
              <a:rPr lang="pl-PL" b="1" spc="-49" dirty="0">
                <a:gradFill>
                  <a:gsLst>
                    <a:gs pos="0">
                      <a:srgbClr val="505050"/>
                    </a:gs>
                    <a:gs pos="100000">
                      <a:srgbClr val="505050"/>
                    </a:gs>
                  </a:gsLst>
                  <a:lin ang="0" scaled="0"/>
                </a:gradFill>
                <a:latin typeface="Segoe UI Light"/>
              </a:rPr>
              <a:t>Należy wziąć pod uwagę: </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Wykorzystaną moc (w oknach czasowych) </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Potrzebną przestrzeń magazynową (przyrostowo)</a:t>
            </a:r>
          </a:p>
          <a:p>
            <a:pPr marL="457099" lvl="1" defTabSz="914199">
              <a:spcAft>
                <a:spcPts val="588"/>
              </a:spcAft>
            </a:pPr>
            <a:r>
              <a:rPr lang="pl-PL" sz="1400" spc="-49" dirty="0">
                <a:gradFill>
                  <a:gsLst>
                    <a:gs pos="0">
                      <a:srgbClr val="505050"/>
                    </a:gs>
                    <a:gs pos="100000">
                      <a:srgbClr val="505050"/>
                    </a:gs>
                  </a:gsLst>
                  <a:lin ang="0" scaled="0"/>
                </a:gradFill>
                <a:latin typeface="Segoe UI Light"/>
              </a:rPr>
              <a:t>	/nadmiarową lokalnie lub z rozproszeniem geograficznym</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Transfer (tylko wychodzący z </a:t>
            </a:r>
            <a:r>
              <a:rPr lang="pl-PL" spc="-49" dirty="0" smtClean="0">
                <a:gradFill>
                  <a:gsLst>
                    <a:gs pos="0">
                      <a:srgbClr val="505050"/>
                    </a:gs>
                    <a:gs pos="100000">
                      <a:srgbClr val="505050"/>
                    </a:gs>
                  </a:gsLst>
                  <a:lin ang="0" scaled="0"/>
                </a:gradFill>
                <a:latin typeface="Segoe UI Light"/>
              </a:rPr>
              <a:t>Microsoft </a:t>
            </a:r>
            <a:r>
              <a:rPr lang="pl-PL" spc="-49" dirty="0">
                <a:gradFill>
                  <a:gsLst>
                    <a:gs pos="0">
                      <a:srgbClr val="505050"/>
                    </a:gs>
                    <a:gs pos="100000">
                      <a:srgbClr val="505050"/>
                    </a:gs>
                  </a:gsLst>
                  <a:lin ang="0" scaled="0"/>
                </a:gradFill>
                <a:latin typeface="Segoe UI Light"/>
              </a:rPr>
              <a:t>Azure)</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Połączenie VPN (jeżeli jest potrzebne)</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Wsparcie techniczne</a:t>
            </a:r>
          </a:p>
          <a:p>
            <a:pPr defTabSz="914199">
              <a:spcAft>
                <a:spcPts val="588"/>
              </a:spcAft>
            </a:pPr>
            <a:r>
              <a:rPr lang="pl-PL" b="1" spc="-49" dirty="0" smtClean="0">
                <a:gradFill>
                  <a:gsLst>
                    <a:gs pos="0">
                      <a:srgbClr val="505050"/>
                    </a:gs>
                    <a:gs pos="100000">
                      <a:srgbClr val="505050"/>
                    </a:gs>
                  </a:gsLst>
                  <a:lin ang="0" scaled="0"/>
                </a:gradFill>
                <a:latin typeface="Segoe UI Light"/>
              </a:rPr>
              <a:t>Dodatkowo</a:t>
            </a:r>
            <a:r>
              <a:rPr lang="pl-PL" b="1" spc="-49" dirty="0">
                <a:gradFill>
                  <a:gsLst>
                    <a:gs pos="0">
                      <a:srgbClr val="505050"/>
                    </a:gs>
                    <a:gs pos="100000">
                      <a:srgbClr val="505050"/>
                    </a:gs>
                  </a:gsLst>
                  <a:lin ang="0" scaled="0"/>
                </a:gradFill>
                <a:latin typeface="Segoe UI Light"/>
              </a:rPr>
              <a:t>…</a:t>
            </a:r>
          </a:p>
          <a:p>
            <a:pPr marL="342838" indent="-342838" defTabSz="914199">
              <a:spcAft>
                <a:spcPts val="588"/>
              </a:spcAft>
              <a:buFont typeface="Arial" panose="020B0604020202020204" pitchFamily="34" charset="0"/>
              <a:buChar char="•"/>
            </a:pPr>
            <a:r>
              <a:rPr lang="pl-PL" spc="-49" dirty="0">
                <a:gradFill>
                  <a:gsLst>
                    <a:gs pos="0">
                      <a:srgbClr val="505050"/>
                    </a:gs>
                    <a:gs pos="100000">
                      <a:srgbClr val="505050"/>
                    </a:gs>
                  </a:gsLst>
                  <a:lin ang="0" scaled="0"/>
                </a:gradFill>
                <a:latin typeface="Segoe UI Light"/>
              </a:rPr>
              <a:t>Maszyna wirtualna zawiera w sobie koszty:</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Licencji Windows Server wraz z CAL-</a:t>
            </a:r>
            <a:r>
              <a:rPr lang="pl-PL" spc="-49" dirty="0" err="1">
                <a:gradFill>
                  <a:gsLst>
                    <a:gs pos="0">
                      <a:srgbClr val="505050"/>
                    </a:gs>
                    <a:gs pos="100000">
                      <a:srgbClr val="505050"/>
                    </a:gs>
                  </a:gsLst>
                  <a:lin ang="0" scaled="0"/>
                </a:gradFill>
                <a:latin typeface="Segoe UI Light"/>
              </a:rPr>
              <a:t>ami</a:t>
            </a:r>
            <a:r>
              <a:rPr lang="pl-PL" spc="-49" dirty="0">
                <a:gradFill>
                  <a:gsLst>
                    <a:gs pos="0">
                      <a:srgbClr val="505050"/>
                    </a:gs>
                    <a:gs pos="100000">
                      <a:srgbClr val="505050"/>
                    </a:gs>
                  </a:gsLst>
                  <a:lin ang="0" scaled="0"/>
                </a:gradFill>
                <a:latin typeface="Segoe UI Light"/>
              </a:rPr>
              <a:t> (zawsze)</a:t>
            </a:r>
          </a:p>
          <a:p>
            <a:pPr marL="799939" lvl="1" indent="-342838" defTabSz="914199">
              <a:spcAft>
                <a:spcPts val="588"/>
              </a:spcAft>
              <a:buFont typeface="Wingdings" panose="05000000000000000000" pitchFamily="2" charset="2"/>
              <a:buChar char="§"/>
            </a:pPr>
            <a:r>
              <a:rPr lang="pl-PL" spc="-49" dirty="0">
                <a:gradFill>
                  <a:gsLst>
                    <a:gs pos="0">
                      <a:srgbClr val="505050"/>
                    </a:gs>
                    <a:gs pos="100000">
                      <a:srgbClr val="505050"/>
                    </a:gs>
                  </a:gsLst>
                  <a:lin ang="0" scaled="0"/>
                </a:gradFill>
                <a:latin typeface="Segoe UI Light"/>
              </a:rPr>
              <a:t>Licencji SQL oraz </a:t>
            </a:r>
            <a:r>
              <a:rPr lang="pl-PL" spc="-49" dirty="0" err="1">
                <a:gradFill>
                  <a:gsLst>
                    <a:gs pos="0">
                      <a:srgbClr val="505050"/>
                    </a:gs>
                    <a:gs pos="100000">
                      <a:srgbClr val="505050"/>
                    </a:gs>
                  </a:gsLst>
                  <a:lin ang="0" scaled="0"/>
                </a:gradFill>
                <a:latin typeface="Segoe UI Light"/>
              </a:rPr>
              <a:t>Biztalk</a:t>
            </a:r>
            <a:r>
              <a:rPr lang="pl-PL" spc="-49" dirty="0">
                <a:gradFill>
                  <a:gsLst>
                    <a:gs pos="0">
                      <a:srgbClr val="505050"/>
                    </a:gs>
                    <a:gs pos="100000">
                      <a:srgbClr val="505050"/>
                    </a:gs>
                  </a:gsLst>
                  <a:lin ang="0" scaled="0"/>
                </a:gradFill>
                <a:latin typeface="Segoe UI Light"/>
              </a:rPr>
              <a:t> wraz z CAL-</a:t>
            </a:r>
            <a:r>
              <a:rPr lang="pl-PL" spc="-49" dirty="0" err="1">
                <a:gradFill>
                  <a:gsLst>
                    <a:gs pos="0">
                      <a:srgbClr val="505050"/>
                    </a:gs>
                    <a:gs pos="100000">
                      <a:srgbClr val="505050"/>
                    </a:gs>
                  </a:gsLst>
                  <a:lin ang="0" scaled="0"/>
                </a:gradFill>
                <a:latin typeface="Segoe UI Light"/>
              </a:rPr>
              <a:t>ami</a:t>
            </a:r>
            <a:r>
              <a:rPr lang="pl-PL" spc="-49" dirty="0">
                <a:gradFill>
                  <a:gsLst>
                    <a:gs pos="0">
                      <a:srgbClr val="505050"/>
                    </a:gs>
                    <a:gs pos="100000">
                      <a:srgbClr val="505050"/>
                    </a:gs>
                  </a:gsLst>
                  <a:lin ang="0" scaled="0"/>
                </a:gradFill>
                <a:latin typeface="Segoe UI Light"/>
              </a:rPr>
              <a:t> (dla maszyn z szablonu)</a:t>
            </a:r>
          </a:p>
          <a:p>
            <a:pPr marL="342838" indent="-342838" defTabSz="914199">
              <a:spcAft>
                <a:spcPts val="588"/>
              </a:spcAft>
              <a:buFont typeface="Arial" panose="020B0604020202020204" pitchFamily="34" charset="0"/>
              <a:buChar char="•"/>
            </a:pPr>
            <a:r>
              <a:rPr lang="pl-PL" spc="-49" dirty="0">
                <a:gradFill>
                  <a:gsLst>
                    <a:gs pos="0">
                      <a:srgbClr val="505050"/>
                    </a:gs>
                    <a:gs pos="100000">
                      <a:srgbClr val="505050"/>
                    </a:gs>
                  </a:gsLst>
                  <a:lin ang="0" scaled="0"/>
                </a:gradFill>
                <a:latin typeface="Segoe UI Light"/>
              </a:rPr>
              <a:t>Możemy przenosić posiadane licencje w ramach programu SA</a:t>
            </a:r>
          </a:p>
          <a:p>
            <a:pPr marL="342838" indent="-342838" defTabSz="914199">
              <a:spcAft>
                <a:spcPts val="588"/>
              </a:spcAft>
              <a:buFont typeface="Arial" panose="020B0604020202020204" pitchFamily="34" charset="0"/>
              <a:buChar char="•"/>
            </a:pPr>
            <a:endParaRPr lang="pl-PL" spc="-49" dirty="0">
              <a:gradFill>
                <a:gsLst>
                  <a:gs pos="0">
                    <a:srgbClr val="505050"/>
                  </a:gs>
                  <a:gs pos="100000">
                    <a:srgbClr val="505050"/>
                  </a:gs>
                </a:gsLst>
                <a:lin ang="0" scaled="0"/>
              </a:gradFill>
              <a:latin typeface="Segoe UI Light"/>
            </a:endParaRPr>
          </a:p>
          <a:p>
            <a:pPr defTabSz="914199"/>
            <a:endParaRPr lang="en-US" spc="-49" dirty="0">
              <a:gradFill>
                <a:gsLst>
                  <a:gs pos="0">
                    <a:srgbClr val="505050"/>
                  </a:gs>
                  <a:gs pos="100000">
                    <a:srgbClr val="505050"/>
                  </a:gs>
                </a:gsLst>
                <a:lin ang="0" scaled="0"/>
              </a:gradFill>
              <a:latin typeface="Segoe UI Light"/>
            </a:endParaRPr>
          </a:p>
        </p:txBody>
      </p:sp>
      <p:pic>
        <p:nvPicPr>
          <p:cNvPr id="1026" name="Picture 2" descr="C:\Users\eklime\AppData\Local\Temp\SNAGHTMLb122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067" y="1586856"/>
            <a:ext cx="4698999" cy="3845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159090793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fade">
                                      <p:cBhvr>
                                        <p:cTn id="12" dur="500"/>
                                        <p:tgtEl>
                                          <p:spTgt spid="29">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xEl>
                                              <p:pRg st="2" end="2"/>
                                            </p:txEl>
                                          </p:spTgt>
                                        </p:tgtEl>
                                        <p:attrNameLst>
                                          <p:attrName>style.visibility</p:attrName>
                                        </p:attrNameLst>
                                      </p:cBhvr>
                                      <p:to>
                                        <p:strVal val="visible"/>
                                      </p:to>
                                    </p:set>
                                    <p:animEffect transition="in" filter="fade">
                                      <p:cBhvr>
                                        <p:cTn id="16" dur="500"/>
                                        <p:tgtEl>
                                          <p:spTgt spid="2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animEffect transition="in" filter="fade">
                                      <p:cBhvr>
                                        <p:cTn id="19" dur="500"/>
                                        <p:tgtEl>
                                          <p:spTgt spid="2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fade">
                                      <p:cBhvr>
                                        <p:cTn id="22" dur="500"/>
                                        <p:tgtEl>
                                          <p:spTgt spid="2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xEl>
                                              <p:pRg st="5" end="5"/>
                                            </p:txEl>
                                          </p:spTgt>
                                        </p:tgtEl>
                                        <p:attrNameLst>
                                          <p:attrName>style.visibility</p:attrName>
                                        </p:attrNameLst>
                                      </p:cBhvr>
                                      <p:to>
                                        <p:strVal val="visible"/>
                                      </p:to>
                                    </p:set>
                                    <p:animEffect transition="in" filter="fade">
                                      <p:cBhvr>
                                        <p:cTn id="25" dur="500"/>
                                        <p:tgtEl>
                                          <p:spTgt spid="2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xEl>
                                              <p:pRg st="6" end="6"/>
                                            </p:txEl>
                                          </p:spTgt>
                                        </p:tgtEl>
                                        <p:attrNameLst>
                                          <p:attrName>style.visibility</p:attrName>
                                        </p:attrNameLst>
                                      </p:cBhvr>
                                      <p:to>
                                        <p:strVal val="visible"/>
                                      </p:to>
                                    </p:set>
                                    <p:animEffect transition="in" filter="fade">
                                      <p:cBhvr>
                                        <p:cTn id="28" dur="500"/>
                                        <p:tgtEl>
                                          <p:spTgt spid="29">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
                                            <p:txEl>
                                              <p:pRg st="7" end="7"/>
                                            </p:txEl>
                                          </p:spTgt>
                                        </p:tgtEl>
                                        <p:attrNameLst>
                                          <p:attrName>style.visibility</p:attrName>
                                        </p:attrNameLst>
                                      </p:cBhvr>
                                      <p:to>
                                        <p:strVal val="visible"/>
                                      </p:to>
                                    </p:set>
                                    <p:animEffect transition="in" filter="fade">
                                      <p:cBhvr>
                                        <p:cTn id="31" dur="500"/>
                                        <p:tgtEl>
                                          <p:spTgt spid="2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xEl>
                                              <p:pRg st="8" end="8"/>
                                            </p:txEl>
                                          </p:spTgt>
                                        </p:tgtEl>
                                        <p:attrNameLst>
                                          <p:attrName>style.visibility</p:attrName>
                                        </p:attrNameLst>
                                      </p:cBhvr>
                                      <p:to>
                                        <p:strVal val="visible"/>
                                      </p:to>
                                    </p:set>
                                    <p:animEffect transition="in" filter="fade">
                                      <p:cBhvr>
                                        <p:cTn id="36" dur="500"/>
                                        <p:tgtEl>
                                          <p:spTgt spid="29">
                                            <p:txEl>
                                              <p:pRg st="8" end="8"/>
                                            </p:txEl>
                                          </p:spTgt>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29">
                                            <p:txEl>
                                              <p:pRg st="9" end="9"/>
                                            </p:txEl>
                                          </p:spTgt>
                                        </p:tgtEl>
                                        <p:attrNameLst>
                                          <p:attrName>style.visibility</p:attrName>
                                        </p:attrNameLst>
                                      </p:cBhvr>
                                      <p:to>
                                        <p:strVal val="visible"/>
                                      </p:to>
                                    </p:set>
                                    <p:animEffect transition="in" filter="fade">
                                      <p:cBhvr>
                                        <p:cTn id="40" dur="500"/>
                                        <p:tgtEl>
                                          <p:spTgt spid="29">
                                            <p:txEl>
                                              <p:pRg st="9" end="9"/>
                                            </p:txEl>
                                          </p:spTgt>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29">
                                            <p:txEl>
                                              <p:pRg st="10" end="10"/>
                                            </p:txEl>
                                          </p:spTgt>
                                        </p:tgtEl>
                                        <p:attrNameLst>
                                          <p:attrName>style.visibility</p:attrName>
                                        </p:attrNameLst>
                                      </p:cBhvr>
                                      <p:to>
                                        <p:strVal val="visible"/>
                                      </p:to>
                                    </p:set>
                                    <p:animEffect transition="in" filter="fade">
                                      <p:cBhvr>
                                        <p:cTn id="44" dur="500"/>
                                        <p:tgtEl>
                                          <p:spTgt spid="29">
                                            <p:txEl>
                                              <p:pRg st="10" end="10"/>
                                            </p:txEl>
                                          </p:spTgt>
                                        </p:tgtEl>
                                      </p:cBhvr>
                                    </p:animEffect>
                                  </p:childTnLst>
                                </p:cTn>
                              </p:par>
                            </p:childTnLst>
                          </p:cTn>
                        </p:par>
                        <p:par>
                          <p:cTn id="45" fill="hold">
                            <p:stCondLst>
                              <p:cond delay="1500"/>
                            </p:stCondLst>
                            <p:childTnLst>
                              <p:par>
                                <p:cTn id="46" presetID="10" presetClass="entr" presetSubtype="0" fill="hold" nodeType="afterEffect">
                                  <p:stCondLst>
                                    <p:cond delay="0"/>
                                  </p:stCondLst>
                                  <p:childTnLst>
                                    <p:set>
                                      <p:cBhvr>
                                        <p:cTn id="47" dur="1" fill="hold">
                                          <p:stCondLst>
                                            <p:cond delay="0"/>
                                          </p:stCondLst>
                                        </p:cTn>
                                        <p:tgtEl>
                                          <p:spTgt spid="29">
                                            <p:txEl>
                                              <p:pRg st="11" end="11"/>
                                            </p:txEl>
                                          </p:spTgt>
                                        </p:tgtEl>
                                        <p:attrNameLst>
                                          <p:attrName>style.visibility</p:attrName>
                                        </p:attrNameLst>
                                      </p:cBhvr>
                                      <p:to>
                                        <p:strVal val="visible"/>
                                      </p:to>
                                    </p:set>
                                    <p:animEffect transition="in" filter="fade">
                                      <p:cBhvr>
                                        <p:cTn id="48" dur="500"/>
                                        <p:tgtEl>
                                          <p:spTgt spid="29">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xEl>
                                              <p:pRg st="12" end="12"/>
                                            </p:txEl>
                                          </p:spTgt>
                                        </p:tgtEl>
                                        <p:attrNameLst>
                                          <p:attrName>style.visibility</p:attrName>
                                        </p:attrNameLst>
                                      </p:cBhvr>
                                      <p:to>
                                        <p:strVal val="visible"/>
                                      </p:to>
                                    </p:set>
                                    <p:animEffect transition="in" filter="fade">
                                      <p:cBhvr>
                                        <p:cTn id="53" dur="500"/>
                                        <p:tgtEl>
                                          <p:spTgt spid="2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Skąd czerpać wiedzę</a:t>
            </a:r>
            <a:endParaRPr lang="pl-PL" dirty="0"/>
          </a:p>
        </p:txBody>
      </p:sp>
      <p:sp>
        <p:nvSpPr>
          <p:cNvPr id="3" name="Content Placeholder 2"/>
          <p:cNvSpPr>
            <a:spLocks noGrp="1"/>
          </p:cNvSpPr>
          <p:nvPr>
            <p:ph idx="1"/>
          </p:nvPr>
        </p:nvSpPr>
        <p:spPr>
          <a:xfrm>
            <a:off x="838200" y="1286933"/>
            <a:ext cx="10515600" cy="4890030"/>
          </a:xfrm>
        </p:spPr>
        <p:txBody>
          <a:bodyPr/>
          <a:lstStyle/>
          <a:p>
            <a:r>
              <a:rPr lang="pl-PL" dirty="0" smtClean="0"/>
              <a:t>Na spotkaniach naszej grupy – ale te odbywają się raz na miesiąc</a:t>
            </a:r>
          </a:p>
          <a:p>
            <a:r>
              <a:rPr lang="pl-PL" dirty="0" smtClean="0"/>
              <a:t>Zatem Internet!</a:t>
            </a:r>
          </a:p>
          <a:p>
            <a:pPr lvl="1"/>
            <a:r>
              <a:rPr lang="pl-PL" dirty="0">
                <a:hlinkClick r:id="rId2"/>
              </a:rPr>
              <a:t>http://chmurowisko.pl/gdzie-szukac-wiedzy-o-microsoft-azure</a:t>
            </a:r>
            <a:r>
              <a:rPr lang="pl-PL" dirty="0" smtClean="0">
                <a:hlinkClick r:id="rId2"/>
              </a:rPr>
              <a:t>/</a:t>
            </a:r>
            <a:r>
              <a:rPr lang="pl-PL" dirty="0" smtClean="0"/>
              <a:t> </a:t>
            </a:r>
          </a:p>
          <a:p>
            <a:pPr lvl="1"/>
            <a:r>
              <a:rPr lang="pl-PL" dirty="0">
                <a:hlinkClick r:id="rId3"/>
              </a:rPr>
              <a:t>https://chmurowisko.pl/serwisy-microsoft-azure</a:t>
            </a:r>
            <a:r>
              <a:rPr lang="pl-PL" dirty="0" smtClean="0">
                <a:hlinkClick r:id="rId3"/>
              </a:rPr>
              <a:t>/</a:t>
            </a:r>
            <a:r>
              <a:rPr lang="pl-PL" dirty="0" smtClean="0"/>
              <a:t> </a:t>
            </a:r>
          </a:p>
          <a:p>
            <a:pPr lvl="1"/>
            <a:r>
              <a:rPr lang="pl-PL" dirty="0">
                <a:hlinkClick r:id="rId4"/>
              </a:rPr>
              <a:t>https://azure.microsoft.com/en-us/pricing/purchase-options</a:t>
            </a:r>
            <a:r>
              <a:rPr lang="pl-PL" dirty="0" smtClean="0">
                <a:hlinkClick r:id="rId4"/>
              </a:rPr>
              <a:t>/</a:t>
            </a:r>
            <a:r>
              <a:rPr lang="pl-PL" dirty="0" smtClean="0"/>
              <a:t> </a:t>
            </a:r>
          </a:p>
          <a:p>
            <a:pPr lvl="1"/>
            <a:r>
              <a:rPr lang="pl-PL" dirty="0">
                <a:hlinkClick r:id="rId5"/>
              </a:rPr>
              <a:t>http://</a:t>
            </a:r>
            <a:r>
              <a:rPr lang="pl-PL" dirty="0" smtClean="0">
                <a:hlinkClick r:id="rId5"/>
              </a:rPr>
              <a:t>codeguru.geekclub.pl/static/aleyakto</a:t>
            </a:r>
            <a:r>
              <a:rPr lang="pl-PL" dirty="0" smtClean="0"/>
              <a:t> </a:t>
            </a:r>
          </a:p>
          <a:p>
            <a:pPr lvl="1"/>
            <a:r>
              <a:rPr lang="pl-PL" dirty="0">
                <a:hlinkClick r:id="rId6"/>
              </a:rPr>
              <a:t>https://azure.microsoft.com/en-us/offers/ms-azr-0111p</a:t>
            </a:r>
            <a:r>
              <a:rPr lang="pl-PL" dirty="0" smtClean="0">
                <a:hlinkClick r:id="rId6"/>
              </a:rPr>
              <a:t>/</a:t>
            </a:r>
            <a:r>
              <a:rPr lang="pl-PL" dirty="0" smtClean="0"/>
              <a:t> </a:t>
            </a:r>
          </a:p>
          <a:p>
            <a:pPr lvl="1"/>
            <a:r>
              <a:rPr lang="pl-PL" dirty="0">
                <a:hlinkClick r:id="rId7"/>
              </a:rPr>
              <a:t>https://www.microsoft.com/bizspark/#</a:t>
            </a:r>
            <a:r>
              <a:rPr lang="pl-PL" dirty="0" smtClean="0">
                <a:hlinkClick r:id="rId7"/>
              </a:rPr>
              <a:t>start-one</a:t>
            </a:r>
            <a:r>
              <a:rPr lang="pl-PL" dirty="0" smtClean="0"/>
              <a:t> </a:t>
            </a:r>
            <a:endParaRPr lang="pl-PL" dirty="0"/>
          </a:p>
        </p:txBody>
      </p:sp>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2697960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6857" y="2031021"/>
            <a:ext cx="10258286" cy="1686801"/>
          </a:xfrm>
        </p:spPr>
        <p:txBody>
          <a:bodyPr/>
          <a:lstStyle/>
          <a:p>
            <a:pPr algn="ctr"/>
            <a:r>
              <a:rPr lang="pl-PL" dirty="0" smtClean="0"/>
              <a:t>Q &amp; A</a:t>
            </a:r>
            <a:endParaRPr lang="pl-PL" dirty="0"/>
          </a:p>
        </p:txBody>
      </p:sp>
    </p:spTree>
    <p:extLst>
      <p:ext uri="{BB962C8B-B14F-4D97-AF65-F5344CB8AC3E}">
        <p14:creationId xmlns:p14="http://schemas.microsoft.com/office/powerpoint/2010/main" val="585395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Title 3"/>
          <p:cNvSpPr txBox="1">
            <a:spLocks/>
          </p:cNvSpPr>
          <p:nvPr/>
        </p:nvSpPr>
        <p:spPr>
          <a:xfrm>
            <a:off x="269238" y="2618927"/>
            <a:ext cx="11653523" cy="1620147"/>
          </a:xfrm>
          <a:prstGeom prst="rect">
            <a:avLst/>
          </a:prstGeom>
          <a:noFill/>
        </p:spPr>
        <p:txBody>
          <a:bodyPr vert="horz" wrap="square" lIns="143428" tIns="89642" rIns="143428" bIns="89642" rtlCol="0" anchor="t" anchorCtr="0">
            <a:spAutoFit/>
          </a:bodyPr>
          <a:lstStyle>
            <a:lvl1pPr algn="l" defTabSz="932667" rtl="0" eaLnBrk="1" latinLnBrk="0" hangingPunct="1">
              <a:lnSpc>
                <a:spcPct val="90000"/>
              </a:lnSpc>
              <a:spcBef>
                <a:spcPct val="0"/>
              </a:spcBef>
              <a:buNone/>
              <a:defRPr lang="en-US" sz="7199"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algn="ctr"/>
            <a:r>
              <a:rPr lang="pl-PL" sz="6470" dirty="0"/>
              <a:t>Emil Wasilewski</a:t>
            </a:r>
            <a:br>
              <a:rPr lang="pl-PL" sz="6470" dirty="0"/>
            </a:br>
            <a:r>
              <a:rPr lang="pl-PL" sz="3921" dirty="0"/>
              <a:t>emil@zapytajemila.pl</a:t>
            </a:r>
            <a:endParaRPr lang="pl-PL" sz="647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673" y="4716318"/>
            <a:ext cx="5602655" cy="1559406"/>
          </a:xfrm>
          <a:prstGeom prst="rect">
            <a:avLst/>
          </a:prstGeom>
        </p:spPr>
      </p:pic>
    </p:spTree>
    <p:extLst>
      <p:ext uri="{BB962C8B-B14F-4D97-AF65-F5344CB8AC3E}">
        <p14:creationId xmlns:p14="http://schemas.microsoft.com/office/powerpoint/2010/main" val="201185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55125" y="2160674"/>
            <a:ext cx="3648449" cy="3844413"/>
          </a:xfrm>
          <a:prstGeom prst="rect">
            <a:avLst/>
          </a:prstGeom>
          <a:solidFill>
            <a:schemeClr val="tx1"/>
          </a:solidFill>
        </p:spPr>
        <p:txBody>
          <a:bodyPr wrap="square">
            <a:noAutofit/>
          </a:bodyPr>
          <a:lstStyle/>
          <a:p>
            <a:pPr>
              <a:spcBef>
                <a:spcPts val="294"/>
              </a:spcBef>
              <a:spcAft>
                <a:spcPts val="196"/>
              </a:spcAft>
            </a:pPr>
            <a:endParaRPr lang="en-US" sz="1961" dirty="0">
              <a:solidFill>
                <a:srgbClr val="505050"/>
              </a:solidFill>
            </a:endParaRPr>
          </a:p>
        </p:txBody>
      </p:sp>
      <p:sp>
        <p:nvSpPr>
          <p:cNvPr id="2" name="Title 1"/>
          <p:cNvSpPr>
            <a:spLocks noGrp="1"/>
          </p:cNvSpPr>
          <p:nvPr>
            <p:ph type="title"/>
          </p:nvPr>
        </p:nvSpPr>
        <p:spPr/>
        <p:txBody>
          <a:bodyPr/>
          <a:lstStyle/>
          <a:p>
            <a:r>
              <a:rPr lang="pl-PL" dirty="0" smtClean="0"/>
              <a:t>Microsoft </a:t>
            </a:r>
            <a:r>
              <a:rPr lang="pl-PL" dirty="0" err="1" smtClean="0"/>
              <a:t>Azure</a:t>
            </a:r>
            <a:endParaRPr lang="en-US" dirty="0"/>
          </a:p>
        </p:txBody>
      </p:sp>
      <p:sp>
        <p:nvSpPr>
          <p:cNvPr id="96" name="TextBox 95"/>
          <p:cNvSpPr txBox="1"/>
          <p:nvPr/>
        </p:nvSpPr>
        <p:spPr>
          <a:xfrm>
            <a:off x="4169984" y="2828695"/>
            <a:ext cx="1344637" cy="761400"/>
          </a:xfrm>
          <a:prstGeom prst="rect">
            <a:avLst/>
          </a:prstGeom>
          <a:noFill/>
          <a:ln w="12700">
            <a:noFill/>
          </a:ln>
        </p:spPr>
        <p:txBody>
          <a:bodyPr wrap="square" lIns="0" tIns="0" rIns="0" bIns="0" numCol="1" rtlCol="0" anchor="ctr">
            <a:noAutofit/>
          </a:bodyPr>
          <a:lstStyle/>
          <a:p>
            <a:pPr algn="r" defTabSz="914111"/>
            <a:r>
              <a:rPr lang="en-US" sz="1765" dirty="0">
                <a:solidFill>
                  <a:srgbClr val="008272"/>
                </a:solidFill>
              </a:rPr>
              <a:t>App services</a:t>
            </a:r>
          </a:p>
        </p:txBody>
      </p:sp>
      <p:sp>
        <p:nvSpPr>
          <p:cNvPr id="116" name="TextBox 115"/>
          <p:cNvSpPr txBox="1"/>
          <p:nvPr/>
        </p:nvSpPr>
        <p:spPr>
          <a:xfrm>
            <a:off x="4169984" y="5235220"/>
            <a:ext cx="1344637" cy="761402"/>
          </a:xfrm>
          <a:prstGeom prst="rect">
            <a:avLst/>
          </a:prstGeom>
          <a:noFill/>
          <a:ln w="12700">
            <a:noFill/>
          </a:ln>
        </p:spPr>
        <p:txBody>
          <a:bodyPr wrap="square" lIns="0" tIns="0" rIns="0" bIns="0" numCol="1" rtlCol="0" anchor="ctr">
            <a:noAutofit/>
          </a:bodyPr>
          <a:lstStyle/>
          <a:p>
            <a:pPr algn="r" defTabSz="914111"/>
            <a:r>
              <a:rPr lang="en-US" sz="1765" dirty="0">
                <a:solidFill>
                  <a:srgbClr val="68217A"/>
                </a:solidFill>
              </a:rPr>
              <a:t>Network</a:t>
            </a:r>
          </a:p>
        </p:txBody>
      </p:sp>
      <p:sp>
        <p:nvSpPr>
          <p:cNvPr id="117" name="TextBox 116"/>
          <p:cNvSpPr txBox="1"/>
          <p:nvPr/>
        </p:nvSpPr>
        <p:spPr>
          <a:xfrm>
            <a:off x="4169984" y="4433043"/>
            <a:ext cx="1344637" cy="761402"/>
          </a:xfrm>
          <a:prstGeom prst="rect">
            <a:avLst/>
          </a:prstGeom>
          <a:noFill/>
          <a:ln w="12700">
            <a:noFill/>
          </a:ln>
        </p:spPr>
        <p:txBody>
          <a:bodyPr wrap="square" lIns="0" tIns="0" rIns="0" bIns="0" numCol="1" rtlCol="0" anchor="ctr">
            <a:noAutofit/>
          </a:bodyPr>
          <a:lstStyle/>
          <a:p>
            <a:pPr algn="r" defTabSz="914111"/>
            <a:r>
              <a:rPr lang="en-US" sz="1765" dirty="0">
                <a:solidFill>
                  <a:srgbClr val="DC3C00"/>
                </a:solidFill>
              </a:rPr>
              <a:t>Storage</a:t>
            </a:r>
          </a:p>
        </p:txBody>
      </p:sp>
      <p:sp>
        <p:nvSpPr>
          <p:cNvPr id="118" name="TextBox 117"/>
          <p:cNvSpPr txBox="1"/>
          <p:nvPr/>
        </p:nvSpPr>
        <p:spPr>
          <a:xfrm>
            <a:off x="4169984" y="3630872"/>
            <a:ext cx="1344637" cy="761400"/>
          </a:xfrm>
          <a:prstGeom prst="rect">
            <a:avLst/>
          </a:prstGeom>
          <a:noFill/>
          <a:ln w="12700">
            <a:noFill/>
          </a:ln>
        </p:spPr>
        <p:txBody>
          <a:bodyPr wrap="square" lIns="0" tIns="0" rIns="0" bIns="0" numCol="1" rtlCol="0" anchor="ctr">
            <a:noAutofit/>
          </a:bodyPr>
          <a:lstStyle/>
          <a:p>
            <a:pPr algn="r" defTabSz="914111"/>
            <a:r>
              <a:rPr lang="en-US" sz="1765" dirty="0">
                <a:solidFill>
                  <a:srgbClr val="0072C6"/>
                </a:solidFill>
              </a:rPr>
              <a:t>Compute</a:t>
            </a:r>
          </a:p>
        </p:txBody>
      </p:sp>
      <p:sp>
        <p:nvSpPr>
          <p:cNvPr id="97" name="Rectangle 96"/>
          <p:cNvSpPr/>
          <p:nvPr/>
        </p:nvSpPr>
        <p:spPr bwMode="auto">
          <a:xfrm>
            <a:off x="5602658" y="2828695"/>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Caching</a:t>
            </a:r>
          </a:p>
        </p:txBody>
      </p:sp>
      <p:sp>
        <p:nvSpPr>
          <p:cNvPr id="98" name="Rectangle 97"/>
          <p:cNvSpPr/>
          <p:nvPr/>
        </p:nvSpPr>
        <p:spPr bwMode="auto">
          <a:xfrm>
            <a:off x="6372594" y="2828695"/>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Identity</a:t>
            </a:r>
          </a:p>
        </p:txBody>
      </p:sp>
      <p:sp>
        <p:nvSpPr>
          <p:cNvPr id="99" name="Rectangle 98"/>
          <p:cNvSpPr/>
          <p:nvPr/>
        </p:nvSpPr>
        <p:spPr bwMode="auto">
          <a:xfrm>
            <a:off x="7142529" y="2828695"/>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Service bus</a:t>
            </a:r>
          </a:p>
        </p:txBody>
      </p:sp>
      <p:sp>
        <p:nvSpPr>
          <p:cNvPr id="100" name="Rectangle 99"/>
          <p:cNvSpPr/>
          <p:nvPr/>
        </p:nvSpPr>
        <p:spPr bwMode="auto">
          <a:xfrm>
            <a:off x="7912466" y="2828694"/>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Media</a:t>
            </a:r>
          </a:p>
        </p:txBody>
      </p:sp>
      <p:sp>
        <p:nvSpPr>
          <p:cNvPr id="101" name="Rectangle 100"/>
          <p:cNvSpPr/>
          <p:nvPr/>
        </p:nvSpPr>
        <p:spPr bwMode="auto">
          <a:xfrm>
            <a:off x="8682402" y="2828693"/>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CDN</a:t>
            </a:r>
          </a:p>
        </p:txBody>
      </p:sp>
      <p:sp>
        <p:nvSpPr>
          <p:cNvPr id="102" name="Rectangle 101"/>
          <p:cNvSpPr/>
          <p:nvPr/>
        </p:nvSpPr>
        <p:spPr bwMode="auto">
          <a:xfrm>
            <a:off x="9452339" y="2828693"/>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Integration</a:t>
            </a:r>
          </a:p>
        </p:txBody>
      </p:sp>
      <p:sp>
        <p:nvSpPr>
          <p:cNvPr id="103" name="Rectangle 102"/>
          <p:cNvSpPr/>
          <p:nvPr/>
        </p:nvSpPr>
        <p:spPr bwMode="auto">
          <a:xfrm>
            <a:off x="10222274" y="2828693"/>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HPC</a:t>
            </a:r>
          </a:p>
        </p:txBody>
      </p:sp>
      <p:sp>
        <p:nvSpPr>
          <p:cNvPr id="104" name="Rectangle 103"/>
          <p:cNvSpPr/>
          <p:nvPr/>
        </p:nvSpPr>
        <p:spPr bwMode="auto">
          <a:xfrm>
            <a:off x="10992209" y="2828693"/>
            <a:ext cx="734444" cy="76140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Analytics</a:t>
            </a:r>
          </a:p>
        </p:txBody>
      </p:sp>
      <p:sp>
        <p:nvSpPr>
          <p:cNvPr id="109" name="Rectangle 108"/>
          <p:cNvSpPr/>
          <p:nvPr/>
        </p:nvSpPr>
        <p:spPr bwMode="auto">
          <a:xfrm>
            <a:off x="5602658" y="4433045"/>
            <a:ext cx="734444" cy="76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pl-PL" sz="981" dirty="0">
                <a:solidFill>
                  <a:srgbClr val="FFFFFF"/>
                </a:solidFill>
                <a:ea typeface="Segoe UI" pitchFamily="34" charset="0"/>
                <a:cs typeface="Segoe UI" pitchFamily="34" charset="0"/>
              </a:rPr>
              <a:t>SQL </a:t>
            </a:r>
            <a:r>
              <a:rPr lang="pl-PL" sz="981" dirty="0" err="1">
                <a:solidFill>
                  <a:srgbClr val="FFFFFF"/>
                </a:solidFill>
                <a:ea typeface="Segoe UI" pitchFamily="34" charset="0"/>
                <a:cs typeface="Segoe UI" pitchFamily="34" charset="0"/>
              </a:rPr>
              <a:t>database</a:t>
            </a:r>
            <a:endParaRPr lang="en-US" sz="981" dirty="0">
              <a:solidFill>
                <a:srgbClr val="FFFFFF"/>
              </a:solidFill>
              <a:ea typeface="Segoe UI" pitchFamily="34" charset="0"/>
              <a:cs typeface="Segoe UI" pitchFamily="34" charset="0"/>
            </a:endParaRPr>
          </a:p>
        </p:txBody>
      </p:sp>
      <p:sp>
        <p:nvSpPr>
          <p:cNvPr id="110" name="Rectangle 109"/>
          <p:cNvSpPr/>
          <p:nvPr/>
        </p:nvSpPr>
        <p:spPr bwMode="auto">
          <a:xfrm>
            <a:off x="6372593" y="4433045"/>
            <a:ext cx="734444" cy="76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HDInsight</a:t>
            </a:r>
          </a:p>
        </p:txBody>
      </p:sp>
      <p:sp>
        <p:nvSpPr>
          <p:cNvPr id="111" name="Rectangle 110"/>
          <p:cNvSpPr/>
          <p:nvPr/>
        </p:nvSpPr>
        <p:spPr bwMode="auto">
          <a:xfrm>
            <a:off x="7142528" y="4433045"/>
            <a:ext cx="734444" cy="76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Tables</a:t>
            </a:r>
          </a:p>
        </p:txBody>
      </p:sp>
      <p:sp>
        <p:nvSpPr>
          <p:cNvPr id="112" name="Rectangle 111"/>
          <p:cNvSpPr/>
          <p:nvPr/>
        </p:nvSpPr>
        <p:spPr bwMode="auto">
          <a:xfrm>
            <a:off x="7912464" y="4433042"/>
            <a:ext cx="734444" cy="76140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Blob storage</a:t>
            </a:r>
          </a:p>
        </p:txBody>
      </p:sp>
      <p:sp>
        <p:nvSpPr>
          <p:cNvPr id="113" name="Rectangle 112"/>
          <p:cNvSpPr/>
          <p:nvPr/>
        </p:nvSpPr>
        <p:spPr bwMode="auto">
          <a:xfrm>
            <a:off x="5602658" y="5235220"/>
            <a:ext cx="734444" cy="76140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pl-PL" sz="981" dirty="0">
                <a:solidFill>
                  <a:srgbClr val="FFFFFF"/>
                </a:solidFill>
                <a:ea typeface="Segoe UI" pitchFamily="34" charset="0"/>
                <a:cs typeface="Segoe UI" pitchFamily="34" charset="0"/>
              </a:rPr>
              <a:t>Connect</a:t>
            </a:r>
            <a:endParaRPr lang="en-US" sz="981" dirty="0">
              <a:solidFill>
                <a:srgbClr val="FFFFFF"/>
              </a:solidFill>
              <a:ea typeface="Segoe UI" pitchFamily="34" charset="0"/>
              <a:cs typeface="Segoe UI" pitchFamily="34" charset="0"/>
            </a:endParaRPr>
          </a:p>
        </p:txBody>
      </p:sp>
      <p:sp>
        <p:nvSpPr>
          <p:cNvPr id="114" name="Rectangle 113"/>
          <p:cNvSpPr/>
          <p:nvPr/>
        </p:nvSpPr>
        <p:spPr bwMode="auto">
          <a:xfrm>
            <a:off x="6372593" y="5235220"/>
            <a:ext cx="734444" cy="76140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pl-PL" sz="981" dirty="0">
                <a:solidFill>
                  <a:srgbClr val="FFFFFF"/>
                </a:solidFill>
                <a:ea typeface="Segoe UI" pitchFamily="34" charset="0"/>
                <a:cs typeface="Segoe UI" pitchFamily="34" charset="0"/>
              </a:rPr>
              <a:t>Virtual network</a:t>
            </a:r>
            <a:endParaRPr lang="en-US" sz="981" dirty="0">
              <a:solidFill>
                <a:srgbClr val="FFFFFF"/>
              </a:solidFill>
              <a:ea typeface="Segoe UI" pitchFamily="34" charset="0"/>
              <a:cs typeface="Segoe UI" pitchFamily="34" charset="0"/>
            </a:endParaRPr>
          </a:p>
        </p:txBody>
      </p:sp>
      <p:sp>
        <p:nvSpPr>
          <p:cNvPr id="115" name="Rectangle 114"/>
          <p:cNvSpPr/>
          <p:nvPr/>
        </p:nvSpPr>
        <p:spPr bwMode="auto">
          <a:xfrm>
            <a:off x="7142528" y="5235220"/>
            <a:ext cx="734444" cy="76140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pl-PL" sz="981" dirty="0" err="1">
                <a:solidFill>
                  <a:srgbClr val="FFFFFF"/>
                </a:solidFill>
                <a:ea typeface="Segoe UI" pitchFamily="34" charset="0"/>
                <a:cs typeface="Segoe UI" pitchFamily="34" charset="0"/>
              </a:rPr>
              <a:t>Traffic</a:t>
            </a:r>
            <a:r>
              <a:rPr lang="pl-PL" sz="981" dirty="0">
                <a:solidFill>
                  <a:srgbClr val="FFFFFF"/>
                </a:solidFill>
                <a:ea typeface="Segoe UI" pitchFamily="34" charset="0"/>
                <a:cs typeface="Segoe UI" pitchFamily="34" charset="0"/>
              </a:rPr>
              <a:t> Manager</a:t>
            </a:r>
            <a:endParaRPr lang="en-US" sz="981" dirty="0">
              <a:solidFill>
                <a:srgbClr val="FFFFFF"/>
              </a:solidFill>
              <a:ea typeface="Segoe UI" pitchFamily="34" charset="0"/>
              <a:cs typeface="Segoe UI" pitchFamily="34" charset="0"/>
            </a:endParaRPr>
          </a:p>
        </p:txBody>
      </p:sp>
      <p:sp>
        <p:nvSpPr>
          <p:cNvPr id="119" name="Freeform 9"/>
          <p:cNvSpPr>
            <a:spLocks noChangeAspect="1" noEditPoints="1"/>
          </p:cNvSpPr>
          <p:nvPr/>
        </p:nvSpPr>
        <p:spPr bwMode="auto">
          <a:xfrm>
            <a:off x="5816555" y="2928549"/>
            <a:ext cx="306647" cy="317570"/>
          </a:xfrm>
          <a:custGeom>
            <a:avLst/>
            <a:gdLst>
              <a:gd name="T0" fmla="*/ 140 w 400"/>
              <a:gd name="T1" fmla="*/ 92 h 400"/>
              <a:gd name="T2" fmla="*/ 210 w 400"/>
              <a:gd name="T3" fmla="*/ 224 h 400"/>
              <a:gd name="T4" fmla="*/ 313 w 400"/>
              <a:gd name="T5" fmla="*/ 199 h 400"/>
              <a:gd name="T6" fmla="*/ 284 w 400"/>
              <a:gd name="T7" fmla="*/ 191 h 400"/>
              <a:gd name="T8" fmla="*/ 313 w 400"/>
              <a:gd name="T9" fmla="*/ 184 h 400"/>
              <a:gd name="T10" fmla="*/ 313 w 400"/>
              <a:gd name="T11" fmla="*/ 199 h 400"/>
              <a:gd name="T12" fmla="*/ 0 w 400"/>
              <a:gd name="T13" fmla="*/ 200 h 400"/>
              <a:gd name="T14" fmla="*/ 400 w 400"/>
              <a:gd name="T15" fmla="*/ 200 h 400"/>
              <a:gd name="T16" fmla="*/ 200 w 400"/>
              <a:gd name="T17" fmla="*/ 51 h 400"/>
              <a:gd name="T18" fmla="*/ 346 w 400"/>
              <a:gd name="T19" fmla="*/ 229 h 400"/>
              <a:gd name="T20" fmla="*/ 200 w 400"/>
              <a:gd name="T21" fmla="*/ 265 h 400"/>
              <a:gd name="T22" fmla="*/ 54 w 400"/>
              <a:gd name="T23" fmla="*/ 229 h 400"/>
              <a:gd name="T24" fmla="*/ 200 w 400"/>
              <a:gd name="T25" fmla="*/ 51 h 400"/>
              <a:gd name="T26" fmla="*/ 267 w 400"/>
              <a:gd name="T27" fmla="*/ 153 h 400"/>
              <a:gd name="T28" fmla="*/ 288 w 400"/>
              <a:gd name="T29" fmla="*/ 132 h 400"/>
              <a:gd name="T30" fmla="*/ 295 w 400"/>
              <a:gd name="T31" fmla="*/ 145 h 400"/>
              <a:gd name="T32" fmla="*/ 273 w 400"/>
              <a:gd name="T33" fmla="*/ 156 h 400"/>
              <a:gd name="T34" fmla="*/ 193 w 400"/>
              <a:gd name="T35" fmla="*/ 112 h 400"/>
              <a:gd name="T36" fmla="*/ 200 w 400"/>
              <a:gd name="T37" fmla="*/ 83 h 400"/>
              <a:gd name="T38" fmla="*/ 208 w 400"/>
              <a:gd name="T39" fmla="*/ 112 h 400"/>
              <a:gd name="T40" fmla="*/ 242 w 400"/>
              <a:gd name="T41" fmla="*/ 130 h 400"/>
              <a:gd name="T42" fmla="*/ 236 w 400"/>
              <a:gd name="T43" fmla="*/ 119 h 400"/>
              <a:gd name="T44" fmla="*/ 256 w 400"/>
              <a:gd name="T45" fmla="*/ 98 h 400"/>
              <a:gd name="T46" fmla="*/ 249 w 400"/>
              <a:gd name="T47" fmla="*/ 126 h 400"/>
              <a:gd name="T48" fmla="*/ 107 w 400"/>
              <a:gd name="T49" fmla="*/ 200 h 400"/>
              <a:gd name="T50" fmla="*/ 79 w 400"/>
              <a:gd name="T51" fmla="*/ 192 h 400"/>
              <a:gd name="T52" fmla="*/ 107 w 400"/>
              <a:gd name="T53" fmla="*/ 185 h 400"/>
              <a:gd name="T54" fmla="*/ 107 w 400"/>
              <a:gd name="T55" fmla="*/ 200 h 400"/>
              <a:gd name="T56" fmla="*/ 122 w 400"/>
              <a:gd name="T57" fmla="*/ 159 h 400"/>
              <a:gd name="T58" fmla="*/ 101 w 400"/>
              <a:gd name="T59" fmla="*/ 138 h 400"/>
              <a:gd name="T60" fmla="*/ 129 w 400"/>
              <a:gd name="T61" fmla="*/ 146 h 400"/>
              <a:gd name="T62" fmla="*/ 126 w 400"/>
              <a:gd name="T63" fmla="*/ 1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221" y="188"/>
                </a:moveTo>
                <a:cubicBezTo>
                  <a:pt x="214" y="175"/>
                  <a:pt x="142" y="91"/>
                  <a:pt x="140" y="92"/>
                </a:cubicBezTo>
                <a:cubicBezTo>
                  <a:pt x="137" y="94"/>
                  <a:pt x="166" y="200"/>
                  <a:pt x="173" y="213"/>
                </a:cubicBezTo>
                <a:cubicBezTo>
                  <a:pt x="180" y="226"/>
                  <a:pt x="196" y="231"/>
                  <a:pt x="210" y="224"/>
                </a:cubicBezTo>
                <a:cubicBezTo>
                  <a:pt x="223" y="217"/>
                  <a:pt x="228" y="201"/>
                  <a:pt x="221" y="188"/>
                </a:cubicBezTo>
                <a:close/>
                <a:moveTo>
                  <a:pt x="313" y="199"/>
                </a:moveTo>
                <a:cubicBezTo>
                  <a:pt x="292" y="199"/>
                  <a:pt x="292" y="199"/>
                  <a:pt x="292" y="199"/>
                </a:cubicBezTo>
                <a:cubicBezTo>
                  <a:pt x="287" y="199"/>
                  <a:pt x="284" y="195"/>
                  <a:pt x="284" y="191"/>
                </a:cubicBezTo>
                <a:cubicBezTo>
                  <a:pt x="284" y="187"/>
                  <a:pt x="287" y="184"/>
                  <a:pt x="292" y="184"/>
                </a:cubicBezTo>
                <a:cubicBezTo>
                  <a:pt x="313" y="184"/>
                  <a:pt x="313" y="184"/>
                  <a:pt x="313" y="184"/>
                </a:cubicBezTo>
                <a:cubicBezTo>
                  <a:pt x="317" y="184"/>
                  <a:pt x="320" y="187"/>
                  <a:pt x="320" y="191"/>
                </a:cubicBezTo>
                <a:cubicBezTo>
                  <a:pt x="320" y="195"/>
                  <a:pt x="317" y="199"/>
                  <a:pt x="313" y="199"/>
                </a:cubicBezTo>
                <a:close/>
                <a:moveTo>
                  <a:pt x="200" y="0"/>
                </a:moveTo>
                <a:cubicBezTo>
                  <a:pt x="90" y="0"/>
                  <a:pt x="0" y="90"/>
                  <a:pt x="0" y="200"/>
                </a:cubicBezTo>
                <a:cubicBezTo>
                  <a:pt x="0" y="310"/>
                  <a:pt x="90" y="400"/>
                  <a:pt x="200" y="400"/>
                </a:cubicBezTo>
                <a:cubicBezTo>
                  <a:pt x="310" y="400"/>
                  <a:pt x="400" y="310"/>
                  <a:pt x="400" y="200"/>
                </a:cubicBezTo>
                <a:cubicBezTo>
                  <a:pt x="400" y="90"/>
                  <a:pt x="310" y="0"/>
                  <a:pt x="200" y="0"/>
                </a:cubicBezTo>
                <a:close/>
                <a:moveTo>
                  <a:pt x="200" y="51"/>
                </a:moveTo>
                <a:cubicBezTo>
                  <a:pt x="282" y="51"/>
                  <a:pt x="349" y="118"/>
                  <a:pt x="349" y="200"/>
                </a:cubicBezTo>
                <a:cubicBezTo>
                  <a:pt x="349" y="210"/>
                  <a:pt x="348" y="220"/>
                  <a:pt x="346" y="229"/>
                </a:cubicBezTo>
                <a:cubicBezTo>
                  <a:pt x="262" y="229"/>
                  <a:pt x="262" y="229"/>
                  <a:pt x="262" y="229"/>
                </a:cubicBezTo>
                <a:cubicBezTo>
                  <a:pt x="255" y="250"/>
                  <a:pt x="230" y="265"/>
                  <a:pt x="200" y="265"/>
                </a:cubicBezTo>
                <a:cubicBezTo>
                  <a:pt x="170" y="265"/>
                  <a:pt x="145" y="250"/>
                  <a:pt x="138" y="229"/>
                </a:cubicBezTo>
                <a:cubicBezTo>
                  <a:pt x="54" y="229"/>
                  <a:pt x="54" y="229"/>
                  <a:pt x="54" y="229"/>
                </a:cubicBezTo>
                <a:cubicBezTo>
                  <a:pt x="52" y="220"/>
                  <a:pt x="51" y="210"/>
                  <a:pt x="51" y="200"/>
                </a:cubicBezTo>
                <a:cubicBezTo>
                  <a:pt x="51" y="118"/>
                  <a:pt x="118" y="51"/>
                  <a:pt x="200" y="51"/>
                </a:cubicBezTo>
                <a:close/>
                <a:moveTo>
                  <a:pt x="273" y="156"/>
                </a:moveTo>
                <a:cubicBezTo>
                  <a:pt x="271" y="156"/>
                  <a:pt x="268" y="155"/>
                  <a:pt x="267" y="153"/>
                </a:cubicBezTo>
                <a:cubicBezTo>
                  <a:pt x="265" y="149"/>
                  <a:pt x="266" y="144"/>
                  <a:pt x="269" y="142"/>
                </a:cubicBezTo>
                <a:cubicBezTo>
                  <a:pt x="288" y="132"/>
                  <a:pt x="288" y="132"/>
                  <a:pt x="288" y="132"/>
                </a:cubicBezTo>
                <a:cubicBezTo>
                  <a:pt x="291" y="130"/>
                  <a:pt x="296" y="131"/>
                  <a:pt x="298" y="135"/>
                </a:cubicBezTo>
                <a:cubicBezTo>
                  <a:pt x="300" y="138"/>
                  <a:pt x="299" y="143"/>
                  <a:pt x="295" y="145"/>
                </a:cubicBezTo>
                <a:cubicBezTo>
                  <a:pt x="277" y="155"/>
                  <a:pt x="277" y="155"/>
                  <a:pt x="277" y="155"/>
                </a:cubicBezTo>
                <a:cubicBezTo>
                  <a:pt x="276" y="156"/>
                  <a:pt x="274" y="156"/>
                  <a:pt x="273" y="156"/>
                </a:cubicBezTo>
                <a:close/>
                <a:moveTo>
                  <a:pt x="200" y="120"/>
                </a:moveTo>
                <a:cubicBezTo>
                  <a:pt x="196" y="120"/>
                  <a:pt x="193" y="116"/>
                  <a:pt x="193" y="112"/>
                </a:cubicBezTo>
                <a:cubicBezTo>
                  <a:pt x="193" y="91"/>
                  <a:pt x="193" y="91"/>
                  <a:pt x="193" y="91"/>
                </a:cubicBezTo>
                <a:cubicBezTo>
                  <a:pt x="193" y="87"/>
                  <a:pt x="196" y="83"/>
                  <a:pt x="200" y="83"/>
                </a:cubicBezTo>
                <a:cubicBezTo>
                  <a:pt x="204" y="83"/>
                  <a:pt x="208" y="87"/>
                  <a:pt x="208" y="91"/>
                </a:cubicBezTo>
                <a:cubicBezTo>
                  <a:pt x="208" y="112"/>
                  <a:pt x="208" y="112"/>
                  <a:pt x="208" y="112"/>
                </a:cubicBezTo>
                <a:cubicBezTo>
                  <a:pt x="208" y="116"/>
                  <a:pt x="204" y="120"/>
                  <a:pt x="200" y="120"/>
                </a:cubicBezTo>
                <a:close/>
                <a:moveTo>
                  <a:pt x="242" y="130"/>
                </a:moveTo>
                <a:cubicBezTo>
                  <a:pt x="241" y="130"/>
                  <a:pt x="239" y="130"/>
                  <a:pt x="238" y="129"/>
                </a:cubicBezTo>
                <a:cubicBezTo>
                  <a:pt x="235" y="127"/>
                  <a:pt x="233" y="123"/>
                  <a:pt x="236" y="119"/>
                </a:cubicBezTo>
                <a:cubicBezTo>
                  <a:pt x="246" y="101"/>
                  <a:pt x="246" y="101"/>
                  <a:pt x="246" y="101"/>
                </a:cubicBezTo>
                <a:cubicBezTo>
                  <a:pt x="248" y="97"/>
                  <a:pt x="253" y="96"/>
                  <a:pt x="256" y="98"/>
                </a:cubicBezTo>
                <a:cubicBezTo>
                  <a:pt x="260" y="100"/>
                  <a:pt x="261" y="105"/>
                  <a:pt x="259" y="108"/>
                </a:cubicBezTo>
                <a:cubicBezTo>
                  <a:pt x="249" y="126"/>
                  <a:pt x="249" y="126"/>
                  <a:pt x="249" y="126"/>
                </a:cubicBezTo>
                <a:cubicBezTo>
                  <a:pt x="247" y="129"/>
                  <a:pt x="245" y="130"/>
                  <a:pt x="242" y="130"/>
                </a:cubicBezTo>
                <a:close/>
                <a:moveTo>
                  <a:pt x="107" y="200"/>
                </a:moveTo>
                <a:cubicBezTo>
                  <a:pt x="86" y="200"/>
                  <a:pt x="86" y="200"/>
                  <a:pt x="86" y="200"/>
                </a:cubicBezTo>
                <a:cubicBezTo>
                  <a:pt x="82" y="200"/>
                  <a:pt x="79" y="196"/>
                  <a:pt x="79" y="192"/>
                </a:cubicBezTo>
                <a:cubicBezTo>
                  <a:pt x="79" y="188"/>
                  <a:pt x="82" y="185"/>
                  <a:pt x="86" y="185"/>
                </a:cubicBezTo>
                <a:cubicBezTo>
                  <a:pt x="107" y="185"/>
                  <a:pt x="107" y="185"/>
                  <a:pt x="107" y="185"/>
                </a:cubicBezTo>
                <a:cubicBezTo>
                  <a:pt x="112" y="185"/>
                  <a:pt x="115" y="188"/>
                  <a:pt x="115" y="192"/>
                </a:cubicBezTo>
                <a:cubicBezTo>
                  <a:pt x="115" y="196"/>
                  <a:pt x="112" y="200"/>
                  <a:pt x="107" y="200"/>
                </a:cubicBezTo>
                <a:close/>
                <a:moveTo>
                  <a:pt x="126" y="160"/>
                </a:moveTo>
                <a:cubicBezTo>
                  <a:pt x="124" y="160"/>
                  <a:pt x="123" y="160"/>
                  <a:pt x="122" y="159"/>
                </a:cubicBezTo>
                <a:cubicBezTo>
                  <a:pt x="104" y="148"/>
                  <a:pt x="104" y="148"/>
                  <a:pt x="104" y="148"/>
                </a:cubicBezTo>
                <a:cubicBezTo>
                  <a:pt x="100" y="146"/>
                  <a:pt x="99" y="142"/>
                  <a:pt x="101" y="138"/>
                </a:cubicBezTo>
                <a:cubicBezTo>
                  <a:pt x="103" y="134"/>
                  <a:pt x="108" y="133"/>
                  <a:pt x="111" y="135"/>
                </a:cubicBezTo>
                <a:cubicBezTo>
                  <a:pt x="129" y="146"/>
                  <a:pt x="129" y="146"/>
                  <a:pt x="129" y="146"/>
                </a:cubicBezTo>
                <a:cubicBezTo>
                  <a:pt x="133" y="148"/>
                  <a:pt x="134" y="153"/>
                  <a:pt x="132" y="156"/>
                </a:cubicBezTo>
                <a:cubicBezTo>
                  <a:pt x="131" y="159"/>
                  <a:pt x="128" y="160"/>
                  <a:pt x="126" y="160"/>
                </a:cubicBez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20" name="Freeform 6"/>
          <p:cNvSpPr>
            <a:spLocks noChangeAspect="1" noEditPoints="1"/>
          </p:cNvSpPr>
          <p:nvPr/>
        </p:nvSpPr>
        <p:spPr bwMode="black">
          <a:xfrm>
            <a:off x="6594864" y="3735696"/>
            <a:ext cx="289904" cy="304314"/>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21" name="Freeform 164"/>
          <p:cNvSpPr>
            <a:spLocks noChangeAspect="1" noEditPoints="1"/>
          </p:cNvSpPr>
          <p:nvPr/>
        </p:nvSpPr>
        <p:spPr bwMode="black">
          <a:xfrm>
            <a:off x="6619996" y="2915120"/>
            <a:ext cx="239637" cy="34442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0663" tIns="40333" rIns="80663" bIns="40333" numCol="1" anchor="t" anchorCtr="0" compatLnSpc="1">
            <a:prstTxWarp prst="textNoShape">
              <a:avLst/>
            </a:prstTxWarp>
          </a:bodyPr>
          <a:lstStyle/>
          <a:p>
            <a:pPr defTabSz="914111"/>
            <a:endParaRPr lang="en-US" sz="1567" dirty="0">
              <a:solidFill>
                <a:srgbClr val="1E1E1E"/>
              </a:solidFill>
            </a:endParaRPr>
          </a:p>
        </p:txBody>
      </p:sp>
      <p:sp>
        <p:nvSpPr>
          <p:cNvPr id="122" name="Freeform 25"/>
          <p:cNvSpPr>
            <a:spLocks noEditPoints="1"/>
          </p:cNvSpPr>
          <p:nvPr/>
        </p:nvSpPr>
        <p:spPr bwMode="black">
          <a:xfrm>
            <a:off x="7325268" y="2924488"/>
            <a:ext cx="368963" cy="325695"/>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bg1"/>
          </a:solidFill>
          <a:ln>
            <a:noFill/>
          </a:ln>
        </p:spPr>
        <p:txBody>
          <a:bodyPr vert="horz" wrap="square" lIns="0" tIns="40333" rIns="80663" bIns="40333" numCol="1" anchor="t" anchorCtr="0" compatLnSpc="1">
            <a:prstTxWarp prst="textNoShape">
              <a:avLst/>
            </a:prstTxWarp>
          </a:bodyPr>
          <a:lstStyle/>
          <a:p>
            <a:pPr algn="ctr" defTabSz="896100"/>
            <a:endParaRPr lang="en-US" sz="1567" dirty="0">
              <a:gradFill>
                <a:gsLst>
                  <a:gs pos="0">
                    <a:srgbClr val="FFFFFF"/>
                  </a:gs>
                  <a:gs pos="100000">
                    <a:srgbClr val="FFFFFF"/>
                  </a:gs>
                </a:gsLst>
                <a:lin ang="5400000" scaled="0"/>
              </a:gradFill>
            </a:endParaRPr>
          </a:p>
        </p:txBody>
      </p:sp>
      <p:grpSp>
        <p:nvGrpSpPr>
          <p:cNvPr id="123" name="Group 122"/>
          <p:cNvGrpSpPr/>
          <p:nvPr/>
        </p:nvGrpSpPr>
        <p:grpSpPr>
          <a:xfrm>
            <a:off x="8121918" y="2928550"/>
            <a:ext cx="315535" cy="327116"/>
            <a:chOff x="-1062216" y="3251199"/>
            <a:chExt cx="1289052" cy="1289052"/>
          </a:xfrm>
          <a:solidFill>
            <a:schemeClr val="bg1"/>
          </a:solidFill>
        </p:grpSpPr>
        <p:sp>
          <p:nvSpPr>
            <p:cNvPr id="142" name="Freeform 141"/>
            <p:cNvSpPr/>
            <p:nvPr/>
          </p:nvSpPr>
          <p:spPr bwMode="auto">
            <a:xfrm>
              <a:off x="-1062216" y="3251199"/>
              <a:ext cx="1289052" cy="1289052"/>
            </a:xfrm>
            <a:custGeom>
              <a:avLst/>
              <a:gdLst>
                <a:gd name="connsiteX0" fmla="*/ 644527 w 1289052"/>
                <a:gd name="connsiteY0" fmla="*/ 96045 h 1289052"/>
                <a:gd name="connsiteX1" fmla="*/ 96045 w 1289052"/>
                <a:gd name="connsiteY1" fmla="*/ 644527 h 1289052"/>
                <a:gd name="connsiteX2" fmla="*/ 644527 w 1289052"/>
                <a:gd name="connsiteY2" fmla="*/ 1193009 h 1289052"/>
                <a:gd name="connsiteX3" fmla="*/ 1193009 w 1289052"/>
                <a:gd name="connsiteY3" fmla="*/ 644527 h 1289052"/>
                <a:gd name="connsiteX4" fmla="*/ 644527 w 1289052"/>
                <a:gd name="connsiteY4" fmla="*/ 96045 h 1289052"/>
                <a:gd name="connsiteX5" fmla="*/ 644526 w 1289052"/>
                <a:gd name="connsiteY5" fmla="*/ 0 h 1289052"/>
                <a:gd name="connsiteX6" fmla="*/ 1289052 w 1289052"/>
                <a:gd name="connsiteY6" fmla="*/ 644526 h 1289052"/>
                <a:gd name="connsiteX7" fmla="*/ 644526 w 1289052"/>
                <a:gd name="connsiteY7" fmla="*/ 1289052 h 1289052"/>
                <a:gd name="connsiteX8" fmla="*/ 0 w 1289052"/>
                <a:gd name="connsiteY8" fmla="*/ 644526 h 1289052"/>
                <a:gd name="connsiteX9" fmla="*/ 644526 w 1289052"/>
                <a:gd name="connsiteY9" fmla="*/ 0 h 128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9052" h="1289052">
                  <a:moveTo>
                    <a:pt x="644527" y="96045"/>
                  </a:moveTo>
                  <a:cubicBezTo>
                    <a:pt x="341609" y="96045"/>
                    <a:pt x="96045" y="341609"/>
                    <a:pt x="96045" y="644527"/>
                  </a:cubicBezTo>
                  <a:cubicBezTo>
                    <a:pt x="96045" y="947445"/>
                    <a:pt x="341609" y="1193009"/>
                    <a:pt x="644527" y="1193009"/>
                  </a:cubicBezTo>
                  <a:cubicBezTo>
                    <a:pt x="947445" y="1193009"/>
                    <a:pt x="1193009" y="947445"/>
                    <a:pt x="1193009" y="644527"/>
                  </a:cubicBezTo>
                  <a:cubicBezTo>
                    <a:pt x="1193009" y="341609"/>
                    <a:pt x="947445" y="96045"/>
                    <a:pt x="644527" y="96045"/>
                  </a:cubicBezTo>
                  <a:close/>
                  <a:moveTo>
                    <a:pt x="644526" y="0"/>
                  </a:moveTo>
                  <a:cubicBezTo>
                    <a:pt x="1000488" y="0"/>
                    <a:pt x="1289052" y="288564"/>
                    <a:pt x="1289052" y="644526"/>
                  </a:cubicBezTo>
                  <a:cubicBezTo>
                    <a:pt x="1289052" y="1000488"/>
                    <a:pt x="1000488" y="1289052"/>
                    <a:pt x="644526" y="1289052"/>
                  </a:cubicBezTo>
                  <a:cubicBezTo>
                    <a:pt x="288564" y="1289052"/>
                    <a:pt x="0" y="1000488"/>
                    <a:pt x="0" y="644526"/>
                  </a:cubicBezTo>
                  <a:cubicBezTo>
                    <a:pt x="0" y="288564"/>
                    <a:pt x="288564" y="0"/>
                    <a:pt x="644526" y="0"/>
                  </a:cubicBezTo>
                  <a:close/>
                </a:path>
              </a:pathLst>
            </a:custGeom>
            <a:grpFill/>
            <a:ln>
              <a:noFill/>
            </a:ln>
            <a:extLst/>
          </p:spPr>
          <p:txBody>
            <a:bodyPr vert="horz" wrap="square" lIns="89617" tIns="44807" rIns="89617" bIns="44807" numCol="1" rtlCol="0" anchor="t" anchorCtr="0" compatLnSpc="1">
              <a:prstTxWarp prst="textNoShape">
                <a:avLst/>
              </a:prstTxWarp>
            </a:bodyPr>
            <a:lstStyle/>
            <a:p>
              <a:pPr algn="ctr" defTabSz="914111"/>
              <a:endParaRPr lang="en-US" sz="1765" dirty="0">
                <a:solidFill>
                  <a:srgbClr val="1E1E1E"/>
                </a:solidFill>
              </a:endParaRPr>
            </a:p>
          </p:txBody>
        </p:sp>
        <p:sp>
          <p:nvSpPr>
            <p:cNvPr id="143" name="Isosceles Triangle 142"/>
            <p:cNvSpPr/>
            <p:nvPr/>
          </p:nvSpPr>
          <p:spPr bwMode="auto">
            <a:xfrm rot="5400000">
              <a:off x="-587211" y="3698422"/>
              <a:ext cx="466657" cy="402293"/>
            </a:xfrm>
            <a:prstGeom prst="triangle">
              <a:avLst/>
            </a:prstGeom>
            <a:grpFill/>
            <a:ln>
              <a:noFill/>
            </a:ln>
            <a:extLst/>
          </p:spPr>
          <p:txBody>
            <a:bodyPr vert="horz" wrap="square" lIns="89617" tIns="44807" rIns="89617" bIns="44807" numCol="1" rtlCol="0" anchor="t" anchorCtr="0" compatLnSpc="1">
              <a:prstTxWarp prst="textNoShape">
                <a:avLst/>
              </a:prstTxWarp>
            </a:bodyPr>
            <a:lstStyle/>
            <a:p>
              <a:pPr algn="ctr" defTabSz="914111"/>
              <a:endParaRPr lang="en-US" sz="1765" dirty="0">
                <a:solidFill>
                  <a:srgbClr val="1E1E1E"/>
                </a:solidFill>
              </a:endParaRPr>
            </a:p>
          </p:txBody>
        </p:sp>
      </p:grpSp>
      <p:sp>
        <p:nvSpPr>
          <p:cNvPr id="124" name="Freeform 107"/>
          <p:cNvSpPr>
            <a:spLocks noChangeAspect="1" noEditPoints="1"/>
          </p:cNvSpPr>
          <p:nvPr/>
        </p:nvSpPr>
        <p:spPr bwMode="white">
          <a:xfrm>
            <a:off x="8855617" y="2928549"/>
            <a:ext cx="388008" cy="333757"/>
          </a:xfrm>
          <a:custGeom>
            <a:avLst/>
            <a:gdLst>
              <a:gd name="T0" fmla="*/ 312 w 400"/>
              <a:gd name="T1" fmla="*/ 44 h 332"/>
              <a:gd name="T2" fmla="*/ 270 w 400"/>
              <a:gd name="T3" fmla="*/ 55 h 332"/>
              <a:gd name="T4" fmla="*/ 183 w 400"/>
              <a:gd name="T5" fmla="*/ 0 h 332"/>
              <a:gd name="T6" fmla="*/ 87 w 400"/>
              <a:gd name="T7" fmla="*/ 92 h 332"/>
              <a:gd name="T8" fmla="*/ 34 w 400"/>
              <a:gd name="T9" fmla="*/ 132 h 332"/>
              <a:gd name="T10" fmla="*/ 0 w 400"/>
              <a:gd name="T11" fmla="*/ 176 h 332"/>
              <a:gd name="T12" fmla="*/ 45 w 400"/>
              <a:gd name="T13" fmla="*/ 221 h 332"/>
              <a:gd name="T14" fmla="*/ 156 w 400"/>
              <a:gd name="T15" fmla="*/ 221 h 332"/>
              <a:gd name="T16" fmla="*/ 139 w 400"/>
              <a:gd name="T17" fmla="*/ 255 h 332"/>
              <a:gd name="T18" fmla="*/ 165 w 400"/>
              <a:gd name="T19" fmla="*/ 255 h 332"/>
              <a:gd name="T20" fmla="*/ 115 w 400"/>
              <a:gd name="T21" fmla="*/ 332 h 332"/>
              <a:gd name="T22" fmla="*/ 247 w 400"/>
              <a:gd name="T23" fmla="*/ 238 h 332"/>
              <a:gd name="T24" fmla="*/ 204 w 400"/>
              <a:gd name="T25" fmla="*/ 238 h 332"/>
              <a:gd name="T26" fmla="*/ 220 w 400"/>
              <a:gd name="T27" fmla="*/ 221 h 332"/>
              <a:gd name="T28" fmla="*/ 312 w 400"/>
              <a:gd name="T29" fmla="*/ 221 h 332"/>
              <a:gd name="T30" fmla="*/ 400 w 400"/>
              <a:gd name="T31" fmla="*/ 133 h 332"/>
              <a:gd name="T32" fmla="*/ 312 w 400"/>
              <a:gd name="T33" fmla="*/ 44 h 332"/>
              <a:gd name="T34" fmla="*/ 312 w 400"/>
              <a:gd name="T35" fmla="*/ 190 h 332"/>
              <a:gd name="T36" fmla="*/ 45 w 400"/>
              <a:gd name="T37" fmla="*/ 190 h 332"/>
              <a:gd name="T38" fmla="*/ 31 w 400"/>
              <a:gd name="T39" fmla="*/ 176 h 332"/>
              <a:gd name="T40" fmla="*/ 45 w 400"/>
              <a:gd name="T41" fmla="*/ 162 h 332"/>
              <a:gd name="T42" fmla="*/ 46 w 400"/>
              <a:gd name="T43" fmla="*/ 162 h 332"/>
              <a:gd name="T44" fmla="*/ 59 w 400"/>
              <a:gd name="T45" fmla="*/ 162 h 332"/>
              <a:gd name="T46" fmla="*/ 61 w 400"/>
              <a:gd name="T47" fmla="*/ 149 h 332"/>
              <a:gd name="T48" fmla="*/ 94 w 400"/>
              <a:gd name="T49" fmla="*/ 122 h 332"/>
              <a:gd name="T50" fmla="*/ 100 w 400"/>
              <a:gd name="T51" fmla="*/ 123 h 332"/>
              <a:gd name="T52" fmla="*/ 121 w 400"/>
              <a:gd name="T53" fmla="*/ 126 h 332"/>
              <a:gd name="T54" fmla="*/ 118 w 400"/>
              <a:gd name="T55" fmla="*/ 105 h 332"/>
              <a:gd name="T56" fmla="*/ 118 w 400"/>
              <a:gd name="T57" fmla="*/ 96 h 332"/>
              <a:gd name="T58" fmla="*/ 183 w 400"/>
              <a:gd name="T59" fmla="*/ 31 h 332"/>
              <a:gd name="T60" fmla="*/ 246 w 400"/>
              <a:gd name="T61" fmla="*/ 83 h 332"/>
              <a:gd name="T62" fmla="*/ 252 w 400"/>
              <a:gd name="T63" fmla="*/ 111 h 332"/>
              <a:gd name="T64" fmla="*/ 272 w 400"/>
              <a:gd name="T65" fmla="*/ 91 h 332"/>
              <a:gd name="T66" fmla="*/ 312 w 400"/>
              <a:gd name="T67" fmla="*/ 76 h 332"/>
              <a:gd name="T68" fmla="*/ 369 w 400"/>
              <a:gd name="T69" fmla="*/ 133 h 332"/>
              <a:gd name="T70" fmla="*/ 312 w 400"/>
              <a:gd name="T71" fmla="*/ 19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32">
                <a:moveTo>
                  <a:pt x="312" y="44"/>
                </a:moveTo>
                <a:cubicBezTo>
                  <a:pt x="297" y="44"/>
                  <a:pt x="282" y="48"/>
                  <a:pt x="270" y="55"/>
                </a:cubicBezTo>
                <a:cubicBezTo>
                  <a:pt x="254" y="22"/>
                  <a:pt x="220" y="0"/>
                  <a:pt x="183" y="0"/>
                </a:cubicBezTo>
                <a:cubicBezTo>
                  <a:pt x="131" y="0"/>
                  <a:pt x="89" y="41"/>
                  <a:pt x="87" y="92"/>
                </a:cubicBezTo>
                <a:cubicBezTo>
                  <a:pt x="63" y="94"/>
                  <a:pt x="43" y="110"/>
                  <a:pt x="34" y="132"/>
                </a:cubicBezTo>
                <a:cubicBezTo>
                  <a:pt x="15" y="137"/>
                  <a:pt x="0" y="155"/>
                  <a:pt x="0" y="176"/>
                </a:cubicBezTo>
                <a:cubicBezTo>
                  <a:pt x="0" y="201"/>
                  <a:pt x="20" y="221"/>
                  <a:pt x="45" y="221"/>
                </a:cubicBezTo>
                <a:cubicBezTo>
                  <a:pt x="156" y="221"/>
                  <a:pt x="156" y="221"/>
                  <a:pt x="156" y="221"/>
                </a:cubicBezTo>
                <a:cubicBezTo>
                  <a:pt x="139" y="255"/>
                  <a:pt x="139" y="255"/>
                  <a:pt x="139" y="255"/>
                </a:cubicBezTo>
                <a:cubicBezTo>
                  <a:pt x="165" y="255"/>
                  <a:pt x="165" y="255"/>
                  <a:pt x="165" y="255"/>
                </a:cubicBezTo>
                <a:cubicBezTo>
                  <a:pt x="115" y="332"/>
                  <a:pt x="115" y="332"/>
                  <a:pt x="115" y="332"/>
                </a:cubicBezTo>
                <a:cubicBezTo>
                  <a:pt x="247" y="238"/>
                  <a:pt x="247" y="238"/>
                  <a:pt x="247" y="238"/>
                </a:cubicBezTo>
                <a:cubicBezTo>
                  <a:pt x="204" y="238"/>
                  <a:pt x="204" y="238"/>
                  <a:pt x="204" y="238"/>
                </a:cubicBezTo>
                <a:cubicBezTo>
                  <a:pt x="220" y="221"/>
                  <a:pt x="220" y="221"/>
                  <a:pt x="220" y="221"/>
                </a:cubicBezTo>
                <a:cubicBezTo>
                  <a:pt x="312" y="221"/>
                  <a:pt x="312" y="221"/>
                  <a:pt x="312" y="221"/>
                </a:cubicBezTo>
                <a:cubicBezTo>
                  <a:pt x="360" y="221"/>
                  <a:pt x="400" y="181"/>
                  <a:pt x="400" y="133"/>
                </a:cubicBezTo>
                <a:cubicBezTo>
                  <a:pt x="400" y="84"/>
                  <a:pt x="360" y="44"/>
                  <a:pt x="312" y="44"/>
                </a:cubicBezTo>
                <a:close/>
                <a:moveTo>
                  <a:pt x="312" y="190"/>
                </a:moveTo>
                <a:cubicBezTo>
                  <a:pt x="45" y="190"/>
                  <a:pt x="45" y="190"/>
                  <a:pt x="45" y="190"/>
                </a:cubicBezTo>
                <a:cubicBezTo>
                  <a:pt x="37" y="190"/>
                  <a:pt x="31" y="183"/>
                  <a:pt x="31" y="176"/>
                </a:cubicBezTo>
                <a:cubicBezTo>
                  <a:pt x="31" y="168"/>
                  <a:pt x="37" y="162"/>
                  <a:pt x="45" y="162"/>
                </a:cubicBezTo>
                <a:cubicBezTo>
                  <a:pt x="45" y="162"/>
                  <a:pt x="45" y="162"/>
                  <a:pt x="46" y="162"/>
                </a:cubicBezTo>
                <a:cubicBezTo>
                  <a:pt x="59" y="162"/>
                  <a:pt x="59" y="162"/>
                  <a:pt x="59" y="162"/>
                </a:cubicBezTo>
                <a:cubicBezTo>
                  <a:pt x="61" y="149"/>
                  <a:pt x="61" y="149"/>
                  <a:pt x="61" y="149"/>
                </a:cubicBezTo>
                <a:cubicBezTo>
                  <a:pt x="65" y="134"/>
                  <a:pt x="78" y="122"/>
                  <a:pt x="94" y="122"/>
                </a:cubicBezTo>
                <a:cubicBezTo>
                  <a:pt x="96" y="122"/>
                  <a:pt x="98" y="122"/>
                  <a:pt x="100" y="123"/>
                </a:cubicBezTo>
                <a:cubicBezTo>
                  <a:pt x="121" y="126"/>
                  <a:pt x="121" y="126"/>
                  <a:pt x="121" y="126"/>
                </a:cubicBezTo>
                <a:cubicBezTo>
                  <a:pt x="118" y="105"/>
                  <a:pt x="118" y="105"/>
                  <a:pt x="118" y="105"/>
                </a:cubicBezTo>
                <a:cubicBezTo>
                  <a:pt x="118" y="102"/>
                  <a:pt x="118" y="99"/>
                  <a:pt x="118" y="96"/>
                </a:cubicBezTo>
                <a:cubicBezTo>
                  <a:pt x="118" y="60"/>
                  <a:pt x="147" y="31"/>
                  <a:pt x="183" y="31"/>
                </a:cubicBezTo>
                <a:cubicBezTo>
                  <a:pt x="214" y="31"/>
                  <a:pt x="240" y="53"/>
                  <a:pt x="246" y="83"/>
                </a:cubicBezTo>
                <a:cubicBezTo>
                  <a:pt x="252" y="111"/>
                  <a:pt x="252" y="111"/>
                  <a:pt x="252" y="111"/>
                </a:cubicBezTo>
                <a:cubicBezTo>
                  <a:pt x="272" y="91"/>
                  <a:pt x="272" y="91"/>
                  <a:pt x="272" y="91"/>
                </a:cubicBezTo>
                <a:cubicBezTo>
                  <a:pt x="283" y="81"/>
                  <a:pt x="297" y="76"/>
                  <a:pt x="312" y="76"/>
                </a:cubicBezTo>
                <a:cubicBezTo>
                  <a:pt x="343" y="76"/>
                  <a:pt x="369" y="101"/>
                  <a:pt x="369" y="133"/>
                </a:cubicBezTo>
                <a:cubicBezTo>
                  <a:pt x="369" y="164"/>
                  <a:pt x="343" y="190"/>
                  <a:pt x="312" y="190"/>
                </a:cubicBezTo>
                <a:close/>
              </a:path>
            </a:pathLst>
          </a:custGeom>
          <a:solidFill>
            <a:schemeClr val="bg1"/>
          </a:solidFill>
          <a:ln>
            <a:noFill/>
          </a:ln>
        </p:spPr>
        <p:txBody>
          <a:bodyPr vert="horz" wrap="square" lIns="89617" tIns="44807" rIns="89617" bIns="44807" numCol="1" anchor="t" anchorCtr="0" compatLnSpc="1">
            <a:prstTxWarp prst="textNoShape">
              <a:avLst/>
            </a:prstTxWarp>
          </a:bodyPr>
          <a:lstStyle/>
          <a:p>
            <a:pPr defTabSz="896100"/>
            <a:endParaRPr lang="en-US" sz="1667" dirty="0">
              <a:solidFill>
                <a:srgbClr val="FFFFFF"/>
              </a:solidFill>
            </a:endParaRPr>
          </a:p>
        </p:txBody>
      </p:sp>
      <p:sp>
        <p:nvSpPr>
          <p:cNvPr id="125" name="Freeform 104"/>
          <p:cNvSpPr>
            <a:spLocks noEditPoints="1"/>
          </p:cNvSpPr>
          <p:nvPr/>
        </p:nvSpPr>
        <p:spPr bwMode="black">
          <a:xfrm>
            <a:off x="9651272" y="2928550"/>
            <a:ext cx="336574" cy="358242"/>
          </a:xfrm>
          <a:custGeom>
            <a:avLst/>
            <a:gdLst>
              <a:gd name="T0" fmla="*/ 0 w 1586"/>
              <a:gd name="T1" fmla="*/ 316 h 1627"/>
              <a:gd name="T2" fmla="*/ 30 w 1586"/>
              <a:gd name="T3" fmla="*/ 236 h 1627"/>
              <a:gd name="T4" fmla="*/ 30 w 1586"/>
              <a:gd name="T5" fmla="*/ 110 h 1627"/>
              <a:gd name="T6" fmla="*/ 0 w 1586"/>
              <a:gd name="T7" fmla="*/ 35 h 1627"/>
              <a:gd name="T8" fmla="*/ 65 w 1586"/>
              <a:gd name="T9" fmla="*/ 391 h 1627"/>
              <a:gd name="T10" fmla="*/ 75 w 1586"/>
              <a:gd name="T11" fmla="*/ 0 h 1627"/>
              <a:gd name="T12" fmla="*/ 156 w 1586"/>
              <a:gd name="T13" fmla="*/ 0 h 1627"/>
              <a:gd name="T14" fmla="*/ 266 w 1586"/>
              <a:gd name="T15" fmla="*/ 0 h 1627"/>
              <a:gd name="T16" fmla="*/ 291 w 1586"/>
              <a:gd name="T17" fmla="*/ 422 h 1627"/>
              <a:gd name="T18" fmla="*/ 196 w 1586"/>
              <a:gd name="T19" fmla="*/ 422 h 1627"/>
              <a:gd name="T20" fmla="*/ 311 w 1586"/>
              <a:gd name="T21" fmla="*/ 0 h 1627"/>
              <a:gd name="T22" fmla="*/ 326 w 1586"/>
              <a:gd name="T23" fmla="*/ 391 h 1627"/>
              <a:gd name="T24" fmla="*/ 392 w 1586"/>
              <a:gd name="T25" fmla="*/ 391 h 1627"/>
              <a:gd name="T26" fmla="*/ 422 w 1586"/>
              <a:gd name="T27" fmla="*/ 316 h 1627"/>
              <a:gd name="T28" fmla="*/ 422 w 1586"/>
              <a:gd name="T29" fmla="*/ 266 h 1627"/>
              <a:gd name="T30" fmla="*/ 392 w 1586"/>
              <a:gd name="T31" fmla="*/ 110 h 1627"/>
              <a:gd name="T32" fmla="*/ 0 w 1586"/>
              <a:gd name="T33" fmla="*/ 161 h 1627"/>
              <a:gd name="T34" fmla="*/ 392 w 1586"/>
              <a:gd name="T35" fmla="*/ 161 h 1627"/>
              <a:gd name="T36" fmla="*/ 572 w 1586"/>
              <a:gd name="T37" fmla="*/ 176 h 1627"/>
              <a:gd name="T38" fmla="*/ 613 w 1586"/>
              <a:gd name="T39" fmla="*/ 266 h 1627"/>
              <a:gd name="T40" fmla="*/ 582 w 1586"/>
              <a:gd name="T41" fmla="*/ 140 h 1627"/>
              <a:gd name="T42" fmla="*/ 618 w 1586"/>
              <a:gd name="T43" fmla="*/ 80 h 1627"/>
              <a:gd name="T44" fmla="*/ 658 w 1586"/>
              <a:gd name="T45" fmla="*/ 341 h 1627"/>
              <a:gd name="T46" fmla="*/ 688 w 1586"/>
              <a:gd name="T47" fmla="*/ 60 h 1627"/>
              <a:gd name="T48" fmla="*/ 693 w 1586"/>
              <a:gd name="T49" fmla="*/ 407 h 1627"/>
              <a:gd name="T50" fmla="*/ 763 w 1586"/>
              <a:gd name="T51" fmla="*/ 422 h 1627"/>
              <a:gd name="T52" fmla="*/ 798 w 1586"/>
              <a:gd name="T53" fmla="*/ 35 h 1627"/>
              <a:gd name="T54" fmla="*/ 864 w 1586"/>
              <a:gd name="T55" fmla="*/ 407 h 1627"/>
              <a:gd name="T56" fmla="*/ 879 w 1586"/>
              <a:gd name="T57" fmla="*/ 60 h 1627"/>
              <a:gd name="T58" fmla="*/ 879 w 1586"/>
              <a:gd name="T59" fmla="*/ 366 h 1627"/>
              <a:gd name="T60" fmla="*/ 939 w 1586"/>
              <a:gd name="T61" fmla="*/ 301 h 1627"/>
              <a:gd name="T62" fmla="*/ 984 w 1586"/>
              <a:gd name="T63" fmla="*/ 145 h 1627"/>
              <a:gd name="T64" fmla="*/ 949 w 1586"/>
              <a:gd name="T65" fmla="*/ 276 h 1627"/>
              <a:gd name="T66" fmla="*/ 964 w 1586"/>
              <a:gd name="T67" fmla="*/ 211 h 1627"/>
              <a:gd name="T68" fmla="*/ 1586 w 1586"/>
              <a:gd name="T69" fmla="*/ 1250 h 1627"/>
              <a:gd name="T70" fmla="*/ 0 w 1586"/>
              <a:gd name="T71" fmla="*/ 949 h 1627"/>
              <a:gd name="T72" fmla="*/ 0 w 1586"/>
              <a:gd name="T73" fmla="*/ 889 h 1627"/>
              <a:gd name="T74" fmla="*/ 30 w 1586"/>
              <a:gd name="T75" fmla="*/ 828 h 1627"/>
              <a:gd name="T76" fmla="*/ 30 w 1586"/>
              <a:gd name="T77" fmla="*/ 798 h 1627"/>
              <a:gd name="T78" fmla="*/ 0 w 1586"/>
              <a:gd name="T79" fmla="*/ 738 h 1627"/>
              <a:gd name="T80" fmla="*/ 0 w 1586"/>
              <a:gd name="T81" fmla="*/ 648 h 1627"/>
              <a:gd name="T82" fmla="*/ 30 w 1586"/>
              <a:gd name="T83" fmla="*/ 617 h 1627"/>
              <a:gd name="T84" fmla="*/ 40 w 1586"/>
              <a:gd name="T85" fmla="*/ 939 h 1627"/>
              <a:gd name="T86" fmla="*/ 40 w 1586"/>
              <a:gd name="T87" fmla="*/ 632 h 1627"/>
              <a:gd name="T88" fmla="*/ 95 w 1586"/>
              <a:gd name="T89" fmla="*/ 663 h 1627"/>
              <a:gd name="T90" fmla="*/ 171 w 1586"/>
              <a:gd name="T91" fmla="*/ 863 h 1627"/>
              <a:gd name="T92" fmla="*/ 186 w 1586"/>
              <a:gd name="T93" fmla="*/ 683 h 1627"/>
              <a:gd name="T94" fmla="*/ 211 w 1586"/>
              <a:gd name="T95" fmla="*/ 873 h 1627"/>
              <a:gd name="T96" fmla="*/ 196 w 1586"/>
              <a:gd name="T97" fmla="*/ 723 h 1627"/>
              <a:gd name="T98" fmla="*/ 251 w 1586"/>
              <a:gd name="T99" fmla="*/ 818 h 1627"/>
              <a:gd name="T100" fmla="*/ 301 w 1586"/>
              <a:gd name="T101" fmla="*/ 788 h 1627"/>
              <a:gd name="T102" fmla="*/ 301 w 1586"/>
              <a:gd name="T103" fmla="*/ 788 h 1627"/>
              <a:gd name="T104" fmla="*/ 804 w 1586"/>
              <a:gd name="T105" fmla="*/ 682 h 1627"/>
              <a:gd name="T106" fmla="*/ 481 w 1586"/>
              <a:gd name="T107" fmla="*/ 1155 h 1627"/>
              <a:gd name="T108" fmla="*/ 1110 w 1586"/>
              <a:gd name="T109" fmla="*/ 527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6" h="1627">
                <a:moveTo>
                  <a:pt x="0" y="391"/>
                </a:moveTo>
                <a:cubicBezTo>
                  <a:pt x="30" y="391"/>
                  <a:pt x="30" y="391"/>
                  <a:pt x="30" y="391"/>
                </a:cubicBezTo>
                <a:cubicBezTo>
                  <a:pt x="30" y="422"/>
                  <a:pt x="30" y="422"/>
                  <a:pt x="30" y="422"/>
                </a:cubicBezTo>
                <a:cubicBezTo>
                  <a:pt x="0" y="422"/>
                  <a:pt x="0" y="422"/>
                  <a:pt x="0" y="422"/>
                </a:cubicBezTo>
                <a:cubicBezTo>
                  <a:pt x="0" y="391"/>
                  <a:pt x="0" y="391"/>
                  <a:pt x="0" y="391"/>
                </a:cubicBezTo>
                <a:cubicBezTo>
                  <a:pt x="0" y="391"/>
                  <a:pt x="0" y="391"/>
                  <a:pt x="0" y="391"/>
                </a:cubicBezTo>
                <a:close/>
                <a:moveTo>
                  <a:pt x="0" y="316"/>
                </a:moveTo>
                <a:cubicBezTo>
                  <a:pt x="30" y="316"/>
                  <a:pt x="30" y="316"/>
                  <a:pt x="30" y="316"/>
                </a:cubicBezTo>
                <a:cubicBezTo>
                  <a:pt x="30" y="346"/>
                  <a:pt x="30" y="346"/>
                  <a:pt x="30" y="346"/>
                </a:cubicBezTo>
                <a:cubicBezTo>
                  <a:pt x="0" y="346"/>
                  <a:pt x="0" y="346"/>
                  <a:pt x="0" y="346"/>
                </a:cubicBezTo>
                <a:cubicBezTo>
                  <a:pt x="0" y="316"/>
                  <a:pt x="0" y="316"/>
                  <a:pt x="0" y="316"/>
                </a:cubicBezTo>
                <a:cubicBezTo>
                  <a:pt x="0" y="316"/>
                  <a:pt x="0" y="316"/>
                  <a:pt x="0" y="316"/>
                </a:cubicBezTo>
                <a:close/>
                <a:moveTo>
                  <a:pt x="0" y="236"/>
                </a:moveTo>
                <a:cubicBezTo>
                  <a:pt x="30" y="236"/>
                  <a:pt x="30" y="236"/>
                  <a:pt x="30" y="236"/>
                </a:cubicBezTo>
                <a:cubicBezTo>
                  <a:pt x="30" y="266"/>
                  <a:pt x="30" y="266"/>
                  <a:pt x="30" y="266"/>
                </a:cubicBezTo>
                <a:cubicBezTo>
                  <a:pt x="0" y="266"/>
                  <a:pt x="0" y="266"/>
                  <a:pt x="0" y="266"/>
                </a:cubicBezTo>
                <a:cubicBezTo>
                  <a:pt x="0" y="236"/>
                  <a:pt x="0" y="236"/>
                  <a:pt x="0" y="236"/>
                </a:cubicBezTo>
                <a:cubicBezTo>
                  <a:pt x="0" y="236"/>
                  <a:pt x="0" y="236"/>
                  <a:pt x="0" y="236"/>
                </a:cubicBezTo>
                <a:close/>
                <a:moveTo>
                  <a:pt x="0" y="80"/>
                </a:moveTo>
                <a:cubicBezTo>
                  <a:pt x="30" y="80"/>
                  <a:pt x="30" y="80"/>
                  <a:pt x="30" y="80"/>
                </a:cubicBezTo>
                <a:cubicBezTo>
                  <a:pt x="30" y="110"/>
                  <a:pt x="30" y="110"/>
                  <a:pt x="30" y="110"/>
                </a:cubicBezTo>
                <a:cubicBezTo>
                  <a:pt x="0" y="110"/>
                  <a:pt x="0" y="110"/>
                  <a:pt x="0" y="110"/>
                </a:cubicBezTo>
                <a:cubicBezTo>
                  <a:pt x="0" y="80"/>
                  <a:pt x="0" y="80"/>
                  <a:pt x="0" y="80"/>
                </a:cubicBezTo>
                <a:cubicBezTo>
                  <a:pt x="0" y="80"/>
                  <a:pt x="0" y="80"/>
                  <a:pt x="0" y="80"/>
                </a:cubicBezTo>
                <a:close/>
                <a:moveTo>
                  <a:pt x="0" y="0"/>
                </a:moveTo>
                <a:cubicBezTo>
                  <a:pt x="30" y="0"/>
                  <a:pt x="30" y="0"/>
                  <a:pt x="30" y="0"/>
                </a:cubicBezTo>
                <a:cubicBezTo>
                  <a:pt x="30" y="35"/>
                  <a:pt x="30" y="35"/>
                  <a:pt x="30" y="35"/>
                </a:cubicBezTo>
                <a:cubicBezTo>
                  <a:pt x="0" y="35"/>
                  <a:pt x="0" y="35"/>
                  <a:pt x="0" y="35"/>
                </a:cubicBezTo>
                <a:cubicBezTo>
                  <a:pt x="0" y="0"/>
                  <a:pt x="0" y="0"/>
                  <a:pt x="0" y="0"/>
                </a:cubicBezTo>
                <a:cubicBezTo>
                  <a:pt x="0" y="0"/>
                  <a:pt x="0" y="0"/>
                  <a:pt x="0" y="0"/>
                </a:cubicBezTo>
                <a:close/>
                <a:moveTo>
                  <a:pt x="65" y="391"/>
                </a:moveTo>
                <a:cubicBezTo>
                  <a:pt x="95" y="391"/>
                  <a:pt x="95" y="391"/>
                  <a:pt x="95" y="391"/>
                </a:cubicBezTo>
                <a:cubicBezTo>
                  <a:pt x="95" y="422"/>
                  <a:pt x="95" y="422"/>
                  <a:pt x="95" y="422"/>
                </a:cubicBezTo>
                <a:cubicBezTo>
                  <a:pt x="65" y="422"/>
                  <a:pt x="65" y="422"/>
                  <a:pt x="65" y="422"/>
                </a:cubicBezTo>
                <a:cubicBezTo>
                  <a:pt x="65" y="391"/>
                  <a:pt x="65" y="391"/>
                  <a:pt x="65" y="391"/>
                </a:cubicBezTo>
                <a:cubicBezTo>
                  <a:pt x="65" y="391"/>
                  <a:pt x="65" y="391"/>
                  <a:pt x="65" y="391"/>
                </a:cubicBezTo>
                <a:close/>
                <a:moveTo>
                  <a:pt x="75" y="0"/>
                </a:moveTo>
                <a:cubicBezTo>
                  <a:pt x="111" y="0"/>
                  <a:pt x="111" y="0"/>
                  <a:pt x="111" y="0"/>
                </a:cubicBezTo>
                <a:cubicBezTo>
                  <a:pt x="111" y="35"/>
                  <a:pt x="111" y="35"/>
                  <a:pt x="111" y="35"/>
                </a:cubicBezTo>
                <a:cubicBezTo>
                  <a:pt x="75" y="35"/>
                  <a:pt x="75" y="35"/>
                  <a:pt x="75" y="35"/>
                </a:cubicBezTo>
                <a:cubicBezTo>
                  <a:pt x="75" y="0"/>
                  <a:pt x="75" y="0"/>
                  <a:pt x="75" y="0"/>
                </a:cubicBezTo>
                <a:cubicBezTo>
                  <a:pt x="75" y="0"/>
                  <a:pt x="75" y="0"/>
                  <a:pt x="75" y="0"/>
                </a:cubicBezTo>
                <a:close/>
                <a:moveTo>
                  <a:pt x="131" y="391"/>
                </a:moveTo>
                <a:cubicBezTo>
                  <a:pt x="161" y="391"/>
                  <a:pt x="161" y="391"/>
                  <a:pt x="161" y="391"/>
                </a:cubicBezTo>
                <a:cubicBezTo>
                  <a:pt x="161" y="422"/>
                  <a:pt x="161" y="422"/>
                  <a:pt x="161" y="422"/>
                </a:cubicBezTo>
                <a:cubicBezTo>
                  <a:pt x="131" y="422"/>
                  <a:pt x="131" y="422"/>
                  <a:pt x="131" y="422"/>
                </a:cubicBezTo>
                <a:cubicBezTo>
                  <a:pt x="131" y="391"/>
                  <a:pt x="131" y="391"/>
                  <a:pt x="131" y="391"/>
                </a:cubicBezTo>
                <a:cubicBezTo>
                  <a:pt x="131" y="391"/>
                  <a:pt x="131" y="391"/>
                  <a:pt x="131" y="391"/>
                </a:cubicBezTo>
                <a:close/>
                <a:moveTo>
                  <a:pt x="156" y="0"/>
                </a:moveTo>
                <a:cubicBezTo>
                  <a:pt x="186" y="0"/>
                  <a:pt x="186" y="0"/>
                  <a:pt x="186" y="0"/>
                </a:cubicBezTo>
                <a:cubicBezTo>
                  <a:pt x="186" y="35"/>
                  <a:pt x="186" y="35"/>
                  <a:pt x="186" y="35"/>
                </a:cubicBezTo>
                <a:cubicBezTo>
                  <a:pt x="156" y="35"/>
                  <a:pt x="156" y="35"/>
                  <a:pt x="156" y="35"/>
                </a:cubicBezTo>
                <a:cubicBezTo>
                  <a:pt x="156" y="0"/>
                  <a:pt x="156" y="0"/>
                  <a:pt x="156" y="0"/>
                </a:cubicBezTo>
                <a:cubicBezTo>
                  <a:pt x="156" y="0"/>
                  <a:pt x="156" y="0"/>
                  <a:pt x="156" y="0"/>
                </a:cubicBezTo>
                <a:close/>
                <a:moveTo>
                  <a:pt x="231" y="0"/>
                </a:moveTo>
                <a:cubicBezTo>
                  <a:pt x="266" y="0"/>
                  <a:pt x="266" y="0"/>
                  <a:pt x="266" y="0"/>
                </a:cubicBezTo>
                <a:cubicBezTo>
                  <a:pt x="266" y="35"/>
                  <a:pt x="266" y="35"/>
                  <a:pt x="266" y="35"/>
                </a:cubicBezTo>
                <a:cubicBezTo>
                  <a:pt x="231" y="35"/>
                  <a:pt x="231" y="35"/>
                  <a:pt x="231" y="35"/>
                </a:cubicBezTo>
                <a:cubicBezTo>
                  <a:pt x="231" y="0"/>
                  <a:pt x="231" y="0"/>
                  <a:pt x="231" y="0"/>
                </a:cubicBezTo>
                <a:cubicBezTo>
                  <a:pt x="231" y="0"/>
                  <a:pt x="231" y="0"/>
                  <a:pt x="231" y="0"/>
                </a:cubicBezTo>
                <a:close/>
                <a:moveTo>
                  <a:pt x="261" y="391"/>
                </a:moveTo>
                <a:cubicBezTo>
                  <a:pt x="291" y="391"/>
                  <a:pt x="291" y="391"/>
                  <a:pt x="291" y="391"/>
                </a:cubicBezTo>
                <a:cubicBezTo>
                  <a:pt x="291" y="422"/>
                  <a:pt x="291" y="422"/>
                  <a:pt x="291" y="422"/>
                </a:cubicBezTo>
                <a:cubicBezTo>
                  <a:pt x="261" y="422"/>
                  <a:pt x="261" y="422"/>
                  <a:pt x="261" y="422"/>
                </a:cubicBezTo>
                <a:cubicBezTo>
                  <a:pt x="261" y="391"/>
                  <a:pt x="261" y="391"/>
                  <a:pt x="261" y="391"/>
                </a:cubicBezTo>
                <a:cubicBezTo>
                  <a:pt x="261" y="391"/>
                  <a:pt x="261" y="391"/>
                  <a:pt x="261" y="391"/>
                </a:cubicBezTo>
                <a:close/>
                <a:moveTo>
                  <a:pt x="196" y="391"/>
                </a:moveTo>
                <a:cubicBezTo>
                  <a:pt x="226" y="391"/>
                  <a:pt x="226" y="391"/>
                  <a:pt x="226" y="391"/>
                </a:cubicBezTo>
                <a:cubicBezTo>
                  <a:pt x="226" y="422"/>
                  <a:pt x="226" y="422"/>
                  <a:pt x="226" y="422"/>
                </a:cubicBezTo>
                <a:cubicBezTo>
                  <a:pt x="196" y="422"/>
                  <a:pt x="196" y="422"/>
                  <a:pt x="196" y="422"/>
                </a:cubicBezTo>
                <a:cubicBezTo>
                  <a:pt x="196" y="391"/>
                  <a:pt x="196" y="391"/>
                  <a:pt x="196" y="391"/>
                </a:cubicBezTo>
                <a:cubicBezTo>
                  <a:pt x="196" y="391"/>
                  <a:pt x="196" y="391"/>
                  <a:pt x="196" y="391"/>
                </a:cubicBezTo>
                <a:close/>
                <a:moveTo>
                  <a:pt x="311" y="0"/>
                </a:moveTo>
                <a:cubicBezTo>
                  <a:pt x="341" y="0"/>
                  <a:pt x="341" y="0"/>
                  <a:pt x="341" y="0"/>
                </a:cubicBezTo>
                <a:cubicBezTo>
                  <a:pt x="341" y="35"/>
                  <a:pt x="341" y="35"/>
                  <a:pt x="341" y="35"/>
                </a:cubicBezTo>
                <a:cubicBezTo>
                  <a:pt x="311" y="35"/>
                  <a:pt x="311" y="35"/>
                  <a:pt x="311" y="35"/>
                </a:cubicBezTo>
                <a:cubicBezTo>
                  <a:pt x="311" y="0"/>
                  <a:pt x="311" y="0"/>
                  <a:pt x="311" y="0"/>
                </a:cubicBezTo>
                <a:cubicBezTo>
                  <a:pt x="311" y="0"/>
                  <a:pt x="311" y="0"/>
                  <a:pt x="311" y="0"/>
                </a:cubicBezTo>
                <a:close/>
                <a:moveTo>
                  <a:pt x="326" y="391"/>
                </a:moveTo>
                <a:cubicBezTo>
                  <a:pt x="357" y="391"/>
                  <a:pt x="357" y="391"/>
                  <a:pt x="357" y="391"/>
                </a:cubicBezTo>
                <a:cubicBezTo>
                  <a:pt x="357" y="422"/>
                  <a:pt x="357" y="422"/>
                  <a:pt x="357" y="422"/>
                </a:cubicBezTo>
                <a:cubicBezTo>
                  <a:pt x="326" y="422"/>
                  <a:pt x="326" y="422"/>
                  <a:pt x="326" y="422"/>
                </a:cubicBezTo>
                <a:cubicBezTo>
                  <a:pt x="326" y="391"/>
                  <a:pt x="326" y="391"/>
                  <a:pt x="326" y="391"/>
                </a:cubicBezTo>
                <a:cubicBezTo>
                  <a:pt x="326" y="391"/>
                  <a:pt x="326" y="391"/>
                  <a:pt x="326" y="391"/>
                </a:cubicBezTo>
                <a:close/>
                <a:moveTo>
                  <a:pt x="392" y="0"/>
                </a:moveTo>
                <a:cubicBezTo>
                  <a:pt x="422" y="0"/>
                  <a:pt x="422" y="0"/>
                  <a:pt x="422" y="0"/>
                </a:cubicBezTo>
                <a:cubicBezTo>
                  <a:pt x="422" y="35"/>
                  <a:pt x="422" y="35"/>
                  <a:pt x="422" y="35"/>
                </a:cubicBezTo>
                <a:cubicBezTo>
                  <a:pt x="392" y="35"/>
                  <a:pt x="392" y="35"/>
                  <a:pt x="392" y="35"/>
                </a:cubicBezTo>
                <a:cubicBezTo>
                  <a:pt x="392" y="0"/>
                  <a:pt x="392" y="0"/>
                  <a:pt x="392" y="0"/>
                </a:cubicBezTo>
                <a:cubicBezTo>
                  <a:pt x="392" y="0"/>
                  <a:pt x="392" y="0"/>
                  <a:pt x="392" y="0"/>
                </a:cubicBezTo>
                <a:close/>
                <a:moveTo>
                  <a:pt x="392" y="391"/>
                </a:moveTo>
                <a:cubicBezTo>
                  <a:pt x="422" y="391"/>
                  <a:pt x="422" y="391"/>
                  <a:pt x="422" y="391"/>
                </a:cubicBezTo>
                <a:cubicBezTo>
                  <a:pt x="422" y="422"/>
                  <a:pt x="422" y="422"/>
                  <a:pt x="422" y="422"/>
                </a:cubicBezTo>
                <a:cubicBezTo>
                  <a:pt x="392" y="422"/>
                  <a:pt x="392" y="422"/>
                  <a:pt x="392" y="422"/>
                </a:cubicBezTo>
                <a:cubicBezTo>
                  <a:pt x="392" y="391"/>
                  <a:pt x="392" y="391"/>
                  <a:pt x="392" y="391"/>
                </a:cubicBezTo>
                <a:cubicBezTo>
                  <a:pt x="392" y="391"/>
                  <a:pt x="392" y="391"/>
                  <a:pt x="392" y="391"/>
                </a:cubicBezTo>
                <a:close/>
                <a:moveTo>
                  <a:pt x="392" y="316"/>
                </a:moveTo>
                <a:cubicBezTo>
                  <a:pt x="422" y="316"/>
                  <a:pt x="422" y="316"/>
                  <a:pt x="422" y="316"/>
                </a:cubicBezTo>
                <a:cubicBezTo>
                  <a:pt x="422" y="346"/>
                  <a:pt x="422" y="346"/>
                  <a:pt x="422" y="346"/>
                </a:cubicBezTo>
                <a:cubicBezTo>
                  <a:pt x="392" y="346"/>
                  <a:pt x="392" y="346"/>
                  <a:pt x="392" y="346"/>
                </a:cubicBezTo>
                <a:cubicBezTo>
                  <a:pt x="392" y="316"/>
                  <a:pt x="392" y="316"/>
                  <a:pt x="392" y="316"/>
                </a:cubicBezTo>
                <a:cubicBezTo>
                  <a:pt x="392" y="316"/>
                  <a:pt x="392" y="316"/>
                  <a:pt x="392" y="316"/>
                </a:cubicBezTo>
                <a:close/>
                <a:moveTo>
                  <a:pt x="392" y="236"/>
                </a:moveTo>
                <a:cubicBezTo>
                  <a:pt x="422" y="236"/>
                  <a:pt x="422" y="236"/>
                  <a:pt x="422" y="236"/>
                </a:cubicBezTo>
                <a:cubicBezTo>
                  <a:pt x="422" y="266"/>
                  <a:pt x="422" y="266"/>
                  <a:pt x="422" y="266"/>
                </a:cubicBezTo>
                <a:cubicBezTo>
                  <a:pt x="392" y="266"/>
                  <a:pt x="392" y="266"/>
                  <a:pt x="392" y="266"/>
                </a:cubicBezTo>
                <a:cubicBezTo>
                  <a:pt x="392" y="236"/>
                  <a:pt x="392" y="236"/>
                  <a:pt x="392" y="236"/>
                </a:cubicBezTo>
                <a:cubicBezTo>
                  <a:pt x="392" y="236"/>
                  <a:pt x="392" y="236"/>
                  <a:pt x="392" y="236"/>
                </a:cubicBezTo>
                <a:close/>
                <a:moveTo>
                  <a:pt x="392" y="80"/>
                </a:moveTo>
                <a:cubicBezTo>
                  <a:pt x="422" y="80"/>
                  <a:pt x="422" y="80"/>
                  <a:pt x="422" y="80"/>
                </a:cubicBezTo>
                <a:cubicBezTo>
                  <a:pt x="422" y="110"/>
                  <a:pt x="422" y="110"/>
                  <a:pt x="422" y="110"/>
                </a:cubicBezTo>
                <a:cubicBezTo>
                  <a:pt x="392" y="110"/>
                  <a:pt x="392" y="110"/>
                  <a:pt x="392" y="110"/>
                </a:cubicBezTo>
                <a:cubicBezTo>
                  <a:pt x="392" y="80"/>
                  <a:pt x="392" y="80"/>
                  <a:pt x="392" y="80"/>
                </a:cubicBezTo>
                <a:cubicBezTo>
                  <a:pt x="392" y="80"/>
                  <a:pt x="392" y="80"/>
                  <a:pt x="392" y="80"/>
                </a:cubicBezTo>
                <a:close/>
                <a:moveTo>
                  <a:pt x="0" y="161"/>
                </a:moveTo>
                <a:cubicBezTo>
                  <a:pt x="30" y="161"/>
                  <a:pt x="30" y="161"/>
                  <a:pt x="30" y="161"/>
                </a:cubicBezTo>
                <a:cubicBezTo>
                  <a:pt x="30" y="191"/>
                  <a:pt x="30" y="191"/>
                  <a:pt x="30" y="191"/>
                </a:cubicBezTo>
                <a:cubicBezTo>
                  <a:pt x="0" y="191"/>
                  <a:pt x="0" y="191"/>
                  <a:pt x="0" y="191"/>
                </a:cubicBezTo>
                <a:cubicBezTo>
                  <a:pt x="0" y="161"/>
                  <a:pt x="0" y="161"/>
                  <a:pt x="0" y="161"/>
                </a:cubicBezTo>
                <a:cubicBezTo>
                  <a:pt x="0" y="161"/>
                  <a:pt x="0" y="161"/>
                  <a:pt x="0" y="161"/>
                </a:cubicBezTo>
                <a:close/>
                <a:moveTo>
                  <a:pt x="392" y="161"/>
                </a:moveTo>
                <a:cubicBezTo>
                  <a:pt x="422" y="161"/>
                  <a:pt x="422" y="161"/>
                  <a:pt x="422" y="161"/>
                </a:cubicBezTo>
                <a:cubicBezTo>
                  <a:pt x="422" y="191"/>
                  <a:pt x="422" y="191"/>
                  <a:pt x="422" y="191"/>
                </a:cubicBezTo>
                <a:cubicBezTo>
                  <a:pt x="392" y="191"/>
                  <a:pt x="392" y="191"/>
                  <a:pt x="392" y="191"/>
                </a:cubicBezTo>
                <a:cubicBezTo>
                  <a:pt x="392" y="161"/>
                  <a:pt x="392" y="161"/>
                  <a:pt x="392" y="161"/>
                </a:cubicBezTo>
                <a:cubicBezTo>
                  <a:pt x="392" y="161"/>
                  <a:pt x="392" y="161"/>
                  <a:pt x="392" y="161"/>
                </a:cubicBezTo>
                <a:close/>
                <a:moveTo>
                  <a:pt x="1586" y="914"/>
                </a:moveTo>
                <a:cubicBezTo>
                  <a:pt x="1586" y="808"/>
                  <a:pt x="1501" y="723"/>
                  <a:pt x="1396" y="723"/>
                </a:cubicBezTo>
                <a:cubicBezTo>
                  <a:pt x="1295" y="723"/>
                  <a:pt x="1210" y="808"/>
                  <a:pt x="1210" y="914"/>
                </a:cubicBezTo>
                <a:cubicBezTo>
                  <a:pt x="1210" y="1019"/>
                  <a:pt x="1295" y="1099"/>
                  <a:pt x="1396" y="1099"/>
                </a:cubicBezTo>
                <a:cubicBezTo>
                  <a:pt x="1501" y="1099"/>
                  <a:pt x="1586" y="1019"/>
                  <a:pt x="1586" y="914"/>
                </a:cubicBezTo>
                <a:moveTo>
                  <a:pt x="572" y="211"/>
                </a:moveTo>
                <a:cubicBezTo>
                  <a:pt x="572" y="196"/>
                  <a:pt x="572" y="186"/>
                  <a:pt x="572" y="176"/>
                </a:cubicBezTo>
                <a:cubicBezTo>
                  <a:pt x="608" y="181"/>
                  <a:pt x="608" y="181"/>
                  <a:pt x="608" y="181"/>
                </a:cubicBezTo>
                <a:cubicBezTo>
                  <a:pt x="602" y="191"/>
                  <a:pt x="602" y="201"/>
                  <a:pt x="602" y="211"/>
                </a:cubicBezTo>
                <a:cubicBezTo>
                  <a:pt x="572" y="211"/>
                  <a:pt x="572" y="211"/>
                  <a:pt x="572" y="211"/>
                </a:cubicBezTo>
                <a:cubicBezTo>
                  <a:pt x="572" y="211"/>
                  <a:pt x="572" y="211"/>
                  <a:pt x="572" y="211"/>
                </a:cubicBezTo>
                <a:close/>
                <a:moveTo>
                  <a:pt x="572" y="246"/>
                </a:moveTo>
                <a:cubicBezTo>
                  <a:pt x="602" y="241"/>
                  <a:pt x="602" y="241"/>
                  <a:pt x="602" y="241"/>
                </a:cubicBezTo>
                <a:cubicBezTo>
                  <a:pt x="608" y="251"/>
                  <a:pt x="608" y="261"/>
                  <a:pt x="613" y="266"/>
                </a:cubicBezTo>
                <a:cubicBezTo>
                  <a:pt x="582" y="276"/>
                  <a:pt x="582" y="276"/>
                  <a:pt x="582" y="276"/>
                </a:cubicBezTo>
                <a:cubicBezTo>
                  <a:pt x="577" y="266"/>
                  <a:pt x="577" y="256"/>
                  <a:pt x="572" y="246"/>
                </a:cubicBezTo>
                <a:moveTo>
                  <a:pt x="582" y="140"/>
                </a:moveTo>
                <a:cubicBezTo>
                  <a:pt x="587" y="130"/>
                  <a:pt x="592" y="120"/>
                  <a:pt x="597" y="110"/>
                </a:cubicBezTo>
                <a:cubicBezTo>
                  <a:pt x="623" y="125"/>
                  <a:pt x="623" y="125"/>
                  <a:pt x="623" y="125"/>
                </a:cubicBezTo>
                <a:cubicBezTo>
                  <a:pt x="623" y="135"/>
                  <a:pt x="618" y="140"/>
                  <a:pt x="613" y="151"/>
                </a:cubicBezTo>
                <a:cubicBezTo>
                  <a:pt x="582" y="140"/>
                  <a:pt x="582" y="140"/>
                  <a:pt x="582" y="140"/>
                </a:cubicBezTo>
                <a:cubicBezTo>
                  <a:pt x="582" y="140"/>
                  <a:pt x="582" y="140"/>
                  <a:pt x="582" y="140"/>
                </a:cubicBezTo>
                <a:close/>
                <a:moveTo>
                  <a:pt x="597" y="311"/>
                </a:moveTo>
                <a:cubicBezTo>
                  <a:pt x="623" y="296"/>
                  <a:pt x="623" y="296"/>
                  <a:pt x="623" y="296"/>
                </a:cubicBezTo>
                <a:cubicBezTo>
                  <a:pt x="628" y="306"/>
                  <a:pt x="633" y="311"/>
                  <a:pt x="638" y="321"/>
                </a:cubicBezTo>
                <a:cubicBezTo>
                  <a:pt x="613" y="341"/>
                  <a:pt x="613" y="341"/>
                  <a:pt x="613" y="341"/>
                </a:cubicBezTo>
                <a:cubicBezTo>
                  <a:pt x="608" y="331"/>
                  <a:pt x="602" y="321"/>
                  <a:pt x="597" y="311"/>
                </a:cubicBezTo>
                <a:moveTo>
                  <a:pt x="618" y="80"/>
                </a:moveTo>
                <a:cubicBezTo>
                  <a:pt x="623" y="70"/>
                  <a:pt x="633" y="65"/>
                  <a:pt x="643" y="55"/>
                </a:cubicBezTo>
                <a:cubicBezTo>
                  <a:pt x="663" y="80"/>
                  <a:pt x="663" y="80"/>
                  <a:pt x="663" y="80"/>
                </a:cubicBezTo>
                <a:cubicBezTo>
                  <a:pt x="653" y="85"/>
                  <a:pt x="648" y="90"/>
                  <a:pt x="643" y="100"/>
                </a:cubicBezTo>
                <a:cubicBezTo>
                  <a:pt x="618" y="80"/>
                  <a:pt x="618" y="80"/>
                  <a:pt x="618" y="80"/>
                </a:cubicBezTo>
                <a:cubicBezTo>
                  <a:pt x="618" y="80"/>
                  <a:pt x="618" y="80"/>
                  <a:pt x="618" y="80"/>
                </a:cubicBezTo>
                <a:close/>
                <a:moveTo>
                  <a:pt x="638" y="366"/>
                </a:moveTo>
                <a:cubicBezTo>
                  <a:pt x="658" y="341"/>
                  <a:pt x="658" y="341"/>
                  <a:pt x="658" y="341"/>
                </a:cubicBezTo>
                <a:cubicBezTo>
                  <a:pt x="668" y="351"/>
                  <a:pt x="673" y="356"/>
                  <a:pt x="683" y="361"/>
                </a:cubicBezTo>
                <a:cubicBezTo>
                  <a:pt x="663" y="386"/>
                  <a:pt x="663" y="386"/>
                  <a:pt x="663" y="386"/>
                </a:cubicBezTo>
                <a:cubicBezTo>
                  <a:pt x="653" y="381"/>
                  <a:pt x="643" y="371"/>
                  <a:pt x="638" y="366"/>
                </a:cubicBezTo>
                <a:moveTo>
                  <a:pt x="668" y="35"/>
                </a:moveTo>
                <a:cubicBezTo>
                  <a:pt x="678" y="30"/>
                  <a:pt x="688" y="25"/>
                  <a:pt x="698" y="20"/>
                </a:cubicBezTo>
                <a:cubicBezTo>
                  <a:pt x="713" y="45"/>
                  <a:pt x="713" y="45"/>
                  <a:pt x="713" y="45"/>
                </a:cubicBezTo>
                <a:cubicBezTo>
                  <a:pt x="703" y="50"/>
                  <a:pt x="693" y="55"/>
                  <a:pt x="688" y="60"/>
                </a:cubicBezTo>
                <a:cubicBezTo>
                  <a:pt x="668" y="35"/>
                  <a:pt x="668" y="35"/>
                  <a:pt x="668" y="35"/>
                </a:cubicBezTo>
                <a:cubicBezTo>
                  <a:pt x="668" y="35"/>
                  <a:pt x="668" y="35"/>
                  <a:pt x="668" y="35"/>
                </a:cubicBezTo>
                <a:close/>
                <a:moveTo>
                  <a:pt x="693" y="407"/>
                </a:moveTo>
                <a:cubicBezTo>
                  <a:pt x="708" y="376"/>
                  <a:pt x="708" y="376"/>
                  <a:pt x="708" y="376"/>
                </a:cubicBezTo>
                <a:cubicBezTo>
                  <a:pt x="718" y="381"/>
                  <a:pt x="723" y="381"/>
                  <a:pt x="733" y="386"/>
                </a:cubicBezTo>
                <a:cubicBezTo>
                  <a:pt x="728" y="417"/>
                  <a:pt x="728" y="417"/>
                  <a:pt x="728" y="417"/>
                </a:cubicBezTo>
                <a:cubicBezTo>
                  <a:pt x="713" y="412"/>
                  <a:pt x="703" y="412"/>
                  <a:pt x="693" y="407"/>
                </a:cubicBezTo>
                <a:moveTo>
                  <a:pt x="733" y="5"/>
                </a:moveTo>
                <a:cubicBezTo>
                  <a:pt x="743" y="5"/>
                  <a:pt x="753" y="5"/>
                  <a:pt x="768" y="0"/>
                </a:cubicBezTo>
                <a:cubicBezTo>
                  <a:pt x="768" y="35"/>
                  <a:pt x="768" y="35"/>
                  <a:pt x="768" y="35"/>
                </a:cubicBezTo>
                <a:cubicBezTo>
                  <a:pt x="758" y="35"/>
                  <a:pt x="748" y="35"/>
                  <a:pt x="738" y="40"/>
                </a:cubicBezTo>
                <a:cubicBezTo>
                  <a:pt x="733" y="5"/>
                  <a:pt x="733" y="5"/>
                  <a:pt x="733" y="5"/>
                </a:cubicBezTo>
                <a:cubicBezTo>
                  <a:pt x="733" y="5"/>
                  <a:pt x="733" y="5"/>
                  <a:pt x="733" y="5"/>
                </a:cubicBezTo>
                <a:close/>
                <a:moveTo>
                  <a:pt x="763" y="422"/>
                </a:moveTo>
                <a:cubicBezTo>
                  <a:pt x="763" y="391"/>
                  <a:pt x="763" y="391"/>
                  <a:pt x="763" y="391"/>
                </a:cubicBezTo>
                <a:cubicBezTo>
                  <a:pt x="768" y="391"/>
                  <a:pt x="778" y="391"/>
                  <a:pt x="783" y="391"/>
                </a:cubicBezTo>
                <a:cubicBezTo>
                  <a:pt x="788" y="391"/>
                  <a:pt x="788" y="391"/>
                  <a:pt x="793" y="391"/>
                </a:cubicBezTo>
                <a:cubicBezTo>
                  <a:pt x="793" y="422"/>
                  <a:pt x="793" y="422"/>
                  <a:pt x="793" y="422"/>
                </a:cubicBezTo>
                <a:cubicBezTo>
                  <a:pt x="788" y="422"/>
                  <a:pt x="788" y="422"/>
                  <a:pt x="783" y="422"/>
                </a:cubicBezTo>
                <a:cubicBezTo>
                  <a:pt x="773" y="422"/>
                  <a:pt x="768" y="422"/>
                  <a:pt x="763" y="422"/>
                </a:cubicBezTo>
                <a:moveTo>
                  <a:pt x="798" y="35"/>
                </a:moveTo>
                <a:cubicBezTo>
                  <a:pt x="803" y="0"/>
                  <a:pt x="803" y="0"/>
                  <a:pt x="803" y="0"/>
                </a:cubicBezTo>
                <a:cubicBezTo>
                  <a:pt x="813" y="5"/>
                  <a:pt x="823" y="5"/>
                  <a:pt x="833" y="10"/>
                </a:cubicBezTo>
                <a:cubicBezTo>
                  <a:pt x="828" y="40"/>
                  <a:pt x="828" y="40"/>
                  <a:pt x="828" y="40"/>
                </a:cubicBezTo>
                <a:cubicBezTo>
                  <a:pt x="818" y="35"/>
                  <a:pt x="808" y="35"/>
                  <a:pt x="798" y="35"/>
                </a:cubicBezTo>
                <a:moveTo>
                  <a:pt x="823" y="386"/>
                </a:moveTo>
                <a:cubicBezTo>
                  <a:pt x="833" y="386"/>
                  <a:pt x="843" y="381"/>
                  <a:pt x="848" y="381"/>
                </a:cubicBezTo>
                <a:cubicBezTo>
                  <a:pt x="864" y="407"/>
                  <a:pt x="864" y="407"/>
                  <a:pt x="864" y="407"/>
                </a:cubicBezTo>
                <a:cubicBezTo>
                  <a:pt x="854" y="412"/>
                  <a:pt x="843" y="417"/>
                  <a:pt x="828" y="417"/>
                </a:cubicBezTo>
                <a:cubicBezTo>
                  <a:pt x="823" y="386"/>
                  <a:pt x="823" y="386"/>
                  <a:pt x="823" y="386"/>
                </a:cubicBezTo>
                <a:cubicBezTo>
                  <a:pt x="823" y="386"/>
                  <a:pt x="823" y="386"/>
                  <a:pt x="823" y="386"/>
                </a:cubicBezTo>
                <a:close/>
                <a:moveTo>
                  <a:pt x="854" y="50"/>
                </a:moveTo>
                <a:cubicBezTo>
                  <a:pt x="869" y="20"/>
                  <a:pt x="869" y="20"/>
                  <a:pt x="869" y="20"/>
                </a:cubicBezTo>
                <a:cubicBezTo>
                  <a:pt x="879" y="25"/>
                  <a:pt x="889" y="30"/>
                  <a:pt x="899" y="35"/>
                </a:cubicBezTo>
                <a:cubicBezTo>
                  <a:pt x="879" y="60"/>
                  <a:pt x="879" y="60"/>
                  <a:pt x="879" y="60"/>
                </a:cubicBezTo>
                <a:cubicBezTo>
                  <a:pt x="874" y="55"/>
                  <a:pt x="864" y="50"/>
                  <a:pt x="854" y="50"/>
                </a:cubicBezTo>
                <a:moveTo>
                  <a:pt x="879" y="366"/>
                </a:moveTo>
                <a:cubicBezTo>
                  <a:pt x="884" y="361"/>
                  <a:pt x="894" y="356"/>
                  <a:pt x="899" y="346"/>
                </a:cubicBezTo>
                <a:cubicBezTo>
                  <a:pt x="919" y="371"/>
                  <a:pt x="919" y="371"/>
                  <a:pt x="919" y="371"/>
                </a:cubicBezTo>
                <a:cubicBezTo>
                  <a:pt x="914" y="376"/>
                  <a:pt x="904" y="386"/>
                  <a:pt x="894" y="391"/>
                </a:cubicBezTo>
                <a:cubicBezTo>
                  <a:pt x="879" y="366"/>
                  <a:pt x="879" y="366"/>
                  <a:pt x="879" y="366"/>
                </a:cubicBezTo>
                <a:cubicBezTo>
                  <a:pt x="879" y="366"/>
                  <a:pt x="879" y="366"/>
                  <a:pt x="879" y="366"/>
                </a:cubicBezTo>
                <a:close/>
                <a:moveTo>
                  <a:pt x="904" y="80"/>
                </a:moveTo>
                <a:cubicBezTo>
                  <a:pt x="924" y="60"/>
                  <a:pt x="924" y="60"/>
                  <a:pt x="924" y="60"/>
                </a:cubicBezTo>
                <a:cubicBezTo>
                  <a:pt x="934" y="65"/>
                  <a:pt x="944" y="75"/>
                  <a:pt x="949" y="85"/>
                </a:cubicBezTo>
                <a:cubicBezTo>
                  <a:pt x="924" y="100"/>
                  <a:pt x="924" y="100"/>
                  <a:pt x="924" y="100"/>
                </a:cubicBezTo>
                <a:cubicBezTo>
                  <a:pt x="919" y="95"/>
                  <a:pt x="914" y="85"/>
                  <a:pt x="904" y="80"/>
                </a:cubicBezTo>
                <a:moveTo>
                  <a:pt x="924" y="326"/>
                </a:moveTo>
                <a:cubicBezTo>
                  <a:pt x="929" y="316"/>
                  <a:pt x="934" y="311"/>
                  <a:pt x="939" y="301"/>
                </a:cubicBezTo>
                <a:cubicBezTo>
                  <a:pt x="964" y="316"/>
                  <a:pt x="964" y="316"/>
                  <a:pt x="964" y="316"/>
                </a:cubicBezTo>
                <a:cubicBezTo>
                  <a:pt x="959" y="326"/>
                  <a:pt x="954" y="336"/>
                  <a:pt x="944" y="346"/>
                </a:cubicBezTo>
                <a:cubicBezTo>
                  <a:pt x="924" y="326"/>
                  <a:pt x="924" y="326"/>
                  <a:pt x="924" y="326"/>
                </a:cubicBezTo>
                <a:cubicBezTo>
                  <a:pt x="924" y="326"/>
                  <a:pt x="924" y="326"/>
                  <a:pt x="924" y="326"/>
                </a:cubicBezTo>
                <a:close/>
                <a:moveTo>
                  <a:pt x="939" y="130"/>
                </a:moveTo>
                <a:cubicBezTo>
                  <a:pt x="969" y="115"/>
                  <a:pt x="969" y="115"/>
                  <a:pt x="969" y="115"/>
                </a:cubicBezTo>
                <a:cubicBezTo>
                  <a:pt x="974" y="125"/>
                  <a:pt x="979" y="135"/>
                  <a:pt x="984" y="145"/>
                </a:cubicBezTo>
                <a:cubicBezTo>
                  <a:pt x="954" y="156"/>
                  <a:pt x="954" y="156"/>
                  <a:pt x="954" y="156"/>
                </a:cubicBezTo>
                <a:cubicBezTo>
                  <a:pt x="949" y="145"/>
                  <a:pt x="944" y="135"/>
                  <a:pt x="939" y="130"/>
                </a:cubicBezTo>
                <a:moveTo>
                  <a:pt x="949" y="276"/>
                </a:moveTo>
                <a:cubicBezTo>
                  <a:pt x="954" y="266"/>
                  <a:pt x="959" y="256"/>
                  <a:pt x="959" y="246"/>
                </a:cubicBezTo>
                <a:cubicBezTo>
                  <a:pt x="989" y="251"/>
                  <a:pt x="989" y="251"/>
                  <a:pt x="989" y="251"/>
                </a:cubicBezTo>
                <a:cubicBezTo>
                  <a:pt x="989" y="266"/>
                  <a:pt x="984" y="276"/>
                  <a:pt x="979" y="286"/>
                </a:cubicBezTo>
                <a:cubicBezTo>
                  <a:pt x="949" y="276"/>
                  <a:pt x="949" y="276"/>
                  <a:pt x="949" y="276"/>
                </a:cubicBezTo>
                <a:cubicBezTo>
                  <a:pt x="949" y="276"/>
                  <a:pt x="949" y="276"/>
                  <a:pt x="949" y="276"/>
                </a:cubicBezTo>
                <a:close/>
                <a:moveTo>
                  <a:pt x="959" y="186"/>
                </a:moveTo>
                <a:cubicBezTo>
                  <a:pt x="989" y="181"/>
                  <a:pt x="989" y="181"/>
                  <a:pt x="989" y="181"/>
                </a:cubicBezTo>
                <a:cubicBezTo>
                  <a:pt x="994" y="191"/>
                  <a:pt x="994" y="201"/>
                  <a:pt x="994" y="211"/>
                </a:cubicBezTo>
                <a:cubicBezTo>
                  <a:pt x="994" y="216"/>
                  <a:pt x="994" y="216"/>
                  <a:pt x="994" y="216"/>
                </a:cubicBezTo>
                <a:cubicBezTo>
                  <a:pt x="964" y="216"/>
                  <a:pt x="964" y="216"/>
                  <a:pt x="964" y="216"/>
                </a:cubicBezTo>
                <a:cubicBezTo>
                  <a:pt x="964" y="211"/>
                  <a:pt x="964" y="211"/>
                  <a:pt x="964" y="211"/>
                </a:cubicBezTo>
                <a:cubicBezTo>
                  <a:pt x="964" y="201"/>
                  <a:pt x="959" y="196"/>
                  <a:pt x="959" y="186"/>
                </a:cubicBezTo>
                <a:moveTo>
                  <a:pt x="1586" y="1250"/>
                </a:moveTo>
                <a:cubicBezTo>
                  <a:pt x="1210" y="1250"/>
                  <a:pt x="1210" y="1250"/>
                  <a:pt x="1210" y="1250"/>
                </a:cubicBezTo>
                <a:cubicBezTo>
                  <a:pt x="1210" y="1627"/>
                  <a:pt x="1210" y="1627"/>
                  <a:pt x="1210" y="1627"/>
                </a:cubicBezTo>
                <a:cubicBezTo>
                  <a:pt x="1586" y="1627"/>
                  <a:pt x="1586" y="1627"/>
                  <a:pt x="1586" y="1627"/>
                </a:cubicBezTo>
                <a:cubicBezTo>
                  <a:pt x="1586" y="1250"/>
                  <a:pt x="1586" y="1250"/>
                  <a:pt x="1586" y="1250"/>
                </a:cubicBezTo>
                <a:cubicBezTo>
                  <a:pt x="1586" y="1250"/>
                  <a:pt x="1586" y="1250"/>
                  <a:pt x="1586" y="1250"/>
                </a:cubicBezTo>
                <a:close/>
                <a:moveTo>
                  <a:pt x="733" y="1250"/>
                </a:moveTo>
                <a:cubicBezTo>
                  <a:pt x="733" y="1627"/>
                  <a:pt x="733" y="1627"/>
                  <a:pt x="733" y="1627"/>
                </a:cubicBezTo>
                <a:cubicBezTo>
                  <a:pt x="1059" y="1441"/>
                  <a:pt x="1059" y="1441"/>
                  <a:pt x="1059" y="1441"/>
                </a:cubicBezTo>
                <a:cubicBezTo>
                  <a:pt x="733" y="1250"/>
                  <a:pt x="733" y="1250"/>
                  <a:pt x="733" y="1250"/>
                </a:cubicBezTo>
                <a:cubicBezTo>
                  <a:pt x="733" y="1250"/>
                  <a:pt x="733" y="1250"/>
                  <a:pt x="733" y="1250"/>
                </a:cubicBezTo>
                <a:close/>
                <a:moveTo>
                  <a:pt x="0" y="994"/>
                </a:moveTo>
                <a:cubicBezTo>
                  <a:pt x="0" y="949"/>
                  <a:pt x="0" y="949"/>
                  <a:pt x="0" y="949"/>
                </a:cubicBezTo>
                <a:cubicBezTo>
                  <a:pt x="30" y="949"/>
                  <a:pt x="30" y="949"/>
                  <a:pt x="30" y="949"/>
                </a:cubicBezTo>
                <a:cubicBezTo>
                  <a:pt x="30" y="969"/>
                  <a:pt x="30" y="969"/>
                  <a:pt x="30" y="969"/>
                </a:cubicBezTo>
                <a:cubicBezTo>
                  <a:pt x="25" y="969"/>
                  <a:pt x="25" y="969"/>
                  <a:pt x="25" y="969"/>
                </a:cubicBezTo>
                <a:cubicBezTo>
                  <a:pt x="30" y="979"/>
                  <a:pt x="30" y="979"/>
                  <a:pt x="30" y="979"/>
                </a:cubicBezTo>
                <a:cubicBezTo>
                  <a:pt x="0" y="994"/>
                  <a:pt x="0" y="994"/>
                  <a:pt x="0" y="994"/>
                </a:cubicBezTo>
                <a:cubicBezTo>
                  <a:pt x="0" y="994"/>
                  <a:pt x="0" y="994"/>
                  <a:pt x="0" y="994"/>
                </a:cubicBezTo>
                <a:close/>
                <a:moveTo>
                  <a:pt x="0" y="889"/>
                </a:moveTo>
                <a:cubicBezTo>
                  <a:pt x="30" y="889"/>
                  <a:pt x="30" y="889"/>
                  <a:pt x="30" y="889"/>
                </a:cubicBezTo>
                <a:cubicBezTo>
                  <a:pt x="30" y="919"/>
                  <a:pt x="30" y="919"/>
                  <a:pt x="30" y="919"/>
                </a:cubicBezTo>
                <a:cubicBezTo>
                  <a:pt x="0" y="919"/>
                  <a:pt x="0" y="919"/>
                  <a:pt x="0" y="919"/>
                </a:cubicBezTo>
                <a:cubicBezTo>
                  <a:pt x="0" y="889"/>
                  <a:pt x="0" y="889"/>
                  <a:pt x="0" y="889"/>
                </a:cubicBezTo>
                <a:cubicBezTo>
                  <a:pt x="0" y="889"/>
                  <a:pt x="0" y="889"/>
                  <a:pt x="0" y="889"/>
                </a:cubicBezTo>
                <a:close/>
                <a:moveTo>
                  <a:pt x="0" y="828"/>
                </a:moveTo>
                <a:cubicBezTo>
                  <a:pt x="30" y="828"/>
                  <a:pt x="30" y="828"/>
                  <a:pt x="30" y="828"/>
                </a:cubicBezTo>
                <a:cubicBezTo>
                  <a:pt x="30" y="858"/>
                  <a:pt x="30" y="858"/>
                  <a:pt x="30" y="858"/>
                </a:cubicBezTo>
                <a:cubicBezTo>
                  <a:pt x="0" y="858"/>
                  <a:pt x="0" y="858"/>
                  <a:pt x="0" y="858"/>
                </a:cubicBezTo>
                <a:cubicBezTo>
                  <a:pt x="0" y="828"/>
                  <a:pt x="0" y="828"/>
                  <a:pt x="0" y="828"/>
                </a:cubicBezTo>
                <a:cubicBezTo>
                  <a:pt x="0" y="828"/>
                  <a:pt x="0" y="828"/>
                  <a:pt x="0" y="828"/>
                </a:cubicBezTo>
                <a:close/>
                <a:moveTo>
                  <a:pt x="0" y="768"/>
                </a:moveTo>
                <a:cubicBezTo>
                  <a:pt x="30" y="768"/>
                  <a:pt x="30" y="768"/>
                  <a:pt x="30" y="768"/>
                </a:cubicBezTo>
                <a:cubicBezTo>
                  <a:pt x="30" y="798"/>
                  <a:pt x="30" y="798"/>
                  <a:pt x="30" y="798"/>
                </a:cubicBezTo>
                <a:cubicBezTo>
                  <a:pt x="0" y="798"/>
                  <a:pt x="0" y="798"/>
                  <a:pt x="0" y="798"/>
                </a:cubicBezTo>
                <a:cubicBezTo>
                  <a:pt x="0" y="768"/>
                  <a:pt x="0" y="768"/>
                  <a:pt x="0" y="768"/>
                </a:cubicBezTo>
                <a:cubicBezTo>
                  <a:pt x="0" y="768"/>
                  <a:pt x="0" y="768"/>
                  <a:pt x="0" y="768"/>
                </a:cubicBezTo>
                <a:close/>
                <a:moveTo>
                  <a:pt x="0" y="708"/>
                </a:moveTo>
                <a:cubicBezTo>
                  <a:pt x="30" y="708"/>
                  <a:pt x="30" y="708"/>
                  <a:pt x="30" y="708"/>
                </a:cubicBezTo>
                <a:cubicBezTo>
                  <a:pt x="30" y="738"/>
                  <a:pt x="30" y="738"/>
                  <a:pt x="30" y="738"/>
                </a:cubicBezTo>
                <a:cubicBezTo>
                  <a:pt x="0" y="738"/>
                  <a:pt x="0" y="738"/>
                  <a:pt x="0" y="738"/>
                </a:cubicBezTo>
                <a:cubicBezTo>
                  <a:pt x="0" y="708"/>
                  <a:pt x="0" y="708"/>
                  <a:pt x="0" y="708"/>
                </a:cubicBezTo>
                <a:cubicBezTo>
                  <a:pt x="0" y="708"/>
                  <a:pt x="0" y="708"/>
                  <a:pt x="0" y="708"/>
                </a:cubicBezTo>
                <a:close/>
                <a:moveTo>
                  <a:pt x="0" y="648"/>
                </a:moveTo>
                <a:cubicBezTo>
                  <a:pt x="30" y="648"/>
                  <a:pt x="30" y="648"/>
                  <a:pt x="30" y="648"/>
                </a:cubicBezTo>
                <a:cubicBezTo>
                  <a:pt x="30" y="678"/>
                  <a:pt x="30" y="678"/>
                  <a:pt x="30" y="678"/>
                </a:cubicBezTo>
                <a:cubicBezTo>
                  <a:pt x="0" y="678"/>
                  <a:pt x="0" y="678"/>
                  <a:pt x="0" y="678"/>
                </a:cubicBezTo>
                <a:cubicBezTo>
                  <a:pt x="0" y="648"/>
                  <a:pt x="0" y="648"/>
                  <a:pt x="0" y="648"/>
                </a:cubicBezTo>
                <a:cubicBezTo>
                  <a:pt x="0" y="648"/>
                  <a:pt x="0" y="648"/>
                  <a:pt x="0" y="648"/>
                </a:cubicBezTo>
                <a:close/>
                <a:moveTo>
                  <a:pt x="0" y="617"/>
                </a:moveTo>
                <a:cubicBezTo>
                  <a:pt x="0" y="572"/>
                  <a:pt x="0" y="572"/>
                  <a:pt x="0" y="572"/>
                </a:cubicBezTo>
                <a:cubicBezTo>
                  <a:pt x="30" y="592"/>
                  <a:pt x="30" y="592"/>
                  <a:pt x="30" y="592"/>
                </a:cubicBezTo>
                <a:cubicBezTo>
                  <a:pt x="25" y="602"/>
                  <a:pt x="25" y="602"/>
                  <a:pt x="25" y="602"/>
                </a:cubicBezTo>
                <a:cubicBezTo>
                  <a:pt x="30" y="602"/>
                  <a:pt x="30" y="602"/>
                  <a:pt x="30" y="602"/>
                </a:cubicBezTo>
                <a:cubicBezTo>
                  <a:pt x="30" y="617"/>
                  <a:pt x="30" y="617"/>
                  <a:pt x="30" y="617"/>
                </a:cubicBezTo>
                <a:cubicBezTo>
                  <a:pt x="0" y="617"/>
                  <a:pt x="0" y="617"/>
                  <a:pt x="0" y="617"/>
                </a:cubicBezTo>
                <a:cubicBezTo>
                  <a:pt x="0" y="617"/>
                  <a:pt x="0" y="617"/>
                  <a:pt x="0" y="617"/>
                </a:cubicBezTo>
                <a:close/>
                <a:moveTo>
                  <a:pt x="40" y="939"/>
                </a:moveTo>
                <a:cubicBezTo>
                  <a:pt x="65" y="924"/>
                  <a:pt x="65" y="924"/>
                  <a:pt x="65" y="924"/>
                </a:cubicBezTo>
                <a:cubicBezTo>
                  <a:pt x="80" y="949"/>
                  <a:pt x="80" y="949"/>
                  <a:pt x="80" y="949"/>
                </a:cubicBezTo>
                <a:cubicBezTo>
                  <a:pt x="55" y="964"/>
                  <a:pt x="55" y="964"/>
                  <a:pt x="55" y="964"/>
                </a:cubicBezTo>
                <a:cubicBezTo>
                  <a:pt x="40" y="939"/>
                  <a:pt x="40" y="939"/>
                  <a:pt x="40" y="939"/>
                </a:cubicBezTo>
                <a:cubicBezTo>
                  <a:pt x="40" y="939"/>
                  <a:pt x="40" y="939"/>
                  <a:pt x="40" y="939"/>
                </a:cubicBezTo>
                <a:close/>
                <a:moveTo>
                  <a:pt x="40" y="632"/>
                </a:moveTo>
                <a:cubicBezTo>
                  <a:pt x="55" y="607"/>
                  <a:pt x="55" y="607"/>
                  <a:pt x="55" y="607"/>
                </a:cubicBezTo>
                <a:cubicBezTo>
                  <a:pt x="80" y="622"/>
                  <a:pt x="80" y="622"/>
                  <a:pt x="80" y="622"/>
                </a:cubicBezTo>
                <a:cubicBezTo>
                  <a:pt x="65" y="648"/>
                  <a:pt x="65" y="648"/>
                  <a:pt x="65" y="648"/>
                </a:cubicBezTo>
                <a:cubicBezTo>
                  <a:pt x="40" y="632"/>
                  <a:pt x="40" y="632"/>
                  <a:pt x="40" y="632"/>
                </a:cubicBezTo>
                <a:cubicBezTo>
                  <a:pt x="40" y="632"/>
                  <a:pt x="40" y="632"/>
                  <a:pt x="40" y="632"/>
                </a:cubicBezTo>
                <a:close/>
                <a:moveTo>
                  <a:pt x="95" y="909"/>
                </a:moveTo>
                <a:cubicBezTo>
                  <a:pt x="121" y="894"/>
                  <a:pt x="121" y="894"/>
                  <a:pt x="121" y="894"/>
                </a:cubicBezTo>
                <a:cubicBezTo>
                  <a:pt x="136" y="919"/>
                  <a:pt x="136" y="919"/>
                  <a:pt x="136" y="919"/>
                </a:cubicBezTo>
                <a:cubicBezTo>
                  <a:pt x="105" y="934"/>
                  <a:pt x="105" y="934"/>
                  <a:pt x="105" y="934"/>
                </a:cubicBezTo>
                <a:cubicBezTo>
                  <a:pt x="95" y="909"/>
                  <a:pt x="95" y="909"/>
                  <a:pt x="95" y="909"/>
                </a:cubicBezTo>
                <a:cubicBezTo>
                  <a:pt x="95" y="909"/>
                  <a:pt x="95" y="909"/>
                  <a:pt x="95" y="909"/>
                </a:cubicBezTo>
                <a:close/>
                <a:moveTo>
                  <a:pt x="95" y="663"/>
                </a:moveTo>
                <a:cubicBezTo>
                  <a:pt x="111" y="638"/>
                  <a:pt x="111" y="638"/>
                  <a:pt x="111" y="638"/>
                </a:cubicBezTo>
                <a:cubicBezTo>
                  <a:pt x="136" y="653"/>
                  <a:pt x="136" y="653"/>
                  <a:pt x="136" y="653"/>
                </a:cubicBezTo>
                <a:cubicBezTo>
                  <a:pt x="121" y="678"/>
                  <a:pt x="121" y="678"/>
                  <a:pt x="121" y="678"/>
                </a:cubicBezTo>
                <a:cubicBezTo>
                  <a:pt x="95" y="663"/>
                  <a:pt x="95" y="663"/>
                  <a:pt x="95" y="663"/>
                </a:cubicBezTo>
                <a:cubicBezTo>
                  <a:pt x="95" y="663"/>
                  <a:pt x="95" y="663"/>
                  <a:pt x="95" y="663"/>
                </a:cubicBezTo>
                <a:close/>
                <a:moveTo>
                  <a:pt x="146" y="879"/>
                </a:moveTo>
                <a:cubicBezTo>
                  <a:pt x="171" y="863"/>
                  <a:pt x="171" y="863"/>
                  <a:pt x="171" y="863"/>
                </a:cubicBezTo>
                <a:cubicBezTo>
                  <a:pt x="186" y="889"/>
                  <a:pt x="186" y="889"/>
                  <a:pt x="186" y="889"/>
                </a:cubicBezTo>
                <a:cubicBezTo>
                  <a:pt x="161" y="904"/>
                  <a:pt x="161" y="904"/>
                  <a:pt x="161" y="904"/>
                </a:cubicBezTo>
                <a:cubicBezTo>
                  <a:pt x="146" y="879"/>
                  <a:pt x="146" y="879"/>
                  <a:pt x="146" y="879"/>
                </a:cubicBezTo>
                <a:cubicBezTo>
                  <a:pt x="146" y="879"/>
                  <a:pt x="146" y="879"/>
                  <a:pt x="146" y="879"/>
                </a:cubicBezTo>
                <a:close/>
                <a:moveTo>
                  <a:pt x="146" y="693"/>
                </a:moveTo>
                <a:cubicBezTo>
                  <a:pt x="161" y="668"/>
                  <a:pt x="161" y="668"/>
                  <a:pt x="161" y="668"/>
                </a:cubicBezTo>
                <a:cubicBezTo>
                  <a:pt x="186" y="683"/>
                  <a:pt x="186" y="683"/>
                  <a:pt x="186" y="683"/>
                </a:cubicBezTo>
                <a:cubicBezTo>
                  <a:pt x="171" y="708"/>
                  <a:pt x="171" y="708"/>
                  <a:pt x="171" y="708"/>
                </a:cubicBezTo>
                <a:cubicBezTo>
                  <a:pt x="146" y="693"/>
                  <a:pt x="146" y="693"/>
                  <a:pt x="146" y="693"/>
                </a:cubicBezTo>
                <a:cubicBezTo>
                  <a:pt x="146" y="693"/>
                  <a:pt x="146" y="693"/>
                  <a:pt x="146" y="693"/>
                </a:cubicBezTo>
                <a:close/>
                <a:moveTo>
                  <a:pt x="196" y="848"/>
                </a:moveTo>
                <a:cubicBezTo>
                  <a:pt x="221" y="833"/>
                  <a:pt x="221" y="833"/>
                  <a:pt x="221" y="833"/>
                </a:cubicBezTo>
                <a:cubicBezTo>
                  <a:pt x="236" y="858"/>
                  <a:pt x="236" y="858"/>
                  <a:pt x="236" y="858"/>
                </a:cubicBezTo>
                <a:cubicBezTo>
                  <a:pt x="211" y="873"/>
                  <a:pt x="211" y="873"/>
                  <a:pt x="211" y="873"/>
                </a:cubicBezTo>
                <a:cubicBezTo>
                  <a:pt x="196" y="848"/>
                  <a:pt x="196" y="848"/>
                  <a:pt x="196" y="848"/>
                </a:cubicBezTo>
                <a:cubicBezTo>
                  <a:pt x="196" y="848"/>
                  <a:pt x="196" y="848"/>
                  <a:pt x="196" y="848"/>
                </a:cubicBezTo>
                <a:close/>
                <a:moveTo>
                  <a:pt x="196" y="723"/>
                </a:moveTo>
                <a:cubicBezTo>
                  <a:pt x="211" y="698"/>
                  <a:pt x="211" y="698"/>
                  <a:pt x="211" y="698"/>
                </a:cubicBezTo>
                <a:cubicBezTo>
                  <a:pt x="241" y="713"/>
                  <a:pt x="241" y="713"/>
                  <a:pt x="241" y="713"/>
                </a:cubicBezTo>
                <a:cubicBezTo>
                  <a:pt x="226" y="738"/>
                  <a:pt x="226" y="738"/>
                  <a:pt x="226" y="738"/>
                </a:cubicBezTo>
                <a:cubicBezTo>
                  <a:pt x="196" y="723"/>
                  <a:pt x="196" y="723"/>
                  <a:pt x="196" y="723"/>
                </a:cubicBezTo>
                <a:cubicBezTo>
                  <a:pt x="196" y="723"/>
                  <a:pt x="196" y="723"/>
                  <a:pt x="196" y="723"/>
                </a:cubicBezTo>
                <a:close/>
                <a:moveTo>
                  <a:pt x="251" y="818"/>
                </a:moveTo>
                <a:cubicBezTo>
                  <a:pt x="276" y="803"/>
                  <a:pt x="276" y="803"/>
                  <a:pt x="276" y="803"/>
                </a:cubicBezTo>
                <a:cubicBezTo>
                  <a:pt x="291" y="828"/>
                  <a:pt x="291" y="828"/>
                  <a:pt x="291" y="828"/>
                </a:cubicBezTo>
                <a:cubicBezTo>
                  <a:pt x="266" y="843"/>
                  <a:pt x="266" y="843"/>
                  <a:pt x="266" y="843"/>
                </a:cubicBezTo>
                <a:cubicBezTo>
                  <a:pt x="251" y="818"/>
                  <a:pt x="251" y="818"/>
                  <a:pt x="251" y="818"/>
                </a:cubicBezTo>
                <a:cubicBezTo>
                  <a:pt x="251" y="818"/>
                  <a:pt x="251" y="818"/>
                  <a:pt x="251" y="818"/>
                </a:cubicBezTo>
                <a:close/>
                <a:moveTo>
                  <a:pt x="251" y="753"/>
                </a:moveTo>
                <a:cubicBezTo>
                  <a:pt x="266" y="728"/>
                  <a:pt x="266" y="728"/>
                  <a:pt x="266" y="728"/>
                </a:cubicBezTo>
                <a:cubicBezTo>
                  <a:pt x="291" y="743"/>
                  <a:pt x="291" y="743"/>
                  <a:pt x="291" y="743"/>
                </a:cubicBezTo>
                <a:cubicBezTo>
                  <a:pt x="276" y="768"/>
                  <a:pt x="276" y="768"/>
                  <a:pt x="276" y="768"/>
                </a:cubicBezTo>
                <a:cubicBezTo>
                  <a:pt x="251" y="753"/>
                  <a:pt x="251" y="753"/>
                  <a:pt x="251" y="753"/>
                </a:cubicBezTo>
                <a:cubicBezTo>
                  <a:pt x="251" y="753"/>
                  <a:pt x="251" y="753"/>
                  <a:pt x="251" y="753"/>
                </a:cubicBezTo>
                <a:close/>
                <a:moveTo>
                  <a:pt x="301" y="788"/>
                </a:moveTo>
                <a:cubicBezTo>
                  <a:pt x="306" y="783"/>
                  <a:pt x="306" y="783"/>
                  <a:pt x="306" y="783"/>
                </a:cubicBezTo>
                <a:cubicBezTo>
                  <a:pt x="301" y="783"/>
                  <a:pt x="301" y="783"/>
                  <a:pt x="301" y="783"/>
                </a:cubicBezTo>
                <a:cubicBezTo>
                  <a:pt x="316" y="758"/>
                  <a:pt x="316" y="758"/>
                  <a:pt x="316" y="758"/>
                </a:cubicBezTo>
                <a:cubicBezTo>
                  <a:pt x="367" y="783"/>
                  <a:pt x="367" y="783"/>
                  <a:pt x="367" y="783"/>
                </a:cubicBezTo>
                <a:cubicBezTo>
                  <a:pt x="316" y="813"/>
                  <a:pt x="316" y="813"/>
                  <a:pt x="316" y="813"/>
                </a:cubicBezTo>
                <a:cubicBezTo>
                  <a:pt x="301" y="788"/>
                  <a:pt x="301" y="788"/>
                  <a:pt x="301" y="788"/>
                </a:cubicBezTo>
                <a:cubicBezTo>
                  <a:pt x="301" y="788"/>
                  <a:pt x="301" y="788"/>
                  <a:pt x="301" y="788"/>
                </a:cubicBezTo>
                <a:close/>
                <a:moveTo>
                  <a:pt x="617" y="668"/>
                </a:moveTo>
                <a:cubicBezTo>
                  <a:pt x="632" y="853"/>
                  <a:pt x="632" y="853"/>
                  <a:pt x="632" y="853"/>
                </a:cubicBezTo>
                <a:cubicBezTo>
                  <a:pt x="708" y="778"/>
                  <a:pt x="708" y="778"/>
                  <a:pt x="708" y="778"/>
                </a:cubicBezTo>
                <a:cubicBezTo>
                  <a:pt x="993" y="1069"/>
                  <a:pt x="993" y="1069"/>
                  <a:pt x="993" y="1069"/>
                </a:cubicBezTo>
                <a:cubicBezTo>
                  <a:pt x="1023" y="1040"/>
                  <a:pt x="1023" y="1040"/>
                  <a:pt x="1023" y="1040"/>
                </a:cubicBezTo>
                <a:cubicBezTo>
                  <a:pt x="732" y="753"/>
                  <a:pt x="732" y="753"/>
                  <a:pt x="732" y="753"/>
                </a:cubicBezTo>
                <a:cubicBezTo>
                  <a:pt x="804" y="682"/>
                  <a:pt x="804" y="682"/>
                  <a:pt x="804" y="682"/>
                </a:cubicBezTo>
                <a:cubicBezTo>
                  <a:pt x="617" y="668"/>
                  <a:pt x="617" y="668"/>
                  <a:pt x="617" y="668"/>
                </a:cubicBezTo>
                <a:cubicBezTo>
                  <a:pt x="617" y="668"/>
                  <a:pt x="617" y="668"/>
                  <a:pt x="617" y="668"/>
                </a:cubicBezTo>
                <a:close/>
                <a:moveTo>
                  <a:pt x="385" y="1254"/>
                </a:moveTo>
                <a:cubicBezTo>
                  <a:pt x="457" y="1180"/>
                  <a:pt x="457" y="1180"/>
                  <a:pt x="457" y="1180"/>
                </a:cubicBezTo>
                <a:cubicBezTo>
                  <a:pt x="568" y="1291"/>
                  <a:pt x="568" y="1291"/>
                  <a:pt x="568" y="1291"/>
                </a:cubicBezTo>
                <a:cubicBezTo>
                  <a:pt x="591" y="1265"/>
                  <a:pt x="591" y="1265"/>
                  <a:pt x="591" y="1265"/>
                </a:cubicBezTo>
                <a:cubicBezTo>
                  <a:pt x="481" y="1155"/>
                  <a:pt x="481" y="1155"/>
                  <a:pt x="481" y="1155"/>
                </a:cubicBezTo>
                <a:cubicBezTo>
                  <a:pt x="557" y="1084"/>
                  <a:pt x="557" y="1084"/>
                  <a:pt x="557" y="1084"/>
                </a:cubicBezTo>
                <a:cubicBezTo>
                  <a:pt x="370" y="1069"/>
                  <a:pt x="370" y="1069"/>
                  <a:pt x="370" y="1069"/>
                </a:cubicBezTo>
                <a:cubicBezTo>
                  <a:pt x="385" y="1254"/>
                  <a:pt x="385" y="1254"/>
                  <a:pt x="385" y="1254"/>
                </a:cubicBezTo>
                <a:cubicBezTo>
                  <a:pt x="385" y="1254"/>
                  <a:pt x="385" y="1254"/>
                  <a:pt x="385" y="1254"/>
                </a:cubicBezTo>
                <a:close/>
                <a:moveTo>
                  <a:pt x="1019" y="410"/>
                </a:moveTo>
                <a:cubicBezTo>
                  <a:pt x="1040" y="602"/>
                  <a:pt x="1040" y="602"/>
                  <a:pt x="1040" y="602"/>
                </a:cubicBezTo>
                <a:cubicBezTo>
                  <a:pt x="1110" y="527"/>
                  <a:pt x="1110" y="527"/>
                  <a:pt x="1110" y="527"/>
                </a:cubicBezTo>
                <a:cubicBezTo>
                  <a:pt x="1214" y="631"/>
                  <a:pt x="1214" y="631"/>
                  <a:pt x="1214" y="631"/>
                </a:cubicBezTo>
                <a:cubicBezTo>
                  <a:pt x="1244" y="606"/>
                  <a:pt x="1244" y="606"/>
                  <a:pt x="1244" y="606"/>
                </a:cubicBezTo>
                <a:cubicBezTo>
                  <a:pt x="1134" y="502"/>
                  <a:pt x="1134" y="502"/>
                  <a:pt x="1134" y="502"/>
                </a:cubicBezTo>
                <a:cubicBezTo>
                  <a:pt x="1210" y="425"/>
                  <a:pt x="1210" y="425"/>
                  <a:pt x="1210" y="425"/>
                </a:cubicBezTo>
                <a:cubicBezTo>
                  <a:pt x="1019" y="410"/>
                  <a:pt x="1019" y="410"/>
                  <a:pt x="1019" y="410"/>
                </a:cubicBezTo>
                <a:cubicBezTo>
                  <a:pt x="1019" y="410"/>
                  <a:pt x="1019" y="410"/>
                  <a:pt x="1019" y="4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26" name="Freeform 28"/>
          <p:cNvSpPr>
            <a:spLocks noChangeAspect="1" noEditPoints="1"/>
          </p:cNvSpPr>
          <p:nvPr/>
        </p:nvSpPr>
        <p:spPr bwMode="gray">
          <a:xfrm>
            <a:off x="10413479" y="2928550"/>
            <a:ext cx="352025" cy="307856"/>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27" name="Freeform 79"/>
          <p:cNvSpPr>
            <a:spLocks noChangeAspect="1" noEditPoints="1"/>
          </p:cNvSpPr>
          <p:nvPr/>
        </p:nvSpPr>
        <p:spPr bwMode="auto">
          <a:xfrm>
            <a:off x="11208750" y="2928549"/>
            <a:ext cx="301361" cy="285205"/>
          </a:xfrm>
          <a:custGeom>
            <a:avLst/>
            <a:gdLst>
              <a:gd name="T0" fmla="*/ 870 w 894"/>
              <a:gd name="T1" fmla="*/ 768 h 816"/>
              <a:gd name="T2" fmla="*/ 894 w 894"/>
              <a:gd name="T3" fmla="*/ 792 h 816"/>
              <a:gd name="T4" fmla="*/ 870 w 894"/>
              <a:gd name="T5" fmla="*/ 816 h 816"/>
              <a:gd name="T6" fmla="*/ 24 w 894"/>
              <a:gd name="T7" fmla="*/ 816 h 816"/>
              <a:gd name="T8" fmla="*/ 0 w 894"/>
              <a:gd name="T9" fmla="*/ 792 h 816"/>
              <a:gd name="T10" fmla="*/ 0 w 894"/>
              <a:gd name="T11" fmla="*/ 24 h 816"/>
              <a:gd name="T12" fmla="*/ 24 w 894"/>
              <a:gd name="T13" fmla="*/ 0 h 816"/>
              <a:gd name="T14" fmla="*/ 48 w 894"/>
              <a:gd name="T15" fmla="*/ 24 h 816"/>
              <a:gd name="T16" fmla="*/ 48 w 894"/>
              <a:gd name="T17" fmla="*/ 768 h 816"/>
              <a:gd name="T18" fmla="*/ 870 w 894"/>
              <a:gd name="T19" fmla="*/ 768 h 816"/>
              <a:gd name="T20" fmla="*/ 764 w 894"/>
              <a:gd name="T21" fmla="*/ 221 h 816"/>
              <a:gd name="T22" fmla="*/ 718 w 894"/>
              <a:gd name="T23" fmla="*/ 221 h 816"/>
              <a:gd name="T24" fmla="*/ 636 w 894"/>
              <a:gd name="T25" fmla="*/ 301 h 816"/>
              <a:gd name="T26" fmla="*/ 636 w 894"/>
              <a:gd name="T27" fmla="*/ 638 h 816"/>
              <a:gd name="T28" fmla="*/ 718 w 894"/>
              <a:gd name="T29" fmla="*/ 718 h 816"/>
              <a:gd name="T30" fmla="*/ 764 w 894"/>
              <a:gd name="T31" fmla="*/ 718 h 816"/>
              <a:gd name="T32" fmla="*/ 846 w 894"/>
              <a:gd name="T33" fmla="*/ 638 h 816"/>
              <a:gd name="T34" fmla="*/ 846 w 894"/>
              <a:gd name="T35" fmla="*/ 301 h 816"/>
              <a:gd name="T36" fmla="*/ 764 w 894"/>
              <a:gd name="T37" fmla="*/ 221 h 816"/>
              <a:gd name="T38" fmla="*/ 502 w 894"/>
              <a:gd name="T39" fmla="*/ 62 h 816"/>
              <a:gd name="T40" fmla="*/ 456 w 894"/>
              <a:gd name="T41" fmla="*/ 62 h 816"/>
              <a:gd name="T42" fmla="*/ 374 w 894"/>
              <a:gd name="T43" fmla="*/ 142 h 816"/>
              <a:gd name="T44" fmla="*/ 374 w 894"/>
              <a:gd name="T45" fmla="*/ 638 h 816"/>
              <a:gd name="T46" fmla="*/ 456 w 894"/>
              <a:gd name="T47" fmla="*/ 718 h 816"/>
              <a:gd name="T48" fmla="*/ 502 w 894"/>
              <a:gd name="T49" fmla="*/ 718 h 816"/>
              <a:gd name="T50" fmla="*/ 584 w 894"/>
              <a:gd name="T51" fmla="*/ 638 h 816"/>
              <a:gd name="T52" fmla="*/ 584 w 894"/>
              <a:gd name="T53" fmla="*/ 142 h 816"/>
              <a:gd name="T54" fmla="*/ 502 w 894"/>
              <a:gd name="T55" fmla="*/ 62 h 816"/>
              <a:gd name="T56" fmla="*/ 240 w 894"/>
              <a:gd name="T57" fmla="*/ 381 h 816"/>
              <a:gd name="T58" fmla="*/ 194 w 894"/>
              <a:gd name="T59" fmla="*/ 381 h 816"/>
              <a:gd name="T60" fmla="*/ 112 w 894"/>
              <a:gd name="T61" fmla="*/ 461 h 816"/>
              <a:gd name="T62" fmla="*/ 112 w 894"/>
              <a:gd name="T63" fmla="*/ 638 h 816"/>
              <a:gd name="T64" fmla="*/ 194 w 894"/>
              <a:gd name="T65" fmla="*/ 718 h 816"/>
              <a:gd name="T66" fmla="*/ 240 w 894"/>
              <a:gd name="T67" fmla="*/ 718 h 816"/>
              <a:gd name="T68" fmla="*/ 322 w 894"/>
              <a:gd name="T69" fmla="*/ 638 h 816"/>
              <a:gd name="T70" fmla="*/ 322 w 894"/>
              <a:gd name="T71" fmla="*/ 461 h 816"/>
              <a:gd name="T72" fmla="*/ 240 w 894"/>
              <a:gd name="T73" fmla="*/ 381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4" h="816">
                <a:moveTo>
                  <a:pt x="870" y="768"/>
                </a:moveTo>
                <a:cubicBezTo>
                  <a:pt x="883" y="768"/>
                  <a:pt x="894" y="779"/>
                  <a:pt x="894" y="792"/>
                </a:cubicBezTo>
                <a:cubicBezTo>
                  <a:pt x="894" y="805"/>
                  <a:pt x="883" y="816"/>
                  <a:pt x="870" y="816"/>
                </a:cubicBezTo>
                <a:cubicBezTo>
                  <a:pt x="24" y="816"/>
                  <a:pt x="24" y="816"/>
                  <a:pt x="24" y="816"/>
                </a:cubicBezTo>
                <a:cubicBezTo>
                  <a:pt x="11" y="816"/>
                  <a:pt x="0" y="805"/>
                  <a:pt x="0" y="792"/>
                </a:cubicBezTo>
                <a:cubicBezTo>
                  <a:pt x="0" y="24"/>
                  <a:pt x="0" y="24"/>
                  <a:pt x="0" y="24"/>
                </a:cubicBezTo>
                <a:cubicBezTo>
                  <a:pt x="0" y="11"/>
                  <a:pt x="11" y="0"/>
                  <a:pt x="24" y="0"/>
                </a:cubicBezTo>
                <a:cubicBezTo>
                  <a:pt x="37" y="0"/>
                  <a:pt x="48" y="11"/>
                  <a:pt x="48" y="24"/>
                </a:cubicBezTo>
                <a:cubicBezTo>
                  <a:pt x="48" y="768"/>
                  <a:pt x="48" y="768"/>
                  <a:pt x="48" y="768"/>
                </a:cubicBezTo>
                <a:cubicBezTo>
                  <a:pt x="870" y="768"/>
                  <a:pt x="870" y="768"/>
                  <a:pt x="870" y="768"/>
                </a:cubicBezTo>
                <a:moveTo>
                  <a:pt x="764" y="221"/>
                </a:moveTo>
                <a:cubicBezTo>
                  <a:pt x="718" y="221"/>
                  <a:pt x="718" y="221"/>
                  <a:pt x="718" y="221"/>
                </a:cubicBezTo>
                <a:cubicBezTo>
                  <a:pt x="673" y="221"/>
                  <a:pt x="636" y="257"/>
                  <a:pt x="636" y="301"/>
                </a:cubicBezTo>
                <a:cubicBezTo>
                  <a:pt x="636" y="638"/>
                  <a:pt x="636" y="638"/>
                  <a:pt x="636" y="638"/>
                </a:cubicBezTo>
                <a:cubicBezTo>
                  <a:pt x="636" y="682"/>
                  <a:pt x="673" y="718"/>
                  <a:pt x="718" y="718"/>
                </a:cubicBezTo>
                <a:cubicBezTo>
                  <a:pt x="764" y="718"/>
                  <a:pt x="764" y="718"/>
                  <a:pt x="764" y="718"/>
                </a:cubicBezTo>
                <a:cubicBezTo>
                  <a:pt x="809" y="718"/>
                  <a:pt x="846" y="682"/>
                  <a:pt x="846" y="638"/>
                </a:cubicBezTo>
                <a:cubicBezTo>
                  <a:pt x="846" y="301"/>
                  <a:pt x="846" y="301"/>
                  <a:pt x="846" y="301"/>
                </a:cubicBezTo>
                <a:cubicBezTo>
                  <a:pt x="846" y="257"/>
                  <a:pt x="809" y="221"/>
                  <a:pt x="764" y="221"/>
                </a:cubicBezTo>
                <a:moveTo>
                  <a:pt x="502" y="62"/>
                </a:moveTo>
                <a:cubicBezTo>
                  <a:pt x="456" y="62"/>
                  <a:pt x="456" y="62"/>
                  <a:pt x="456" y="62"/>
                </a:cubicBezTo>
                <a:cubicBezTo>
                  <a:pt x="411" y="62"/>
                  <a:pt x="374" y="98"/>
                  <a:pt x="374" y="142"/>
                </a:cubicBezTo>
                <a:cubicBezTo>
                  <a:pt x="374" y="638"/>
                  <a:pt x="374" y="638"/>
                  <a:pt x="374" y="638"/>
                </a:cubicBezTo>
                <a:cubicBezTo>
                  <a:pt x="374" y="682"/>
                  <a:pt x="411" y="718"/>
                  <a:pt x="456" y="718"/>
                </a:cubicBezTo>
                <a:cubicBezTo>
                  <a:pt x="502" y="718"/>
                  <a:pt x="502" y="718"/>
                  <a:pt x="502" y="718"/>
                </a:cubicBezTo>
                <a:cubicBezTo>
                  <a:pt x="548" y="718"/>
                  <a:pt x="584" y="682"/>
                  <a:pt x="584" y="638"/>
                </a:cubicBezTo>
                <a:cubicBezTo>
                  <a:pt x="584" y="142"/>
                  <a:pt x="584" y="142"/>
                  <a:pt x="584" y="142"/>
                </a:cubicBezTo>
                <a:cubicBezTo>
                  <a:pt x="584" y="98"/>
                  <a:pt x="548" y="62"/>
                  <a:pt x="502" y="62"/>
                </a:cubicBezTo>
                <a:moveTo>
                  <a:pt x="240" y="381"/>
                </a:moveTo>
                <a:cubicBezTo>
                  <a:pt x="194" y="381"/>
                  <a:pt x="194" y="381"/>
                  <a:pt x="194" y="381"/>
                </a:cubicBezTo>
                <a:cubicBezTo>
                  <a:pt x="149" y="381"/>
                  <a:pt x="112" y="417"/>
                  <a:pt x="112" y="461"/>
                </a:cubicBezTo>
                <a:cubicBezTo>
                  <a:pt x="112" y="638"/>
                  <a:pt x="112" y="638"/>
                  <a:pt x="112" y="638"/>
                </a:cubicBezTo>
                <a:cubicBezTo>
                  <a:pt x="112" y="682"/>
                  <a:pt x="149" y="718"/>
                  <a:pt x="194" y="718"/>
                </a:cubicBezTo>
                <a:cubicBezTo>
                  <a:pt x="240" y="718"/>
                  <a:pt x="240" y="718"/>
                  <a:pt x="240" y="718"/>
                </a:cubicBezTo>
                <a:cubicBezTo>
                  <a:pt x="286" y="718"/>
                  <a:pt x="322" y="682"/>
                  <a:pt x="322" y="638"/>
                </a:cubicBezTo>
                <a:cubicBezTo>
                  <a:pt x="322" y="461"/>
                  <a:pt x="322" y="461"/>
                  <a:pt x="322" y="461"/>
                </a:cubicBezTo>
                <a:cubicBezTo>
                  <a:pt x="322" y="417"/>
                  <a:pt x="286" y="381"/>
                  <a:pt x="240" y="381"/>
                </a:cubicBezTo>
              </a:path>
            </a:pathLst>
          </a:custGeom>
          <a:solidFill>
            <a:schemeClr val="bg1"/>
          </a:solidFill>
          <a:ln>
            <a:noFill/>
          </a:ln>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grpSp>
        <p:nvGrpSpPr>
          <p:cNvPr id="128" name="Group 127"/>
          <p:cNvGrpSpPr/>
          <p:nvPr/>
        </p:nvGrpSpPr>
        <p:grpSpPr>
          <a:xfrm>
            <a:off x="5819414" y="3696292"/>
            <a:ext cx="300932" cy="284102"/>
            <a:chOff x="241228" y="-1619325"/>
            <a:chExt cx="1280479" cy="1166067"/>
          </a:xfrm>
          <a:solidFill>
            <a:schemeClr val="bg1"/>
          </a:solidFill>
        </p:grpSpPr>
        <p:sp>
          <p:nvSpPr>
            <p:cNvPr id="140" name="Freeform 43"/>
            <p:cNvSpPr>
              <a:spLocks noEditPoints="1"/>
            </p:cNvSpPr>
            <p:nvPr/>
          </p:nvSpPr>
          <p:spPr bwMode="auto">
            <a:xfrm>
              <a:off x="241228" y="-1619325"/>
              <a:ext cx="414578" cy="835438"/>
            </a:xfrm>
            <a:custGeom>
              <a:avLst/>
              <a:gdLst>
                <a:gd name="T0" fmla="*/ 187 w 391"/>
                <a:gd name="T1" fmla="*/ 274 h 788"/>
                <a:gd name="T2" fmla="*/ 236 w 391"/>
                <a:gd name="T3" fmla="*/ 218 h 788"/>
                <a:gd name="T4" fmla="*/ 391 w 391"/>
                <a:gd name="T5" fmla="*/ 218 h 788"/>
                <a:gd name="T6" fmla="*/ 391 w 391"/>
                <a:gd name="T7" fmla="*/ 175 h 788"/>
                <a:gd name="T8" fmla="*/ 391 w 391"/>
                <a:gd name="T9" fmla="*/ 166 h 788"/>
                <a:gd name="T10" fmla="*/ 391 w 391"/>
                <a:gd name="T11" fmla="*/ 164 h 788"/>
                <a:gd name="T12" fmla="*/ 391 w 391"/>
                <a:gd name="T13" fmla="*/ 40 h 788"/>
                <a:gd name="T14" fmla="*/ 358 w 391"/>
                <a:gd name="T15" fmla="*/ 0 h 788"/>
                <a:gd name="T16" fmla="*/ 34 w 391"/>
                <a:gd name="T17" fmla="*/ 0 h 788"/>
                <a:gd name="T18" fmla="*/ 0 w 391"/>
                <a:gd name="T19" fmla="*/ 38 h 788"/>
                <a:gd name="T20" fmla="*/ 0 w 391"/>
                <a:gd name="T21" fmla="*/ 164 h 788"/>
                <a:gd name="T22" fmla="*/ 0 w 391"/>
                <a:gd name="T23" fmla="*/ 174 h 788"/>
                <a:gd name="T24" fmla="*/ 0 w 391"/>
                <a:gd name="T25" fmla="*/ 175 h 788"/>
                <a:gd name="T26" fmla="*/ 0 w 391"/>
                <a:gd name="T27" fmla="*/ 753 h 788"/>
                <a:gd name="T28" fmla="*/ 35 w 391"/>
                <a:gd name="T29" fmla="*/ 788 h 788"/>
                <a:gd name="T30" fmla="*/ 187 w 391"/>
                <a:gd name="T31" fmla="*/ 788 h 788"/>
                <a:gd name="T32" fmla="*/ 187 w 391"/>
                <a:gd name="T33" fmla="*/ 274 h 788"/>
                <a:gd name="T34" fmla="*/ 47 w 391"/>
                <a:gd name="T35" fmla="*/ 83 h 788"/>
                <a:gd name="T36" fmla="*/ 57 w 391"/>
                <a:gd name="T37" fmla="*/ 73 h 788"/>
                <a:gd name="T38" fmla="*/ 334 w 391"/>
                <a:gd name="T39" fmla="*/ 73 h 788"/>
                <a:gd name="T40" fmla="*/ 344 w 391"/>
                <a:gd name="T41" fmla="*/ 83 h 788"/>
                <a:gd name="T42" fmla="*/ 344 w 391"/>
                <a:gd name="T43" fmla="*/ 120 h 788"/>
                <a:gd name="T44" fmla="*/ 334 w 391"/>
                <a:gd name="T45" fmla="*/ 130 h 788"/>
                <a:gd name="T46" fmla="*/ 57 w 391"/>
                <a:gd name="T47" fmla="*/ 130 h 788"/>
                <a:gd name="T48" fmla="*/ 47 w 391"/>
                <a:gd name="T49" fmla="*/ 120 h 788"/>
                <a:gd name="T50" fmla="*/ 47 w 391"/>
                <a:gd name="T51" fmla="*/ 83 h 788"/>
                <a:gd name="T52" fmla="*/ 80 w 391"/>
                <a:gd name="T53" fmla="*/ 214 h 788"/>
                <a:gd name="T54" fmla="*/ 115 w 391"/>
                <a:gd name="T55" fmla="*/ 249 h 788"/>
                <a:gd name="T56" fmla="*/ 80 w 391"/>
                <a:gd name="T57" fmla="*/ 284 h 788"/>
                <a:gd name="T58" fmla="*/ 43 w 391"/>
                <a:gd name="T59" fmla="*/ 249 h 788"/>
                <a:gd name="T60" fmla="*/ 80 w 391"/>
                <a:gd name="T61" fmla="*/ 214 h 788"/>
                <a:gd name="T62" fmla="*/ 80 w 391"/>
                <a:gd name="T63" fmla="*/ 372 h 788"/>
                <a:gd name="T64" fmla="*/ 51 w 391"/>
                <a:gd name="T65" fmla="*/ 346 h 788"/>
                <a:gd name="T66" fmla="*/ 80 w 391"/>
                <a:gd name="T67" fmla="*/ 319 h 788"/>
                <a:gd name="T68" fmla="*/ 105 w 391"/>
                <a:gd name="T69" fmla="*/ 346 h 788"/>
                <a:gd name="T70" fmla="*/ 80 w 391"/>
                <a:gd name="T71" fmla="*/ 37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788">
                  <a:moveTo>
                    <a:pt x="187" y="274"/>
                  </a:moveTo>
                  <a:cubicBezTo>
                    <a:pt x="185" y="246"/>
                    <a:pt x="210" y="219"/>
                    <a:pt x="236" y="218"/>
                  </a:cubicBezTo>
                  <a:cubicBezTo>
                    <a:pt x="391" y="218"/>
                    <a:pt x="391" y="218"/>
                    <a:pt x="391" y="218"/>
                  </a:cubicBezTo>
                  <a:cubicBezTo>
                    <a:pt x="391" y="203"/>
                    <a:pt x="391" y="191"/>
                    <a:pt x="391" y="175"/>
                  </a:cubicBezTo>
                  <a:cubicBezTo>
                    <a:pt x="391" y="175"/>
                    <a:pt x="391" y="175"/>
                    <a:pt x="391" y="166"/>
                  </a:cubicBezTo>
                  <a:cubicBezTo>
                    <a:pt x="391" y="166"/>
                    <a:pt x="391" y="165"/>
                    <a:pt x="391" y="164"/>
                  </a:cubicBezTo>
                  <a:cubicBezTo>
                    <a:pt x="391" y="157"/>
                    <a:pt x="391" y="129"/>
                    <a:pt x="391" y="40"/>
                  </a:cubicBezTo>
                  <a:cubicBezTo>
                    <a:pt x="391" y="0"/>
                    <a:pt x="363" y="0"/>
                    <a:pt x="358" y="0"/>
                  </a:cubicBezTo>
                  <a:cubicBezTo>
                    <a:pt x="347" y="0"/>
                    <a:pt x="290" y="0"/>
                    <a:pt x="34" y="0"/>
                  </a:cubicBezTo>
                  <a:cubicBezTo>
                    <a:pt x="5" y="0"/>
                    <a:pt x="0" y="22"/>
                    <a:pt x="0" y="38"/>
                  </a:cubicBezTo>
                  <a:cubicBezTo>
                    <a:pt x="0" y="44"/>
                    <a:pt x="0" y="71"/>
                    <a:pt x="0" y="164"/>
                  </a:cubicBezTo>
                  <a:cubicBezTo>
                    <a:pt x="0" y="164"/>
                    <a:pt x="0" y="164"/>
                    <a:pt x="0" y="174"/>
                  </a:cubicBezTo>
                  <a:cubicBezTo>
                    <a:pt x="0" y="174"/>
                    <a:pt x="0" y="174"/>
                    <a:pt x="0" y="175"/>
                  </a:cubicBezTo>
                  <a:cubicBezTo>
                    <a:pt x="0" y="177"/>
                    <a:pt x="0" y="218"/>
                    <a:pt x="0" y="753"/>
                  </a:cubicBezTo>
                  <a:cubicBezTo>
                    <a:pt x="0" y="788"/>
                    <a:pt x="29" y="788"/>
                    <a:pt x="35" y="788"/>
                  </a:cubicBezTo>
                  <a:cubicBezTo>
                    <a:pt x="40" y="788"/>
                    <a:pt x="66" y="788"/>
                    <a:pt x="187" y="788"/>
                  </a:cubicBezTo>
                  <a:lnTo>
                    <a:pt x="187" y="274"/>
                  </a:lnTo>
                  <a:close/>
                  <a:moveTo>
                    <a:pt x="47" y="83"/>
                  </a:moveTo>
                  <a:cubicBezTo>
                    <a:pt x="47" y="77"/>
                    <a:pt x="51" y="73"/>
                    <a:pt x="57" y="73"/>
                  </a:cubicBezTo>
                  <a:cubicBezTo>
                    <a:pt x="57" y="73"/>
                    <a:pt x="57" y="73"/>
                    <a:pt x="334" y="73"/>
                  </a:cubicBezTo>
                  <a:cubicBezTo>
                    <a:pt x="340" y="73"/>
                    <a:pt x="344" y="77"/>
                    <a:pt x="344" y="83"/>
                  </a:cubicBezTo>
                  <a:cubicBezTo>
                    <a:pt x="344" y="83"/>
                    <a:pt x="344" y="83"/>
                    <a:pt x="344" y="120"/>
                  </a:cubicBezTo>
                  <a:cubicBezTo>
                    <a:pt x="344" y="126"/>
                    <a:pt x="340" y="130"/>
                    <a:pt x="334" y="130"/>
                  </a:cubicBezTo>
                  <a:cubicBezTo>
                    <a:pt x="334" y="130"/>
                    <a:pt x="334" y="130"/>
                    <a:pt x="57" y="130"/>
                  </a:cubicBezTo>
                  <a:cubicBezTo>
                    <a:pt x="51" y="130"/>
                    <a:pt x="47" y="126"/>
                    <a:pt x="47" y="120"/>
                  </a:cubicBezTo>
                  <a:cubicBezTo>
                    <a:pt x="47" y="120"/>
                    <a:pt x="47" y="120"/>
                    <a:pt x="47" y="83"/>
                  </a:cubicBezTo>
                  <a:close/>
                  <a:moveTo>
                    <a:pt x="80" y="214"/>
                  </a:moveTo>
                  <a:cubicBezTo>
                    <a:pt x="98" y="214"/>
                    <a:pt x="115" y="229"/>
                    <a:pt x="115" y="249"/>
                  </a:cubicBezTo>
                  <a:cubicBezTo>
                    <a:pt x="115" y="268"/>
                    <a:pt x="98" y="284"/>
                    <a:pt x="80" y="284"/>
                  </a:cubicBezTo>
                  <a:cubicBezTo>
                    <a:pt x="59" y="284"/>
                    <a:pt x="43" y="268"/>
                    <a:pt x="43" y="249"/>
                  </a:cubicBezTo>
                  <a:cubicBezTo>
                    <a:pt x="43" y="229"/>
                    <a:pt x="59" y="214"/>
                    <a:pt x="80" y="214"/>
                  </a:cubicBezTo>
                  <a:close/>
                  <a:moveTo>
                    <a:pt x="80" y="372"/>
                  </a:moveTo>
                  <a:cubicBezTo>
                    <a:pt x="64" y="372"/>
                    <a:pt x="51" y="360"/>
                    <a:pt x="51" y="346"/>
                  </a:cubicBezTo>
                  <a:cubicBezTo>
                    <a:pt x="51" y="331"/>
                    <a:pt x="64" y="319"/>
                    <a:pt x="80" y="319"/>
                  </a:cubicBezTo>
                  <a:cubicBezTo>
                    <a:pt x="94" y="319"/>
                    <a:pt x="105" y="331"/>
                    <a:pt x="105" y="346"/>
                  </a:cubicBezTo>
                  <a:cubicBezTo>
                    <a:pt x="105" y="360"/>
                    <a:pt x="94" y="372"/>
                    <a:pt x="80" y="372"/>
                  </a:cubicBez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sp>
          <p:nvSpPr>
            <p:cNvPr id="141" name="Freeform 44"/>
            <p:cNvSpPr>
              <a:spLocks noEditPoints="1"/>
            </p:cNvSpPr>
            <p:nvPr/>
          </p:nvSpPr>
          <p:spPr bwMode="auto">
            <a:xfrm>
              <a:off x="489300" y="-1338499"/>
              <a:ext cx="1032407" cy="885241"/>
            </a:xfrm>
            <a:custGeom>
              <a:avLst/>
              <a:gdLst>
                <a:gd name="T0" fmla="*/ 943 w 974"/>
                <a:gd name="T1" fmla="*/ 0 h 835"/>
                <a:gd name="T2" fmla="*/ 33 w 974"/>
                <a:gd name="T3" fmla="*/ 0 h 835"/>
                <a:gd name="T4" fmla="*/ 0 w 974"/>
                <a:gd name="T5" fmla="*/ 30 h 835"/>
                <a:gd name="T6" fmla="*/ 0 w 974"/>
                <a:gd name="T7" fmla="*/ 683 h 835"/>
                <a:gd name="T8" fmla="*/ 33 w 974"/>
                <a:gd name="T9" fmla="*/ 714 h 835"/>
                <a:gd name="T10" fmla="*/ 332 w 974"/>
                <a:gd name="T11" fmla="*/ 714 h 835"/>
                <a:gd name="T12" fmla="*/ 323 w 974"/>
                <a:gd name="T13" fmla="*/ 761 h 835"/>
                <a:gd name="T14" fmla="*/ 272 w 974"/>
                <a:gd name="T15" fmla="*/ 779 h 835"/>
                <a:gd name="T16" fmla="*/ 267 w 974"/>
                <a:gd name="T17" fmla="*/ 779 h 835"/>
                <a:gd name="T18" fmla="*/ 246 w 974"/>
                <a:gd name="T19" fmla="*/ 801 h 835"/>
                <a:gd name="T20" fmla="*/ 246 w 974"/>
                <a:gd name="T21" fmla="*/ 813 h 835"/>
                <a:gd name="T22" fmla="*/ 267 w 974"/>
                <a:gd name="T23" fmla="*/ 835 h 835"/>
                <a:gd name="T24" fmla="*/ 719 w 974"/>
                <a:gd name="T25" fmla="*/ 835 h 835"/>
                <a:gd name="T26" fmla="*/ 740 w 974"/>
                <a:gd name="T27" fmla="*/ 813 h 835"/>
                <a:gd name="T28" fmla="*/ 740 w 974"/>
                <a:gd name="T29" fmla="*/ 801 h 835"/>
                <a:gd name="T30" fmla="*/ 719 w 974"/>
                <a:gd name="T31" fmla="*/ 779 h 835"/>
                <a:gd name="T32" fmla="*/ 717 w 974"/>
                <a:gd name="T33" fmla="*/ 779 h 835"/>
                <a:gd name="T34" fmla="*/ 669 w 974"/>
                <a:gd name="T35" fmla="*/ 761 h 835"/>
                <a:gd name="T36" fmla="*/ 661 w 974"/>
                <a:gd name="T37" fmla="*/ 714 h 835"/>
                <a:gd name="T38" fmla="*/ 943 w 974"/>
                <a:gd name="T39" fmla="*/ 714 h 835"/>
                <a:gd name="T40" fmla="*/ 974 w 974"/>
                <a:gd name="T41" fmla="*/ 683 h 835"/>
                <a:gd name="T42" fmla="*/ 974 w 974"/>
                <a:gd name="T43" fmla="*/ 30 h 835"/>
                <a:gd name="T44" fmla="*/ 943 w 974"/>
                <a:gd name="T45" fmla="*/ 0 h 835"/>
                <a:gd name="T46" fmla="*/ 918 w 974"/>
                <a:gd name="T47" fmla="*/ 634 h 835"/>
                <a:gd name="T48" fmla="*/ 892 w 974"/>
                <a:gd name="T49" fmla="*/ 660 h 835"/>
                <a:gd name="T50" fmla="*/ 84 w 974"/>
                <a:gd name="T51" fmla="*/ 660 h 835"/>
                <a:gd name="T52" fmla="*/ 57 w 974"/>
                <a:gd name="T53" fmla="*/ 634 h 835"/>
                <a:gd name="T54" fmla="*/ 57 w 974"/>
                <a:gd name="T55" fmla="*/ 79 h 835"/>
                <a:gd name="T56" fmla="*/ 84 w 974"/>
                <a:gd name="T57" fmla="*/ 53 h 835"/>
                <a:gd name="T58" fmla="*/ 892 w 974"/>
                <a:gd name="T59" fmla="*/ 53 h 835"/>
                <a:gd name="T60" fmla="*/ 918 w 974"/>
                <a:gd name="T61" fmla="*/ 79 h 835"/>
                <a:gd name="T62" fmla="*/ 918 w 974"/>
                <a:gd name="T63" fmla="*/ 6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4" h="835">
                  <a:moveTo>
                    <a:pt x="943" y="0"/>
                  </a:moveTo>
                  <a:cubicBezTo>
                    <a:pt x="33" y="0"/>
                    <a:pt x="33" y="0"/>
                    <a:pt x="33" y="0"/>
                  </a:cubicBezTo>
                  <a:cubicBezTo>
                    <a:pt x="15" y="0"/>
                    <a:pt x="0" y="13"/>
                    <a:pt x="0" y="30"/>
                  </a:cubicBezTo>
                  <a:cubicBezTo>
                    <a:pt x="0" y="683"/>
                    <a:pt x="0" y="683"/>
                    <a:pt x="0" y="683"/>
                  </a:cubicBezTo>
                  <a:cubicBezTo>
                    <a:pt x="0" y="700"/>
                    <a:pt x="15" y="714"/>
                    <a:pt x="33" y="714"/>
                  </a:cubicBezTo>
                  <a:cubicBezTo>
                    <a:pt x="332" y="714"/>
                    <a:pt x="332" y="714"/>
                    <a:pt x="332" y="714"/>
                  </a:cubicBezTo>
                  <a:cubicBezTo>
                    <a:pt x="332" y="714"/>
                    <a:pt x="330" y="751"/>
                    <a:pt x="323" y="761"/>
                  </a:cubicBezTo>
                  <a:cubicBezTo>
                    <a:pt x="311" y="779"/>
                    <a:pt x="288" y="774"/>
                    <a:pt x="272" y="779"/>
                  </a:cubicBezTo>
                  <a:cubicBezTo>
                    <a:pt x="267" y="779"/>
                    <a:pt x="267" y="779"/>
                    <a:pt x="267" y="779"/>
                  </a:cubicBezTo>
                  <a:cubicBezTo>
                    <a:pt x="255" y="779"/>
                    <a:pt x="246" y="789"/>
                    <a:pt x="246" y="801"/>
                  </a:cubicBezTo>
                  <a:cubicBezTo>
                    <a:pt x="246" y="813"/>
                    <a:pt x="246" y="813"/>
                    <a:pt x="246" y="813"/>
                  </a:cubicBezTo>
                  <a:cubicBezTo>
                    <a:pt x="246" y="825"/>
                    <a:pt x="255" y="835"/>
                    <a:pt x="267" y="835"/>
                  </a:cubicBezTo>
                  <a:cubicBezTo>
                    <a:pt x="719" y="835"/>
                    <a:pt x="719" y="835"/>
                    <a:pt x="719" y="835"/>
                  </a:cubicBezTo>
                  <a:cubicBezTo>
                    <a:pt x="730" y="835"/>
                    <a:pt x="740" y="825"/>
                    <a:pt x="740" y="813"/>
                  </a:cubicBezTo>
                  <a:cubicBezTo>
                    <a:pt x="740" y="801"/>
                    <a:pt x="740" y="801"/>
                    <a:pt x="740" y="801"/>
                  </a:cubicBezTo>
                  <a:cubicBezTo>
                    <a:pt x="740" y="789"/>
                    <a:pt x="730" y="779"/>
                    <a:pt x="719" y="779"/>
                  </a:cubicBezTo>
                  <a:cubicBezTo>
                    <a:pt x="717" y="779"/>
                    <a:pt x="717" y="779"/>
                    <a:pt x="717" y="779"/>
                  </a:cubicBezTo>
                  <a:cubicBezTo>
                    <a:pt x="708" y="778"/>
                    <a:pt x="681" y="780"/>
                    <a:pt x="669" y="761"/>
                  </a:cubicBezTo>
                  <a:cubicBezTo>
                    <a:pt x="663" y="751"/>
                    <a:pt x="661" y="714"/>
                    <a:pt x="661" y="714"/>
                  </a:cubicBezTo>
                  <a:cubicBezTo>
                    <a:pt x="943" y="714"/>
                    <a:pt x="943" y="714"/>
                    <a:pt x="943" y="714"/>
                  </a:cubicBezTo>
                  <a:cubicBezTo>
                    <a:pt x="960" y="714"/>
                    <a:pt x="974" y="700"/>
                    <a:pt x="974" y="683"/>
                  </a:cubicBezTo>
                  <a:cubicBezTo>
                    <a:pt x="974" y="30"/>
                    <a:pt x="974" y="30"/>
                    <a:pt x="974" y="30"/>
                  </a:cubicBezTo>
                  <a:cubicBezTo>
                    <a:pt x="974" y="13"/>
                    <a:pt x="960" y="0"/>
                    <a:pt x="943" y="0"/>
                  </a:cubicBezTo>
                  <a:close/>
                  <a:moveTo>
                    <a:pt x="918" y="634"/>
                  </a:moveTo>
                  <a:cubicBezTo>
                    <a:pt x="918" y="649"/>
                    <a:pt x="906" y="660"/>
                    <a:pt x="892" y="660"/>
                  </a:cubicBezTo>
                  <a:cubicBezTo>
                    <a:pt x="84" y="660"/>
                    <a:pt x="84" y="660"/>
                    <a:pt x="84" y="660"/>
                  </a:cubicBezTo>
                  <a:cubicBezTo>
                    <a:pt x="69" y="660"/>
                    <a:pt x="57" y="649"/>
                    <a:pt x="57" y="634"/>
                  </a:cubicBezTo>
                  <a:cubicBezTo>
                    <a:pt x="57" y="79"/>
                    <a:pt x="57" y="79"/>
                    <a:pt x="57" y="79"/>
                  </a:cubicBezTo>
                  <a:cubicBezTo>
                    <a:pt x="57" y="64"/>
                    <a:pt x="69" y="53"/>
                    <a:pt x="84" y="53"/>
                  </a:cubicBezTo>
                  <a:cubicBezTo>
                    <a:pt x="892" y="53"/>
                    <a:pt x="892" y="53"/>
                    <a:pt x="892" y="53"/>
                  </a:cubicBezTo>
                  <a:cubicBezTo>
                    <a:pt x="906" y="53"/>
                    <a:pt x="918" y="64"/>
                    <a:pt x="918" y="79"/>
                  </a:cubicBezTo>
                  <a:cubicBezTo>
                    <a:pt x="918" y="634"/>
                    <a:pt x="918" y="634"/>
                    <a:pt x="918" y="634"/>
                  </a:cubicBez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grpSp>
      <p:sp>
        <p:nvSpPr>
          <p:cNvPr id="130" name="Freeform 5"/>
          <p:cNvSpPr>
            <a:spLocks noChangeAspect="1" noEditPoints="1"/>
          </p:cNvSpPr>
          <p:nvPr/>
        </p:nvSpPr>
        <p:spPr bwMode="auto">
          <a:xfrm>
            <a:off x="8207734" y="3696291"/>
            <a:ext cx="143903" cy="286048"/>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31" name="Freeform 5"/>
          <p:cNvSpPr>
            <a:spLocks noChangeAspect="1" noEditPoints="1"/>
          </p:cNvSpPr>
          <p:nvPr/>
        </p:nvSpPr>
        <p:spPr bwMode="auto">
          <a:xfrm>
            <a:off x="5839668" y="4583765"/>
            <a:ext cx="260425" cy="20851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132" name="Freeform 18"/>
          <p:cNvSpPr>
            <a:spLocks noEditPoints="1"/>
          </p:cNvSpPr>
          <p:nvPr/>
        </p:nvSpPr>
        <p:spPr bwMode="black">
          <a:xfrm rot="17980754">
            <a:off x="6566845" y="4538933"/>
            <a:ext cx="345939" cy="262025"/>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895924"/>
            <a:endParaRPr lang="en-US" sz="1567" dirty="0">
              <a:solidFill>
                <a:srgbClr val="000000"/>
              </a:solidFill>
            </a:endParaRPr>
          </a:p>
        </p:txBody>
      </p:sp>
      <p:sp>
        <p:nvSpPr>
          <p:cNvPr id="133" name="Freeform 13"/>
          <p:cNvSpPr>
            <a:spLocks noEditPoints="1"/>
          </p:cNvSpPr>
          <p:nvPr/>
        </p:nvSpPr>
        <p:spPr bwMode="auto">
          <a:xfrm>
            <a:off x="7344168" y="4550928"/>
            <a:ext cx="331162" cy="288857"/>
          </a:xfrm>
          <a:custGeom>
            <a:avLst/>
            <a:gdLst>
              <a:gd name="T0" fmla="*/ 159 w 272"/>
              <a:gd name="T1" fmla="*/ 120 h 229"/>
              <a:gd name="T2" fmla="*/ 216 w 272"/>
              <a:gd name="T3" fmla="*/ 152 h 229"/>
              <a:gd name="T4" fmla="*/ 216 w 272"/>
              <a:gd name="T5" fmla="*/ 173 h 229"/>
              <a:gd name="T6" fmla="*/ 159 w 272"/>
              <a:gd name="T7" fmla="*/ 59 h 229"/>
              <a:gd name="T8" fmla="*/ 182 w 272"/>
              <a:gd name="T9" fmla="*/ 59 h 229"/>
              <a:gd name="T10" fmla="*/ 159 w 272"/>
              <a:gd name="T11" fmla="*/ 173 h 229"/>
              <a:gd name="T12" fmla="*/ 250 w 272"/>
              <a:gd name="T13" fmla="*/ 59 h 229"/>
              <a:gd name="T14" fmla="*/ 250 w 272"/>
              <a:gd name="T15" fmla="*/ 80 h 229"/>
              <a:gd name="T16" fmla="*/ 159 w 272"/>
              <a:gd name="T17" fmla="*/ 184 h 229"/>
              <a:gd name="T18" fmla="*/ 182 w 272"/>
              <a:gd name="T19" fmla="*/ 184 h 229"/>
              <a:gd name="T20" fmla="*/ 125 w 272"/>
              <a:gd name="T21" fmla="*/ 110 h 229"/>
              <a:gd name="T22" fmla="*/ 147 w 272"/>
              <a:gd name="T23" fmla="*/ 59 h 229"/>
              <a:gd name="T24" fmla="*/ 147 w 272"/>
              <a:gd name="T25" fmla="*/ 80 h 229"/>
              <a:gd name="T26" fmla="*/ 159 w 272"/>
              <a:gd name="T27" fmla="*/ 89 h 229"/>
              <a:gd name="T28" fmla="*/ 182 w 272"/>
              <a:gd name="T29" fmla="*/ 89 h 229"/>
              <a:gd name="T30" fmla="*/ 125 w 272"/>
              <a:gd name="T31" fmla="*/ 141 h 229"/>
              <a:gd name="T32" fmla="*/ 250 w 272"/>
              <a:gd name="T33" fmla="*/ 120 h 229"/>
              <a:gd name="T34" fmla="*/ 250 w 272"/>
              <a:gd name="T35" fmla="*/ 141 h 229"/>
              <a:gd name="T36" fmla="*/ 194 w 272"/>
              <a:gd name="T37" fmla="*/ 120 h 229"/>
              <a:gd name="T38" fmla="*/ 216 w 272"/>
              <a:gd name="T39" fmla="*/ 120 h 229"/>
              <a:gd name="T40" fmla="*/ 228 w 272"/>
              <a:gd name="T41" fmla="*/ 110 h 229"/>
              <a:gd name="T42" fmla="*/ 216 w 272"/>
              <a:gd name="T43" fmla="*/ 89 h 229"/>
              <a:gd name="T44" fmla="*/ 216 w 272"/>
              <a:gd name="T45" fmla="*/ 110 h 229"/>
              <a:gd name="T46" fmla="*/ 194 w 272"/>
              <a:gd name="T47" fmla="*/ 59 h 229"/>
              <a:gd name="T48" fmla="*/ 216 w 272"/>
              <a:gd name="T49" fmla="*/ 59 h 229"/>
              <a:gd name="T50" fmla="*/ 228 w 272"/>
              <a:gd name="T51" fmla="*/ 173 h 229"/>
              <a:gd name="T52" fmla="*/ 44 w 272"/>
              <a:gd name="T53" fmla="*/ 184 h 229"/>
              <a:gd name="T54" fmla="*/ 44 w 272"/>
              <a:gd name="T55" fmla="*/ 205 h 229"/>
              <a:gd name="T56" fmla="*/ 56 w 272"/>
              <a:gd name="T57" fmla="*/ 184 h 229"/>
              <a:gd name="T58" fmla="*/ 79 w 272"/>
              <a:gd name="T59" fmla="*/ 184 h 229"/>
              <a:gd name="T60" fmla="*/ 125 w 272"/>
              <a:gd name="T61" fmla="*/ 173 h 229"/>
              <a:gd name="T62" fmla="*/ 79 w 272"/>
              <a:gd name="T63" fmla="*/ 152 h 229"/>
              <a:gd name="T64" fmla="*/ 79 w 272"/>
              <a:gd name="T65" fmla="*/ 173 h 229"/>
              <a:gd name="T66" fmla="*/ 56 w 272"/>
              <a:gd name="T67" fmla="*/ 120 h 229"/>
              <a:gd name="T68" fmla="*/ 79 w 272"/>
              <a:gd name="T69" fmla="*/ 120 h 229"/>
              <a:gd name="T70" fmla="*/ 263 w 272"/>
              <a:gd name="T71" fmla="*/ 229 h 229"/>
              <a:gd name="T72" fmla="*/ 0 w 272"/>
              <a:gd name="T73" fmla="*/ 9 h 229"/>
              <a:gd name="T74" fmla="*/ 272 w 272"/>
              <a:gd name="T75" fmla="*/ 9 h 229"/>
              <a:gd name="T76" fmla="*/ 9 w 272"/>
              <a:gd name="T77" fmla="*/ 220 h 229"/>
              <a:gd name="T78" fmla="*/ 44 w 272"/>
              <a:gd name="T79" fmla="*/ 120 h 229"/>
              <a:gd name="T80" fmla="*/ 44 w 272"/>
              <a:gd name="T81" fmla="*/ 141 h 229"/>
              <a:gd name="T82" fmla="*/ 22 w 272"/>
              <a:gd name="T83" fmla="*/ 152 h 229"/>
              <a:gd name="T84" fmla="*/ 44 w 272"/>
              <a:gd name="T85" fmla="*/ 152 h 229"/>
              <a:gd name="T86" fmla="*/ 22 w 272"/>
              <a:gd name="T87" fmla="*/ 110 h 229"/>
              <a:gd name="T88" fmla="*/ 113 w 272"/>
              <a:gd name="T89" fmla="*/ 89 h 229"/>
              <a:gd name="T90" fmla="*/ 113 w 272"/>
              <a:gd name="T91" fmla="*/ 110 h 229"/>
              <a:gd name="T92" fmla="*/ 56 w 272"/>
              <a:gd name="T93" fmla="*/ 89 h 229"/>
              <a:gd name="T94" fmla="*/ 79 w 272"/>
              <a:gd name="T95" fmla="*/ 89 h 229"/>
              <a:gd name="T96" fmla="*/ 91 w 272"/>
              <a:gd name="T97" fmla="*/ 141 h 229"/>
              <a:gd name="T98" fmla="*/ 147 w 272"/>
              <a:gd name="T99" fmla="*/ 184 h 229"/>
              <a:gd name="T100" fmla="*/ 147 w 272"/>
              <a:gd name="T101" fmla="*/ 205 h 229"/>
              <a:gd name="T102" fmla="*/ 91 w 272"/>
              <a:gd name="T103" fmla="*/ 152 h 229"/>
              <a:gd name="T104" fmla="*/ 113 w 272"/>
              <a:gd name="T105" fmla="*/ 152 h 229"/>
              <a:gd name="T106" fmla="*/ 91 w 272"/>
              <a:gd name="T107" fmla="*/ 20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2" h="229">
                <a:moveTo>
                  <a:pt x="182" y="141"/>
                </a:moveTo>
                <a:cubicBezTo>
                  <a:pt x="159" y="141"/>
                  <a:pt x="159" y="141"/>
                  <a:pt x="159" y="141"/>
                </a:cubicBezTo>
                <a:cubicBezTo>
                  <a:pt x="159" y="120"/>
                  <a:pt x="159" y="120"/>
                  <a:pt x="159" y="120"/>
                </a:cubicBezTo>
                <a:cubicBezTo>
                  <a:pt x="182" y="120"/>
                  <a:pt x="182" y="120"/>
                  <a:pt x="182" y="120"/>
                </a:cubicBezTo>
                <a:lnTo>
                  <a:pt x="182" y="141"/>
                </a:lnTo>
                <a:close/>
                <a:moveTo>
                  <a:pt x="216" y="152"/>
                </a:moveTo>
                <a:cubicBezTo>
                  <a:pt x="194" y="152"/>
                  <a:pt x="194" y="152"/>
                  <a:pt x="194" y="152"/>
                </a:cubicBezTo>
                <a:cubicBezTo>
                  <a:pt x="194" y="173"/>
                  <a:pt x="194" y="173"/>
                  <a:pt x="194" y="173"/>
                </a:cubicBezTo>
                <a:cubicBezTo>
                  <a:pt x="216" y="173"/>
                  <a:pt x="216" y="173"/>
                  <a:pt x="216" y="173"/>
                </a:cubicBezTo>
                <a:lnTo>
                  <a:pt x="216" y="152"/>
                </a:lnTo>
                <a:close/>
                <a:moveTo>
                  <a:pt x="182" y="59"/>
                </a:moveTo>
                <a:cubicBezTo>
                  <a:pt x="159" y="59"/>
                  <a:pt x="159" y="59"/>
                  <a:pt x="159" y="59"/>
                </a:cubicBezTo>
                <a:cubicBezTo>
                  <a:pt x="159" y="80"/>
                  <a:pt x="159" y="80"/>
                  <a:pt x="159" y="80"/>
                </a:cubicBezTo>
                <a:cubicBezTo>
                  <a:pt x="182" y="80"/>
                  <a:pt x="182" y="80"/>
                  <a:pt x="182" y="80"/>
                </a:cubicBezTo>
                <a:lnTo>
                  <a:pt x="182" y="59"/>
                </a:lnTo>
                <a:close/>
                <a:moveTo>
                  <a:pt x="182" y="152"/>
                </a:moveTo>
                <a:cubicBezTo>
                  <a:pt x="159" y="152"/>
                  <a:pt x="159" y="152"/>
                  <a:pt x="159" y="152"/>
                </a:cubicBezTo>
                <a:cubicBezTo>
                  <a:pt x="159" y="173"/>
                  <a:pt x="159" y="173"/>
                  <a:pt x="159" y="173"/>
                </a:cubicBezTo>
                <a:cubicBezTo>
                  <a:pt x="182" y="173"/>
                  <a:pt x="182" y="173"/>
                  <a:pt x="182" y="173"/>
                </a:cubicBezTo>
                <a:lnTo>
                  <a:pt x="182" y="152"/>
                </a:lnTo>
                <a:close/>
                <a:moveTo>
                  <a:pt x="250" y="59"/>
                </a:moveTo>
                <a:cubicBezTo>
                  <a:pt x="228" y="59"/>
                  <a:pt x="228" y="59"/>
                  <a:pt x="228" y="59"/>
                </a:cubicBezTo>
                <a:cubicBezTo>
                  <a:pt x="228" y="80"/>
                  <a:pt x="228" y="80"/>
                  <a:pt x="228" y="80"/>
                </a:cubicBezTo>
                <a:cubicBezTo>
                  <a:pt x="250" y="80"/>
                  <a:pt x="250" y="80"/>
                  <a:pt x="250" y="80"/>
                </a:cubicBezTo>
                <a:lnTo>
                  <a:pt x="250" y="59"/>
                </a:lnTo>
                <a:close/>
                <a:moveTo>
                  <a:pt x="182" y="184"/>
                </a:moveTo>
                <a:cubicBezTo>
                  <a:pt x="159" y="184"/>
                  <a:pt x="159" y="184"/>
                  <a:pt x="159" y="184"/>
                </a:cubicBezTo>
                <a:cubicBezTo>
                  <a:pt x="159" y="205"/>
                  <a:pt x="159" y="205"/>
                  <a:pt x="159" y="205"/>
                </a:cubicBezTo>
                <a:cubicBezTo>
                  <a:pt x="182" y="205"/>
                  <a:pt x="182" y="205"/>
                  <a:pt x="182" y="205"/>
                </a:cubicBezTo>
                <a:lnTo>
                  <a:pt x="182" y="184"/>
                </a:lnTo>
                <a:close/>
                <a:moveTo>
                  <a:pt x="147" y="89"/>
                </a:moveTo>
                <a:cubicBezTo>
                  <a:pt x="125" y="89"/>
                  <a:pt x="125" y="89"/>
                  <a:pt x="125" y="89"/>
                </a:cubicBezTo>
                <a:cubicBezTo>
                  <a:pt x="125" y="110"/>
                  <a:pt x="125" y="110"/>
                  <a:pt x="125" y="110"/>
                </a:cubicBezTo>
                <a:cubicBezTo>
                  <a:pt x="147" y="110"/>
                  <a:pt x="147" y="110"/>
                  <a:pt x="147" y="110"/>
                </a:cubicBezTo>
                <a:lnTo>
                  <a:pt x="147" y="89"/>
                </a:lnTo>
                <a:close/>
                <a:moveTo>
                  <a:pt x="147" y="59"/>
                </a:moveTo>
                <a:cubicBezTo>
                  <a:pt x="125" y="59"/>
                  <a:pt x="125" y="59"/>
                  <a:pt x="125" y="59"/>
                </a:cubicBezTo>
                <a:cubicBezTo>
                  <a:pt x="125" y="80"/>
                  <a:pt x="125" y="80"/>
                  <a:pt x="125" y="80"/>
                </a:cubicBezTo>
                <a:cubicBezTo>
                  <a:pt x="147" y="80"/>
                  <a:pt x="147" y="80"/>
                  <a:pt x="147" y="80"/>
                </a:cubicBezTo>
                <a:lnTo>
                  <a:pt x="147" y="59"/>
                </a:lnTo>
                <a:close/>
                <a:moveTo>
                  <a:pt x="182" y="89"/>
                </a:moveTo>
                <a:cubicBezTo>
                  <a:pt x="159" y="89"/>
                  <a:pt x="159" y="89"/>
                  <a:pt x="159" y="89"/>
                </a:cubicBezTo>
                <a:cubicBezTo>
                  <a:pt x="159" y="110"/>
                  <a:pt x="159" y="110"/>
                  <a:pt x="159" y="110"/>
                </a:cubicBezTo>
                <a:cubicBezTo>
                  <a:pt x="182" y="110"/>
                  <a:pt x="182" y="110"/>
                  <a:pt x="182" y="110"/>
                </a:cubicBezTo>
                <a:lnTo>
                  <a:pt x="182" y="89"/>
                </a:lnTo>
                <a:close/>
                <a:moveTo>
                  <a:pt x="147" y="120"/>
                </a:moveTo>
                <a:cubicBezTo>
                  <a:pt x="125" y="120"/>
                  <a:pt x="125" y="120"/>
                  <a:pt x="125" y="120"/>
                </a:cubicBezTo>
                <a:cubicBezTo>
                  <a:pt x="125" y="141"/>
                  <a:pt x="125" y="141"/>
                  <a:pt x="125" y="141"/>
                </a:cubicBezTo>
                <a:cubicBezTo>
                  <a:pt x="147" y="141"/>
                  <a:pt x="147" y="141"/>
                  <a:pt x="147" y="141"/>
                </a:cubicBezTo>
                <a:lnTo>
                  <a:pt x="147" y="120"/>
                </a:lnTo>
                <a:close/>
                <a:moveTo>
                  <a:pt x="250" y="120"/>
                </a:moveTo>
                <a:cubicBezTo>
                  <a:pt x="228" y="120"/>
                  <a:pt x="228" y="120"/>
                  <a:pt x="228" y="120"/>
                </a:cubicBezTo>
                <a:cubicBezTo>
                  <a:pt x="228" y="141"/>
                  <a:pt x="228" y="141"/>
                  <a:pt x="228" y="141"/>
                </a:cubicBezTo>
                <a:cubicBezTo>
                  <a:pt x="250" y="141"/>
                  <a:pt x="250" y="141"/>
                  <a:pt x="250" y="141"/>
                </a:cubicBezTo>
                <a:lnTo>
                  <a:pt x="250" y="120"/>
                </a:lnTo>
                <a:close/>
                <a:moveTo>
                  <a:pt x="216" y="120"/>
                </a:moveTo>
                <a:cubicBezTo>
                  <a:pt x="194" y="120"/>
                  <a:pt x="194" y="120"/>
                  <a:pt x="194" y="120"/>
                </a:cubicBezTo>
                <a:cubicBezTo>
                  <a:pt x="194" y="141"/>
                  <a:pt x="194" y="141"/>
                  <a:pt x="194" y="141"/>
                </a:cubicBezTo>
                <a:cubicBezTo>
                  <a:pt x="216" y="141"/>
                  <a:pt x="216" y="141"/>
                  <a:pt x="216" y="141"/>
                </a:cubicBezTo>
                <a:lnTo>
                  <a:pt x="216" y="120"/>
                </a:lnTo>
                <a:close/>
                <a:moveTo>
                  <a:pt x="250" y="89"/>
                </a:moveTo>
                <a:cubicBezTo>
                  <a:pt x="228" y="89"/>
                  <a:pt x="228" y="89"/>
                  <a:pt x="228" y="89"/>
                </a:cubicBezTo>
                <a:cubicBezTo>
                  <a:pt x="228" y="110"/>
                  <a:pt x="228" y="110"/>
                  <a:pt x="228" y="110"/>
                </a:cubicBezTo>
                <a:cubicBezTo>
                  <a:pt x="250" y="110"/>
                  <a:pt x="250" y="110"/>
                  <a:pt x="250" y="110"/>
                </a:cubicBezTo>
                <a:lnTo>
                  <a:pt x="250" y="89"/>
                </a:lnTo>
                <a:close/>
                <a:moveTo>
                  <a:pt x="216" y="89"/>
                </a:moveTo>
                <a:cubicBezTo>
                  <a:pt x="194" y="89"/>
                  <a:pt x="194" y="89"/>
                  <a:pt x="194" y="89"/>
                </a:cubicBezTo>
                <a:cubicBezTo>
                  <a:pt x="194" y="110"/>
                  <a:pt x="194" y="110"/>
                  <a:pt x="194" y="110"/>
                </a:cubicBezTo>
                <a:cubicBezTo>
                  <a:pt x="216" y="110"/>
                  <a:pt x="216" y="110"/>
                  <a:pt x="216" y="110"/>
                </a:cubicBezTo>
                <a:lnTo>
                  <a:pt x="216" y="89"/>
                </a:lnTo>
                <a:close/>
                <a:moveTo>
                  <a:pt x="216" y="59"/>
                </a:moveTo>
                <a:cubicBezTo>
                  <a:pt x="194" y="59"/>
                  <a:pt x="194" y="59"/>
                  <a:pt x="194" y="59"/>
                </a:cubicBezTo>
                <a:cubicBezTo>
                  <a:pt x="194" y="80"/>
                  <a:pt x="194" y="80"/>
                  <a:pt x="194" y="80"/>
                </a:cubicBezTo>
                <a:cubicBezTo>
                  <a:pt x="216" y="80"/>
                  <a:pt x="216" y="80"/>
                  <a:pt x="216" y="80"/>
                </a:cubicBezTo>
                <a:lnTo>
                  <a:pt x="216" y="59"/>
                </a:lnTo>
                <a:close/>
                <a:moveTo>
                  <a:pt x="250" y="152"/>
                </a:moveTo>
                <a:cubicBezTo>
                  <a:pt x="228" y="152"/>
                  <a:pt x="228" y="152"/>
                  <a:pt x="228" y="152"/>
                </a:cubicBezTo>
                <a:cubicBezTo>
                  <a:pt x="228" y="173"/>
                  <a:pt x="228" y="173"/>
                  <a:pt x="228" y="173"/>
                </a:cubicBezTo>
                <a:cubicBezTo>
                  <a:pt x="250" y="173"/>
                  <a:pt x="250" y="173"/>
                  <a:pt x="250" y="173"/>
                </a:cubicBezTo>
                <a:lnTo>
                  <a:pt x="250" y="152"/>
                </a:lnTo>
                <a:close/>
                <a:moveTo>
                  <a:pt x="44" y="184"/>
                </a:moveTo>
                <a:cubicBezTo>
                  <a:pt x="22" y="184"/>
                  <a:pt x="22" y="184"/>
                  <a:pt x="22" y="184"/>
                </a:cubicBezTo>
                <a:cubicBezTo>
                  <a:pt x="22" y="205"/>
                  <a:pt x="22" y="205"/>
                  <a:pt x="22" y="205"/>
                </a:cubicBezTo>
                <a:cubicBezTo>
                  <a:pt x="44" y="205"/>
                  <a:pt x="44" y="205"/>
                  <a:pt x="44" y="205"/>
                </a:cubicBezTo>
                <a:lnTo>
                  <a:pt x="44" y="184"/>
                </a:lnTo>
                <a:close/>
                <a:moveTo>
                  <a:pt x="79" y="184"/>
                </a:moveTo>
                <a:cubicBezTo>
                  <a:pt x="56" y="184"/>
                  <a:pt x="56" y="184"/>
                  <a:pt x="56" y="184"/>
                </a:cubicBezTo>
                <a:cubicBezTo>
                  <a:pt x="56" y="205"/>
                  <a:pt x="56" y="205"/>
                  <a:pt x="56" y="205"/>
                </a:cubicBezTo>
                <a:cubicBezTo>
                  <a:pt x="79" y="205"/>
                  <a:pt x="79" y="205"/>
                  <a:pt x="79" y="205"/>
                </a:cubicBezTo>
                <a:lnTo>
                  <a:pt x="79" y="184"/>
                </a:lnTo>
                <a:close/>
                <a:moveTo>
                  <a:pt x="147" y="152"/>
                </a:moveTo>
                <a:cubicBezTo>
                  <a:pt x="125" y="152"/>
                  <a:pt x="125" y="152"/>
                  <a:pt x="125" y="152"/>
                </a:cubicBezTo>
                <a:cubicBezTo>
                  <a:pt x="125" y="173"/>
                  <a:pt x="125" y="173"/>
                  <a:pt x="125" y="173"/>
                </a:cubicBezTo>
                <a:cubicBezTo>
                  <a:pt x="147" y="173"/>
                  <a:pt x="147" y="173"/>
                  <a:pt x="147" y="173"/>
                </a:cubicBezTo>
                <a:lnTo>
                  <a:pt x="147" y="152"/>
                </a:lnTo>
                <a:close/>
                <a:moveTo>
                  <a:pt x="79" y="152"/>
                </a:moveTo>
                <a:cubicBezTo>
                  <a:pt x="56" y="152"/>
                  <a:pt x="56" y="152"/>
                  <a:pt x="56" y="152"/>
                </a:cubicBezTo>
                <a:cubicBezTo>
                  <a:pt x="56" y="173"/>
                  <a:pt x="56" y="173"/>
                  <a:pt x="56" y="173"/>
                </a:cubicBezTo>
                <a:cubicBezTo>
                  <a:pt x="79" y="173"/>
                  <a:pt x="79" y="173"/>
                  <a:pt x="79" y="173"/>
                </a:cubicBezTo>
                <a:lnTo>
                  <a:pt x="79" y="152"/>
                </a:lnTo>
                <a:close/>
                <a:moveTo>
                  <a:pt x="79" y="120"/>
                </a:moveTo>
                <a:cubicBezTo>
                  <a:pt x="56" y="120"/>
                  <a:pt x="56" y="120"/>
                  <a:pt x="56" y="120"/>
                </a:cubicBezTo>
                <a:cubicBezTo>
                  <a:pt x="56" y="141"/>
                  <a:pt x="56" y="141"/>
                  <a:pt x="56" y="141"/>
                </a:cubicBezTo>
                <a:cubicBezTo>
                  <a:pt x="79" y="141"/>
                  <a:pt x="79" y="141"/>
                  <a:pt x="79" y="141"/>
                </a:cubicBezTo>
                <a:lnTo>
                  <a:pt x="79" y="120"/>
                </a:lnTo>
                <a:close/>
                <a:moveTo>
                  <a:pt x="272" y="9"/>
                </a:moveTo>
                <a:cubicBezTo>
                  <a:pt x="272" y="220"/>
                  <a:pt x="272" y="220"/>
                  <a:pt x="272" y="220"/>
                </a:cubicBezTo>
                <a:cubicBezTo>
                  <a:pt x="272" y="225"/>
                  <a:pt x="268" y="229"/>
                  <a:pt x="263" y="229"/>
                </a:cubicBezTo>
                <a:cubicBezTo>
                  <a:pt x="9" y="229"/>
                  <a:pt x="9" y="229"/>
                  <a:pt x="9" y="229"/>
                </a:cubicBezTo>
                <a:cubicBezTo>
                  <a:pt x="4" y="229"/>
                  <a:pt x="0" y="225"/>
                  <a:pt x="0" y="220"/>
                </a:cubicBezTo>
                <a:cubicBezTo>
                  <a:pt x="0" y="9"/>
                  <a:pt x="0" y="9"/>
                  <a:pt x="0" y="9"/>
                </a:cubicBezTo>
                <a:cubicBezTo>
                  <a:pt x="0" y="4"/>
                  <a:pt x="4" y="0"/>
                  <a:pt x="9" y="0"/>
                </a:cubicBezTo>
                <a:cubicBezTo>
                  <a:pt x="263" y="0"/>
                  <a:pt x="263" y="0"/>
                  <a:pt x="263" y="0"/>
                </a:cubicBezTo>
                <a:cubicBezTo>
                  <a:pt x="268" y="0"/>
                  <a:pt x="272" y="4"/>
                  <a:pt x="272" y="9"/>
                </a:cubicBezTo>
                <a:close/>
                <a:moveTo>
                  <a:pt x="263" y="50"/>
                </a:moveTo>
                <a:cubicBezTo>
                  <a:pt x="9" y="50"/>
                  <a:pt x="9" y="50"/>
                  <a:pt x="9" y="50"/>
                </a:cubicBezTo>
                <a:cubicBezTo>
                  <a:pt x="9" y="220"/>
                  <a:pt x="9" y="220"/>
                  <a:pt x="9" y="220"/>
                </a:cubicBezTo>
                <a:cubicBezTo>
                  <a:pt x="263" y="220"/>
                  <a:pt x="263" y="220"/>
                  <a:pt x="263" y="220"/>
                </a:cubicBezTo>
                <a:lnTo>
                  <a:pt x="263" y="50"/>
                </a:lnTo>
                <a:close/>
                <a:moveTo>
                  <a:pt x="44" y="120"/>
                </a:moveTo>
                <a:cubicBezTo>
                  <a:pt x="22" y="120"/>
                  <a:pt x="22" y="120"/>
                  <a:pt x="22" y="120"/>
                </a:cubicBezTo>
                <a:cubicBezTo>
                  <a:pt x="22" y="141"/>
                  <a:pt x="22" y="141"/>
                  <a:pt x="22" y="141"/>
                </a:cubicBezTo>
                <a:cubicBezTo>
                  <a:pt x="44" y="141"/>
                  <a:pt x="44" y="141"/>
                  <a:pt x="44" y="141"/>
                </a:cubicBezTo>
                <a:lnTo>
                  <a:pt x="44" y="120"/>
                </a:lnTo>
                <a:close/>
                <a:moveTo>
                  <a:pt x="44" y="152"/>
                </a:moveTo>
                <a:cubicBezTo>
                  <a:pt x="22" y="152"/>
                  <a:pt x="22" y="152"/>
                  <a:pt x="22" y="152"/>
                </a:cubicBezTo>
                <a:cubicBezTo>
                  <a:pt x="22" y="173"/>
                  <a:pt x="22" y="173"/>
                  <a:pt x="22" y="173"/>
                </a:cubicBezTo>
                <a:cubicBezTo>
                  <a:pt x="44" y="173"/>
                  <a:pt x="44" y="173"/>
                  <a:pt x="44" y="173"/>
                </a:cubicBezTo>
                <a:lnTo>
                  <a:pt x="44" y="152"/>
                </a:lnTo>
                <a:close/>
                <a:moveTo>
                  <a:pt x="44" y="89"/>
                </a:moveTo>
                <a:cubicBezTo>
                  <a:pt x="22" y="89"/>
                  <a:pt x="22" y="89"/>
                  <a:pt x="22" y="89"/>
                </a:cubicBezTo>
                <a:cubicBezTo>
                  <a:pt x="22" y="110"/>
                  <a:pt x="22" y="110"/>
                  <a:pt x="22" y="110"/>
                </a:cubicBezTo>
                <a:cubicBezTo>
                  <a:pt x="44" y="110"/>
                  <a:pt x="44" y="110"/>
                  <a:pt x="44" y="110"/>
                </a:cubicBezTo>
                <a:lnTo>
                  <a:pt x="44" y="89"/>
                </a:lnTo>
                <a:close/>
                <a:moveTo>
                  <a:pt x="113" y="89"/>
                </a:moveTo>
                <a:cubicBezTo>
                  <a:pt x="91" y="89"/>
                  <a:pt x="91" y="89"/>
                  <a:pt x="91" y="89"/>
                </a:cubicBezTo>
                <a:cubicBezTo>
                  <a:pt x="91" y="110"/>
                  <a:pt x="91" y="110"/>
                  <a:pt x="91" y="110"/>
                </a:cubicBezTo>
                <a:cubicBezTo>
                  <a:pt x="113" y="110"/>
                  <a:pt x="113" y="110"/>
                  <a:pt x="113" y="110"/>
                </a:cubicBezTo>
                <a:lnTo>
                  <a:pt x="113" y="89"/>
                </a:lnTo>
                <a:close/>
                <a:moveTo>
                  <a:pt x="79" y="89"/>
                </a:moveTo>
                <a:cubicBezTo>
                  <a:pt x="56" y="89"/>
                  <a:pt x="56" y="89"/>
                  <a:pt x="56" y="89"/>
                </a:cubicBezTo>
                <a:cubicBezTo>
                  <a:pt x="56" y="110"/>
                  <a:pt x="56" y="110"/>
                  <a:pt x="56" y="110"/>
                </a:cubicBezTo>
                <a:cubicBezTo>
                  <a:pt x="79" y="110"/>
                  <a:pt x="79" y="110"/>
                  <a:pt x="79" y="110"/>
                </a:cubicBezTo>
                <a:lnTo>
                  <a:pt x="79" y="89"/>
                </a:lnTo>
                <a:close/>
                <a:moveTo>
                  <a:pt x="113" y="120"/>
                </a:moveTo>
                <a:cubicBezTo>
                  <a:pt x="91" y="120"/>
                  <a:pt x="91" y="120"/>
                  <a:pt x="91" y="120"/>
                </a:cubicBezTo>
                <a:cubicBezTo>
                  <a:pt x="91" y="141"/>
                  <a:pt x="91" y="141"/>
                  <a:pt x="91" y="141"/>
                </a:cubicBezTo>
                <a:cubicBezTo>
                  <a:pt x="113" y="141"/>
                  <a:pt x="113" y="141"/>
                  <a:pt x="113" y="141"/>
                </a:cubicBezTo>
                <a:lnTo>
                  <a:pt x="113" y="120"/>
                </a:lnTo>
                <a:close/>
                <a:moveTo>
                  <a:pt x="147" y="184"/>
                </a:moveTo>
                <a:cubicBezTo>
                  <a:pt x="125" y="184"/>
                  <a:pt x="125" y="184"/>
                  <a:pt x="125" y="184"/>
                </a:cubicBezTo>
                <a:cubicBezTo>
                  <a:pt x="125" y="205"/>
                  <a:pt x="125" y="205"/>
                  <a:pt x="125" y="205"/>
                </a:cubicBezTo>
                <a:cubicBezTo>
                  <a:pt x="147" y="205"/>
                  <a:pt x="147" y="205"/>
                  <a:pt x="147" y="205"/>
                </a:cubicBezTo>
                <a:lnTo>
                  <a:pt x="147" y="184"/>
                </a:lnTo>
                <a:close/>
                <a:moveTo>
                  <a:pt x="113" y="152"/>
                </a:moveTo>
                <a:cubicBezTo>
                  <a:pt x="91" y="152"/>
                  <a:pt x="91" y="152"/>
                  <a:pt x="91" y="152"/>
                </a:cubicBezTo>
                <a:cubicBezTo>
                  <a:pt x="91" y="173"/>
                  <a:pt x="91" y="173"/>
                  <a:pt x="91" y="173"/>
                </a:cubicBezTo>
                <a:cubicBezTo>
                  <a:pt x="113" y="173"/>
                  <a:pt x="113" y="173"/>
                  <a:pt x="113" y="173"/>
                </a:cubicBezTo>
                <a:lnTo>
                  <a:pt x="113" y="152"/>
                </a:lnTo>
                <a:close/>
                <a:moveTo>
                  <a:pt x="113" y="184"/>
                </a:moveTo>
                <a:cubicBezTo>
                  <a:pt x="91" y="184"/>
                  <a:pt x="91" y="184"/>
                  <a:pt x="91" y="184"/>
                </a:cubicBezTo>
                <a:cubicBezTo>
                  <a:pt x="91" y="205"/>
                  <a:pt x="91" y="205"/>
                  <a:pt x="91" y="205"/>
                </a:cubicBezTo>
                <a:cubicBezTo>
                  <a:pt x="113" y="205"/>
                  <a:pt x="113" y="205"/>
                  <a:pt x="113" y="205"/>
                </a:cubicBezTo>
                <a:lnTo>
                  <a:pt x="113" y="184"/>
                </a:lnTo>
                <a:close/>
              </a:path>
            </a:pathLst>
          </a:custGeom>
          <a:solidFill>
            <a:schemeClr val="bg1"/>
          </a:solid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sp>
        <p:nvSpPr>
          <p:cNvPr id="134" name="Freeform 23"/>
          <p:cNvSpPr>
            <a:spLocks noEditPoints="1"/>
          </p:cNvSpPr>
          <p:nvPr/>
        </p:nvSpPr>
        <p:spPr bwMode="black">
          <a:xfrm>
            <a:off x="8148226" y="4535531"/>
            <a:ext cx="262920" cy="272500"/>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bg1"/>
          </a:solidFill>
          <a:ln>
            <a:noFill/>
          </a:ln>
        </p:spPr>
        <p:txBody>
          <a:bodyPr vert="horz" wrap="square" lIns="0" tIns="40333" rIns="80663" bIns="40333" numCol="1" anchor="t" anchorCtr="0" compatLnSpc="1">
            <a:prstTxWarp prst="textNoShape">
              <a:avLst/>
            </a:prstTxWarp>
          </a:bodyPr>
          <a:lstStyle/>
          <a:p>
            <a:pPr algn="ctr" defTabSz="896100"/>
            <a:endParaRPr lang="en-US" sz="1567" dirty="0">
              <a:gradFill>
                <a:gsLst>
                  <a:gs pos="0">
                    <a:srgbClr val="FFFFFF"/>
                  </a:gs>
                  <a:gs pos="100000">
                    <a:srgbClr val="FFFFFF"/>
                  </a:gs>
                </a:gsLst>
                <a:lin ang="5400000" scaled="0"/>
              </a:gradFill>
            </a:endParaRPr>
          </a:p>
        </p:txBody>
      </p:sp>
      <p:grpSp>
        <p:nvGrpSpPr>
          <p:cNvPr id="135" name="Group 134"/>
          <p:cNvGrpSpPr/>
          <p:nvPr/>
        </p:nvGrpSpPr>
        <p:grpSpPr>
          <a:xfrm>
            <a:off x="5843191" y="5372773"/>
            <a:ext cx="253377" cy="289271"/>
            <a:chOff x="8745146" y="5184776"/>
            <a:chExt cx="420688" cy="463279"/>
          </a:xfrm>
          <a:solidFill>
            <a:schemeClr val="bg1"/>
          </a:solidFill>
        </p:grpSpPr>
        <p:sp>
          <p:nvSpPr>
            <p:cNvPr id="138" name="Freeform 6"/>
            <p:cNvSpPr>
              <a:spLocks/>
            </p:cNvSpPr>
            <p:nvPr/>
          </p:nvSpPr>
          <p:spPr bwMode="auto">
            <a:xfrm>
              <a:off x="8775309" y="5184776"/>
              <a:ext cx="390525" cy="246063"/>
            </a:xfrm>
            <a:custGeom>
              <a:avLst/>
              <a:gdLst>
                <a:gd name="T0" fmla="*/ 167 w 246"/>
                <a:gd name="T1" fmla="*/ 155 h 155"/>
                <a:gd name="T2" fmla="*/ 246 w 246"/>
                <a:gd name="T3" fmla="*/ 78 h 155"/>
                <a:gd name="T4" fmla="*/ 167 w 246"/>
                <a:gd name="T5" fmla="*/ 0 h 155"/>
                <a:gd name="T6" fmla="*/ 116 w 246"/>
                <a:gd name="T7" fmla="*/ 0 h 155"/>
                <a:gd name="T8" fmla="*/ 176 w 246"/>
                <a:gd name="T9" fmla="*/ 60 h 155"/>
                <a:gd name="T10" fmla="*/ 0 w 246"/>
                <a:gd name="T11" fmla="*/ 60 h 155"/>
                <a:gd name="T12" fmla="*/ 0 w 246"/>
                <a:gd name="T13" fmla="*/ 97 h 155"/>
                <a:gd name="T14" fmla="*/ 176 w 246"/>
                <a:gd name="T15" fmla="*/ 97 h 155"/>
                <a:gd name="T16" fmla="*/ 116 w 246"/>
                <a:gd name="T17" fmla="*/ 155 h 155"/>
                <a:gd name="T18" fmla="*/ 167 w 246"/>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155">
                  <a:moveTo>
                    <a:pt x="167" y="155"/>
                  </a:moveTo>
                  <a:lnTo>
                    <a:pt x="246" y="78"/>
                  </a:lnTo>
                  <a:lnTo>
                    <a:pt x="167" y="0"/>
                  </a:lnTo>
                  <a:lnTo>
                    <a:pt x="116" y="0"/>
                  </a:lnTo>
                  <a:lnTo>
                    <a:pt x="176" y="60"/>
                  </a:lnTo>
                  <a:lnTo>
                    <a:pt x="0" y="60"/>
                  </a:lnTo>
                  <a:lnTo>
                    <a:pt x="0" y="97"/>
                  </a:lnTo>
                  <a:lnTo>
                    <a:pt x="176" y="97"/>
                  </a:lnTo>
                  <a:lnTo>
                    <a:pt x="116" y="155"/>
                  </a:lnTo>
                  <a:lnTo>
                    <a:pt x="167" y="155"/>
                  </a:ln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sp>
          <p:nvSpPr>
            <p:cNvPr id="139" name="Freeform 7"/>
            <p:cNvSpPr>
              <a:spLocks/>
            </p:cNvSpPr>
            <p:nvPr/>
          </p:nvSpPr>
          <p:spPr bwMode="auto">
            <a:xfrm>
              <a:off x="8745146" y="5403579"/>
              <a:ext cx="387351" cy="244476"/>
            </a:xfrm>
            <a:custGeom>
              <a:avLst/>
              <a:gdLst>
                <a:gd name="T0" fmla="*/ 77 w 244"/>
                <a:gd name="T1" fmla="*/ 0 h 154"/>
                <a:gd name="T2" fmla="*/ 0 w 244"/>
                <a:gd name="T3" fmla="*/ 76 h 154"/>
                <a:gd name="T4" fmla="*/ 77 w 244"/>
                <a:gd name="T5" fmla="*/ 154 h 154"/>
                <a:gd name="T6" fmla="*/ 128 w 244"/>
                <a:gd name="T7" fmla="*/ 154 h 154"/>
                <a:gd name="T8" fmla="*/ 71 w 244"/>
                <a:gd name="T9" fmla="*/ 95 h 154"/>
                <a:gd name="T10" fmla="*/ 244 w 244"/>
                <a:gd name="T11" fmla="*/ 95 h 154"/>
                <a:gd name="T12" fmla="*/ 244 w 244"/>
                <a:gd name="T13" fmla="*/ 57 h 154"/>
                <a:gd name="T14" fmla="*/ 71 w 244"/>
                <a:gd name="T15" fmla="*/ 57 h 154"/>
                <a:gd name="T16" fmla="*/ 128 w 244"/>
                <a:gd name="T17" fmla="*/ 0 h 154"/>
                <a:gd name="T18" fmla="*/ 77 w 244"/>
                <a:gd name="T1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54">
                  <a:moveTo>
                    <a:pt x="77" y="0"/>
                  </a:moveTo>
                  <a:lnTo>
                    <a:pt x="0" y="76"/>
                  </a:lnTo>
                  <a:lnTo>
                    <a:pt x="77" y="154"/>
                  </a:lnTo>
                  <a:lnTo>
                    <a:pt x="128" y="154"/>
                  </a:lnTo>
                  <a:lnTo>
                    <a:pt x="71" y="95"/>
                  </a:lnTo>
                  <a:lnTo>
                    <a:pt x="244" y="95"/>
                  </a:lnTo>
                  <a:lnTo>
                    <a:pt x="244" y="57"/>
                  </a:lnTo>
                  <a:lnTo>
                    <a:pt x="71" y="57"/>
                  </a:lnTo>
                  <a:lnTo>
                    <a:pt x="128" y="0"/>
                  </a:lnTo>
                  <a:lnTo>
                    <a:pt x="77" y="0"/>
                  </a:ln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grpSp>
      <p:sp>
        <p:nvSpPr>
          <p:cNvPr id="136" name="Freeform 78"/>
          <p:cNvSpPr>
            <a:spLocks noChangeAspect="1" noEditPoints="1"/>
          </p:cNvSpPr>
          <p:nvPr/>
        </p:nvSpPr>
        <p:spPr bwMode="black">
          <a:xfrm>
            <a:off x="6588947" y="5318899"/>
            <a:ext cx="301735" cy="299365"/>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80663" tIns="40333" rIns="80663" bIns="40333" numCol="1" anchor="t" anchorCtr="0" compatLnSpc="1">
            <a:prstTxWarp prst="textNoShape">
              <a:avLst/>
            </a:prstTxWarp>
          </a:bodyPr>
          <a:lstStyle/>
          <a:p>
            <a:pPr defTabSz="914111"/>
            <a:endParaRPr lang="en-US" sz="1567" dirty="0">
              <a:solidFill>
                <a:srgbClr val="1E1E1E"/>
              </a:solidFill>
            </a:endParaRPr>
          </a:p>
        </p:txBody>
      </p:sp>
      <p:sp>
        <p:nvSpPr>
          <p:cNvPr id="137" name="Freeform 22"/>
          <p:cNvSpPr>
            <a:spLocks noChangeAspect="1" noEditPoints="1"/>
          </p:cNvSpPr>
          <p:nvPr/>
        </p:nvSpPr>
        <p:spPr bwMode="black">
          <a:xfrm>
            <a:off x="7362641" y="5318900"/>
            <a:ext cx="294218" cy="304377"/>
          </a:xfrm>
          <a:custGeom>
            <a:avLst/>
            <a:gdLst>
              <a:gd name="T0" fmla="*/ 728 w 763"/>
              <a:gd name="T1" fmla="*/ 318 h 762"/>
              <a:gd name="T2" fmla="*/ 445 w 763"/>
              <a:gd name="T3" fmla="*/ 36 h 762"/>
              <a:gd name="T4" fmla="*/ 318 w 763"/>
              <a:gd name="T5" fmla="*/ 36 h 762"/>
              <a:gd name="T6" fmla="*/ 35 w 763"/>
              <a:gd name="T7" fmla="*/ 318 h 762"/>
              <a:gd name="T8" fmla="*/ 35 w 763"/>
              <a:gd name="T9" fmla="*/ 444 h 762"/>
              <a:gd name="T10" fmla="*/ 318 w 763"/>
              <a:gd name="T11" fmla="*/ 727 h 762"/>
              <a:gd name="T12" fmla="*/ 445 w 763"/>
              <a:gd name="T13" fmla="*/ 727 h 762"/>
              <a:gd name="T14" fmla="*/ 728 w 763"/>
              <a:gd name="T15" fmla="*/ 444 h 762"/>
              <a:gd name="T16" fmla="*/ 728 w 763"/>
              <a:gd name="T17" fmla="*/ 318 h 762"/>
              <a:gd name="T18" fmla="*/ 710 w 763"/>
              <a:gd name="T19" fmla="*/ 425 h 762"/>
              <a:gd name="T20" fmla="*/ 426 w 763"/>
              <a:gd name="T21" fmla="*/ 709 h 762"/>
              <a:gd name="T22" fmla="*/ 336 w 763"/>
              <a:gd name="T23" fmla="*/ 709 h 762"/>
              <a:gd name="T24" fmla="*/ 53 w 763"/>
              <a:gd name="T25" fmla="*/ 425 h 762"/>
              <a:gd name="T26" fmla="*/ 53 w 763"/>
              <a:gd name="T27" fmla="*/ 336 h 762"/>
              <a:gd name="T28" fmla="*/ 336 w 763"/>
              <a:gd name="T29" fmla="*/ 53 h 762"/>
              <a:gd name="T30" fmla="*/ 427 w 763"/>
              <a:gd name="T31" fmla="*/ 53 h 762"/>
              <a:gd name="T32" fmla="*/ 710 w 763"/>
              <a:gd name="T33" fmla="*/ 336 h 762"/>
              <a:gd name="T34" fmla="*/ 710 w 763"/>
              <a:gd name="T35" fmla="*/ 425 h 762"/>
              <a:gd name="T36" fmla="*/ 692 w 763"/>
              <a:gd name="T37" fmla="*/ 353 h 762"/>
              <a:gd name="T38" fmla="*/ 409 w 763"/>
              <a:gd name="T39" fmla="*/ 69 h 762"/>
              <a:gd name="T40" fmla="*/ 356 w 763"/>
              <a:gd name="T41" fmla="*/ 69 h 762"/>
              <a:gd name="T42" fmla="*/ 72 w 763"/>
              <a:gd name="T43" fmla="*/ 353 h 762"/>
              <a:gd name="T44" fmla="*/ 72 w 763"/>
              <a:gd name="T45" fmla="*/ 406 h 762"/>
              <a:gd name="T46" fmla="*/ 356 w 763"/>
              <a:gd name="T47" fmla="*/ 690 h 762"/>
              <a:gd name="T48" fmla="*/ 409 w 763"/>
              <a:gd name="T49" fmla="*/ 690 h 762"/>
              <a:gd name="T50" fmla="*/ 692 w 763"/>
              <a:gd name="T51" fmla="*/ 406 h 762"/>
              <a:gd name="T52" fmla="*/ 692 w 763"/>
              <a:gd name="T53" fmla="*/ 353 h 762"/>
              <a:gd name="T54" fmla="*/ 513 w 763"/>
              <a:gd name="T55" fmla="*/ 488 h 762"/>
              <a:gd name="T56" fmla="*/ 507 w 763"/>
              <a:gd name="T57" fmla="*/ 490 h 762"/>
              <a:gd name="T58" fmla="*/ 497 w 763"/>
              <a:gd name="T59" fmla="*/ 478 h 762"/>
              <a:gd name="T60" fmla="*/ 497 w 763"/>
              <a:gd name="T61" fmla="*/ 471 h 762"/>
              <a:gd name="T62" fmla="*/ 497 w 763"/>
              <a:gd name="T63" fmla="*/ 421 h 762"/>
              <a:gd name="T64" fmla="*/ 426 w 763"/>
              <a:gd name="T65" fmla="*/ 483 h 762"/>
              <a:gd name="T66" fmla="*/ 426 w 763"/>
              <a:gd name="T67" fmla="*/ 562 h 762"/>
              <a:gd name="T68" fmla="*/ 343 w 763"/>
              <a:gd name="T69" fmla="*/ 560 h 762"/>
              <a:gd name="T70" fmla="*/ 343 w 763"/>
              <a:gd name="T71" fmla="*/ 482 h 762"/>
              <a:gd name="T72" fmla="*/ 342 w 763"/>
              <a:gd name="T73" fmla="*/ 482 h 762"/>
              <a:gd name="T74" fmla="*/ 275 w 763"/>
              <a:gd name="T75" fmla="*/ 421 h 762"/>
              <a:gd name="T76" fmla="*/ 275 w 763"/>
              <a:gd name="T77" fmla="*/ 478 h 762"/>
              <a:gd name="T78" fmla="*/ 265 w 763"/>
              <a:gd name="T79" fmla="*/ 490 h 762"/>
              <a:gd name="T80" fmla="*/ 259 w 763"/>
              <a:gd name="T81" fmla="*/ 489 h 762"/>
              <a:gd name="T82" fmla="*/ 123 w 763"/>
              <a:gd name="T83" fmla="*/ 389 h 762"/>
              <a:gd name="T84" fmla="*/ 257 w 763"/>
              <a:gd name="T85" fmla="*/ 284 h 762"/>
              <a:gd name="T86" fmla="*/ 265 w 763"/>
              <a:gd name="T87" fmla="*/ 281 h 762"/>
              <a:gd name="T88" fmla="*/ 275 w 763"/>
              <a:gd name="T89" fmla="*/ 293 h 762"/>
              <a:gd name="T90" fmla="*/ 275 w 763"/>
              <a:gd name="T91" fmla="*/ 358 h 762"/>
              <a:gd name="T92" fmla="*/ 386 w 763"/>
              <a:gd name="T93" fmla="*/ 429 h 762"/>
              <a:gd name="T94" fmla="*/ 497 w 763"/>
              <a:gd name="T95" fmla="*/ 358 h 762"/>
              <a:gd name="T96" fmla="*/ 497 w 763"/>
              <a:gd name="T97" fmla="*/ 293 h 762"/>
              <a:gd name="T98" fmla="*/ 507 w 763"/>
              <a:gd name="T99" fmla="*/ 281 h 762"/>
              <a:gd name="T100" fmla="*/ 515 w 763"/>
              <a:gd name="T101" fmla="*/ 284 h 762"/>
              <a:gd name="T102" fmla="*/ 531 w 763"/>
              <a:gd name="T103" fmla="*/ 297 h 762"/>
              <a:gd name="T104" fmla="*/ 649 w 763"/>
              <a:gd name="T105" fmla="*/ 388 h 762"/>
              <a:gd name="T106" fmla="*/ 513 w 763"/>
              <a:gd name="T107" fmla="*/ 488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3" h="762">
                <a:moveTo>
                  <a:pt x="728" y="318"/>
                </a:moveTo>
                <a:cubicBezTo>
                  <a:pt x="445" y="36"/>
                  <a:pt x="445" y="36"/>
                  <a:pt x="445" y="36"/>
                </a:cubicBezTo>
                <a:cubicBezTo>
                  <a:pt x="409" y="0"/>
                  <a:pt x="353" y="0"/>
                  <a:pt x="318" y="36"/>
                </a:cubicBezTo>
                <a:cubicBezTo>
                  <a:pt x="35" y="318"/>
                  <a:pt x="35" y="318"/>
                  <a:pt x="35" y="318"/>
                </a:cubicBezTo>
                <a:cubicBezTo>
                  <a:pt x="0" y="353"/>
                  <a:pt x="0" y="409"/>
                  <a:pt x="35" y="444"/>
                </a:cubicBezTo>
                <a:cubicBezTo>
                  <a:pt x="318" y="727"/>
                  <a:pt x="318" y="727"/>
                  <a:pt x="318" y="727"/>
                </a:cubicBezTo>
                <a:cubicBezTo>
                  <a:pt x="353" y="762"/>
                  <a:pt x="409" y="762"/>
                  <a:pt x="445" y="727"/>
                </a:cubicBezTo>
                <a:cubicBezTo>
                  <a:pt x="728" y="444"/>
                  <a:pt x="728" y="444"/>
                  <a:pt x="728" y="444"/>
                </a:cubicBezTo>
                <a:cubicBezTo>
                  <a:pt x="763" y="409"/>
                  <a:pt x="763" y="353"/>
                  <a:pt x="728" y="318"/>
                </a:cubicBezTo>
                <a:close/>
                <a:moveTo>
                  <a:pt x="710" y="425"/>
                </a:moveTo>
                <a:cubicBezTo>
                  <a:pt x="426" y="709"/>
                  <a:pt x="426" y="709"/>
                  <a:pt x="426" y="709"/>
                </a:cubicBezTo>
                <a:cubicBezTo>
                  <a:pt x="402" y="734"/>
                  <a:pt x="361" y="734"/>
                  <a:pt x="336" y="709"/>
                </a:cubicBezTo>
                <a:cubicBezTo>
                  <a:pt x="53" y="425"/>
                  <a:pt x="53" y="425"/>
                  <a:pt x="53" y="425"/>
                </a:cubicBezTo>
                <a:cubicBezTo>
                  <a:pt x="28" y="402"/>
                  <a:pt x="28" y="361"/>
                  <a:pt x="53" y="336"/>
                </a:cubicBezTo>
                <a:cubicBezTo>
                  <a:pt x="336" y="53"/>
                  <a:pt x="336" y="53"/>
                  <a:pt x="336" y="53"/>
                </a:cubicBezTo>
                <a:cubicBezTo>
                  <a:pt x="361" y="28"/>
                  <a:pt x="402" y="28"/>
                  <a:pt x="427" y="53"/>
                </a:cubicBezTo>
                <a:cubicBezTo>
                  <a:pt x="710" y="336"/>
                  <a:pt x="710" y="336"/>
                  <a:pt x="710" y="336"/>
                </a:cubicBezTo>
                <a:cubicBezTo>
                  <a:pt x="735" y="361"/>
                  <a:pt x="735" y="402"/>
                  <a:pt x="710" y="425"/>
                </a:cubicBezTo>
                <a:close/>
                <a:moveTo>
                  <a:pt x="692" y="353"/>
                </a:moveTo>
                <a:cubicBezTo>
                  <a:pt x="409" y="69"/>
                  <a:pt x="409" y="69"/>
                  <a:pt x="409" y="69"/>
                </a:cubicBezTo>
                <a:cubicBezTo>
                  <a:pt x="394" y="55"/>
                  <a:pt x="370" y="55"/>
                  <a:pt x="356" y="69"/>
                </a:cubicBezTo>
                <a:cubicBezTo>
                  <a:pt x="72" y="353"/>
                  <a:pt x="72" y="353"/>
                  <a:pt x="72" y="353"/>
                </a:cubicBezTo>
                <a:cubicBezTo>
                  <a:pt x="57" y="368"/>
                  <a:pt x="57" y="391"/>
                  <a:pt x="72" y="406"/>
                </a:cubicBezTo>
                <a:cubicBezTo>
                  <a:pt x="356" y="690"/>
                  <a:pt x="356" y="690"/>
                  <a:pt x="356" y="690"/>
                </a:cubicBezTo>
                <a:cubicBezTo>
                  <a:pt x="370" y="705"/>
                  <a:pt x="394" y="705"/>
                  <a:pt x="409" y="690"/>
                </a:cubicBezTo>
                <a:cubicBezTo>
                  <a:pt x="692" y="406"/>
                  <a:pt x="692" y="406"/>
                  <a:pt x="692" y="406"/>
                </a:cubicBezTo>
                <a:cubicBezTo>
                  <a:pt x="707" y="391"/>
                  <a:pt x="707" y="368"/>
                  <a:pt x="692" y="353"/>
                </a:cubicBezTo>
                <a:close/>
                <a:moveTo>
                  <a:pt x="513" y="488"/>
                </a:moveTo>
                <a:cubicBezTo>
                  <a:pt x="512" y="488"/>
                  <a:pt x="510" y="490"/>
                  <a:pt x="507" y="490"/>
                </a:cubicBezTo>
                <a:cubicBezTo>
                  <a:pt x="502" y="490"/>
                  <a:pt x="497" y="484"/>
                  <a:pt x="497" y="478"/>
                </a:cubicBezTo>
                <a:cubicBezTo>
                  <a:pt x="497" y="478"/>
                  <a:pt x="497" y="478"/>
                  <a:pt x="497" y="471"/>
                </a:cubicBezTo>
                <a:cubicBezTo>
                  <a:pt x="497" y="421"/>
                  <a:pt x="497" y="421"/>
                  <a:pt x="497" y="421"/>
                </a:cubicBezTo>
                <a:cubicBezTo>
                  <a:pt x="456" y="421"/>
                  <a:pt x="428" y="479"/>
                  <a:pt x="426" y="483"/>
                </a:cubicBezTo>
                <a:cubicBezTo>
                  <a:pt x="426" y="562"/>
                  <a:pt x="426" y="562"/>
                  <a:pt x="426" y="562"/>
                </a:cubicBezTo>
                <a:cubicBezTo>
                  <a:pt x="343" y="560"/>
                  <a:pt x="343" y="560"/>
                  <a:pt x="343" y="560"/>
                </a:cubicBezTo>
                <a:cubicBezTo>
                  <a:pt x="343" y="482"/>
                  <a:pt x="343" y="482"/>
                  <a:pt x="343" y="482"/>
                </a:cubicBezTo>
                <a:cubicBezTo>
                  <a:pt x="342" y="482"/>
                  <a:pt x="342" y="482"/>
                  <a:pt x="342" y="482"/>
                </a:cubicBezTo>
                <a:cubicBezTo>
                  <a:pt x="342" y="482"/>
                  <a:pt x="317" y="421"/>
                  <a:pt x="275" y="421"/>
                </a:cubicBezTo>
                <a:cubicBezTo>
                  <a:pt x="275" y="478"/>
                  <a:pt x="275" y="478"/>
                  <a:pt x="275" y="478"/>
                </a:cubicBezTo>
                <a:cubicBezTo>
                  <a:pt x="275" y="484"/>
                  <a:pt x="270" y="490"/>
                  <a:pt x="265" y="490"/>
                </a:cubicBezTo>
                <a:cubicBezTo>
                  <a:pt x="262" y="490"/>
                  <a:pt x="260" y="489"/>
                  <a:pt x="259" y="489"/>
                </a:cubicBezTo>
                <a:cubicBezTo>
                  <a:pt x="123" y="389"/>
                  <a:pt x="123" y="389"/>
                  <a:pt x="123" y="389"/>
                </a:cubicBezTo>
                <a:cubicBezTo>
                  <a:pt x="257" y="284"/>
                  <a:pt x="257" y="284"/>
                  <a:pt x="257" y="284"/>
                </a:cubicBezTo>
                <a:cubicBezTo>
                  <a:pt x="259" y="283"/>
                  <a:pt x="262" y="281"/>
                  <a:pt x="265" y="281"/>
                </a:cubicBezTo>
                <a:cubicBezTo>
                  <a:pt x="270" y="281"/>
                  <a:pt x="275" y="287"/>
                  <a:pt x="275" y="293"/>
                </a:cubicBezTo>
                <a:cubicBezTo>
                  <a:pt x="275" y="358"/>
                  <a:pt x="275" y="358"/>
                  <a:pt x="275" y="358"/>
                </a:cubicBezTo>
                <a:cubicBezTo>
                  <a:pt x="330" y="362"/>
                  <a:pt x="373" y="412"/>
                  <a:pt x="386" y="429"/>
                </a:cubicBezTo>
                <a:cubicBezTo>
                  <a:pt x="399" y="412"/>
                  <a:pt x="442" y="362"/>
                  <a:pt x="497" y="358"/>
                </a:cubicBezTo>
                <a:cubicBezTo>
                  <a:pt x="497" y="293"/>
                  <a:pt x="497" y="293"/>
                  <a:pt x="497" y="293"/>
                </a:cubicBezTo>
                <a:cubicBezTo>
                  <a:pt x="497" y="287"/>
                  <a:pt x="502" y="281"/>
                  <a:pt x="507" y="281"/>
                </a:cubicBezTo>
                <a:cubicBezTo>
                  <a:pt x="510" y="281"/>
                  <a:pt x="513" y="282"/>
                  <a:pt x="515" y="284"/>
                </a:cubicBezTo>
                <a:cubicBezTo>
                  <a:pt x="515" y="284"/>
                  <a:pt x="515" y="284"/>
                  <a:pt x="531" y="297"/>
                </a:cubicBezTo>
                <a:cubicBezTo>
                  <a:pt x="548" y="310"/>
                  <a:pt x="582" y="336"/>
                  <a:pt x="649" y="388"/>
                </a:cubicBezTo>
                <a:cubicBezTo>
                  <a:pt x="649" y="388"/>
                  <a:pt x="649" y="388"/>
                  <a:pt x="513" y="4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sp>
        <p:nvSpPr>
          <p:cNvPr id="91" name="Rectangle 90"/>
          <p:cNvSpPr/>
          <p:nvPr>
            <p:custDataLst>
              <p:tags r:id="rId1"/>
            </p:custDataLst>
          </p:nvPr>
        </p:nvSpPr>
        <p:spPr bwMode="auto">
          <a:xfrm>
            <a:off x="5602657" y="2152207"/>
            <a:ext cx="6123996" cy="60031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65352" tIns="89642" rIns="86760" bIns="89642" numCol="1" spcCol="0" rtlCol="0" fromWordArt="0" anchor="ctr" anchorCtr="0" forceAA="0" compatLnSpc="1">
            <a:prstTxWarp prst="textNoShape">
              <a:avLst/>
            </a:prstTxWarp>
            <a:noAutofit/>
          </a:bodyPr>
          <a:lstStyle/>
          <a:p>
            <a:pPr defTabSz="932029" fontAlgn="base">
              <a:spcBef>
                <a:spcPct val="0"/>
              </a:spcBef>
              <a:spcAft>
                <a:spcPct val="0"/>
              </a:spcAft>
            </a:pPr>
            <a:r>
              <a:rPr lang="pl-PL" sz="2400" dirty="0">
                <a:solidFill>
                  <a:srgbClr val="FFFFFF"/>
                </a:solidFill>
                <a:ea typeface="Segoe UI" pitchFamily="34" charset="0"/>
                <a:cs typeface="Segoe UI" pitchFamily="34" charset="0"/>
              </a:rPr>
              <a:t>Opłaty za korzystanie z usług</a:t>
            </a:r>
            <a:endParaRPr lang="en-US" sz="2400" dirty="0">
              <a:solidFill>
                <a:srgbClr val="FFFFFF"/>
              </a:solidFill>
              <a:ea typeface="Segoe UI" pitchFamily="34" charset="0"/>
              <a:cs typeface="Segoe UI" pitchFamily="34" charset="0"/>
            </a:endParaRPr>
          </a:p>
        </p:txBody>
      </p:sp>
      <p:pic>
        <p:nvPicPr>
          <p:cNvPr id="92" name="Picture 32" descr="speed"/>
          <p:cNvPicPr>
            <a:picLocks noChangeAspect="1" noChangeArrowheads="1"/>
          </p:cNvPicPr>
          <p:nvPr/>
        </p:nvPicPr>
        <p:blipFill>
          <a:blip r:embed="rId4">
            <a:lum/>
          </a:blip>
          <a:srcRect/>
          <a:stretch>
            <a:fillRect/>
          </a:stretch>
        </p:blipFill>
        <p:spPr bwMode="auto">
          <a:xfrm>
            <a:off x="5603856" y="2190442"/>
            <a:ext cx="945268" cy="557699"/>
          </a:xfrm>
          <a:prstGeom prst="rect">
            <a:avLst/>
          </a:prstGeom>
          <a:solidFill>
            <a:schemeClr val="tx1"/>
          </a:solidFill>
          <a:ln w="9525">
            <a:noFill/>
            <a:miter lim="800000"/>
            <a:headEnd/>
            <a:tailEnd/>
          </a:ln>
        </p:spPr>
      </p:pic>
      <p:sp>
        <p:nvSpPr>
          <p:cNvPr id="67" name="Rectangle 66"/>
          <p:cNvSpPr/>
          <p:nvPr/>
        </p:nvSpPr>
        <p:spPr>
          <a:xfrm>
            <a:off x="455125" y="2249692"/>
            <a:ext cx="3648449" cy="3666378"/>
          </a:xfrm>
          <a:prstGeom prst="rect">
            <a:avLst/>
          </a:prstGeom>
          <a:solidFill>
            <a:schemeClr val="bg1">
              <a:lumMod val="95000"/>
            </a:schemeClr>
          </a:solidFill>
        </p:spPr>
        <p:txBody>
          <a:bodyPr wrap="square">
            <a:noAutofit/>
          </a:bodyPr>
          <a:lstStyle/>
          <a:p>
            <a:pPr marL="280149" indent="-280149">
              <a:spcBef>
                <a:spcPts val="294"/>
              </a:spcBef>
              <a:spcAft>
                <a:spcPts val="196"/>
              </a:spcAft>
              <a:buFont typeface="Arial" panose="020B0604020202020204" pitchFamily="34" charset="0"/>
              <a:buChar char="•"/>
            </a:pPr>
            <a:r>
              <a:rPr lang="pl-PL" sz="2059" dirty="0">
                <a:solidFill>
                  <a:srgbClr val="505050"/>
                </a:solidFill>
                <a:latin typeface="Segoe UI Light"/>
              </a:rPr>
              <a:t>Budowanie aplikacji w oparciu o dowolny język, narzędzia lub platformę</a:t>
            </a:r>
            <a:endParaRPr lang="en-US" sz="2059" dirty="0">
              <a:solidFill>
                <a:srgbClr val="505050"/>
              </a:solidFill>
              <a:latin typeface="Segoe UI Light"/>
            </a:endParaRPr>
          </a:p>
          <a:p>
            <a:pPr marL="280149" indent="-280149">
              <a:spcBef>
                <a:spcPts val="294"/>
              </a:spcBef>
              <a:spcAft>
                <a:spcPts val="196"/>
              </a:spcAft>
              <a:buFont typeface="Arial" panose="020B0604020202020204" pitchFamily="34" charset="0"/>
              <a:buChar char="•"/>
            </a:pPr>
            <a:r>
              <a:rPr lang="pl-PL" sz="2059" dirty="0">
                <a:solidFill>
                  <a:srgbClr val="505050"/>
                </a:solidFill>
                <a:latin typeface="Segoe UI Light"/>
              </a:rPr>
              <a:t>Integracja chmury publicznej z rozwiązaniami on-</a:t>
            </a:r>
            <a:r>
              <a:rPr lang="pl-PL" sz="2059" dirty="0" err="1">
                <a:solidFill>
                  <a:srgbClr val="505050"/>
                </a:solidFill>
                <a:latin typeface="Segoe UI Light"/>
              </a:rPr>
              <a:t>premises</a:t>
            </a:r>
            <a:endParaRPr lang="pl-PL" sz="2059" dirty="0">
              <a:solidFill>
                <a:srgbClr val="505050"/>
              </a:solidFill>
              <a:latin typeface="Segoe UI Light"/>
            </a:endParaRPr>
          </a:p>
          <a:p>
            <a:pPr marL="280149" indent="-280149">
              <a:spcBef>
                <a:spcPts val="294"/>
              </a:spcBef>
              <a:spcAft>
                <a:spcPts val="196"/>
              </a:spcAft>
              <a:buFont typeface="Arial" panose="020B0604020202020204" pitchFamily="34" charset="0"/>
              <a:buChar char="•"/>
            </a:pPr>
            <a:r>
              <a:rPr lang="pl-PL" sz="2059" dirty="0">
                <a:solidFill>
                  <a:srgbClr val="505050"/>
                </a:solidFill>
                <a:latin typeface="Segoe UI Light"/>
              </a:rPr>
              <a:t>Miesięczne </a:t>
            </a:r>
            <a:r>
              <a:rPr lang="en-US" sz="2059" dirty="0">
                <a:solidFill>
                  <a:srgbClr val="505050"/>
                </a:solidFill>
                <a:latin typeface="Segoe UI Light"/>
              </a:rPr>
              <a:t>SLA</a:t>
            </a:r>
            <a:r>
              <a:rPr lang="pl-PL" sz="2059" dirty="0">
                <a:solidFill>
                  <a:srgbClr val="505050"/>
                </a:solidFill>
                <a:latin typeface="Segoe UI Light"/>
              </a:rPr>
              <a:t> na poziomie </a:t>
            </a:r>
            <a:r>
              <a:rPr lang="en-US" sz="2059" dirty="0">
                <a:solidFill>
                  <a:srgbClr val="505050"/>
                </a:solidFill>
                <a:latin typeface="Segoe UI Light"/>
              </a:rPr>
              <a:t>99.95% </a:t>
            </a:r>
          </a:p>
          <a:p>
            <a:pPr marL="280149" indent="-280149">
              <a:spcBef>
                <a:spcPts val="294"/>
              </a:spcBef>
              <a:spcAft>
                <a:spcPts val="196"/>
              </a:spcAft>
              <a:buFont typeface="Arial" panose="020B0604020202020204" pitchFamily="34" charset="0"/>
              <a:buChar char="•"/>
            </a:pPr>
            <a:r>
              <a:rPr lang="en-US" sz="2059" dirty="0">
                <a:solidFill>
                  <a:srgbClr val="505050"/>
                </a:solidFill>
                <a:latin typeface="Segoe UI Light"/>
              </a:rPr>
              <a:t>Automat</a:t>
            </a:r>
            <a:r>
              <a:rPr lang="pl-PL" sz="2059" dirty="0" err="1">
                <a:solidFill>
                  <a:srgbClr val="505050"/>
                </a:solidFill>
                <a:latin typeface="Segoe UI Light"/>
              </a:rPr>
              <a:t>yczne</a:t>
            </a:r>
            <a:r>
              <a:rPr lang="en-US" sz="2059" dirty="0">
                <a:solidFill>
                  <a:srgbClr val="505050"/>
                </a:solidFill>
                <a:latin typeface="Segoe UI Light"/>
              </a:rPr>
              <a:t> </a:t>
            </a:r>
            <a:r>
              <a:rPr lang="pl-PL" sz="2059" dirty="0">
                <a:solidFill>
                  <a:srgbClr val="505050"/>
                </a:solidFill>
                <a:latin typeface="Segoe UI Light"/>
              </a:rPr>
              <a:t>aktualizacje systemów operacyjnych i usług</a:t>
            </a:r>
            <a:endParaRPr lang="en-US" sz="2059" dirty="0">
              <a:solidFill>
                <a:srgbClr val="505050"/>
              </a:solidFill>
              <a:latin typeface="Segoe UI Light"/>
            </a:endParaRPr>
          </a:p>
        </p:txBody>
      </p:sp>
      <p:sp>
        <p:nvSpPr>
          <p:cNvPr id="56" name="Rectangle 55"/>
          <p:cNvSpPr/>
          <p:nvPr/>
        </p:nvSpPr>
        <p:spPr>
          <a:xfrm>
            <a:off x="446658" y="1298179"/>
            <a:ext cx="11279994" cy="707140"/>
          </a:xfrm>
          <a:prstGeom prst="rect">
            <a:avLst/>
          </a:prstGeom>
        </p:spPr>
        <p:txBody>
          <a:bodyPr wrap="square" lIns="0" tIns="0" rIns="0" bIns="0">
            <a:noAutofit/>
          </a:bodyPr>
          <a:lstStyle/>
          <a:p>
            <a:r>
              <a:rPr lang="pl-PL" sz="2157" dirty="0" err="1">
                <a:solidFill>
                  <a:srgbClr val="505050"/>
                </a:solidFill>
              </a:rPr>
              <a:t>Azure</a:t>
            </a:r>
            <a:r>
              <a:rPr lang="pl-PL" sz="2157" dirty="0">
                <a:solidFill>
                  <a:srgbClr val="505050"/>
                </a:solidFill>
              </a:rPr>
              <a:t> to otwarta i elastyczna platforma, która umożliwia szybkie tworzenie, wdrażanie i zarządzanie rozwiązaniami</a:t>
            </a:r>
            <a:r>
              <a:rPr lang="en-US" sz="2157" dirty="0">
                <a:solidFill>
                  <a:srgbClr val="505050"/>
                </a:solidFill>
              </a:rPr>
              <a:t> </a:t>
            </a:r>
            <a:r>
              <a:rPr lang="pl-PL" sz="2157" dirty="0">
                <a:solidFill>
                  <a:srgbClr val="505050"/>
                </a:solidFill>
              </a:rPr>
              <a:t>w centrach danych M</a:t>
            </a:r>
            <a:r>
              <a:rPr lang="en-US" sz="2157" dirty="0" err="1">
                <a:solidFill>
                  <a:srgbClr val="505050"/>
                </a:solidFill>
              </a:rPr>
              <a:t>icrosof</a:t>
            </a:r>
            <a:r>
              <a:rPr lang="pl-PL" sz="2157" dirty="0">
                <a:solidFill>
                  <a:srgbClr val="505050"/>
                </a:solidFill>
              </a:rPr>
              <a:t>t</a:t>
            </a:r>
            <a:endParaRPr lang="en-US" sz="2157" dirty="0">
              <a:solidFill>
                <a:srgbClr val="505050"/>
              </a:solidFill>
              <a:ea typeface="Calibri" panose="020F0502020204030204" pitchFamily="34" charset="0"/>
              <a:cs typeface="Segoe UI" panose="020B0502040204020203" pitchFamily="34" charset="0"/>
            </a:endParaRPr>
          </a:p>
        </p:txBody>
      </p:sp>
      <p:sp>
        <p:nvSpPr>
          <p:cNvPr id="58" name="Rectangle 57"/>
          <p:cNvSpPr/>
          <p:nvPr/>
        </p:nvSpPr>
        <p:spPr bwMode="auto">
          <a:xfrm>
            <a:off x="5602658" y="3630870"/>
            <a:ext cx="734444" cy="7614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Virtual machines</a:t>
            </a:r>
          </a:p>
        </p:txBody>
      </p:sp>
      <p:sp>
        <p:nvSpPr>
          <p:cNvPr id="59" name="Rectangle 58"/>
          <p:cNvSpPr/>
          <p:nvPr/>
        </p:nvSpPr>
        <p:spPr bwMode="auto">
          <a:xfrm>
            <a:off x="6372593" y="3630870"/>
            <a:ext cx="734444" cy="7614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Websites</a:t>
            </a:r>
          </a:p>
        </p:txBody>
      </p:sp>
      <p:sp>
        <p:nvSpPr>
          <p:cNvPr id="60" name="Rectangle 59"/>
          <p:cNvSpPr/>
          <p:nvPr/>
        </p:nvSpPr>
        <p:spPr bwMode="auto">
          <a:xfrm>
            <a:off x="7142528" y="3630870"/>
            <a:ext cx="734444" cy="7614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Cloud services</a:t>
            </a:r>
          </a:p>
        </p:txBody>
      </p:sp>
      <p:sp>
        <p:nvSpPr>
          <p:cNvPr id="61" name="Rectangle 60"/>
          <p:cNvSpPr/>
          <p:nvPr/>
        </p:nvSpPr>
        <p:spPr bwMode="auto">
          <a:xfrm>
            <a:off x="7912464" y="3630869"/>
            <a:ext cx="734444" cy="7614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 tIns="44821" rIns="44821" bIns="44821" numCol="1" spcCol="0" rtlCol="0" fromWordArt="0" anchor="b" anchorCtr="0" forceAA="0" compatLnSpc="1">
            <a:prstTxWarp prst="textNoShape">
              <a:avLst/>
            </a:prstTxWarp>
            <a:noAutofit/>
          </a:bodyPr>
          <a:lstStyle/>
          <a:p>
            <a:pPr algn="ctr" defTabSz="913847" fontAlgn="base">
              <a:spcBef>
                <a:spcPct val="0"/>
              </a:spcBef>
              <a:spcAft>
                <a:spcPct val="0"/>
              </a:spcAft>
            </a:pPr>
            <a:r>
              <a:rPr lang="en-US" sz="981" dirty="0">
                <a:solidFill>
                  <a:srgbClr val="FFFFFF"/>
                </a:solidFill>
                <a:ea typeface="Segoe UI" pitchFamily="34" charset="0"/>
                <a:cs typeface="Segoe UI" pitchFamily="34" charset="0"/>
              </a:rPr>
              <a:t>Mobile services</a:t>
            </a:r>
          </a:p>
        </p:txBody>
      </p:sp>
      <p:sp>
        <p:nvSpPr>
          <p:cNvPr id="62" name="Freeform 6"/>
          <p:cNvSpPr>
            <a:spLocks noChangeAspect="1" noEditPoints="1"/>
          </p:cNvSpPr>
          <p:nvPr/>
        </p:nvSpPr>
        <p:spPr bwMode="black">
          <a:xfrm>
            <a:off x="6581355" y="3736090"/>
            <a:ext cx="289904" cy="304314"/>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grpSp>
        <p:nvGrpSpPr>
          <p:cNvPr id="63" name="Group 62"/>
          <p:cNvGrpSpPr/>
          <p:nvPr/>
        </p:nvGrpSpPr>
        <p:grpSpPr>
          <a:xfrm>
            <a:off x="5805906" y="3696686"/>
            <a:ext cx="300932" cy="284102"/>
            <a:chOff x="241228" y="-1619325"/>
            <a:chExt cx="1280479" cy="1166067"/>
          </a:xfrm>
          <a:solidFill>
            <a:schemeClr val="bg1"/>
          </a:solidFill>
        </p:grpSpPr>
        <p:sp>
          <p:nvSpPr>
            <p:cNvPr id="64" name="Freeform 43"/>
            <p:cNvSpPr>
              <a:spLocks noEditPoints="1"/>
            </p:cNvSpPr>
            <p:nvPr/>
          </p:nvSpPr>
          <p:spPr bwMode="auto">
            <a:xfrm>
              <a:off x="241228" y="-1619325"/>
              <a:ext cx="414578" cy="835438"/>
            </a:xfrm>
            <a:custGeom>
              <a:avLst/>
              <a:gdLst>
                <a:gd name="T0" fmla="*/ 187 w 391"/>
                <a:gd name="T1" fmla="*/ 274 h 788"/>
                <a:gd name="T2" fmla="*/ 236 w 391"/>
                <a:gd name="T3" fmla="*/ 218 h 788"/>
                <a:gd name="T4" fmla="*/ 391 w 391"/>
                <a:gd name="T5" fmla="*/ 218 h 788"/>
                <a:gd name="T6" fmla="*/ 391 w 391"/>
                <a:gd name="T7" fmla="*/ 175 h 788"/>
                <a:gd name="T8" fmla="*/ 391 w 391"/>
                <a:gd name="T9" fmla="*/ 166 h 788"/>
                <a:gd name="T10" fmla="*/ 391 w 391"/>
                <a:gd name="T11" fmla="*/ 164 h 788"/>
                <a:gd name="T12" fmla="*/ 391 w 391"/>
                <a:gd name="T13" fmla="*/ 40 h 788"/>
                <a:gd name="T14" fmla="*/ 358 w 391"/>
                <a:gd name="T15" fmla="*/ 0 h 788"/>
                <a:gd name="T16" fmla="*/ 34 w 391"/>
                <a:gd name="T17" fmla="*/ 0 h 788"/>
                <a:gd name="T18" fmla="*/ 0 w 391"/>
                <a:gd name="T19" fmla="*/ 38 h 788"/>
                <a:gd name="T20" fmla="*/ 0 w 391"/>
                <a:gd name="T21" fmla="*/ 164 h 788"/>
                <a:gd name="T22" fmla="*/ 0 w 391"/>
                <a:gd name="T23" fmla="*/ 174 h 788"/>
                <a:gd name="T24" fmla="*/ 0 w 391"/>
                <a:gd name="T25" fmla="*/ 175 h 788"/>
                <a:gd name="T26" fmla="*/ 0 w 391"/>
                <a:gd name="T27" fmla="*/ 753 h 788"/>
                <a:gd name="T28" fmla="*/ 35 w 391"/>
                <a:gd name="T29" fmla="*/ 788 h 788"/>
                <a:gd name="T30" fmla="*/ 187 w 391"/>
                <a:gd name="T31" fmla="*/ 788 h 788"/>
                <a:gd name="T32" fmla="*/ 187 w 391"/>
                <a:gd name="T33" fmla="*/ 274 h 788"/>
                <a:gd name="T34" fmla="*/ 47 w 391"/>
                <a:gd name="T35" fmla="*/ 83 h 788"/>
                <a:gd name="T36" fmla="*/ 57 w 391"/>
                <a:gd name="T37" fmla="*/ 73 h 788"/>
                <a:gd name="T38" fmla="*/ 334 w 391"/>
                <a:gd name="T39" fmla="*/ 73 h 788"/>
                <a:gd name="T40" fmla="*/ 344 w 391"/>
                <a:gd name="T41" fmla="*/ 83 h 788"/>
                <a:gd name="T42" fmla="*/ 344 w 391"/>
                <a:gd name="T43" fmla="*/ 120 h 788"/>
                <a:gd name="T44" fmla="*/ 334 w 391"/>
                <a:gd name="T45" fmla="*/ 130 h 788"/>
                <a:gd name="T46" fmla="*/ 57 w 391"/>
                <a:gd name="T47" fmla="*/ 130 h 788"/>
                <a:gd name="T48" fmla="*/ 47 w 391"/>
                <a:gd name="T49" fmla="*/ 120 h 788"/>
                <a:gd name="T50" fmla="*/ 47 w 391"/>
                <a:gd name="T51" fmla="*/ 83 h 788"/>
                <a:gd name="T52" fmla="*/ 80 w 391"/>
                <a:gd name="T53" fmla="*/ 214 h 788"/>
                <a:gd name="T54" fmla="*/ 115 w 391"/>
                <a:gd name="T55" fmla="*/ 249 h 788"/>
                <a:gd name="T56" fmla="*/ 80 w 391"/>
                <a:gd name="T57" fmla="*/ 284 h 788"/>
                <a:gd name="T58" fmla="*/ 43 w 391"/>
                <a:gd name="T59" fmla="*/ 249 h 788"/>
                <a:gd name="T60" fmla="*/ 80 w 391"/>
                <a:gd name="T61" fmla="*/ 214 h 788"/>
                <a:gd name="T62" fmla="*/ 80 w 391"/>
                <a:gd name="T63" fmla="*/ 372 h 788"/>
                <a:gd name="T64" fmla="*/ 51 w 391"/>
                <a:gd name="T65" fmla="*/ 346 h 788"/>
                <a:gd name="T66" fmla="*/ 80 w 391"/>
                <a:gd name="T67" fmla="*/ 319 h 788"/>
                <a:gd name="T68" fmla="*/ 105 w 391"/>
                <a:gd name="T69" fmla="*/ 346 h 788"/>
                <a:gd name="T70" fmla="*/ 80 w 391"/>
                <a:gd name="T71" fmla="*/ 37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1" h="788">
                  <a:moveTo>
                    <a:pt x="187" y="274"/>
                  </a:moveTo>
                  <a:cubicBezTo>
                    <a:pt x="185" y="246"/>
                    <a:pt x="210" y="219"/>
                    <a:pt x="236" y="218"/>
                  </a:cubicBezTo>
                  <a:cubicBezTo>
                    <a:pt x="391" y="218"/>
                    <a:pt x="391" y="218"/>
                    <a:pt x="391" y="218"/>
                  </a:cubicBezTo>
                  <a:cubicBezTo>
                    <a:pt x="391" y="203"/>
                    <a:pt x="391" y="191"/>
                    <a:pt x="391" y="175"/>
                  </a:cubicBezTo>
                  <a:cubicBezTo>
                    <a:pt x="391" y="175"/>
                    <a:pt x="391" y="175"/>
                    <a:pt x="391" y="166"/>
                  </a:cubicBezTo>
                  <a:cubicBezTo>
                    <a:pt x="391" y="166"/>
                    <a:pt x="391" y="165"/>
                    <a:pt x="391" y="164"/>
                  </a:cubicBezTo>
                  <a:cubicBezTo>
                    <a:pt x="391" y="157"/>
                    <a:pt x="391" y="129"/>
                    <a:pt x="391" y="40"/>
                  </a:cubicBezTo>
                  <a:cubicBezTo>
                    <a:pt x="391" y="0"/>
                    <a:pt x="363" y="0"/>
                    <a:pt x="358" y="0"/>
                  </a:cubicBezTo>
                  <a:cubicBezTo>
                    <a:pt x="347" y="0"/>
                    <a:pt x="290" y="0"/>
                    <a:pt x="34" y="0"/>
                  </a:cubicBezTo>
                  <a:cubicBezTo>
                    <a:pt x="5" y="0"/>
                    <a:pt x="0" y="22"/>
                    <a:pt x="0" y="38"/>
                  </a:cubicBezTo>
                  <a:cubicBezTo>
                    <a:pt x="0" y="44"/>
                    <a:pt x="0" y="71"/>
                    <a:pt x="0" y="164"/>
                  </a:cubicBezTo>
                  <a:cubicBezTo>
                    <a:pt x="0" y="164"/>
                    <a:pt x="0" y="164"/>
                    <a:pt x="0" y="174"/>
                  </a:cubicBezTo>
                  <a:cubicBezTo>
                    <a:pt x="0" y="174"/>
                    <a:pt x="0" y="174"/>
                    <a:pt x="0" y="175"/>
                  </a:cubicBezTo>
                  <a:cubicBezTo>
                    <a:pt x="0" y="177"/>
                    <a:pt x="0" y="218"/>
                    <a:pt x="0" y="753"/>
                  </a:cubicBezTo>
                  <a:cubicBezTo>
                    <a:pt x="0" y="788"/>
                    <a:pt x="29" y="788"/>
                    <a:pt x="35" y="788"/>
                  </a:cubicBezTo>
                  <a:cubicBezTo>
                    <a:pt x="40" y="788"/>
                    <a:pt x="66" y="788"/>
                    <a:pt x="187" y="788"/>
                  </a:cubicBezTo>
                  <a:lnTo>
                    <a:pt x="187" y="274"/>
                  </a:lnTo>
                  <a:close/>
                  <a:moveTo>
                    <a:pt x="47" y="83"/>
                  </a:moveTo>
                  <a:cubicBezTo>
                    <a:pt x="47" y="77"/>
                    <a:pt x="51" y="73"/>
                    <a:pt x="57" y="73"/>
                  </a:cubicBezTo>
                  <a:cubicBezTo>
                    <a:pt x="57" y="73"/>
                    <a:pt x="57" y="73"/>
                    <a:pt x="334" y="73"/>
                  </a:cubicBezTo>
                  <a:cubicBezTo>
                    <a:pt x="340" y="73"/>
                    <a:pt x="344" y="77"/>
                    <a:pt x="344" y="83"/>
                  </a:cubicBezTo>
                  <a:cubicBezTo>
                    <a:pt x="344" y="83"/>
                    <a:pt x="344" y="83"/>
                    <a:pt x="344" y="120"/>
                  </a:cubicBezTo>
                  <a:cubicBezTo>
                    <a:pt x="344" y="126"/>
                    <a:pt x="340" y="130"/>
                    <a:pt x="334" y="130"/>
                  </a:cubicBezTo>
                  <a:cubicBezTo>
                    <a:pt x="334" y="130"/>
                    <a:pt x="334" y="130"/>
                    <a:pt x="57" y="130"/>
                  </a:cubicBezTo>
                  <a:cubicBezTo>
                    <a:pt x="51" y="130"/>
                    <a:pt x="47" y="126"/>
                    <a:pt x="47" y="120"/>
                  </a:cubicBezTo>
                  <a:cubicBezTo>
                    <a:pt x="47" y="120"/>
                    <a:pt x="47" y="120"/>
                    <a:pt x="47" y="83"/>
                  </a:cubicBezTo>
                  <a:close/>
                  <a:moveTo>
                    <a:pt x="80" y="214"/>
                  </a:moveTo>
                  <a:cubicBezTo>
                    <a:pt x="98" y="214"/>
                    <a:pt x="115" y="229"/>
                    <a:pt x="115" y="249"/>
                  </a:cubicBezTo>
                  <a:cubicBezTo>
                    <a:pt x="115" y="268"/>
                    <a:pt x="98" y="284"/>
                    <a:pt x="80" y="284"/>
                  </a:cubicBezTo>
                  <a:cubicBezTo>
                    <a:pt x="59" y="284"/>
                    <a:pt x="43" y="268"/>
                    <a:pt x="43" y="249"/>
                  </a:cubicBezTo>
                  <a:cubicBezTo>
                    <a:pt x="43" y="229"/>
                    <a:pt x="59" y="214"/>
                    <a:pt x="80" y="214"/>
                  </a:cubicBezTo>
                  <a:close/>
                  <a:moveTo>
                    <a:pt x="80" y="372"/>
                  </a:moveTo>
                  <a:cubicBezTo>
                    <a:pt x="64" y="372"/>
                    <a:pt x="51" y="360"/>
                    <a:pt x="51" y="346"/>
                  </a:cubicBezTo>
                  <a:cubicBezTo>
                    <a:pt x="51" y="331"/>
                    <a:pt x="64" y="319"/>
                    <a:pt x="80" y="319"/>
                  </a:cubicBezTo>
                  <a:cubicBezTo>
                    <a:pt x="94" y="319"/>
                    <a:pt x="105" y="331"/>
                    <a:pt x="105" y="346"/>
                  </a:cubicBezTo>
                  <a:cubicBezTo>
                    <a:pt x="105" y="360"/>
                    <a:pt x="94" y="372"/>
                    <a:pt x="80" y="372"/>
                  </a:cubicBez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sp>
          <p:nvSpPr>
            <p:cNvPr id="65" name="Freeform 44"/>
            <p:cNvSpPr>
              <a:spLocks noEditPoints="1"/>
            </p:cNvSpPr>
            <p:nvPr/>
          </p:nvSpPr>
          <p:spPr bwMode="auto">
            <a:xfrm>
              <a:off x="489300" y="-1338499"/>
              <a:ext cx="1032407" cy="885241"/>
            </a:xfrm>
            <a:custGeom>
              <a:avLst/>
              <a:gdLst>
                <a:gd name="T0" fmla="*/ 943 w 974"/>
                <a:gd name="T1" fmla="*/ 0 h 835"/>
                <a:gd name="T2" fmla="*/ 33 w 974"/>
                <a:gd name="T3" fmla="*/ 0 h 835"/>
                <a:gd name="T4" fmla="*/ 0 w 974"/>
                <a:gd name="T5" fmla="*/ 30 h 835"/>
                <a:gd name="T6" fmla="*/ 0 w 974"/>
                <a:gd name="T7" fmla="*/ 683 h 835"/>
                <a:gd name="T8" fmla="*/ 33 w 974"/>
                <a:gd name="T9" fmla="*/ 714 h 835"/>
                <a:gd name="T10" fmla="*/ 332 w 974"/>
                <a:gd name="T11" fmla="*/ 714 h 835"/>
                <a:gd name="T12" fmla="*/ 323 w 974"/>
                <a:gd name="T13" fmla="*/ 761 h 835"/>
                <a:gd name="T14" fmla="*/ 272 w 974"/>
                <a:gd name="T15" fmla="*/ 779 h 835"/>
                <a:gd name="T16" fmla="*/ 267 w 974"/>
                <a:gd name="T17" fmla="*/ 779 h 835"/>
                <a:gd name="T18" fmla="*/ 246 w 974"/>
                <a:gd name="T19" fmla="*/ 801 h 835"/>
                <a:gd name="T20" fmla="*/ 246 w 974"/>
                <a:gd name="T21" fmla="*/ 813 h 835"/>
                <a:gd name="T22" fmla="*/ 267 w 974"/>
                <a:gd name="T23" fmla="*/ 835 h 835"/>
                <a:gd name="T24" fmla="*/ 719 w 974"/>
                <a:gd name="T25" fmla="*/ 835 h 835"/>
                <a:gd name="T26" fmla="*/ 740 w 974"/>
                <a:gd name="T27" fmla="*/ 813 h 835"/>
                <a:gd name="T28" fmla="*/ 740 w 974"/>
                <a:gd name="T29" fmla="*/ 801 h 835"/>
                <a:gd name="T30" fmla="*/ 719 w 974"/>
                <a:gd name="T31" fmla="*/ 779 h 835"/>
                <a:gd name="T32" fmla="*/ 717 w 974"/>
                <a:gd name="T33" fmla="*/ 779 h 835"/>
                <a:gd name="T34" fmla="*/ 669 w 974"/>
                <a:gd name="T35" fmla="*/ 761 h 835"/>
                <a:gd name="T36" fmla="*/ 661 w 974"/>
                <a:gd name="T37" fmla="*/ 714 h 835"/>
                <a:gd name="T38" fmla="*/ 943 w 974"/>
                <a:gd name="T39" fmla="*/ 714 h 835"/>
                <a:gd name="T40" fmla="*/ 974 w 974"/>
                <a:gd name="T41" fmla="*/ 683 h 835"/>
                <a:gd name="T42" fmla="*/ 974 w 974"/>
                <a:gd name="T43" fmla="*/ 30 h 835"/>
                <a:gd name="T44" fmla="*/ 943 w 974"/>
                <a:gd name="T45" fmla="*/ 0 h 835"/>
                <a:gd name="T46" fmla="*/ 918 w 974"/>
                <a:gd name="T47" fmla="*/ 634 h 835"/>
                <a:gd name="T48" fmla="*/ 892 w 974"/>
                <a:gd name="T49" fmla="*/ 660 h 835"/>
                <a:gd name="T50" fmla="*/ 84 w 974"/>
                <a:gd name="T51" fmla="*/ 660 h 835"/>
                <a:gd name="T52" fmla="*/ 57 w 974"/>
                <a:gd name="T53" fmla="*/ 634 h 835"/>
                <a:gd name="T54" fmla="*/ 57 w 974"/>
                <a:gd name="T55" fmla="*/ 79 h 835"/>
                <a:gd name="T56" fmla="*/ 84 w 974"/>
                <a:gd name="T57" fmla="*/ 53 h 835"/>
                <a:gd name="T58" fmla="*/ 892 w 974"/>
                <a:gd name="T59" fmla="*/ 53 h 835"/>
                <a:gd name="T60" fmla="*/ 918 w 974"/>
                <a:gd name="T61" fmla="*/ 79 h 835"/>
                <a:gd name="T62" fmla="*/ 918 w 974"/>
                <a:gd name="T63" fmla="*/ 634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4" h="835">
                  <a:moveTo>
                    <a:pt x="943" y="0"/>
                  </a:moveTo>
                  <a:cubicBezTo>
                    <a:pt x="33" y="0"/>
                    <a:pt x="33" y="0"/>
                    <a:pt x="33" y="0"/>
                  </a:cubicBezTo>
                  <a:cubicBezTo>
                    <a:pt x="15" y="0"/>
                    <a:pt x="0" y="13"/>
                    <a:pt x="0" y="30"/>
                  </a:cubicBezTo>
                  <a:cubicBezTo>
                    <a:pt x="0" y="683"/>
                    <a:pt x="0" y="683"/>
                    <a:pt x="0" y="683"/>
                  </a:cubicBezTo>
                  <a:cubicBezTo>
                    <a:pt x="0" y="700"/>
                    <a:pt x="15" y="714"/>
                    <a:pt x="33" y="714"/>
                  </a:cubicBezTo>
                  <a:cubicBezTo>
                    <a:pt x="332" y="714"/>
                    <a:pt x="332" y="714"/>
                    <a:pt x="332" y="714"/>
                  </a:cubicBezTo>
                  <a:cubicBezTo>
                    <a:pt x="332" y="714"/>
                    <a:pt x="330" y="751"/>
                    <a:pt x="323" y="761"/>
                  </a:cubicBezTo>
                  <a:cubicBezTo>
                    <a:pt x="311" y="779"/>
                    <a:pt x="288" y="774"/>
                    <a:pt x="272" y="779"/>
                  </a:cubicBezTo>
                  <a:cubicBezTo>
                    <a:pt x="267" y="779"/>
                    <a:pt x="267" y="779"/>
                    <a:pt x="267" y="779"/>
                  </a:cubicBezTo>
                  <a:cubicBezTo>
                    <a:pt x="255" y="779"/>
                    <a:pt x="246" y="789"/>
                    <a:pt x="246" y="801"/>
                  </a:cubicBezTo>
                  <a:cubicBezTo>
                    <a:pt x="246" y="813"/>
                    <a:pt x="246" y="813"/>
                    <a:pt x="246" y="813"/>
                  </a:cubicBezTo>
                  <a:cubicBezTo>
                    <a:pt x="246" y="825"/>
                    <a:pt x="255" y="835"/>
                    <a:pt x="267" y="835"/>
                  </a:cubicBezTo>
                  <a:cubicBezTo>
                    <a:pt x="719" y="835"/>
                    <a:pt x="719" y="835"/>
                    <a:pt x="719" y="835"/>
                  </a:cubicBezTo>
                  <a:cubicBezTo>
                    <a:pt x="730" y="835"/>
                    <a:pt x="740" y="825"/>
                    <a:pt x="740" y="813"/>
                  </a:cubicBezTo>
                  <a:cubicBezTo>
                    <a:pt x="740" y="801"/>
                    <a:pt x="740" y="801"/>
                    <a:pt x="740" y="801"/>
                  </a:cubicBezTo>
                  <a:cubicBezTo>
                    <a:pt x="740" y="789"/>
                    <a:pt x="730" y="779"/>
                    <a:pt x="719" y="779"/>
                  </a:cubicBezTo>
                  <a:cubicBezTo>
                    <a:pt x="717" y="779"/>
                    <a:pt x="717" y="779"/>
                    <a:pt x="717" y="779"/>
                  </a:cubicBezTo>
                  <a:cubicBezTo>
                    <a:pt x="708" y="778"/>
                    <a:pt x="681" y="780"/>
                    <a:pt x="669" y="761"/>
                  </a:cubicBezTo>
                  <a:cubicBezTo>
                    <a:pt x="663" y="751"/>
                    <a:pt x="661" y="714"/>
                    <a:pt x="661" y="714"/>
                  </a:cubicBezTo>
                  <a:cubicBezTo>
                    <a:pt x="943" y="714"/>
                    <a:pt x="943" y="714"/>
                    <a:pt x="943" y="714"/>
                  </a:cubicBezTo>
                  <a:cubicBezTo>
                    <a:pt x="960" y="714"/>
                    <a:pt x="974" y="700"/>
                    <a:pt x="974" y="683"/>
                  </a:cubicBezTo>
                  <a:cubicBezTo>
                    <a:pt x="974" y="30"/>
                    <a:pt x="974" y="30"/>
                    <a:pt x="974" y="30"/>
                  </a:cubicBezTo>
                  <a:cubicBezTo>
                    <a:pt x="974" y="13"/>
                    <a:pt x="960" y="0"/>
                    <a:pt x="943" y="0"/>
                  </a:cubicBezTo>
                  <a:close/>
                  <a:moveTo>
                    <a:pt x="918" y="634"/>
                  </a:moveTo>
                  <a:cubicBezTo>
                    <a:pt x="918" y="649"/>
                    <a:pt x="906" y="660"/>
                    <a:pt x="892" y="660"/>
                  </a:cubicBezTo>
                  <a:cubicBezTo>
                    <a:pt x="84" y="660"/>
                    <a:pt x="84" y="660"/>
                    <a:pt x="84" y="660"/>
                  </a:cubicBezTo>
                  <a:cubicBezTo>
                    <a:pt x="69" y="660"/>
                    <a:pt x="57" y="649"/>
                    <a:pt x="57" y="634"/>
                  </a:cubicBezTo>
                  <a:cubicBezTo>
                    <a:pt x="57" y="79"/>
                    <a:pt x="57" y="79"/>
                    <a:pt x="57" y="79"/>
                  </a:cubicBezTo>
                  <a:cubicBezTo>
                    <a:pt x="57" y="64"/>
                    <a:pt x="69" y="53"/>
                    <a:pt x="84" y="53"/>
                  </a:cubicBezTo>
                  <a:cubicBezTo>
                    <a:pt x="892" y="53"/>
                    <a:pt x="892" y="53"/>
                    <a:pt x="892" y="53"/>
                  </a:cubicBezTo>
                  <a:cubicBezTo>
                    <a:pt x="906" y="53"/>
                    <a:pt x="918" y="64"/>
                    <a:pt x="918" y="79"/>
                  </a:cubicBezTo>
                  <a:cubicBezTo>
                    <a:pt x="918" y="634"/>
                    <a:pt x="918" y="634"/>
                    <a:pt x="918" y="634"/>
                  </a:cubicBezTo>
                  <a:close/>
                </a:path>
              </a:pathLst>
            </a:custGeom>
            <a:grpFill/>
            <a:ln>
              <a:noFill/>
            </a:ln>
          </p:spPr>
          <p:txBody>
            <a:bodyPr vert="horz" wrap="square" lIns="89617" tIns="44807" rIns="89617" bIns="44807" numCol="1" anchor="t" anchorCtr="0" compatLnSpc="1">
              <a:prstTxWarp prst="textNoShape">
                <a:avLst/>
              </a:prstTxWarp>
            </a:bodyPr>
            <a:lstStyle/>
            <a:p>
              <a:pPr defTabSz="895924"/>
              <a:endParaRPr lang="en-US" sz="1667" dirty="0">
                <a:solidFill>
                  <a:srgbClr val="000000"/>
                </a:solidFill>
              </a:endParaRPr>
            </a:p>
          </p:txBody>
        </p:sp>
      </p:grpSp>
      <p:sp>
        <p:nvSpPr>
          <p:cNvPr id="66" name="Freeform 9"/>
          <p:cNvSpPr>
            <a:spLocks noChangeAspect="1"/>
          </p:cNvSpPr>
          <p:nvPr/>
        </p:nvSpPr>
        <p:spPr bwMode="auto">
          <a:xfrm>
            <a:off x="7295174" y="3736092"/>
            <a:ext cx="402136" cy="229205"/>
          </a:xfrm>
          <a:custGeom>
            <a:avLst/>
            <a:gdLst>
              <a:gd name="T0" fmla="*/ 312 w 400"/>
              <a:gd name="T1" fmla="*/ 44 h 220"/>
              <a:gd name="T2" fmla="*/ 270 w 400"/>
              <a:gd name="T3" fmla="*/ 55 h 220"/>
              <a:gd name="T4" fmla="*/ 183 w 400"/>
              <a:gd name="T5" fmla="*/ 0 h 220"/>
              <a:gd name="T6" fmla="*/ 87 w 400"/>
              <a:gd name="T7" fmla="*/ 91 h 220"/>
              <a:gd name="T8" fmla="*/ 34 w 400"/>
              <a:gd name="T9" fmla="*/ 131 h 220"/>
              <a:gd name="T10" fmla="*/ 0 w 400"/>
              <a:gd name="T11" fmla="*/ 175 h 220"/>
              <a:gd name="T12" fmla="*/ 45 w 400"/>
              <a:gd name="T13" fmla="*/ 220 h 220"/>
              <a:gd name="T14" fmla="*/ 177 w 400"/>
              <a:gd name="T15" fmla="*/ 220 h 220"/>
              <a:gd name="T16" fmla="*/ 177 w 400"/>
              <a:gd name="T17" fmla="*/ 149 h 220"/>
              <a:gd name="T18" fmla="*/ 155 w 400"/>
              <a:gd name="T19" fmla="*/ 149 h 220"/>
              <a:gd name="T20" fmla="*/ 152 w 400"/>
              <a:gd name="T21" fmla="*/ 142 h 220"/>
              <a:gd name="T22" fmla="*/ 197 w 400"/>
              <a:gd name="T23" fmla="*/ 94 h 220"/>
              <a:gd name="T24" fmla="*/ 200 w 400"/>
              <a:gd name="T25" fmla="*/ 93 h 220"/>
              <a:gd name="T26" fmla="*/ 203 w 400"/>
              <a:gd name="T27" fmla="*/ 94 h 220"/>
              <a:gd name="T28" fmla="*/ 248 w 400"/>
              <a:gd name="T29" fmla="*/ 142 h 220"/>
              <a:gd name="T30" fmla="*/ 245 w 400"/>
              <a:gd name="T31" fmla="*/ 149 h 220"/>
              <a:gd name="T32" fmla="*/ 223 w 400"/>
              <a:gd name="T33" fmla="*/ 149 h 220"/>
              <a:gd name="T34" fmla="*/ 223 w 400"/>
              <a:gd name="T35" fmla="*/ 220 h 220"/>
              <a:gd name="T36" fmla="*/ 312 w 400"/>
              <a:gd name="T37" fmla="*/ 220 h 220"/>
              <a:gd name="T38" fmla="*/ 400 w 400"/>
              <a:gd name="T39" fmla="*/ 132 h 220"/>
              <a:gd name="T40" fmla="*/ 312 w 400"/>
              <a:gd name="T41" fmla="*/ 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0" h="220">
                <a:moveTo>
                  <a:pt x="312" y="44"/>
                </a:moveTo>
                <a:cubicBezTo>
                  <a:pt x="297" y="44"/>
                  <a:pt x="282" y="48"/>
                  <a:pt x="270" y="55"/>
                </a:cubicBezTo>
                <a:cubicBezTo>
                  <a:pt x="254" y="22"/>
                  <a:pt x="220" y="0"/>
                  <a:pt x="183" y="0"/>
                </a:cubicBezTo>
                <a:cubicBezTo>
                  <a:pt x="131" y="0"/>
                  <a:pt x="89" y="40"/>
                  <a:pt x="87" y="91"/>
                </a:cubicBezTo>
                <a:cubicBezTo>
                  <a:pt x="63" y="94"/>
                  <a:pt x="43" y="110"/>
                  <a:pt x="34" y="131"/>
                </a:cubicBezTo>
                <a:cubicBezTo>
                  <a:pt x="15" y="136"/>
                  <a:pt x="0" y="154"/>
                  <a:pt x="0" y="175"/>
                </a:cubicBezTo>
                <a:cubicBezTo>
                  <a:pt x="0" y="200"/>
                  <a:pt x="20" y="220"/>
                  <a:pt x="45" y="220"/>
                </a:cubicBezTo>
                <a:cubicBezTo>
                  <a:pt x="177" y="220"/>
                  <a:pt x="177" y="220"/>
                  <a:pt x="177" y="220"/>
                </a:cubicBezTo>
                <a:cubicBezTo>
                  <a:pt x="177" y="197"/>
                  <a:pt x="177" y="173"/>
                  <a:pt x="177" y="149"/>
                </a:cubicBezTo>
                <a:cubicBezTo>
                  <a:pt x="171" y="149"/>
                  <a:pt x="161" y="149"/>
                  <a:pt x="155" y="149"/>
                </a:cubicBezTo>
                <a:cubicBezTo>
                  <a:pt x="151" y="149"/>
                  <a:pt x="150" y="144"/>
                  <a:pt x="152" y="142"/>
                </a:cubicBezTo>
                <a:cubicBezTo>
                  <a:pt x="165" y="126"/>
                  <a:pt x="184" y="110"/>
                  <a:pt x="197" y="94"/>
                </a:cubicBezTo>
                <a:cubicBezTo>
                  <a:pt x="198" y="93"/>
                  <a:pt x="199" y="92"/>
                  <a:pt x="200" y="93"/>
                </a:cubicBezTo>
                <a:cubicBezTo>
                  <a:pt x="201" y="92"/>
                  <a:pt x="202" y="93"/>
                  <a:pt x="203" y="94"/>
                </a:cubicBezTo>
                <a:cubicBezTo>
                  <a:pt x="216" y="110"/>
                  <a:pt x="235" y="126"/>
                  <a:pt x="248" y="142"/>
                </a:cubicBezTo>
                <a:cubicBezTo>
                  <a:pt x="250" y="144"/>
                  <a:pt x="249" y="149"/>
                  <a:pt x="245" y="149"/>
                </a:cubicBezTo>
                <a:cubicBezTo>
                  <a:pt x="239" y="149"/>
                  <a:pt x="229" y="149"/>
                  <a:pt x="223" y="149"/>
                </a:cubicBezTo>
                <a:cubicBezTo>
                  <a:pt x="223" y="173"/>
                  <a:pt x="223" y="197"/>
                  <a:pt x="223" y="220"/>
                </a:cubicBezTo>
                <a:cubicBezTo>
                  <a:pt x="312" y="220"/>
                  <a:pt x="312" y="220"/>
                  <a:pt x="312" y="220"/>
                </a:cubicBezTo>
                <a:cubicBezTo>
                  <a:pt x="360" y="220"/>
                  <a:pt x="400" y="181"/>
                  <a:pt x="400" y="132"/>
                </a:cubicBezTo>
                <a:cubicBezTo>
                  <a:pt x="400" y="84"/>
                  <a:pt x="360" y="44"/>
                  <a:pt x="312" y="44"/>
                </a:cubicBezTo>
                <a:close/>
              </a:path>
            </a:pathLst>
          </a:custGeom>
          <a:solidFill>
            <a:schemeClr val="bg1"/>
          </a:solidFill>
          <a:ln>
            <a:noFill/>
          </a:ln>
        </p:spPr>
        <p:txBody>
          <a:bodyPr vert="horz" wrap="square" lIns="89617" tIns="44807" rIns="89617" bIns="44807" numCol="1" anchor="t" anchorCtr="0" compatLnSpc="1">
            <a:prstTxWarp prst="textNoShape">
              <a:avLst/>
            </a:prstTxWarp>
          </a:bodyPr>
          <a:lstStyle/>
          <a:p>
            <a:pPr defTabSz="896100"/>
            <a:endParaRPr lang="en-US" sz="1667" dirty="0">
              <a:solidFill>
                <a:srgbClr val="FFFFFF"/>
              </a:solidFill>
            </a:endParaRPr>
          </a:p>
        </p:txBody>
      </p:sp>
      <p:sp>
        <p:nvSpPr>
          <p:cNvPr id="69" name="Freeform 5"/>
          <p:cNvSpPr>
            <a:spLocks noChangeAspect="1" noEditPoints="1"/>
          </p:cNvSpPr>
          <p:nvPr/>
        </p:nvSpPr>
        <p:spPr bwMode="auto">
          <a:xfrm>
            <a:off x="8194226" y="3696685"/>
            <a:ext cx="143903" cy="286048"/>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1"/>
          </a:solidFill>
          <a:ln>
            <a:noFill/>
          </a:ln>
          <a:extLst/>
        </p:spPr>
        <p:txBody>
          <a:bodyPr vert="horz" wrap="square" lIns="89617" tIns="44807" rIns="89617" bIns="44807" numCol="1" anchor="t" anchorCtr="0" compatLnSpc="1">
            <a:prstTxWarp prst="textNoShape">
              <a:avLst/>
            </a:prstTxWarp>
          </a:bodyPr>
          <a:lstStyle/>
          <a:p>
            <a:pPr defTabSz="914111"/>
            <a:endParaRPr lang="en-US" sz="1765" dirty="0">
              <a:solidFill>
                <a:srgbClr val="1E1E1E"/>
              </a:solidFill>
            </a:endParaRPr>
          </a:p>
        </p:txBody>
      </p:sp>
      <p:pic>
        <p:nvPicPr>
          <p:cNvPr id="70" name="Picture 6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191011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35"/>
            <a:ext cx="10515600" cy="806449"/>
          </a:xfrm>
        </p:spPr>
        <p:txBody>
          <a:bodyPr/>
          <a:lstStyle/>
          <a:p>
            <a:r>
              <a:rPr lang="pl-PL" dirty="0"/>
              <a:t>Portal Microsoft Azure</a:t>
            </a:r>
          </a:p>
        </p:txBody>
      </p:sp>
      <p:sp>
        <p:nvSpPr>
          <p:cNvPr id="3" name="Content Placeholder 2"/>
          <p:cNvSpPr>
            <a:spLocks noGrp="1"/>
          </p:cNvSpPr>
          <p:nvPr>
            <p:ph idx="1"/>
          </p:nvPr>
        </p:nvSpPr>
        <p:spPr>
          <a:xfrm>
            <a:off x="838200" y="1035914"/>
            <a:ext cx="10515600" cy="4351338"/>
          </a:xfrm>
        </p:spPr>
        <p:txBody>
          <a:bodyPr/>
          <a:lstStyle/>
          <a:p>
            <a:r>
              <a:rPr lang="pl-PL" dirty="0"/>
              <a:t>Pod adresem </a:t>
            </a:r>
            <a:r>
              <a:rPr lang="pl-PL" dirty="0">
                <a:hlinkClick r:id="rId2"/>
              </a:rPr>
              <a:t>http://portal.azure.com</a:t>
            </a:r>
            <a:r>
              <a:rPr lang="pl-PL" dirty="0"/>
              <a:t> </a:t>
            </a:r>
          </a:p>
          <a:p>
            <a:endParaRPr lang="pl-PL" dirty="0"/>
          </a:p>
        </p:txBody>
      </p:sp>
      <p:pic>
        <p:nvPicPr>
          <p:cNvPr id="5" name="Picture 4"/>
          <p:cNvPicPr>
            <a:picLocks noChangeAspect="1"/>
          </p:cNvPicPr>
          <p:nvPr/>
        </p:nvPicPr>
        <p:blipFill>
          <a:blip r:embed="rId3"/>
          <a:stretch>
            <a:fillRect/>
          </a:stretch>
        </p:blipFill>
        <p:spPr>
          <a:xfrm>
            <a:off x="1899194" y="1636168"/>
            <a:ext cx="8393612" cy="439615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2882923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Opcje darmowe</a:t>
            </a:r>
            <a:endParaRPr lang="pl-PL" dirty="0"/>
          </a:p>
        </p:txBody>
      </p:sp>
      <p:sp>
        <p:nvSpPr>
          <p:cNvPr id="3" name="Text Placeholder 2"/>
          <p:cNvSpPr>
            <a:spLocks noGrp="1"/>
          </p:cNvSpPr>
          <p:nvPr>
            <p:ph type="body" idx="1"/>
          </p:nvPr>
        </p:nvSpPr>
        <p:spPr/>
        <p:txBody>
          <a:bodyPr/>
          <a:lstStyle/>
          <a:p>
            <a:endParaRPr lang="pl-PL"/>
          </a:p>
        </p:txBody>
      </p:sp>
    </p:spTree>
    <p:extLst>
      <p:ext uri="{BB962C8B-B14F-4D97-AF65-F5344CB8AC3E}">
        <p14:creationId xmlns:p14="http://schemas.microsoft.com/office/powerpoint/2010/main" val="2892152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l-PL" dirty="0" smtClean="0"/>
              <a:t>Najprościej od wersji trial</a:t>
            </a:r>
            <a:endParaRPr lang="pl-PL" dirty="0"/>
          </a:p>
        </p:txBody>
      </p:sp>
      <p:sp>
        <p:nvSpPr>
          <p:cNvPr id="5" name="Content Placeholder 4"/>
          <p:cNvSpPr>
            <a:spLocks noGrp="1"/>
          </p:cNvSpPr>
          <p:nvPr>
            <p:ph idx="1"/>
          </p:nvPr>
        </p:nvSpPr>
        <p:spPr>
          <a:xfrm>
            <a:off x="838200" y="1413933"/>
            <a:ext cx="10515600" cy="4763030"/>
          </a:xfrm>
        </p:spPr>
        <p:txBody>
          <a:bodyPr/>
          <a:lstStyle/>
          <a:p>
            <a:r>
              <a:rPr lang="pl-PL" dirty="0">
                <a:hlinkClick r:id="rId2"/>
              </a:rPr>
              <a:t>https://azure.microsoft.com/pl-pl/pricing/free-trial</a:t>
            </a:r>
            <a:r>
              <a:rPr lang="pl-PL" dirty="0" smtClean="0">
                <a:hlinkClick r:id="rId2"/>
              </a:rPr>
              <a:t>/</a:t>
            </a:r>
            <a:r>
              <a:rPr lang="pl-PL" dirty="0" smtClean="0"/>
              <a:t> </a:t>
            </a:r>
          </a:p>
          <a:p>
            <a:pPr marL="0" indent="0">
              <a:buNone/>
            </a:pPr>
            <a:r>
              <a:rPr lang="pl-PL" dirty="0" smtClean="0"/>
              <a:t>Lub</a:t>
            </a:r>
          </a:p>
          <a:p>
            <a:r>
              <a:rPr lang="pl-PL" dirty="0" smtClean="0">
                <a:hlinkClick r:id="rId3"/>
              </a:rPr>
              <a:t>http://aka.ms/AzureTrial</a:t>
            </a:r>
            <a:r>
              <a:rPr lang="pl-PL" dirty="0" smtClean="0"/>
              <a:t> </a:t>
            </a:r>
            <a:endParaRPr lang="pl-PL" dirty="0"/>
          </a:p>
        </p:txBody>
      </p:sp>
      <p:pic>
        <p:nvPicPr>
          <p:cNvPr id="6" name="Picture 5"/>
          <p:cNvPicPr>
            <a:picLocks noChangeAspect="1"/>
          </p:cNvPicPr>
          <p:nvPr/>
        </p:nvPicPr>
        <p:blipFill>
          <a:blip r:embed="rId4"/>
          <a:stretch>
            <a:fillRect/>
          </a:stretch>
        </p:blipFill>
        <p:spPr>
          <a:xfrm>
            <a:off x="1391238" y="2964057"/>
            <a:ext cx="9409524" cy="311428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330422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 co w trial?</a:t>
            </a:r>
            <a:endParaRPr lang="pl-PL" dirty="0"/>
          </a:p>
        </p:txBody>
      </p:sp>
      <p:sp>
        <p:nvSpPr>
          <p:cNvPr id="3" name="Content Placeholder 2"/>
          <p:cNvSpPr>
            <a:spLocks noGrp="1"/>
          </p:cNvSpPr>
          <p:nvPr>
            <p:ph idx="1"/>
          </p:nvPr>
        </p:nvSpPr>
        <p:spPr/>
        <p:txBody>
          <a:bodyPr/>
          <a:lstStyle/>
          <a:p>
            <a:r>
              <a:rPr lang="pl-PL" dirty="0" smtClean="0"/>
              <a:t>30 dni na testowanie</a:t>
            </a:r>
          </a:p>
          <a:p>
            <a:r>
              <a:rPr lang="pl-PL" dirty="0"/>
              <a:t>€</a:t>
            </a:r>
            <a:r>
              <a:rPr lang="pl-PL" dirty="0" smtClean="0"/>
              <a:t>170 (200$)) </a:t>
            </a:r>
            <a:r>
              <a:rPr lang="pl-PL" dirty="0"/>
              <a:t>do </a:t>
            </a:r>
            <a:r>
              <a:rPr lang="pl-PL" dirty="0" smtClean="0"/>
              <a:t>wydania</a:t>
            </a:r>
          </a:p>
          <a:p>
            <a:r>
              <a:rPr lang="pl-PL" dirty="0" smtClean="0"/>
              <a:t>Możliwość korzystania z wszystkich dostępnych usług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322645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Co potrzebne do trial?</a:t>
            </a:r>
            <a:endParaRPr lang="pl-PL" dirty="0"/>
          </a:p>
        </p:txBody>
      </p:sp>
      <p:sp>
        <p:nvSpPr>
          <p:cNvPr id="3" name="Content Placeholder 2"/>
          <p:cNvSpPr>
            <a:spLocks noGrp="1"/>
          </p:cNvSpPr>
          <p:nvPr>
            <p:ph idx="1"/>
          </p:nvPr>
        </p:nvSpPr>
        <p:spPr/>
        <p:txBody>
          <a:bodyPr/>
          <a:lstStyle/>
          <a:p>
            <a:r>
              <a:rPr lang="pl-PL" dirty="0" smtClean="0">
                <a:solidFill>
                  <a:schemeClr val="bg1">
                    <a:lumMod val="85000"/>
                  </a:schemeClr>
                </a:solidFill>
              </a:rPr>
              <a:t>30 dni na testowanie</a:t>
            </a:r>
          </a:p>
          <a:p>
            <a:r>
              <a:rPr lang="pl-PL" dirty="0">
                <a:solidFill>
                  <a:schemeClr val="bg1">
                    <a:lumMod val="85000"/>
                  </a:schemeClr>
                </a:solidFill>
              </a:rPr>
              <a:t>€</a:t>
            </a:r>
            <a:r>
              <a:rPr lang="pl-PL" dirty="0" smtClean="0">
                <a:solidFill>
                  <a:schemeClr val="bg1">
                    <a:lumMod val="85000"/>
                  </a:schemeClr>
                </a:solidFill>
              </a:rPr>
              <a:t>170 (200$)) </a:t>
            </a:r>
            <a:r>
              <a:rPr lang="pl-PL" dirty="0">
                <a:solidFill>
                  <a:schemeClr val="bg1">
                    <a:lumMod val="85000"/>
                  </a:schemeClr>
                </a:solidFill>
              </a:rPr>
              <a:t>do </a:t>
            </a:r>
            <a:r>
              <a:rPr lang="pl-PL" dirty="0" smtClean="0">
                <a:solidFill>
                  <a:schemeClr val="bg1">
                    <a:lumMod val="85000"/>
                  </a:schemeClr>
                </a:solidFill>
              </a:rPr>
              <a:t>wydania</a:t>
            </a:r>
          </a:p>
          <a:p>
            <a:r>
              <a:rPr lang="pl-PL" dirty="0" smtClean="0">
                <a:solidFill>
                  <a:schemeClr val="bg1">
                    <a:lumMod val="85000"/>
                  </a:schemeClr>
                </a:solidFill>
              </a:rPr>
              <a:t>Możliwość korzystania z wszystkich dostępnych usług</a:t>
            </a:r>
          </a:p>
          <a:p>
            <a:r>
              <a:rPr lang="pl-PL" dirty="0" smtClean="0"/>
              <a:t>Numer telefonu (i telefon)</a:t>
            </a:r>
          </a:p>
          <a:p>
            <a:r>
              <a:rPr lang="pl-PL" dirty="0" smtClean="0"/>
              <a:t>Karta kredytowa*</a:t>
            </a:r>
          </a:p>
          <a:p>
            <a:pPr marL="0" indent="0">
              <a:buNone/>
            </a:pPr>
            <a:r>
              <a:rPr lang="pl-PL" dirty="0" smtClean="0"/>
              <a:t>*działają też karty debetowe z opcją zakupów internetowych</a:t>
            </a:r>
          </a:p>
          <a:p>
            <a:pPr marL="0" indent="0">
              <a:buNone/>
            </a:pPr>
            <a:r>
              <a:rPr lang="pl-PL" dirty="0" smtClean="0"/>
              <a:t>*od niedawna ponownie dziłają też karty Prepaid (np. BZ WBK)</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371401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Azure Pass</a:t>
            </a:r>
            <a:endParaRPr lang="pl-PL" dirty="0"/>
          </a:p>
        </p:txBody>
      </p:sp>
      <p:sp>
        <p:nvSpPr>
          <p:cNvPr id="3" name="Content Placeholder 2"/>
          <p:cNvSpPr>
            <a:spLocks noGrp="1"/>
          </p:cNvSpPr>
          <p:nvPr>
            <p:ph idx="1"/>
          </p:nvPr>
        </p:nvSpPr>
        <p:spPr>
          <a:xfrm>
            <a:off x="838200" y="1253331"/>
            <a:ext cx="10515600" cy="4351338"/>
          </a:xfrm>
        </p:spPr>
        <p:txBody>
          <a:bodyPr/>
          <a:lstStyle/>
          <a:p>
            <a:r>
              <a:rPr lang="pl-PL" dirty="0" smtClean="0"/>
              <a:t>Aktywacja subskrypcji testowej za pomocą specjalnych kodów</a:t>
            </a:r>
          </a:p>
          <a:p>
            <a:r>
              <a:rPr lang="pl-PL" dirty="0" smtClean="0"/>
              <a:t>Kody generowane na żądanie przez Microsoft</a:t>
            </a:r>
          </a:p>
          <a:p>
            <a:r>
              <a:rPr lang="pl-PL" dirty="0" smtClean="0"/>
              <a:t>Limit kredytów do wykorzystania </a:t>
            </a:r>
            <a:r>
              <a:rPr lang="pl-PL"/>
              <a:t>- </a:t>
            </a:r>
            <a:r>
              <a:rPr lang="pl-PL" smtClean="0"/>
              <a:t>€200</a:t>
            </a:r>
            <a:endParaRPr lang="pl-PL" dirty="0" smtClean="0"/>
          </a:p>
          <a:p>
            <a:r>
              <a:rPr lang="pl-PL" dirty="0" smtClean="0"/>
              <a:t>Standardowo ważne przez 30 dni</a:t>
            </a:r>
          </a:p>
          <a:p>
            <a:r>
              <a:rPr lang="pl-PL" dirty="0" smtClean="0"/>
              <a:t>Ograniczenia w dostępie do usług*</a:t>
            </a:r>
          </a:p>
          <a:p>
            <a:pPr marL="0" indent="0">
              <a:buNone/>
            </a:pPr>
            <a:r>
              <a:rPr lang="pl-PL" dirty="0" smtClean="0"/>
              <a:t>*brak Visual Studio Online</a:t>
            </a:r>
          </a:p>
          <a:p>
            <a:pPr marL="0" indent="0">
              <a:buNone/>
            </a:pPr>
            <a:r>
              <a:rPr lang="pl-PL" dirty="0" smtClean="0"/>
              <a:t>*brak możliwości opłacenia pomocy technicznej</a:t>
            </a:r>
          </a:p>
          <a:p>
            <a:pPr marL="0" indent="0">
              <a:buNone/>
            </a:pPr>
            <a:r>
              <a:rPr lang="pl-PL" dirty="0" smtClean="0"/>
              <a:t>*brak możliwości zakupu usług z Marketplace (płatnych)</a:t>
            </a:r>
            <a:endParaRPr lang="pl-P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1070" y="6287030"/>
            <a:ext cx="1447998" cy="403026"/>
          </a:xfrm>
          <a:prstGeom prst="rect">
            <a:avLst/>
          </a:prstGeom>
        </p:spPr>
      </p:pic>
    </p:spTree>
    <p:extLst>
      <p:ext uri="{BB962C8B-B14F-4D97-AF65-F5344CB8AC3E}">
        <p14:creationId xmlns:p14="http://schemas.microsoft.com/office/powerpoint/2010/main" val="586353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1372</Words>
  <Application>Microsoft Office PowerPoint</Application>
  <PresentationFormat>Widescreen</PresentationFormat>
  <Paragraphs>184</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Segoe UI</vt:lpstr>
      <vt:lpstr>Segoe UI Light</vt:lpstr>
      <vt:lpstr>Wingdings</vt:lpstr>
      <vt:lpstr>Office Theme</vt:lpstr>
      <vt:lpstr>Jak zacząć przygodę z Microsoft Azure</vt:lpstr>
      <vt:lpstr>Emil Wasilewski</vt:lpstr>
      <vt:lpstr>Microsoft Azure</vt:lpstr>
      <vt:lpstr>Portal Microsoft Azure</vt:lpstr>
      <vt:lpstr>Opcje darmowe</vt:lpstr>
      <vt:lpstr>Najprościej od wersji trial</vt:lpstr>
      <vt:lpstr>A co w trial?</vt:lpstr>
      <vt:lpstr>Co potrzebne do trial?</vt:lpstr>
      <vt:lpstr>Azure Pass</vt:lpstr>
      <vt:lpstr>Program AzureU</vt:lpstr>
      <vt:lpstr>Opcje specjalne</vt:lpstr>
      <vt:lpstr>Dla nowych firm</vt:lpstr>
      <vt:lpstr>Dla „programistów”</vt:lpstr>
      <vt:lpstr>Dla studentów</vt:lpstr>
      <vt:lpstr>Dla partnerów</vt:lpstr>
      <vt:lpstr>Dla (nie)zwykłych śmiertelników</vt:lpstr>
      <vt:lpstr>Opcje płatne</vt:lpstr>
      <vt:lpstr>Porównanie modeli sprzedaży Azure</vt:lpstr>
      <vt:lpstr>Azure w Open – Szczegóły</vt:lpstr>
      <vt:lpstr>Co jeszcze warto wiedzieć?</vt:lpstr>
      <vt:lpstr>Ile kosztuje Microsoft Azure?</vt:lpstr>
      <vt:lpstr>Skąd czerpać wiedzę</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spotkanie Microsoft Azure User Group Poland</dc:title>
  <dc:creator>Emil Wasilewski</dc:creator>
  <cp:lastModifiedBy>Emil Wasilewski</cp:lastModifiedBy>
  <cp:revision>65</cp:revision>
  <dcterms:created xsi:type="dcterms:W3CDTF">2015-12-05T22:11:38Z</dcterms:created>
  <dcterms:modified xsi:type="dcterms:W3CDTF">2016-01-08T00:04:21Z</dcterms:modified>
</cp:coreProperties>
</file>