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LFlqCfpeXqM47Z2e8pIug==" hashData="jXXtdrp9eNeI2sHK9WMWoC817o4Nf1Na6x+pFOu3Fkl625vCT2PKHix8Dt8FNn6m21Jaz1u1piA0ET9uVGALC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8F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78356" autoAdjust="0"/>
  </p:normalViewPr>
  <p:slideViewPr>
    <p:cSldViewPr snapToGrid="0">
      <p:cViewPr varScale="1">
        <p:scale>
          <a:sx n="58" d="100"/>
          <a:sy n="58" d="100"/>
        </p:scale>
        <p:origin x="113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D08827-6E90-4485-B1CC-1816AAC619F7}" type="datetimeFigureOut">
              <a:rPr lang="en-GB" smtClean="0"/>
              <a:t>03/10/2016</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3415F-6DF7-4942-BAAD-FBD1CC56806E}" type="slidenum">
              <a:rPr lang="en-GB" smtClean="0"/>
              <a:t>‹#›</a:t>
            </a:fld>
            <a:endParaRPr lang="en-GB"/>
          </a:p>
        </p:txBody>
      </p:sp>
    </p:spTree>
    <p:extLst>
      <p:ext uri="{BB962C8B-B14F-4D97-AF65-F5344CB8AC3E}">
        <p14:creationId xmlns:p14="http://schemas.microsoft.com/office/powerpoint/2010/main" val="546092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O sobie</a:t>
            </a:r>
          </a:p>
          <a:p>
            <a:pPr marL="171450" indent="-171450">
              <a:buFontTx/>
              <a:buChar char="-"/>
            </a:pPr>
            <a:r>
              <a:rPr lang="pl-PL" dirty="0"/>
              <a:t>Pracuje w IBM</a:t>
            </a:r>
          </a:p>
          <a:p>
            <a:pPr marL="171450" indent="-171450">
              <a:buFontTx/>
              <a:buChar char="-"/>
            </a:pPr>
            <a:r>
              <a:rPr lang="pl-PL" dirty="0" err="1"/>
              <a:t>Prowadze</a:t>
            </a:r>
            <a:r>
              <a:rPr lang="pl-PL" dirty="0"/>
              <a:t> blog techniczny związany</a:t>
            </a:r>
            <a:r>
              <a:rPr lang="pl-PL" baseline="0" dirty="0"/>
              <a:t> z </a:t>
            </a:r>
            <a:r>
              <a:rPr lang="pl-PL" baseline="0" dirty="0" err="1"/>
              <a:t>cloud</a:t>
            </a:r>
            <a:r>
              <a:rPr lang="pl-PL" baseline="0" dirty="0"/>
              <a:t> </a:t>
            </a:r>
            <a:r>
              <a:rPr lang="pl-PL" baseline="0" dirty="0" err="1"/>
              <a:t>computingiem</a:t>
            </a:r>
            <a:r>
              <a:rPr lang="pl-PL" baseline="0" dirty="0"/>
              <a:t>, zapraszam do odwiedzenia, </a:t>
            </a:r>
            <a:r>
              <a:rPr lang="pl-PL" baseline="0" dirty="0" err="1"/>
              <a:t>sledzenia</a:t>
            </a:r>
            <a:r>
              <a:rPr lang="pl-PL" baseline="0" dirty="0"/>
              <a:t> i </a:t>
            </a:r>
            <a:r>
              <a:rPr lang="pl-PL" baseline="0" dirty="0" err="1"/>
              <a:t>polikowania</a:t>
            </a:r>
            <a:r>
              <a:rPr lang="pl-PL" baseline="0" dirty="0"/>
              <a:t> mojej strony na </a:t>
            </a:r>
            <a:r>
              <a:rPr lang="pl-PL" baseline="0" dirty="0" err="1"/>
              <a:t>facebooku</a:t>
            </a:r>
            <a:endParaRPr lang="pl-PL" baseline="0" dirty="0"/>
          </a:p>
          <a:p>
            <a:pPr marL="171450" indent="-171450">
              <a:buFontTx/>
              <a:buChar char="-"/>
            </a:pPr>
            <a:r>
              <a:rPr lang="pl-PL" baseline="0" dirty="0"/>
              <a:t>Zapraszam do śledzenia mnie na </a:t>
            </a:r>
            <a:r>
              <a:rPr lang="pl-PL" baseline="0" dirty="0" err="1"/>
              <a:t>Twiterze</a:t>
            </a:r>
            <a:endParaRPr lang="pl-PL" baseline="0" dirty="0"/>
          </a:p>
          <a:p>
            <a:pPr marL="171450" indent="-171450">
              <a:buFontTx/>
              <a:buChar char="-"/>
            </a:pPr>
            <a:r>
              <a:rPr lang="pl-PL" baseline="0" dirty="0"/>
              <a:t>Jestem liderem grupy MAUGP na dolnym </a:t>
            </a:r>
            <a:r>
              <a:rPr lang="pl-PL" baseline="0" dirty="0" err="1"/>
              <a:t>slasku</a:t>
            </a:r>
            <a:r>
              <a:rPr lang="pl-PL" baseline="0" dirty="0"/>
              <a:t> gdzie zajmuje się organizacja </a:t>
            </a:r>
            <a:r>
              <a:rPr lang="pl-PL" baseline="0" dirty="0" err="1"/>
              <a:t>spotkan</a:t>
            </a:r>
            <a:r>
              <a:rPr lang="pl-PL" baseline="0" dirty="0"/>
              <a:t> związanych z </a:t>
            </a:r>
            <a:r>
              <a:rPr lang="pl-PL" baseline="0" dirty="0" err="1"/>
              <a:t>azure</a:t>
            </a:r>
            <a:r>
              <a:rPr lang="pl-PL" baseline="0" dirty="0"/>
              <a:t> oraz dziele się tam swoja wiedza</a:t>
            </a:r>
          </a:p>
          <a:p>
            <a:pPr marL="171450" indent="-171450">
              <a:buFontTx/>
              <a:buChar char="-"/>
            </a:pPr>
            <a:r>
              <a:rPr lang="pl-PL" baseline="0" dirty="0"/>
              <a:t>Dodatkowo udzielam się w </a:t>
            </a:r>
            <a:r>
              <a:rPr lang="pl-PL" baseline="0" dirty="0" err="1"/>
              <a:t>roznych</a:t>
            </a:r>
            <a:r>
              <a:rPr lang="pl-PL" baseline="0" dirty="0"/>
              <a:t> projektach </a:t>
            </a:r>
            <a:r>
              <a:rPr lang="pl-PL" baseline="0" dirty="0" err="1"/>
              <a:t>Azurowych</a:t>
            </a:r>
            <a:endParaRPr lang="pl-PL" baseline="0" dirty="0"/>
          </a:p>
          <a:p>
            <a:pPr marL="171450" indent="-171450">
              <a:buFontTx/>
              <a:buChar char="-"/>
            </a:pPr>
            <a:endParaRPr lang="en-GB" dirty="0"/>
          </a:p>
        </p:txBody>
      </p:sp>
      <p:sp>
        <p:nvSpPr>
          <p:cNvPr id="4" name="Symbol zastępczy numeru slajdu 3"/>
          <p:cNvSpPr>
            <a:spLocks noGrp="1"/>
          </p:cNvSpPr>
          <p:nvPr>
            <p:ph type="sldNum" sz="quarter" idx="10"/>
          </p:nvPr>
        </p:nvSpPr>
        <p:spPr/>
        <p:txBody>
          <a:bodyPr/>
          <a:lstStyle/>
          <a:p>
            <a:fld id="{3143415F-6DF7-4942-BAAD-FBD1CC56806E}" type="slidenum">
              <a:rPr lang="en-GB" smtClean="0"/>
              <a:t>2</a:t>
            </a:fld>
            <a:endParaRPr lang="en-GB"/>
          </a:p>
        </p:txBody>
      </p:sp>
    </p:spTree>
    <p:extLst>
      <p:ext uri="{BB962C8B-B14F-4D97-AF65-F5344CB8AC3E}">
        <p14:creationId xmlns:p14="http://schemas.microsoft.com/office/powerpoint/2010/main" val="3081522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Justcloud</a:t>
            </a:r>
            <a:r>
              <a:rPr lang="pl-PL" dirty="0"/>
              <a:t> to mój</a:t>
            </a:r>
            <a:r>
              <a:rPr lang="pl-PL" baseline="0" dirty="0"/>
              <a:t> blog</a:t>
            </a:r>
          </a:p>
          <a:p>
            <a:r>
              <a:rPr lang="pl-PL" baseline="0" dirty="0"/>
              <a:t>Adres to justcloud.pl</a:t>
            </a:r>
          </a:p>
          <a:p>
            <a:r>
              <a:rPr lang="pl-PL" baseline="0" dirty="0"/>
              <a:t>Adres do strony na </a:t>
            </a:r>
            <a:r>
              <a:rPr lang="pl-PL" baseline="0" dirty="0" err="1"/>
              <a:t>facebooku</a:t>
            </a:r>
            <a:r>
              <a:rPr lang="pl-PL" baseline="0" dirty="0"/>
              <a:t> facebook.com/</a:t>
            </a:r>
            <a:r>
              <a:rPr lang="pl-PL" baseline="0" dirty="0" err="1"/>
              <a:t>justcloudpl</a:t>
            </a:r>
            <a:endParaRPr lang="pl-PL" baseline="0" dirty="0"/>
          </a:p>
          <a:p>
            <a:endParaRPr lang="en-GB" dirty="0"/>
          </a:p>
        </p:txBody>
      </p:sp>
      <p:sp>
        <p:nvSpPr>
          <p:cNvPr id="4" name="Symbol zastępczy numeru slajdu 3"/>
          <p:cNvSpPr>
            <a:spLocks noGrp="1"/>
          </p:cNvSpPr>
          <p:nvPr>
            <p:ph type="sldNum" sz="quarter" idx="10"/>
          </p:nvPr>
        </p:nvSpPr>
        <p:spPr/>
        <p:txBody>
          <a:bodyPr/>
          <a:lstStyle/>
          <a:p>
            <a:fld id="{3143415F-6DF7-4942-BAAD-FBD1CC56806E}" type="slidenum">
              <a:rPr lang="en-GB" smtClean="0"/>
              <a:t>3</a:t>
            </a:fld>
            <a:endParaRPr lang="en-GB"/>
          </a:p>
        </p:txBody>
      </p:sp>
    </p:spTree>
    <p:extLst>
      <p:ext uri="{BB962C8B-B14F-4D97-AF65-F5344CB8AC3E}">
        <p14:creationId xmlns:p14="http://schemas.microsoft.com/office/powerpoint/2010/main" val="3399615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Wszyscy którzy maja </a:t>
            </a:r>
            <a:r>
              <a:rPr lang="pl-PL" dirty="0" err="1"/>
              <a:t>ochote</a:t>
            </a:r>
            <a:r>
              <a:rPr lang="pl-PL" dirty="0"/>
              <a:t> poprać teraz prezentacje i być na bieżąco</a:t>
            </a:r>
            <a:r>
              <a:rPr lang="pl-PL" baseline="0" dirty="0"/>
              <a:t> z linkami które </a:t>
            </a:r>
            <a:r>
              <a:rPr lang="pl-PL" baseline="0" dirty="0" err="1"/>
              <a:t>sa</a:t>
            </a:r>
            <a:r>
              <a:rPr lang="pl-PL" baseline="0" dirty="0"/>
              <a:t> umieszczone w prezentacji zapraszam do </a:t>
            </a:r>
            <a:r>
              <a:rPr lang="pl-PL" baseline="0" dirty="0" err="1"/>
              <a:t>sciagniecia</a:t>
            </a:r>
            <a:r>
              <a:rPr lang="pl-PL" baseline="0" dirty="0"/>
              <a:t> ze strony azureday.justcloud.pl</a:t>
            </a:r>
            <a:endParaRPr lang="pl-PL" dirty="0"/>
          </a:p>
          <a:p>
            <a:r>
              <a:rPr lang="pl-PL" dirty="0"/>
              <a:t>Zostaniecie</a:t>
            </a:r>
            <a:r>
              <a:rPr lang="pl-PL" baseline="0" dirty="0"/>
              <a:t> przekierowani na mojego </a:t>
            </a:r>
            <a:r>
              <a:rPr lang="pl-PL" baseline="0" dirty="0" err="1"/>
              <a:t>onedriva</a:t>
            </a:r>
            <a:r>
              <a:rPr lang="pl-PL" baseline="0" dirty="0"/>
              <a:t> gdzie została </a:t>
            </a:r>
            <a:r>
              <a:rPr lang="pl-PL" baseline="0" dirty="0" err="1"/>
              <a:t>umieszoczna</a:t>
            </a:r>
            <a:r>
              <a:rPr lang="pl-PL" baseline="0" dirty="0"/>
              <a:t> prezentacja</a:t>
            </a:r>
            <a:endParaRPr lang="en-GB" dirty="0"/>
          </a:p>
        </p:txBody>
      </p:sp>
      <p:sp>
        <p:nvSpPr>
          <p:cNvPr id="4" name="Symbol zastępczy numeru slajdu 3"/>
          <p:cNvSpPr>
            <a:spLocks noGrp="1"/>
          </p:cNvSpPr>
          <p:nvPr>
            <p:ph type="sldNum" sz="quarter" idx="10"/>
          </p:nvPr>
        </p:nvSpPr>
        <p:spPr/>
        <p:txBody>
          <a:bodyPr/>
          <a:lstStyle/>
          <a:p>
            <a:fld id="{3143415F-6DF7-4942-BAAD-FBD1CC56806E}" type="slidenum">
              <a:rPr lang="en-GB" smtClean="0"/>
              <a:t>4</a:t>
            </a:fld>
            <a:endParaRPr lang="en-GB"/>
          </a:p>
        </p:txBody>
      </p:sp>
    </p:spTree>
    <p:extLst>
      <p:ext uri="{BB962C8B-B14F-4D97-AF65-F5344CB8AC3E}">
        <p14:creationId xmlns:p14="http://schemas.microsoft.com/office/powerpoint/2010/main" val="3230889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paru słowach powiem wam co nas</a:t>
            </a:r>
            <a:r>
              <a:rPr lang="pl-PL" baseline="0" dirty="0"/>
              <a:t> czeka w </a:t>
            </a:r>
            <a:r>
              <a:rPr lang="pl-PL" baseline="0" dirty="0" err="1"/>
              <a:t>najblizszej</a:t>
            </a:r>
            <a:r>
              <a:rPr lang="pl-PL" baseline="0" dirty="0"/>
              <a:t> prezentacji</a:t>
            </a:r>
          </a:p>
          <a:p>
            <a:pPr marL="171450" indent="-171450">
              <a:buFontTx/>
              <a:buChar char="-"/>
            </a:pPr>
            <a:r>
              <a:rPr lang="pl-PL" baseline="0" dirty="0"/>
              <a:t>Opowiem wam czym jest ARM</a:t>
            </a:r>
          </a:p>
          <a:p>
            <a:pPr marL="171450" indent="-171450">
              <a:buFontTx/>
              <a:buChar char="-"/>
            </a:pPr>
            <a:r>
              <a:rPr lang="pl-PL" baseline="0" dirty="0"/>
              <a:t>Opowiem również jak być na bieżąco z nowościami </a:t>
            </a:r>
            <a:r>
              <a:rPr lang="pl-PL" baseline="0" dirty="0" err="1"/>
              <a:t>Azurowymi</a:t>
            </a:r>
            <a:r>
              <a:rPr lang="pl-PL" baseline="0" dirty="0"/>
              <a:t>, co </a:t>
            </a:r>
            <a:r>
              <a:rPr lang="pl-PL" baseline="0" dirty="0" err="1"/>
              <a:t>robic</a:t>
            </a:r>
            <a:r>
              <a:rPr lang="pl-PL" baseline="0" dirty="0"/>
              <a:t> aby nie zostać w szarej strefie</a:t>
            </a:r>
          </a:p>
          <a:p>
            <a:pPr marL="171450" indent="-171450">
              <a:buFontTx/>
              <a:buChar char="-"/>
            </a:pPr>
            <a:r>
              <a:rPr lang="pl-PL" baseline="0" dirty="0" err="1"/>
              <a:t>Porusze</a:t>
            </a:r>
            <a:r>
              <a:rPr lang="pl-PL" baseline="0" dirty="0"/>
              <a:t> temat związany z </a:t>
            </a:r>
            <a:r>
              <a:rPr lang="pl-PL" baseline="0" dirty="0" err="1"/>
              <a:t>powershellem</a:t>
            </a:r>
            <a:r>
              <a:rPr lang="pl-PL" baseline="0" dirty="0"/>
              <a:t> ponieważ ARM jest </a:t>
            </a:r>
            <a:r>
              <a:rPr lang="pl-PL" baseline="0" dirty="0" err="1"/>
              <a:t>glownie</a:t>
            </a:r>
            <a:r>
              <a:rPr lang="pl-PL" baseline="0" dirty="0"/>
              <a:t> obsługiwany przez </a:t>
            </a:r>
            <a:r>
              <a:rPr lang="pl-PL" baseline="0" dirty="0" err="1"/>
              <a:t>powershella</a:t>
            </a:r>
            <a:r>
              <a:rPr lang="pl-PL" baseline="0" dirty="0"/>
              <a:t> dlatego musimy wiedzieć jak z niego korzystać</a:t>
            </a:r>
          </a:p>
          <a:p>
            <a:pPr marL="171450" indent="-171450">
              <a:buFontTx/>
              <a:buChar char="-"/>
            </a:pPr>
            <a:r>
              <a:rPr lang="pl-PL" baseline="0" dirty="0" err="1"/>
              <a:t>Pozniej</a:t>
            </a:r>
            <a:r>
              <a:rPr lang="pl-PL" baseline="0" dirty="0"/>
              <a:t> przejdziemy do </a:t>
            </a:r>
            <a:r>
              <a:rPr lang="pl-PL" baseline="0" dirty="0" err="1"/>
              <a:t>kwesti</a:t>
            </a:r>
            <a:r>
              <a:rPr lang="pl-PL" baseline="0" dirty="0"/>
              <a:t> związanych </a:t>
            </a:r>
            <a:r>
              <a:rPr lang="pl-PL" baseline="0" dirty="0" err="1"/>
              <a:t>deploymentami</a:t>
            </a:r>
            <a:r>
              <a:rPr lang="pl-PL" baseline="0" dirty="0"/>
              <a:t> w Azure, ten temat podzieliłem na trzy części gdzie omówimy sobie </a:t>
            </a:r>
            <a:r>
              <a:rPr lang="pl-PL" baseline="0" dirty="0" err="1"/>
              <a:t>deploymenty</a:t>
            </a:r>
            <a:r>
              <a:rPr lang="pl-PL" baseline="0" dirty="0"/>
              <a:t> VS, PS i CLI</a:t>
            </a:r>
          </a:p>
          <a:p>
            <a:pPr marL="171450" indent="-171450">
              <a:buFontTx/>
              <a:buChar char="-"/>
            </a:pPr>
            <a:r>
              <a:rPr lang="pl-PL" baseline="0" dirty="0"/>
              <a:t>W części </a:t>
            </a:r>
            <a:r>
              <a:rPr lang="pl-PL" baseline="0" dirty="0" err="1"/>
              <a:t>poswieconej</a:t>
            </a:r>
            <a:r>
              <a:rPr lang="pl-PL" baseline="0" dirty="0"/>
              <a:t> .</a:t>
            </a:r>
            <a:r>
              <a:rPr lang="pl-PL" baseline="0" dirty="0" err="1"/>
              <a:t>json</a:t>
            </a:r>
            <a:r>
              <a:rPr lang="pl-PL" baseline="0" dirty="0"/>
              <a:t> </a:t>
            </a:r>
            <a:r>
              <a:rPr lang="pl-PL" baseline="0" dirty="0" err="1"/>
              <a:t>pokaze</a:t>
            </a:r>
            <a:r>
              <a:rPr lang="pl-PL" baseline="0" dirty="0"/>
              <a:t> wam jak </a:t>
            </a:r>
            <a:r>
              <a:rPr lang="pl-PL" baseline="0" dirty="0" err="1"/>
              <a:t>wyglda</a:t>
            </a:r>
            <a:r>
              <a:rPr lang="pl-PL" baseline="0" dirty="0"/>
              <a:t> </a:t>
            </a:r>
            <a:r>
              <a:rPr lang="pl-PL" baseline="0" dirty="0" err="1"/>
              <a:t>template</a:t>
            </a:r>
            <a:r>
              <a:rPr lang="pl-PL" baseline="0" dirty="0"/>
              <a:t> </a:t>
            </a:r>
            <a:r>
              <a:rPr lang="pl-PL" baseline="0" dirty="0" err="1"/>
              <a:t>armowy</a:t>
            </a:r>
            <a:r>
              <a:rPr lang="pl-PL" baseline="0" dirty="0"/>
              <a:t> i jak zacząć z nim prace</a:t>
            </a:r>
          </a:p>
          <a:p>
            <a:pPr marL="171450" indent="-171450">
              <a:buFontTx/>
              <a:buChar char="-"/>
            </a:pPr>
            <a:r>
              <a:rPr lang="pl-PL" baseline="0" dirty="0"/>
              <a:t>Na końcu zrobimy sobie testowy </a:t>
            </a:r>
            <a:r>
              <a:rPr lang="pl-PL" baseline="0" dirty="0" err="1"/>
              <a:t>template</a:t>
            </a:r>
            <a:endParaRPr lang="en-GB" dirty="0"/>
          </a:p>
        </p:txBody>
      </p:sp>
      <p:sp>
        <p:nvSpPr>
          <p:cNvPr id="4" name="Symbol zastępczy numeru slajdu 3"/>
          <p:cNvSpPr>
            <a:spLocks noGrp="1"/>
          </p:cNvSpPr>
          <p:nvPr>
            <p:ph type="sldNum" sz="quarter" idx="10"/>
          </p:nvPr>
        </p:nvSpPr>
        <p:spPr/>
        <p:txBody>
          <a:bodyPr/>
          <a:lstStyle/>
          <a:p>
            <a:fld id="{3143415F-6DF7-4942-BAAD-FBD1CC56806E}" type="slidenum">
              <a:rPr lang="en-GB" smtClean="0"/>
              <a:t>5</a:t>
            </a:fld>
            <a:endParaRPr lang="en-GB"/>
          </a:p>
        </p:txBody>
      </p:sp>
    </p:spTree>
    <p:extLst>
      <p:ext uri="{BB962C8B-B14F-4D97-AF65-F5344CB8AC3E}">
        <p14:creationId xmlns:p14="http://schemas.microsoft.com/office/powerpoint/2010/main" val="1521763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Zaczniemy</a:t>
            </a:r>
            <a:r>
              <a:rPr lang="pl-PL" baseline="0" dirty="0"/>
              <a:t> od pytania do was, czy wiecie czym jest ARM – znacie </a:t>
            </a:r>
            <a:r>
              <a:rPr lang="pl-PL" baseline="0" dirty="0" err="1"/>
              <a:t>rozszerzenei</a:t>
            </a:r>
            <a:r>
              <a:rPr lang="pl-PL" baseline="0" dirty="0"/>
              <a:t> tego </a:t>
            </a:r>
            <a:r>
              <a:rPr lang="pl-PL" baseline="0" dirty="0" err="1"/>
              <a:t>skrotu</a:t>
            </a:r>
            <a:r>
              <a:rPr lang="pl-PL" baseline="0" dirty="0"/>
              <a:t>, mieliście z nim styczność?</a:t>
            </a:r>
          </a:p>
          <a:p>
            <a:r>
              <a:rPr lang="pl-PL" baseline="0" dirty="0"/>
              <a:t>10sek przerwy…</a:t>
            </a:r>
            <a:endParaRPr lang="en-GB" dirty="0"/>
          </a:p>
        </p:txBody>
      </p:sp>
      <p:sp>
        <p:nvSpPr>
          <p:cNvPr id="4" name="Symbol zastępczy numeru slajdu 3"/>
          <p:cNvSpPr>
            <a:spLocks noGrp="1"/>
          </p:cNvSpPr>
          <p:nvPr>
            <p:ph type="sldNum" sz="quarter" idx="10"/>
          </p:nvPr>
        </p:nvSpPr>
        <p:spPr/>
        <p:txBody>
          <a:bodyPr/>
          <a:lstStyle/>
          <a:p>
            <a:fld id="{3143415F-6DF7-4942-BAAD-FBD1CC56806E}" type="slidenum">
              <a:rPr lang="en-GB" smtClean="0"/>
              <a:t>6</a:t>
            </a:fld>
            <a:endParaRPr lang="en-GB"/>
          </a:p>
        </p:txBody>
      </p:sp>
    </p:spTree>
    <p:extLst>
      <p:ext uri="{BB962C8B-B14F-4D97-AF65-F5344CB8AC3E}">
        <p14:creationId xmlns:p14="http://schemas.microsoft.com/office/powerpoint/2010/main" val="232395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ARM to Azure Resource Manager – jest to </a:t>
            </a:r>
            <a:endParaRPr lang="en-GB" dirty="0"/>
          </a:p>
        </p:txBody>
      </p:sp>
      <p:sp>
        <p:nvSpPr>
          <p:cNvPr id="4" name="Symbol zastępczy numeru slajdu 3"/>
          <p:cNvSpPr>
            <a:spLocks noGrp="1"/>
          </p:cNvSpPr>
          <p:nvPr>
            <p:ph type="sldNum" sz="quarter" idx="10"/>
          </p:nvPr>
        </p:nvSpPr>
        <p:spPr/>
        <p:txBody>
          <a:bodyPr/>
          <a:lstStyle/>
          <a:p>
            <a:fld id="{3143415F-6DF7-4942-BAAD-FBD1CC56806E}" type="slidenum">
              <a:rPr lang="en-GB" smtClean="0"/>
              <a:t>11</a:t>
            </a:fld>
            <a:endParaRPr lang="en-GB"/>
          </a:p>
        </p:txBody>
      </p:sp>
    </p:spTree>
    <p:extLst>
      <p:ext uri="{BB962C8B-B14F-4D97-AF65-F5344CB8AC3E}">
        <p14:creationId xmlns:p14="http://schemas.microsoft.com/office/powerpoint/2010/main" val="4090007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3143415F-6DF7-4942-BAAD-FBD1CC56806E}" type="slidenum">
              <a:rPr lang="en-GB" smtClean="0"/>
              <a:t>12</a:t>
            </a:fld>
            <a:endParaRPr lang="en-GB"/>
          </a:p>
        </p:txBody>
      </p:sp>
    </p:spTree>
    <p:extLst>
      <p:ext uri="{BB962C8B-B14F-4D97-AF65-F5344CB8AC3E}">
        <p14:creationId xmlns:p14="http://schemas.microsoft.com/office/powerpoint/2010/main" val="3485082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3143415F-6DF7-4942-BAAD-FBD1CC56806E}" type="slidenum">
              <a:rPr lang="en-GB" smtClean="0"/>
              <a:t>14</a:t>
            </a:fld>
            <a:endParaRPr lang="en-GB"/>
          </a:p>
        </p:txBody>
      </p:sp>
    </p:spTree>
    <p:extLst>
      <p:ext uri="{BB962C8B-B14F-4D97-AF65-F5344CB8AC3E}">
        <p14:creationId xmlns:p14="http://schemas.microsoft.com/office/powerpoint/2010/main" val="3781096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p:cNvSpPr>
            <a:spLocks noGrp="1"/>
          </p:cNvSpPr>
          <p:nvPr>
            <p:ph type="dt" sz="half" idx="10"/>
          </p:nvPr>
        </p:nvSpPr>
        <p:spPr/>
        <p:txBody>
          <a:bodyPr/>
          <a:lstStyle/>
          <a:p>
            <a:fld id="{E81E29A8-6A29-40B5-BE2B-AF91392E4268}" type="datetimeFigureOut">
              <a:rPr lang="pl-PL" smtClean="0"/>
              <a:t>03.10.2016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3426521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E81E29A8-6A29-40B5-BE2B-AF91392E4268}" type="datetimeFigureOut">
              <a:rPr lang="pl-PL" smtClean="0"/>
              <a:t>03.10.2016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722591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E81E29A8-6A29-40B5-BE2B-AF91392E4268}" type="datetimeFigureOut">
              <a:rPr lang="pl-PL" smtClean="0"/>
              <a:t>03.10.2016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283884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E81E29A8-6A29-40B5-BE2B-AF91392E4268}" type="datetimeFigureOut">
              <a:rPr lang="pl-PL" smtClean="0"/>
              <a:t>03.10.2016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1742304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Edytuj style wzorca tekstu</a:t>
            </a:r>
          </a:p>
        </p:txBody>
      </p:sp>
      <p:sp>
        <p:nvSpPr>
          <p:cNvPr id="4" name="Symbol zastępczy daty 3"/>
          <p:cNvSpPr>
            <a:spLocks noGrp="1"/>
          </p:cNvSpPr>
          <p:nvPr>
            <p:ph type="dt" sz="half" idx="10"/>
          </p:nvPr>
        </p:nvSpPr>
        <p:spPr/>
        <p:txBody>
          <a:bodyPr/>
          <a:lstStyle/>
          <a:p>
            <a:fld id="{E81E29A8-6A29-40B5-BE2B-AF91392E4268}" type="datetimeFigureOut">
              <a:rPr lang="pl-PL" smtClean="0"/>
              <a:t>03.10.2016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364514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sz="half" idx="1"/>
          </p:nvPr>
        </p:nvSpPr>
        <p:spPr>
          <a:xfrm>
            <a:off x="838200" y="1825625"/>
            <a:ext cx="5181600" cy="435133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6172200" y="1825625"/>
            <a:ext cx="5181600" cy="435133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p:cNvSpPr>
            <a:spLocks noGrp="1"/>
          </p:cNvSpPr>
          <p:nvPr>
            <p:ph type="dt" sz="half" idx="10"/>
          </p:nvPr>
        </p:nvSpPr>
        <p:spPr/>
        <p:txBody>
          <a:bodyPr/>
          <a:lstStyle/>
          <a:p>
            <a:fld id="{E81E29A8-6A29-40B5-BE2B-AF91392E4268}" type="datetimeFigureOut">
              <a:rPr lang="pl-PL" smtClean="0"/>
              <a:t>03.10.2016</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3087969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Symbol zastępczy zawartości 3"/>
          <p:cNvSpPr>
            <a:spLocks noGrp="1"/>
          </p:cNvSpPr>
          <p:nvPr>
            <p:ph sz="half" idx="2"/>
          </p:nvPr>
        </p:nvSpPr>
        <p:spPr>
          <a:xfrm>
            <a:off x="839788" y="2505075"/>
            <a:ext cx="5157787" cy="368458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Symbol zastępczy zawartości 5"/>
          <p:cNvSpPr>
            <a:spLocks noGrp="1"/>
          </p:cNvSpPr>
          <p:nvPr>
            <p:ph sz="quarter" idx="4"/>
          </p:nvPr>
        </p:nvSpPr>
        <p:spPr>
          <a:xfrm>
            <a:off x="6172200" y="2505075"/>
            <a:ext cx="5183188" cy="368458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p:cNvSpPr>
            <a:spLocks noGrp="1"/>
          </p:cNvSpPr>
          <p:nvPr>
            <p:ph type="dt" sz="half" idx="10"/>
          </p:nvPr>
        </p:nvSpPr>
        <p:spPr/>
        <p:txBody>
          <a:bodyPr/>
          <a:lstStyle/>
          <a:p>
            <a:fld id="{E81E29A8-6A29-40B5-BE2B-AF91392E4268}" type="datetimeFigureOut">
              <a:rPr lang="pl-PL" smtClean="0"/>
              <a:t>03.10.2016</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1407085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daty 2"/>
          <p:cNvSpPr>
            <a:spLocks noGrp="1"/>
          </p:cNvSpPr>
          <p:nvPr>
            <p:ph type="dt" sz="half" idx="10"/>
          </p:nvPr>
        </p:nvSpPr>
        <p:spPr/>
        <p:txBody>
          <a:bodyPr/>
          <a:lstStyle/>
          <a:p>
            <a:fld id="{E81E29A8-6A29-40B5-BE2B-AF91392E4268}" type="datetimeFigureOut">
              <a:rPr lang="pl-PL" smtClean="0"/>
              <a:t>03.10.2016</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4162581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E81E29A8-6A29-40B5-BE2B-AF91392E4268}" type="datetimeFigureOut">
              <a:rPr lang="pl-PL" smtClean="0"/>
              <a:t>03.10.2016</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82353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E81E29A8-6A29-40B5-BE2B-AF91392E4268}" type="datetimeFigureOut">
              <a:rPr lang="pl-PL" smtClean="0"/>
              <a:t>03.10.2016</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63040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E81E29A8-6A29-40B5-BE2B-AF91392E4268}" type="datetimeFigureOut">
              <a:rPr lang="pl-PL" smtClean="0"/>
              <a:t>03.10.2016</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252641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E29A8-6A29-40B5-BE2B-AF91392E4268}" type="datetimeFigureOut">
              <a:rPr lang="pl-PL" smtClean="0"/>
              <a:t>03.10.2016</a:t>
            </a:fld>
            <a:endParaRPr lang="pl-PL"/>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6276C0-68C9-48B8-A401-A655081E8814}" type="slidenum">
              <a:rPr lang="pl-PL" smtClean="0"/>
              <a:t>‹#›</a:t>
            </a:fld>
            <a:endParaRPr lang="pl-PL"/>
          </a:p>
        </p:txBody>
      </p:sp>
    </p:spTree>
    <p:extLst>
      <p:ext uri="{BB962C8B-B14F-4D97-AF65-F5344CB8AC3E}">
        <p14:creationId xmlns:p14="http://schemas.microsoft.com/office/powerpoint/2010/main" val="1604763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azure.microsoft.com/en-us/documentation/articles/resource-group-overview/" TargetMode="External"/><Relationship Id="rId7"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gif"/></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5.png"/><Relationship Id="rId7"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gif"/></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hyperlink" Target="https://github.com/Azure/azure-powershell/releases" TargetMode="External"/><Relationship Id="rId7" Type="http://schemas.openxmlformats.org/officeDocument/2006/relationships/image" Target="../media/image6.png"/><Relationship Id="rId2" Type="http://schemas.openxmlformats.org/officeDocument/2006/relationships/hyperlink" Target="https://www.microsoft.com/web/downloads/platform.aspx"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gif"/><Relationship Id="rId4" Type="http://schemas.openxmlformats.org/officeDocument/2006/relationships/hyperlink" Target="https://azure.microsoft.com/en-us/blog/" TargetMode="External"/><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8.png"/><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justcloud.pl/" TargetMode="External"/><Relationship Id="rId7"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8.png"/><Relationship Id="rId5" Type="http://schemas.openxmlformats.org/officeDocument/2006/relationships/hyperlink" Target="http://azureug.org/" TargetMode="External"/><Relationship Id="rId10" Type="http://schemas.openxmlformats.org/officeDocument/2006/relationships/image" Target="../media/image7.jpeg"/><Relationship Id="rId4" Type="http://schemas.openxmlformats.org/officeDocument/2006/relationships/hyperlink" Target="http://facebook.com/justcloudpl" TargetMode="External"/><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azure.microsoft.com/en-us/status/#history" TargetMode="External"/><Relationship Id="rId7" Type="http://schemas.openxmlformats.org/officeDocument/2006/relationships/image" Target="../media/image7.jpeg"/><Relationship Id="rId2" Type="http://schemas.openxmlformats.org/officeDocument/2006/relationships/hyperlink" Target="https://azure.microsoft.com/en-us/status/#current"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gif"/></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9.png"/><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8.png"/><Relationship Id="rId2" Type="http://schemas.openxmlformats.org/officeDocument/2006/relationships/hyperlink" Target="../../../User/OneDrive/Publiczny/AzureDay2016/azureday.json" TargetMode="Externa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github.com/Azure/azure-quickstart-templates/tree/master/101-vm-simple-windows" TargetMode="External"/><Relationship Id="rId7" Type="http://schemas.openxmlformats.org/officeDocument/2006/relationships/image" Target="../media/image7.jpeg"/><Relationship Id="rId2" Type="http://schemas.openxmlformats.org/officeDocument/2006/relationships/hyperlink" Target="https://github.com/Azure/azure-quickstart-templates"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gif"/></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3.jpeg"/><Relationship Id="rId7"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gif"/><Relationship Id="rId4" Type="http://schemas.openxmlformats.org/officeDocument/2006/relationships/image" Target="../media/image24.jpeg"/><Relationship Id="rId9"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justcloud.pl/" TargetMode="External"/><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gif"/><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hyperlink" Target="http://facebook.com/justcloudpl" TargetMode="External"/><Relationship Id="rId9"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8.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7.png"/><Relationship Id="rId7" Type="http://schemas.openxmlformats.org/officeDocument/2006/relationships/image" Target="../media/image7.jpe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gif"/></Relationships>
</file>

<file path=ppt/slides/_rels/slide32.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8.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8.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8.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8" Type="http://schemas.openxmlformats.org/officeDocument/2006/relationships/image" Target="../media/image7.jpe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gif"/><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maugp.justcloud.pl/" TargetMode="External"/><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gif"/></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7"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a:xfrm>
            <a:off x="1524000" y="3553567"/>
            <a:ext cx="9144000" cy="1655762"/>
          </a:xfrm>
        </p:spPr>
        <p:txBody>
          <a:bodyPr>
            <a:normAutofit/>
          </a:bodyPr>
          <a:lstStyle/>
          <a:p>
            <a:r>
              <a:rPr lang="pl-PL" sz="3600" dirty="0">
                <a:latin typeface="Segoe UI Light" panose="020B0502040204020203" pitchFamily="34" charset="0"/>
                <a:cs typeface="Segoe UI Light" panose="020B0502040204020203" pitchFamily="34" charset="0"/>
              </a:rPr>
              <a:t>Piotr Rogala</a:t>
            </a:r>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678848"/>
            <a:ext cx="8572500" cy="2857500"/>
          </a:xfrm>
          <a:prstGeom prst="rect">
            <a:avLst/>
          </a:prstGeom>
        </p:spPr>
      </p:pic>
      <p:pic>
        <p:nvPicPr>
          <p:cNvPr id="11" name="Obraz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7139" y="4079327"/>
            <a:ext cx="3906166" cy="951502"/>
          </a:xfrm>
          <a:prstGeom prst="rect">
            <a:avLst/>
          </a:prstGeom>
        </p:spPr>
      </p:pic>
      <p:grpSp>
        <p:nvGrpSpPr>
          <p:cNvPr id="7" name="Grupa 6"/>
          <p:cNvGrpSpPr/>
          <p:nvPr/>
        </p:nvGrpSpPr>
        <p:grpSpPr>
          <a:xfrm>
            <a:off x="0" y="6425514"/>
            <a:ext cx="12192000" cy="568507"/>
            <a:chOff x="0" y="6425514"/>
            <a:chExt cx="12192000" cy="568507"/>
          </a:xfrm>
        </p:grpSpPr>
        <p:pic>
          <p:nvPicPr>
            <p:cNvPr id="1026" name="Picture 2" descr="zerto-red-on-white-logo-2.gif (1024×6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commons/thumb/c/c9/Intel-logo.svg/1280px-Intel-logo.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mg.veeam.com/newsroom/graphics/logo2014/veeam_2014_logo_colo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arehouse.lococock.com/logo/netia/Logo-Netia-4K-Whit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Łącznik prosty 4"/>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6" name="Obraz 5"/>
            <p:cNvPicPr>
              <a:picLocks noChangeAspect="1"/>
            </p:cNvPicPr>
            <p:nvPr/>
          </p:nvPicPr>
          <p:blipFill>
            <a:blip r:embed="rId8"/>
            <a:stretch>
              <a:fillRect/>
            </a:stretch>
          </p:blipFill>
          <p:spPr>
            <a:xfrm>
              <a:off x="8354712" y="6524374"/>
              <a:ext cx="3829050" cy="314325"/>
            </a:xfrm>
            <a:prstGeom prst="rect">
              <a:avLst/>
            </a:prstGeom>
          </p:spPr>
        </p:pic>
      </p:grpSp>
      <p:sp>
        <p:nvSpPr>
          <p:cNvPr id="10" name="pole tekstowe 9"/>
          <p:cNvSpPr txBox="1"/>
          <p:nvPr/>
        </p:nvSpPr>
        <p:spPr>
          <a:xfrm>
            <a:off x="1831972" y="5327625"/>
            <a:ext cx="8516499" cy="646331"/>
          </a:xfrm>
          <a:prstGeom prst="rect">
            <a:avLst/>
          </a:prstGeom>
          <a:noFill/>
        </p:spPr>
        <p:txBody>
          <a:bodyPr wrap="none" rtlCol="0">
            <a:spAutoFit/>
          </a:bodyPr>
          <a:lstStyle/>
          <a:p>
            <a:r>
              <a:rPr lang="fr-FR" sz="3600" dirty="0"/>
              <a:t>Azure Resource Manager - JSON Automation</a:t>
            </a:r>
            <a:endParaRPr lang="pl-PL" sz="3600" dirty="0"/>
          </a:p>
        </p:txBody>
      </p:sp>
    </p:spTree>
    <p:extLst>
      <p:ext uri="{BB962C8B-B14F-4D97-AF65-F5344CB8AC3E}">
        <p14:creationId xmlns:p14="http://schemas.microsoft.com/office/powerpoint/2010/main" val="379420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a:p>
        </p:txBody>
      </p:sp>
      <p:grpSp>
        <p:nvGrpSpPr>
          <p:cNvPr id="4" name="Grupa 3"/>
          <p:cNvGrpSpPr/>
          <p:nvPr/>
        </p:nvGrpSpPr>
        <p:grpSpPr>
          <a:xfrm>
            <a:off x="0" y="6425514"/>
            <a:ext cx="12192000" cy="568507"/>
            <a:chOff x="0" y="6425514"/>
            <a:chExt cx="12192000" cy="568507"/>
          </a:xfrm>
        </p:grpSpPr>
        <p:pic>
          <p:nvPicPr>
            <p:cNvPr id="5" name="Picture 2" descr="zerto-red-on-white-logo-2.gif (1024×6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upload.wikimedia.org/wikipedia/commons/thumb/c/c9/Intel-logo.svg/1280px-Intel-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img.veeam.com/newsroom/graphics/logo2014/veeam_2014_logo_col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warehouse.lococock.com/logo/netia/Logo-Netia-4K-Whit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Łącznik prosty 8"/>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0" name="Obraz 9"/>
            <p:cNvPicPr>
              <a:picLocks noChangeAspect="1"/>
            </p:cNvPicPr>
            <p:nvPr/>
          </p:nvPicPr>
          <p:blipFill>
            <a:blip r:embed="rId6"/>
            <a:stretch>
              <a:fillRect/>
            </a:stretch>
          </p:blipFill>
          <p:spPr>
            <a:xfrm>
              <a:off x="8354712" y="6524374"/>
              <a:ext cx="3829050" cy="314325"/>
            </a:xfrm>
            <a:prstGeom prst="rect">
              <a:avLst/>
            </a:prstGeom>
          </p:spPr>
        </p:pic>
      </p:grpSp>
      <p:pic>
        <p:nvPicPr>
          <p:cNvPr id="11" name="Obraz 10"/>
          <p:cNvPicPr>
            <a:picLocks noChangeAspect="1"/>
          </p:cNvPicPr>
          <p:nvPr/>
        </p:nvPicPr>
        <p:blipFill>
          <a:blip r:embed="rId7"/>
          <a:stretch>
            <a:fillRect/>
          </a:stretch>
        </p:blipFill>
        <p:spPr>
          <a:xfrm>
            <a:off x="1294707" y="118447"/>
            <a:ext cx="9602586" cy="6245346"/>
          </a:xfrm>
          <a:prstGeom prst="rect">
            <a:avLst/>
          </a:prstGeom>
        </p:spPr>
      </p:pic>
    </p:spTree>
    <p:extLst>
      <p:ext uri="{BB962C8B-B14F-4D97-AF65-F5344CB8AC3E}">
        <p14:creationId xmlns:p14="http://schemas.microsoft.com/office/powerpoint/2010/main" val="2355827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latin typeface="Segoe UI Light" panose="020B0502040204020203" pitchFamily="34" charset="0"/>
                <a:cs typeface="Segoe UI Light" panose="020B0502040204020203" pitchFamily="34" charset="0"/>
              </a:rPr>
              <a:t>Azure Resource Manager - </a:t>
            </a:r>
            <a:r>
              <a:rPr lang="pl-PL" dirty="0" err="1">
                <a:latin typeface="Segoe UI Light" panose="020B0502040204020203" pitchFamily="34" charset="0"/>
                <a:cs typeface="Segoe UI Light" panose="020B0502040204020203" pitchFamily="34" charset="0"/>
              </a:rPr>
              <a:t>Overview</a:t>
            </a:r>
            <a:endParaRPr lang="pl-PL" dirty="0">
              <a:latin typeface="Segoe UI Light" panose="020B0502040204020203" pitchFamily="34" charset="0"/>
              <a:cs typeface="Segoe UI Light" panose="020B0502040204020203" pitchFamily="34" charset="0"/>
            </a:endParaRPr>
          </a:p>
        </p:txBody>
      </p:sp>
      <p:sp>
        <p:nvSpPr>
          <p:cNvPr id="3" name="Symbol zastępczy zawartości 2"/>
          <p:cNvSpPr>
            <a:spLocks noGrp="1"/>
          </p:cNvSpPr>
          <p:nvPr>
            <p:ph idx="1"/>
          </p:nvPr>
        </p:nvSpPr>
        <p:spPr/>
        <p:txBody>
          <a:bodyPr/>
          <a:lstStyle/>
          <a:p>
            <a:pPr marL="0" indent="0" algn="just">
              <a:buNone/>
            </a:pPr>
            <a:r>
              <a:rPr lang="en-US" dirty="0">
                <a:latin typeface="Segoe UI Light" panose="020B0502040204020203" pitchFamily="34" charset="0"/>
                <a:cs typeface="Segoe UI Light" panose="020B0502040204020203" pitchFamily="34" charset="0"/>
              </a:rPr>
              <a:t>You can deploy, update or delete all of the resources for your solution in a single, coordinated operation. You use a template for deployment and that template can work for different environments such as testing, staging and production. Resource Manager provides security, auditing, and tagging features to help you manage your resources after deployment.</a:t>
            </a:r>
            <a:endParaRPr lang="pl-PL" dirty="0">
              <a:latin typeface="Segoe UI Light" panose="020B0502040204020203" pitchFamily="34" charset="0"/>
              <a:cs typeface="Segoe UI Light" panose="020B0502040204020203" pitchFamily="34" charset="0"/>
            </a:endParaRPr>
          </a:p>
          <a:p>
            <a:pPr marL="0" indent="0">
              <a:buNone/>
            </a:pPr>
            <a:endParaRPr lang="pl-PL" dirty="0">
              <a:latin typeface="Segoe UI Light" panose="020B0502040204020203" pitchFamily="34" charset="0"/>
              <a:cs typeface="Segoe UI Light" panose="020B0502040204020203" pitchFamily="34" charset="0"/>
            </a:endParaRPr>
          </a:p>
          <a:p>
            <a:pPr marL="0" indent="0">
              <a:buNone/>
            </a:pPr>
            <a:endParaRPr lang="pl-PL" dirty="0">
              <a:latin typeface="Segoe UI Light" panose="020B0502040204020203" pitchFamily="34" charset="0"/>
              <a:cs typeface="Segoe UI Light" panose="020B0502040204020203" pitchFamily="34" charset="0"/>
            </a:endParaRPr>
          </a:p>
          <a:p>
            <a:pPr marL="0" indent="0">
              <a:buNone/>
            </a:pPr>
            <a:r>
              <a:rPr lang="pl-PL" dirty="0">
                <a:latin typeface="Segoe UI Light" panose="020B0502040204020203" pitchFamily="34" charset="0"/>
                <a:cs typeface="Segoe UI Light" panose="020B0502040204020203" pitchFamily="34" charset="0"/>
                <a:hlinkClick r:id="rId3"/>
              </a:rPr>
              <a:t>https://azure.microsoft.com/en-us/documentation/articles/resource-group-overview/</a:t>
            </a:r>
            <a:endParaRPr lang="pl-PL" dirty="0">
              <a:latin typeface="Segoe UI Light" panose="020B0502040204020203" pitchFamily="34" charset="0"/>
              <a:cs typeface="Segoe UI Light" panose="020B0502040204020203" pitchFamily="34" charset="0"/>
            </a:endParaRPr>
          </a:p>
          <a:p>
            <a:pPr marL="0" indent="0">
              <a:buNone/>
            </a:pPr>
            <a:endParaRPr lang="pl-PL" dirty="0">
              <a:latin typeface="Segoe UI Light" panose="020B0502040204020203" pitchFamily="34" charset="0"/>
              <a:cs typeface="Segoe UI Light" panose="020B0502040204020203" pitchFamily="34" charset="0"/>
            </a:endParaRPr>
          </a:p>
        </p:txBody>
      </p:sp>
      <p:grpSp>
        <p:nvGrpSpPr>
          <p:cNvPr id="4" name="Grupa 3"/>
          <p:cNvGrpSpPr/>
          <p:nvPr/>
        </p:nvGrpSpPr>
        <p:grpSpPr>
          <a:xfrm>
            <a:off x="0" y="6425514"/>
            <a:ext cx="12192000" cy="568507"/>
            <a:chOff x="0" y="6425514"/>
            <a:chExt cx="12192000" cy="568507"/>
          </a:xfrm>
        </p:grpSpPr>
        <p:pic>
          <p:nvPicPr>
            <p:cNvPr id="5" name="Picture 2" descr="zerto-red-on-white-logo-2.gif (1024×6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upload.wikimedia.org/wikipedia/commons/thumb/c/c9/Intel-logo.svg/1280px-Intel-logo.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img.veeam.com/newsroom/graphics/logo2014/veeam_2014_logo_colo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warehouse.lococock.com/logo/netia/Logo-Netia-4K-Whit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Łącznik prosty 8"/>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0" name="Obraz 9"/>
            <p:cNvPicPr>
              <a:picLocks noChangeAspect="1"/>
            </p:cNvPicPr>
            <p:nvPr/>
          </p:nvPicPr>
          <p:blipFill>
            <a:blip r:embed="rId8"/>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317166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Examples</a:t>
            </a:r>
            <a:r>
              <a:rPr lang="pl-PL" dirty="0"/>
              <a:t> </a:t>
            </a:r>
            <a:r>
              <a:rPr lang="pl-PL" dirty="0" err="1"/>
              <a:t>Resources</a:t>
            </a:r>
            <a:r>
              <a:rPr lang="pl-PL" dirty="0"/>
              <a:t> Group</a:t>
            </a:r>
            <a:endParaRPr lang="en-GB" dirty="0"/>
          </a:p>
        </p:txBody>
      </p:sp>
      <p:sp>
        <p:nvSpPr>
          <p:cNvPr id="3" name="Symbol zastępczy zawartości 2"/>
          <p:cNvSpPr>
            <a:spLocks noGrp="1"/>
          </p:cNvSpPr>
          <p:nvPr>
            <p:ph idx="1"/>
          </p:nvPr>
        </p:nvSpPr>
        <p:spPr>
          <a:xfrm>
            <a:off x="838200" y="4635795"/>
            <a:ext cx="2830033" cy="1541168"/>
          </a:xfrm>
        </p:spPr>
        <p:txBody>
          <a:bodyPr/>
          <a:lstStyle/>
          <a:p>
            <a:r>
              <a:rPr lang="pl-PL" sz="2400" dirty="0"/>
              <a:t>Storage</a:t>
            </a:r>
          </a:p>
          <a:p>
            <a:r>
              <a:rPr lang="pl-PL" sz="2400" dirty="0" err="1"/>
              <a:t>WebApp</a:t>
            </a:r>
            <a:endParaRPr lang="pl-PL" sz="2400" dirty="0"/>
          </a:p>
          <a:p>
            <a:r>
              <a:rPr lang="pl-PL" sz="2400" dirty="0"/>
              <a:t>SQL</a:t>
            </a:r>
            <a:endParaRPr lang="en-GB" sz="2400" dirty="0"/>
          </a:p>
        </p:txBody>
      </p:sp>
      <p:pic>
        <p:nvPicPr>
          <p:cNvPr id="4" name="Obraz 3"/>
          <p:cNvPicPr>
            <a:picLocks noChangeAspect="1"/>
          </p:cNvPicPr>
          <p:nvPr/>
        </p:nvPicPr>
        <p:blipFill>
          <a:blip r:embed="rId3"/>
          <a:stretch>
            <a:fillRect/>
          </a:stretch>
        </p:blipFill>
        <p:spPr>
          <a:xfrm>
            <a:off x="876952" y="2319476"/>
            <a:ext cx="10438095" cy="2219048"/>
          </a:xfrm>
          <a:prstGeom prst="rect">
            <a:avLst/>
          </a:prstGeom>
        </p:spPr>
      </p:pic>
      <p:sp>
        <p:nvSpPr>
          <p:cNvPr id="5" name="Symbol zastępczy zawartości 2"/>
          <p:cNvSpPr txBox="1">
            <a:spLocks/>
          </p:cNvSpPr>
          <p:nvPr/>
        </p:nvSpPr>
        <p:spPr>
          <a:xfrm>
            <a:off x="3601733" y="4635795"/>
            <a:ext cx="2830033" cy="15411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2400" dirty="0" err="1"/>
              <a:t>Key</a:t>
            </a:r>
            <a:r>
              <a:rPr lang="pl-PL" sz="2400" dirty="0"/>
              <a:t> </a:t>
            </a:r>
            <a:r>
              <a:rPr lang="pl-PL" sz="2400" dirty="0" err="1"/>
              <a:t>vault</a:t>
            </a:r>
            <a:endParaRPr lang="pl-PL" sz="2400" dirty="0"/>
          </a:p>
          <a:p>
            <a:r>
              <a:rPr lang="pl-PL" sz="2400" dirty="0"/>
              <a:t>VM</a:t>
            </a:r>
          </a:p>
          <a:p>
            <a:r>
              <a:rPr lang="pl-PL" sz="2400" dirty="0"/>
              <a:t>Virtual Network</a:t>
            </a:r>
            <a:endParaRPr lang="en-GB" sz="2400" dirty="0"/>
          </a:p>
        </p:txBody>
      </p:sp>
      <p:sp>
        <p:nvSpPr>
          <p:cNvPr id="6" name="Symbol zastępczy zawartości 2"/>
          <p:cNvSpPr txBox="1">
            <a:spLocks/>
          </p:cNvSpPr>
          <p:nvPr/>
        </p:nvSpPr>
        <p:spPr>
          <a:xfrm>
            <a:off x="6197850" y="4673832"/>
            <a:ext cx="2830033" cy="15411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2400" dirty="0" err="1"/>
              <a:t>Fabric</a:t>
            </a:r>
            <a:r>
              <a:rPr lang="pl-PL" sz="2400" dirty="0"/>
              <a:t> Cluster</a:t>
            </a:r>
          </a:p>
          <a:p>
            <a:r>
              <a:rPr lang="pl-PL" sz="2400" dirty="0"/>
              <a:t>Storage</a:t>
            </a:r>
          </a:p>
          <a:p>
            <a:r>
              <a:rPr lang="pl-PL" sz="2400" dirty="0"/>
              <a:t>Virtual Network</a:t>
            </a:r>
            <a:endParaRPr lang="en-GB" sz="2400" dirty="0"/>
          </a:p>
        </p:txBody>
      </p:sp>
      <p:sp>
        <p:nvSpPr>
          <p:cNvPr id="7" name="Symbol zastępczy zawartości 2"/>
          <p:cNvSpPr txBox="1">
            <a:spLocks/>
          </p:cNvSpPr>
          <p:nvPr/>
        </p:nvSpPr>
        <p:spPr>
          <a:xfrm>
            <a:off x="8644341" y="4635795"/>
            <a:ext cx="2830033" cy="15411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2400" dirty="0"/>
              <a:t>Service Bus</a:t>
            </a:r>
          </a:p>
          <a:p>
            <a:r>
              <a:rPr lang="pl-PL" sz="2400" dirty="0" err="1"/>
              <a:t>WebApp</a:t>
            </a:r>
            <a:endParaRPr lang="pl-PL" sz="2400" dirty="0"/>
          </a:p>
          <a:p>
            <a:r>
              <a:rPr lang="pl-PL" sz="2400" dirty="0" err="1"/>
              <a:t>Blob</a:t>
            </a:r>
            <a:endParaRPr lang="en-GB" sz="2400" dirty="0"/>
          </a:p>
        </p:txBody>
      </p:sp>
    </p:spTree>
    <p:extLst>
      <p:ext uri="{BB962C8B-B14F-4D97-AF65-F5344CB8AC3E}">
        <p14:creationId xmlns:p14="http://schemas.microsoft.com/office/powerpoint/2010/main" val="4122418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latin typeface="Segoe UI Light" panose="020B0502040204020203" pitchFamily="34" charset="0"/>
                <a:cs typeface="Segoe UI Light" panose="020B0502040204020203" pitchFamily="34" charset="0"/>
              </a:rPr>
              <a:t>Azure Resource Manager</a:t>
            </a:r>
          </a:p>
        </p:txBody>
      </p:sp>
      <p:sp>
        <p:nvSpPr>
          <p:cNvPr id="3" name="Symbol zastępczy zawartości 2"/>
          <p:cNvSpPr>
            <a:spLocks noGrp="1"/>
          </p:cNvSpPr>
          <p:nvPr>
            <p:ph idx="1"/>
          </p:nvPr>
        </p:nvSpPr>
        <p:spPr/>
        <p:txBody>
          <a:bodyPr/>
          <a:lstStyle/>
          <a:p>
            <a:r>
              <a:rPr lang="en-US" dirty="0">
                <a:latin typeface="Segoe UI Light" panose="020B0502040204020203" pitchFamily="34" charset="0"/>
                <a:cs typeface="Segoe UI Light" panose="020B0502040204020203" pitchFamily="34" charset="0"/>
              </a:rPr>
              <a:t>The new delivery model solutions</a:t>
            </a:r>
          </a:p>
          <a:p>
            <a:r>
              <a:rPr lang="pl-PL" dirty="0">
                <a:latin typeface="Segoe UI Light" panose="020B0502040204020203" pitchFamily="34" charset="0"/>
                <a:cs typeface="Segoe UI Light" panose="020B0502040204020203" pitchFamily="34" charset="0"/>
              </a:rPr>
              <a:t>B</a:t>
            </a:r>
            <a:r>
              <a:rPr lang="en-US" dirty="0" err="1">
                <a:latin typeface="Segoe UI Light" panose="020B0502040204020203" pitchFamily="34" charset="0"/>
                <a:cs typeface="Segoe UI Light" panose="020B0502040204020203" pitchFamily="34" charset="0"/>
              </a:rPr>
              <a:t>etter</a:t>
            </a:r>
            <a:r>
              <a:rPr lang="en-US" dirty="0">
                <a:latin typeface="Segoe UI Light" panose="020B0502040204020203" pitchFamily="34" charset="0"/>
                <a:cs typeface="Segoe UI Light" panose="020B0502040204020203" pitchFamily="34" charset="0"/>
              </a:rPr>
              <a:t> scaling</a:t>
            </a:r>
          </a:p>
          <a:p>
            <a:r>
              <a:rPr lang="pl-PL" dirty="0" err="1">
                <a:latin typeface="Segoe UI Light" panose="020B0502040204020203" pitchFamily="34" charset="0"/>
                <a:cs typeface="Segoe UI Light" panose="020B0502040204020203" pitchFamily="34" charset="0"/>
              </a:rPr>
              <a:t>Better</a:t>
            </a:r>
            <a:r>
              <a:rPr lang="en-US" dirty="0">
                <a:latin typeface="Segoe UI Light" panose="020B0502040204020203" pitchFamily="34" charset="0"/>
                <a:cs typeface="Segoe UI Light" panose="020B0502040204020203" pitchFamily="34" charset="0"/>
              </a:rPr>
              <a:t> automation</a:t>
            </a:r>
          </a:p>
          <a:p>
            <a:r>
              <a:rPr lang="en-US" dirty="0">
                <a:latin typeface="Segoe UI Light" panose="020B0502040204020203" pitchFamily="34" charset="0"/>
                <a:cs typeface="Segoe UI Light" panose="020B0502040204020203" pitchFamily="34" charset="0"/>
              </a:rPr>
              <a:t>New solutions not available previously</a:t>
            </a:r>
          </a:p>
          <a:p>
            <a:r>
              <a:rPr lang="en-US" dirty="0">
                <a:latin typeface="Segoe UI Light" panose="020B0502040204020203" pitchFamily="34" charset="0"/>
                <a:cs typeface="Segoe UI Light" panose="020B0502040204020203" pitchFamily="34" charset="0"/>
              </a:rPr>
              <a:t>A more powerful PowerShell</a:t>
            </a:r>
            <a:endParaRPr lang="pl-PL" dirty="0">
              <a:latin typeface="Segoe UI Light" panose="020B0502040204020203" pitchFamily="34" charset="0"/>
              <a:cs typeface="Segoe UI Light" panose="020B0502040204020203" pitchFamily="34" charset="0"/>
            </a:endParaRPr>
          </a:p>
        </p:txBody>
      </p:sp>
      <p:grpSp>
        <p:nvGrpSpPr>
          <p:cNvPr id="4" name="Grupa 3"/>
          <p:cNvGrpSpPr/>
          <p:nvPr/>
        </p:nvGrpSpPr>
        <p:grpSpPr>
          <a:xfrm>
            <a:off x="0" y="6425514"/>
            <a:ext cx="12192000" cy="568507"/>
            <a:chOff x="0" y="6425514"/>
            <a:chExt cx="12192000" cy="568507"/>
          </a:xfrm>
        </p:grpSpPr>
        <p:pic>
          <p:nvPicPr>
            <p:cNvPr id="5" name="Picture 2" descr="zerto-red-on-white-logo-2.gif (1024×6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upload.wikimedia.org/wikipedia/commons/thumb/c/c9/Intel-logo.svg/1280px-Intel-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img.veeam.com/newsroom/graphics/logo2014/veeam_2014_logo_col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warehouse.lococock.com/logo/netia/Logo-Netia-4K-Whit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Łącznik prosty 8"/>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0" name="Obraz 9"/>
            <p:cNvPicPr>
              <a:picLocks noChangeAspect="1"/>
            </p:cNvPicPr>
            <p:nvPr/>
          </p:nvPicPr>
          <p:blipFill>
            <a:blip r:embed="rId6"/>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1785302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a:p>
        </p:txBody>
      </p:sp>
      <p:pic>
        <p:nvPicPr>
          <p:cNvPr id="4" name="Obraz 3"/>
          <p:cNvPicPr>
            <a:picLocks noChangeAspect="1"/>
          </p:cNvPicPr>
          <p:nvPr/>
        </p:nvPicPr>
        <p:blipFill>
          <a:blip r:embed="rId3"/>
          <a:stretch>
            <a:fillRect/>
          </a:stretch>
        </p:blipFill>
        <p:spPr>
          <a:xfrm>
            <a:off x="594343" y="133820"/>
            <a:ext cx="11003313" cy="6275877"/>
          </a:xfrm>
          <a:prstGeom prst="rect">
            <a:avLst/>
          </a:prstGeom>
        </p:spPr>
      </p:pic>
      <p:grpSp>
        <p:nvGrpSpPr>
          <p:cNvPr id="5" name="Grupa 4"/>
          <p:cNvGrpSpPr/>
          <p:nvPr/>
        </p:nvGrpSpPr>
        <p:grpSpPr>
          <a:xfrm>
            <a:off x="0" y="6425514"/>
            <a:ext cx="12192000" cy="568507"/>
            <a:chOff x="0" y="6425514"/>
            <a:chExt cx="12192000" cy="568507"/>
          </a:xfrm>
        </p:grpSpPr>
        <p:pic>
          <p:nvPicPr>
            <p:cNvPr id="6" name="Picture 2" descr="zerto-red-on-white-logo-2.gif (1024×6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upload.wikimedia.org/wikipedia/commons/thumb/c/c9/Intel-logo.svg/1280px-Intel-logo.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img.veeam.com/newsroom/graphics/logo2014/veeam_2014_logo_colo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warehouse.lococock.com/logo/netia/Logo-Netia-4K-Whit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Łącznik prosty 9"/>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1" name="Obraz 10"/>
            <p:cNvPicPr>
              <a:picLocks noChangeAspect="1"/>
            </p:cNvPicPr>
            <p:nvPr/>
          </p:nvPicPr>
          <p:blipFill>
            <a:blip r:embed="rId8"/>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2196330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38200" y="431028"/>
            <a:ext cx="10515600" cy="1325563"/>
          </a:xfrm>
        </p:spPr>
        <p:txBody>
          <a:bodyPr/>
          <a:lstStyle/>
          <a:p>
            <a:r>
              <a:rPr lang="pl-PL" dirty="0" err="1">
                <a:latin typeface="+mn-lt"/>
                <a:cs typeface="Segoe UI Light" panose="020B0502040204020203" pitchFamily="34" charset="0"/>
              </a:rPr>
              <a:t>Commands</a:t>
            </a:r>
            <a:r>
              <a:rPr lang="pl-PL" dirty="0">
                <a:latin typeface="+mn-lt"/>
                <a:cs typeface="Segoe UI Light" panose="020B0502040204020203" pitchFamily="34" charset="0"/>
              </a:rPr>
              <a:t> PowerShell ASM vs. ARM</a:t>
            </a:r>
          </a:p>
        </p:txBody>
      </p:sp>
      <p:graphicFrame>
        <p:nvGraphicFramePr>
          <p:cNvPr id="4" name="Tabela 3"/>
          <p:cNvGraphicFramePr>
            <a:graphicFrameLocks noGrp="1"/>
          </p:cNvGraphicFramePr>
          <p:nvPr>
            <p:extLst/>
          </p:nvPr>
        </p:nvGraphicFramePr>
        <p:xfrm>
          <a:off x="1378465" y="1988289"/>
          <a:ext cx="9435070" cy="3746485"/>
        </p:xfrm>
        <a:graphic>
          <a:graphicData uri="http://schemas.openxmlformats.org/drawingml/2006/table">
            <a:tbl>
              <a:tblPr firstRow="1" bandRow="1">
                <a:tableStyleId>{5C22544A-7EE6-4342-B048-85BDC9FD1C3A}</a:tableStyleId>
              </a:tblPr>
              <a:tblGrid>
                <a:gridCol w="4717535">
                  <a:extLst>
                    <a:ext uri="{9D8B030D-6E8A-4147-A177-3AD203B41FA5}">
                      <a16:colId xmlns:a16="http://schemas.microsoft.com/office/drawing/2014/main" val="3083571924"/>
                    </a:ext>
                  </a:extLst>
                </a:gridCol>
                <a:gridCol w="4717535">
                  <a:extLst>
                    <a:ext uri="{9D8B030D-6E8A-4147-A177-3AD203B41FA5}">
                      <a16:colId xmlns:a16="http://schemas.microsoft.com/office/drawing/2014/main" val="1623597981"/>
                    </a:ext>
                  </a:extLst>
                </a:gridCol>
              </a:tblGrid>
              <a:tr h="692285">
                <a:tc>
                  <a:txBody>
                    <a:bodyPr/>
                    <a:lstStyle/>
                    <a:p>
                      <a:pPr algn="ctr"/>
                      <a:r>
                        <a:rPr lang="pl-PL" sz="2800" dirty="0">
                          <a:latin typeface="Segoe UI Light" panose="020B0502040204020203" pitchFamily="34" charset="0"/>
                          <a:cs typeface="Segoe UI Light" panose="020B0502040204020203" pitchFamily="34" charset="0"/>
                        </a:rPr>
                        <a:t>ASM</a:t>
                      </a:r>
                    </a:p>
                  </a:txBody>
                  <a:tcPr/>
                </a:tc>
                <a:tc>
                  <a:txBody>
                    <a:bodyPr/>
                    <a:lstStyle/>
                    <a:p>
                      <a:pPr algn="ctr"/>
                      <a:r>
                        <a:rPr lang="pl-PL" sz="2800" dirty="0">
                          <a:latin typeface="Segoe UI Light" panose="020B0502040204020203" pitchFamily="34" charset="0"/>
                          <a:cs typeface="Segoe UI Light" panose="020B0502040204020203" pitchFamily="34" charset="0"/>
                        </a:rPr>
                        <a:t>ARM</a:t>
                      </a:r>
                    </a:p>
                  </a:txBody>
                  <a:tcPr/>
                </a:tc>
                <a:extLst>
                  <a:ext uri="{0D108BD9-81ED-4DB2-BD59-A6C34878D82A}">
                    <a16:rowId xmlns:a16="http://schemas.microsoft.com/office/drawing/2014/main" val="2359707977"/>
                  </a:ext>
                </a:extLst>
              </a:tr>
              <a:tr h="610840">
                <a:tc>
                  <a:txBody>
                    <a:bodyPr/>
                    <a:lstStyle/>
                    <a:p>
                      <a:r>
                        <a:rPr lang="pl-PL" sz="2400" dirty="0" err="1">
                          <a:latin typeface="Segoe UI Light" panose="020B0502040204020203" pitchFamily="34" charset="0"/>
                          <a:cs typeface="Segoe UI Light" panose="020B0502040204020203" pitchFamily="34" charset="0"/>
                        </a:rPr>
                        <a:t>Add-AzureAccount</a:t>
                      </a:r>
                      <a:endParaRPr lang="pl-PL" sz="2400" dirty="0">
                        <a:latin typeface="Segoe UI Light" panose="020B0502040204020203" pitchFamily="34" charset="0"/>
                        <a:cs typeface="Segoe UI Light"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2400" b="1" dirty="0">
                          <a:latin typeface="Segoe UI Light" panose="020B0502040204020203" pitchFamily="34" charset="0"/>
                          <a:cs typeface="Segoe UI Light" panose="020B0502040204020203" pitchFamily="34" charset="0"/>
                        </a:rPr>
                        <a:t>Login</a:t>
                      </a:r>
                      <a:r>
                        <a:rPr lang="pl-PL" sz="2400" dirty="0">
                          <a:latin typeface="Segoe UI Light" panose="020B0502040204020203" pitchFamily="34" charset="0"/>
                          <a:cs typeface="Segoe UI Light" panose="020B0502040204020203" pitchFamily="34" charset="0"/>
                        </a:rPr>
                        <a:t>-</a:t>
                      </a:r>
                      <a:r>
                        <a:rPr lang="pl-PL" sz="2400" dirty="0" err="1">
                          <a:latin typeface="Segoe UI Light" panose="020B0502040204020203" pitchFamily="34" charset="0"/>
                          <a:cs typeface="Segoe UI Light" panose="020B0502040204020203" pitchFamily="34" charset="0"/>
                        </a:rPr>
                        <a:t>Azure</a:t>
                      </a:r>
                      <a:r>
                        <a:rPr lang="pl-PL" sz="2400" b="1" dirty="0" err="1">
                          <a:latin typeface="Segoe UI Light" panose="020B0502040204020203" pitchFamily="34" charset="0"/>
                          <a:cs typeface="Segoe UI Light" panose="020B0502040204020203" pitchFamily="34" charset="0"/>
                        </a:rPr>
                        <a:t>Rm</a:t>
                      </a:r>
                      <a:r>
                        <a:rPr lang="pl-PL" sz="2400" dirty="0" err="1">
                          <a:latin typeface="Segoe UI Light" panose="020B0502040204020203" pitchFamily="34" charset="0"/>
                          <a:cs typeface="Segoe UI Light" panose="020B0502040204020203" pitchFamily="34" charset="0"/>
                        </a:rPr>
                        <a:t>Account</a:t>
                      </a:r>
                      <a:endParaRPr lang="pl-PL"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305447617"/>
                  </a:ext>
                </a:extLst>
              </a:tr>
              <a:tr h="61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2400" dirty="0">
                          <a:latin typeface="Segoe UI Light" panose="020B0502040204020203" pitchFamily="34" charset="0"/>
                          <a:cs typeface="Segoe UI Light" panose="020B0502040204020203" pitchFamily="34" charset="0"/>
                        </a:rPr>
                        <a:t>Get-</a:t>
                      </a:r>
                      <a:r>
                        <a:rPr lang="pl-PL" sz="2400" dirty="0" err="1">
                          <a:latin typeface="Segoe UI Light" panose="020B0502040204020203" pitchFamily="34" charset="0"/>
                          <a:cs typeface="Segoe UI Light" panose="020B0502040204020203" pitchFamily="34" charset="0"/>
                        </a:rPr>
                        <a:t>AzureVM</a:t>
                      </a:r>
                      <a:endParaRPr lang="pl-PL" sz="2400" dirty="0">
                        <a:latin typeface="Segoe UI Light" panose="020B0502040204020203" pitchFamily="34" charset="0"/>
                        <a:cs typeface="Segoe UI Light" panose="020B0502040204020203" pitchFamily="34" charset="0"/>
                      </a:endParaRPr>
                    </a:p>
                  </a:txBody>
                  <a:tcPr/>
                </a:tc>
                <a:tc>
                  <a:txBody>
                    <a:bodyPr/>
                    <a:lstStyle/>
                    <a:p>
                      <a:r>
                        <a:rPr lang="pl-PL" sz="2400" dirty="0">
                          <a:latin typeface="Segoe UI Light" panose="020B0502040204020203" pitchFamily="34" charset="0"/>
                          <a:cs typeface="Segoe UI Light" panose="020B0502040204020203" pitchFamily="34" charset="0"/>
                        </a:rPr>
                        <a:t>Get-</a:t>
                      </a:r>
                      <a:r>
                        <a:rPr lang="pl-PL" sz="2400" dirty="0" err="1">
                          <a:latin typeface="Segoe UI Light" panose="020B0502040204020203" pitchFamily="34" charset="0"/>
                          <a:cs typeface="Segoe UI Light" panose="020B0502040204020203" pitchFamily="34" charset="0"/>
                        </a:rPr>
                        <a:t>Azure</a:t>
                      </a:r>
                      <a:r>
                        <a:rPr lang="pl-PL" sz="2400" b="1" dirty="0" err="1">
                          <a:latin typeface="Segoe UI Light" panose="020B0502040204020203" pitchFamily="34" charset="0"/>
                          <a:cs typeface="Segoe UI Light" panose="020B0502040204020203" pitchFamily="34" charset="0"/>
                        </a:rPr>
                        <a:t>Rm</a:t>
                      </a:r>
                      <a:r>
                        <a:rPr lang="pl-PL" sz="2400" dirty="0" err="1">
                          <a:latin typeface="Segoe UI Light" panose="020B0502040204020203" pitchFamily="34" charset="0"/>
                          <a:cs typeface="Segoe UI Light" panose="020B0502040204020203" pitchFamily="34" charset="0"/>
                        </a:rPr>
                        <a:t>VM</a:t>
                      </a:r>
                      <a:endParaRPr lang="pl-PL"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278947351"/>
                  </a:ext>
                </a:extLst>
              </a:tr>
              <a:tr h="61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2400" dirty="0">
                          <a:latin typeface="Segoe UI Light" panose="020B0502040204020203" pitchFamily="34" charset="0"/>
                          <a:cs typeface="Segoe UI Light" panose="020B0502040204020203" pitchFamily="34" charset="0"/>
                        </a:rPr>
                        <a:t>Get-</a:t>
                      </a:r>
                      <a:r>
                        <a:rPr lang="pl-PL" sz="2400" dirty="0" err="1">
                          <a:latin typeface="Segoe UI Light" panose="020B0502040204020203" pitchFamily="34" charset="0"/>
                          <a:cs typeface="Segoe UI Light" panose="020B0502040204020203" pitchFamily="34" charset="0"/>
                        </a:rPr>
                        <a:t>AzureService</a:t>
                      </a:r>
                      <a:endParaRPr lang="pl-PL" sz="2400" dirty="0">
                        <a:latin typeface="Segoe UI Light" panose="020B0502040204020203" pitchFamily="34" charset="0"/>
                        <a:cs typeface="Segoe UI Light" panose="020B0502040204020203" pitchFamily="34" charset="0"/>
                      </a:endParaRPr>
                    </a:p>
                  </a:txBody>
                  <a:tcPr/>
                </a:tc>
                <a:tc>
                  <a:txBody>
                    <a:bodyPr/>
                    <a:lstStyle/>
                    <a:p>
                      <a:r>
                        <a:rPr lang="pl-PL" sz="2400" dirty="0">
                          <a:latin typeface="Segoe UI Light" panose="020B0502040204020203" pitchFamily="34" charset="0"/>
                          <a:cs typeface="Segoe UI Light" panose="020B0502040204020203" pitchFamily="34" charset="0"/>
                        </a:rPr>
                        <a:t>Get-</a:t>
                      </a:r>
                      <a:r>
                        <a:rPr lang="pl-PL" sz="2400" dirty="0" err="1">
                          <a:latin typeface="Segoe UI Light" panose="020B0502040204020203" pitchFamily="34" charset="0"/>
                          <a:cs typeface="Segoe UI Light" panose="020B0502040204020203" pitchFamily="34" charset="0"/>
                        </a:rPr>
                        <a:t>Azure</a:t>
                      </a:r>
                      <a:r>
                        <a:rPr lang="pl-PL" sz="2400" b="1" dirty="0" err="1">
                          <a:latin typeface="Segoe UI Light" panose="020B0502040204020203" pitchFamily="34" charset="0"/>
                          <a:cs typeface="Segoe UI Light" panose="020B0502040204020203" pitchFamily="34" charset="0"/>
                        </a:rPr>
                        <a:t>RM</a:t>
                      </a:r>
                      <a:r>
                        <a:rPr lang="pl-PL" sz="2400" dirty="0" err="1">
                          <a:latin typeface="Segoe UI Light" panose="020B0502040204020203" pitchFamily="34" charset="0"/>
                          <a:cs typeface="Segoe UI Light" panose="020B0502040204020203" pitchFamily="34" charset="0"/>
                        </a:rPr>
                        <a:t>Resource</a:t>
                      </a:r>
                      <a:endParaRPr lang="pl-PL"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616372937"/>
                  </a:ext>
                </a:extLst>
              </a:tr>
              <a:tr h="610840">
                <a:tc>
                  <a:txBody>
                    <a:bodyPr/>
                    <a:lstStyle/>
                    <a:p>
                      <a:r>
                        <a:rPr lang="pl-PL" sz="2400" dirty="0">
                          <a:latin typeface="Segoe UI Light" panose="020B0502040204020203" pitchFamily="34" charset="0"/>
                          <a:cs typeface="Segoe UI Light" panose="020B0502040204020203" pitchFamily="34" charset="0"/>
                        </a:rPr>
                        <a:t>Get-</a:t>
                      </a:r>
                      <a:r>
                        <a:rPr lang="pl-PL" sz="2400" dirty="0" err="1">
                          <a:latin typeface="Segoe UI Light" panose="020B0502040204020203" pitchFamily="34" charset="0"/>
                          <a:cs typeface="Segoe UI Light" panose="020B0502040204020203" pitchFamily="34" charset="0"/>
                        </a:rPr>
                        <a:t>AzureSubscription</a:t>
                      </a:r>
                      <a:endParaRPr lang="pl-PL" sz="2400" dirty="0">
                        <a:latin typeface="Segoe UI Light" panose="020B0502040204020203" pitchFamily="34" charset="0"/>
                        <a:cs typeface="Segoe UI Light" panose="020B0502040204020203" pitchFamily="34" charset="0"/>
                      </a:endParaRPr>
                    </a:p>
                  </a:txBody>
                  <a:tcPr/>
                </a:tc>
                <a:tc>
                  <a:txBody>
                    <a:bodyPr/>
                    <a:lstStyle/>
                    <a:p>
                      <a:r>
                        <a:rPr lang="pl-PL" sz="2400" dirty="0">
                          <a:latin typeface="Segoe UI Light" panose="020B0502040204020203" pitchFamily="34" charset="0"/>
                          <a:cs typeface="Segoe UI Light" panose="020B0502040204020203" pitchFamily="34" charset="0"/>
                        </a:rPr>
                        <a:t>Get-</a:t>
                      </a:r>
                      <a:r>
                        <a:rPr lang="pl-PL" sz="2400" dirty="0" err="1">
                          <a:latin typeface="Segoe UI Light" panose="020B0502040204020203" pitchFamily="34" charset="0"/>
                          <a:cs typeface="Segoe UI Light" panose="020B0502040204020203" pitchFamily="34" charset="0"/>
                        </a:rPr>
                        <a:t>Azure</a:t>
                      </a:r>
                      <a:r>
                        <a:rPr lang="pl-PL" sz="2400" b="1" dirty="0" err="1">
                          <a:latin typeface="Segoe UI Light" panose="020B0502040204020203" pitchFamily="34" charset="0"/>
                          <a:cs typeface="Segoe UI Light" panose="020B0502040204020203" pitchFamily="34" charset="0"/>
                        </a:rPr>
                        <a:t>Rm</a:t>
                      </a:r>
                      <a:r>
                        <a:rPr lang="pl-PL" sz="2400" dirty="0" err="1">
                          <a:latin typeface="Segoe UI Light" panose="020B0502040204020203" pitchFamily="34" charset="0"/>
                          <a:cs typeface="Segoe UI Light" panose="020B0502040204020203" pitchFamily="34" charset="0"/>
                        </a:rPr>
                        <a:t>Subscription</a:t>
                      </a:r>
                      <a:endParaRPr lang="pl-PL"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933068646"/>
                  </a:ext>
                </a:extLst>
              </a:tr>
              <a:tr h="610840">
                <a:tc>
                  <a:txBody>
                    <a:bodyPr/>
                    <a:lstStyle/>
                    <a:p>
                      <a:r>
                        <a:rPr lang="pl-PL" sz="2400" dirty="0">
                          <a:latin typeface="Segoe UI Light" panose="020B0502040204020203" pitchFamily="34" charset="0"/>
                          <a:cs typeface="Segoe UI Light" panose="020B0502040204020203" pitchFamily="34" charset="0"/>
                        </a:rPr>
                        <a:t>New-</a:t>
                      </a:r>
                      <a:r>
                        <a:rPr lang="pl-PL" sz="2400" dirty="0" err="1">
                          <a:latin typeface="Segoe UI Light" panose="020B0502040204020203" pitchFamily="34" charset="0"/>
                          <a:cs typeface="Segoe UI Light" panose="020B0502040204020203" pitchFamily="34" charset="0"/>
                        </a:rPr>
                        <a:t>AzureResourceGroup</a:t>
                      </a:r>
                      <a:endParaRPr lang="pl-PL" sz="2400" dirty="0">
                        <a:latin typeface="Segoe UI Light" panose="020B0502040204020203" pitchFamily="34" charset="0"/>
                        <a:cs typeface="Segoe UI Light" panose="020B0502040204020203" pitchFamily="34" charset="0"/>
                      </a:endParaRPr>
                    </a:p>
                  </a:txBody>
                  <a:tcPr/>
                </a:tc>
                <a:tc>
                  <a:txBody>
                    <a:bodyPr/>
                    <a:lstStyle/>
                    <a:p>
                      <a:r>
                        <a:rPr lang="pl-PL" sz="2400" dirty="0">
                          <a:latin typeface="Segoe UI Light" panose="020B0502040204020203" pitchFamily="34" charset="0"/>
                          <a:cs typeface="Segoe UI Light" panose="020B0502040204020203" pitchFamily="34" charset="0"/>
                        </a:rPr>
                        <a:t>New-</a:t>
                      </a:r>
                      <a:r>
                        <a:rPr lang="pl-PL" sz="2400" dirty="0" err="1">
                          <a:latin typeface="Segoe UI Light" panose="020B0502040204020203" pitchFamily="34" charset="0"/>
                          <a:cs typeface="Segoe UI Light" panose="020B0502040204020203" pitchFamily="34" charset="0"/>
                        </a:rPr>
                        <a:t>Azure</a:t>
                      </a:r>
                      <a:r>
                        <a:rPr lang="pl-PL" sz="2400" b="1" dirty="0" err="1">
                          <a:latin typeface="Segoe UI Light" panose="020B0502040204020203" pitchFamily="34" charset="0"/>
                          <a:cs typeface="Segoe UI Light" panose="020B0502040204020203" pitchFamily="34" charset="0"/>
                        </a:rPr>
                        <a:t>Rm</a:t>
                      </a:r>
                      <a:r>
                        <a:rPr lang="pl-PL" sz="2400" dirty="0" err="1">
                          <a:latin typeface="Segoe UI Light" panose="020B0502040204020203" pitchFamily="34" charset="0"/>
                          <a:cs typeface="Segoe UI Light" panose="020B0502040204020203" pitchFamily="34" charset="0"/>
                        </a:rPr>
                        <a:t>ResourceGroup</a:t>
                      </a:r>
                      <a:endParaRPr lang="pl-PL"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815977448"/>
                  </a:ext>
                </a:extLst>
              </a:tr>
            </a:tbl>
          </a:graphicData>
        </a:graphic>
      </p:graphicFrame>
      <p:grpSp>
        <p:nvGrpSpPr>
          <p:cNvPr id="5" name="Grupa 4"/>
          <p:cNvGrpSpPr/>
          <p:nvPr/>
        </p:nvGrpSpPr>
        <p:grpSpPr>
          <a:xfrm>
            <a:off x="0" y="6425514"/>
            <a:ext cx="12192000" cy="568507"/>
            <a:chOff x="0" y="6425514"/>
            <a:chExt cx="12192000" cy="568507"/>
          </a:xfrm>
        </p:grpSpPr>
        <p:pic>
          <p:nvPicPr>
            <p:cNvPr id="6" name="Picture 2" descr="zerto-red-on-white-logo-2.gif (1024×6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upload.wikimedia.org/wikipedia/commons/thumb/c/c9/Intel-logo.svg/1280px-Intel-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img.veeam.com/newsroom/graphics/logo2014/veeam_2014_logo_col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warehouse.lococock.com/logo/netia/Logo-Netia-4K-Whit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Łącznik prosty 9"/>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1" name="Obraz 10"/>
            <p:cNvPicPr>
              <a:picLocks noChangeAspect="1"/>
            </p:cNvPicPr>
            <p:nvPr/>
          </p:nvPicPr>
          <p:blipFill>
            <a:blip r:embed="rId6"/>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1796741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latin typeface="Segoe UI Light" panose="020B0502040204020203" pitchFamily="34" charset="0"/>
                <a:cs typeface="Segoe UI Light" panose="020B0502040204020203" pitchFamily="34" charset="0"/>
              </a:rPr>
              <a:t>Keep</a:t>
            </a:r>
            <a:r>
              <a:rPr lang="pl-PL" dirty="0">
                <a:latin typeface="Segoe UI Light" panose="020B0502040204020203" pitchFamily="34" charset="0"/>
                <a:cs typeface="Segoe UI Light" panose="020B0502040204020203" pitchFamily="34" charset="0"/>
              </a:rPr>
              <a:t> in </a:t>
            </a:r>
            <a:r>
              <a:rPr lang="pl-PL" dirty="0" err="1">
                <a:latin typeface="Segoe UI Light" panose="020B0502040204020203" pitchFamily="34" charset="0"/>
                <a:cs typeface="Segoe UI Light" panose="020B0502040204020203" pitchFamily="34" charset="0"/>
              </a:rPr>
              <a:t>touch</a:t>
            </a:r>
            <a:r>
              <a:rPr lang="pl-PL" dirty="0">
                <a:latin typeface="Segoe UI Light" panose="020B0502040204020203" pitchFamily="34" charset="0"/>
                <a:cs typeface="Segoe UI Light" panose="020B0502040204020203" pitchFamily="34" charset="0"/>
              </a:rPr>
              <a:t> with </a:t>
            </a:r>
            <a:r>
              <a:rPr lang="pl-PL" dirty="0" err="1">
                <a:latin typeface="Segoe UI Light" panose="020B0502040204020203" pitchFamily="34" charset="0"/>
                <a:cs typeface="Segoe UI Light" panose="020B0502040204020203" pitchFamily="34" charset="0"/>
              </a:rPr>
              <a:t>Azure</a:t>
            </a:r>
            <a:endParaRPr lang="pl-PL" dirty="0">
              <a:latin typeface="Segoe UI Light" panose="020B0502040204020203" pitchFamily="34" charset="0"/>
              <a:cs typeface="Segoe UI Light" panose="020B0502040204020203" pitchFamily="34" charset="0"/>
            </a:endParaRPr>
          </a:p>
        </p:txBody>
      </p:sp>
      <p:sp>
        <p:nvSpPr>
          <p:cNvPr id="3" name="Symbol zastępczy zawartości 2"/>
          <p:cNvSpPr>
            <a:spLocks noGrp="1"/>
          </p:cNvSpPr>
          <p:nvPr>
            <p:ph idx="1"/>
          </p:nvPr>
        </p:nvSpPr>
        <p:spPr/>
        <p:txBody>
          <a:bodyPr/>
          <a:lstStyle/>
          <a:p>
            <a:r>
              <a:rPr lang="pl-PL" dirty="0">
                <a:latin typeface="Segoe UI Light" panose="020B0502040204020203" pitchFamily="34" charset="0"/>
                <a:cs typeface="Segoe UI Light" panose="020B0502040204020203" pitchFamily="34" charset="0"/>
              </a:rPr>
              <a:t>Web Installer 5.0</a:t>
            </a:r>
          </a:p>
          <a:p>
            <a:r>
              <a:rPr lang="pl-PL" dirty="0">
                <a:latin typeface="Segoe UI Light" panose="020B0502040204020203" pitchFamily="34" charset="0"/>
                <a:cs typeface="Segoe UI Light" panose="020B0502040204020203" pitchFamily="34" charset="0"/>
                <a:hlinkClick r:id="rId2"/>
              </a:rPr>
              <a:t>https://www.microsoft.com/web/downloads/platform.aspx</a:t>
            </a:r>
            <a:endParaRPr lang="pl-PL" dirty="0">
              <a:latin typeface="Segoe UI Light" panose="020B0502040204020203" pitchFamily="34" charset="0"/>
              <a:cs typeface="Segoe UI Light" panose="020B0502040204020203" pitchFamily="34" charset="0"/>
            </a:endParaRPr>
          </a:p>
          <a:p>
            <a:r>
              <a:rPr lang="pl-PL" dirty="0">
                <a:latin typeface="Segoe UI Light" panose="020B0502040204020203" pitchFamily="34" charset="0"/>
                <a:cs typeface="Segoe UI Light" panose="020B0502040204020203" pitchFamily="34" charset="0"/>
              </a:rPr>
              <a:t>PowerShell Azure – </a:t>
            </a:r>
            <a:r>
              <a:rPr lang="pl-PL" dirty="0" err="1">
                <a:latin typeface="Segoe UI Light" panose="020B0502040204020203" pitchFamily="34" charset="0"/>
                <a:cs typeface="Segoe UI Light" panose="020B0502040204020203" pitchFamily="34" charset="0"/>
              </a:rPr>
              <a:t>release</a:t>
            </a:r>
            <a:endParaRPr lang="pl-PL" dirty="0">
              <a:latin typeface="Segoe UI Light" panose="020B0502040204020203" pitchFamily="34" charset="0"/>
              <a:cs typeface="Segoe UI Light" panose="020B0502040204020203" pitchFamily="34" charset="0"/>
            </a:endParaRPr>
          </a:p>
          <a:p>
            <a:r>
              <a:rPr lang="pl-PL" dirty="0">
                <a:latin typeface="Segoe UI Light" panose="020B0502040204020203" pitchFamily="34" charset="0"/>
                <a:cs typeface="Segoe UI Light" panose="020B0502040204020203" pitchFamily="34" charset="0"/>
                <a:hlinkClick r:id="rId3"/>
              </a:rPr>
              <a:t>https://github.com/Azure/azure-powershell/releases</a:t>
            </a:r>
            <a:endParaRPr lang="pl-PL" dirty="0">
              <a:latin typeface="Segoe UI Light" panose="020B0502040204020203" pitchFamily="34" charset="0"/>
              <a:cs typeface="Segoe UI Light" panose="020B0502040204020203" pitchFamily="34" charset="0"/>
            </a:endParaRPr>
          </a:p>
          <a:p>
            <a:r>
              <a:rPr lang="pl-PL" dirty="0">
                <a:latin typeface="Segoe UI Light" panose="020B0502040204020203" pitchFamily="34" charset="0"/>
                <a:cs typeface="Segoe UI Light" panose="020B0502040204020203" pitchFamily="34" charset="0"/>
              </a:rPr>
              <a:t>Blog</a:t>
            </a:r>
          </a:p>
          <a:p>
            <a:r>
              <a:rPr lang="pl-PL" dirty="0">
                <a:latin typeface="Segoe UI Light" panose="020B0502040204020203" pitchFamily="34" charset="0"/>
                <a:cs typeface="Segoe UI Light" panose="020B0502040204020203" pitchFamily="34" charset="0"/>
                <a:hlinkClick r:id="rId4"/>
              </a:rPr>
              <a:t>https://azure.microsoft.com/en-us/blog/</a:t>
            </a:r>
            <a:endParaRPr lang="pl-PL" dirty="0">
              <a:latin typeface="Segoe UI Light" panose="020B0502040204020203" pitchFamily="34" charset="0"/>
              <a:cs typeface="Segoe UI Light" panose="020B0502040204020203" pitchFamily="34" charset="0"/>
            </a:endParaRPr>
          </a:p>
          <a:p>
            <a:endParaRPr lang="pl-PL" dirty="0">
              <a:latin typeface="Segoe UI Light" panose="020B0502040204020203" pitchFamily="34" charset="0"/>
              <a:cs typeface="Segoe UI Light" panose="020B0502040204020203" pitchFamily="34" charset="0"/>
            </a:endParaRPr>
          </a:p>
        </p:txBody>
      </p:sp>
      <p:grpSp>
        <p:nvGrpSpPr>
          <p:cNvPr id="4" name="Grupa 3"/>
          <p:cNvGrpSpPr/>
          <p:nvPr/>
        </p:nvGrpSpPr>
        <p:grpSpPr>
          <a:xfrm>
            <a:off x="0" y="6425514"/>
            <a:ext cx="12192000" cy="568507"/>
            <a:chOff x="0" y="6425514"/>
            <a:chExt cx="12192000" cy="568507"/>
          </a:xfrm>
        </p:grpSpPr>
        <p:pic>
          <p:nvPicPr>
            <p:cNvPr id="5" name="Picture 2" descr="zerto-red-on-white-logo-2.gif (1024×6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upload.wikimedia.org/wikipedia/commons/thumb/c/c9/Intel-logo.svg/1280px-Intel-logo.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img.veeam.com/newsroom/graphics/logo2014/veeam_2014_logo_col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warehouse.lococock.com/logo/netia/Logo-Netia-4K-Whit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Łącznik prosty 8"/>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0" name="Obraz 9"/>
            <p:cNvPicPr>
              <a:picLocks noChangeAspect="1"/>
            </p:cNvPicPr>
            <p:nvPr/>
          </p:nvPicPr>
          <p:blipFill>
            <a:blip r:embed="rId9"/>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2304419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a:p>
        </p:txBody>
      </p:sp>
      <p:pic>
        <p:nvPicPr>
          <p:cNvPr id="4" name="Obraz 3"/>
          <p:cNvPicPr>
            <a:picLocks noChangeAspect="1"/>
          </p:cNvPicPr>
          <p:nvPr/>
        </p:nvPicPr>
        <p:blipFill>
          <a:blip r:embed="rId2"/>
          <a:stretch>
            <a:fillRect/>
          </a:stretch>
        </p:blipFill>
        <p:spPr>
          <a:xfrm>
            <a:off x="1363792" y="89317"/>
            <a:ext cx="9464416" cy="6295666"/>
          </a:xfrm>
          <a:prstGeom prst="rect">
            <a:avLst/>
          </a:prstGeom>
        </p:spPr>
      </p:pic>
      <p:grpSp>
        <p:nvGrpSpPr>
          <p:cNvPr id="5" name="Grupa 4"/>
          <p:cNvGrpSpPr/>
          <p:nvPr/>
        </p:nvGrpSpPr>
        <p:grpSpPr>
          <a:xfrm>
            <a:off x="0" y="6425514"/>
            <a:ext cx="12192000" cy="568507"/>
            <a:chOff x="0" y="6425514"/>
            <a:chExt cx="12192000" cy="568507"/>
          </a:xfrm>
        </p:grpSpPr>
        <p:pic>
          <p:nvPicPr>
            <p:cNvPr id="6" name="Picture 2" descr="zerto-red-on-white-logo-2.gif (1024×6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upload.wikimedia.org/wikipedia/commons/thumb/c/c9/Intel-logo.svg/1280px-Intel-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img.veeam.com/newsroom/graphics/logo2014/veeam_2014_logo_col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warehouse.lococock.com/logo/netia/Logo-Netia-4K-Whit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Łącznik prosty 9"/>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1" name="Obraz 10"/>
            <p:cNvPicPr>
              <a:picLocks noChangeAspect="1"/>
            </p:cNvPicPr>
            <p:nvPr/>
          </p:nvPicPr>
          <p:blipFill>
            <a:blip r:embed="rId7"/>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4208613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a:p>
        </p:txBody>
      </p:sp>
      <p:pic>
        <p:nvPicPr>
          <p:cNvPr id="4" name="Obraz 3"/>
          <p:cNvPicPr>
            <a:picLocks noChangeAspect="1"/>
          </p:cNvPicPr>
          <p:nvPr/>
        </p:nvPicPr>
        <p:blipFill>
          <a:blip r:embed="rId2"/>
          <a:stretch>
            <a:fillRect/>
          </a:stretch>
        </p:blipFill>
        <p:spPr>
          <a:xfrm>
            <a:off x="1211076" y="29792"/>
            <a:ext cx="9769848" cy="6438524"/>
          </a:xfrm>
          <a:prstGeom prst="rect">
            <a:avLst/>
          </a:prstGeom>
        </p:spPr>
      </p:pic>
      <p:grpSp>
        <p:nvGrpSpPr>
          <p:cNvPr id="5" name="Grupa 4"/>
          <p:cNvGrpSpPr/>
          <p:nvPr/>
        </p:nvGrpSpPr>
        <p:grpSpPr>
          <a:xfrm>
            <a:off x="0" y="6425514"/>
            <a:ext cx="12192000" cy="568507"/>
            <a:chOff x="0" y="6425514"/>
            <a:chExt cx="12192000" cy="568507"/>
          </a:xfrm>
        </p:grpSpPr>
        <p:pic>
          <p:nvPicPr>
            <p:cNvPr id="6" name="Picture 2" descr="zerto-red-on-white-logo-2.gif (1024×6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upload.wikimedia.org/wikipedia/commons/thumb/c/c9/Intel-logo.svg/1280px-Intel-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img.veeam.com/newsroom/graphics/logo2014/veeam_2014_logo_col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warehouse.lococock.com/logo/netia/Logo-Netia-4K-Whit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Łącznik prosty 9"/>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1" name="Obraz 10"/>
            <p:cNvPicPr>
              <a:picLocks noChangeAspect="1"/>
            </p:cNvPicPr>
            <p:nvPr/>
          </p:nvPicPr>
          <p:blipFill>
            <a:blip r:embed="rId7"/>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1555849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a:p>
        </p:txBody>
      </p:sp>
      <p:grpSp>
        <p:nvGrpSpPr>
          <p:cNvPr id="4" name="Grupa 3"/>
          <p:cNvGrpSpPr/>
          <p:nvPr/>
        </p:nvGrpSpPr>
        <p:grpSpPr>
          <a:xfrm>
            <a:off x="0" y="6425514"/>
            <a:ext cx="12192000" cy="568507"/>
            <a:chOff x="0" y="6425514"/>
            <a:chExt cx="12192000" cy="568507"/>
          </a:xfrm>
        </p:grpSpPr>
        <p:pic>
          <p:nvPicPr>
            <p:cNvPr id="5" name="Picture 2" descr="zerto-red-on-white-logo-2.gif (1024×6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upload.wikimedia.org/wikipedia/commons/thumb/c/c9/Intel-logo.svg/1280px-Intel-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img.veeam.com/newsroom/graphics/logo2014/veeam_2014_logo_col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warehouse.lococock.com/logo/netia/Logo-Netia-4K-Whit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Łącznik prosty 8"/>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0" name="Obraz 9"/>
            <p:cNvPicPr>
              <a:picLocks noChangeAspect="1"/>
            </p:cNvPicPr>
            <p:nvPr/>
          </p:nvPicPr>
          <p:blipFill>
            <a:blip r:embed="rId6"/>
            <a:stretch>
              <a:fillRect/>
            </a:stretch>
          </p:blipFill>
          <p:spPr>
            <a:xfrm>
              <a:off x="8354712" y="6524374"/>
              <a:ext cx="3829050" cy="314325"/>
            </a:xfrm>
            <a:prstGeom prst="rect">
              <a:avLst/>
            </a:prstGeom>
          </p:spPr>
        </p:pic>
      </p:grpSp>
      <p:pic>
        <p:nvPicPr>
          <p:cNvPr id="11" name="Obraz 10"/>
          <p:cNvPicPr>
            <a:picLocks noChangeAspect="1"/>
          </p:cNvPicPr>
          <p:nvPr/>
        </p:nvPicPr>
        <p:blipFill>
          <a:blip r:embed="rId7"/>
          <a:stretch>
            <a:fillRect/>
          </a:stretch>
        </p:blipFill>
        <p:spPr>
          <a:xfrm>
            <a:off x="2021965" y="52077"/>
            <a:ext cx="8148070" cy="6332906"/>
          </a:xfrm>
          <a:prstGeom prst="rect">
            <a:avLst/>
          </a:prstGeom>
        </p:spPr>
      </p:pic>
    </p:spTree>
    <p:extLst>
      <p:ext uri="{BB962C8B-B14F-4D97-AF65-F5344CB8AC3E}">
        <p14:creationId xmlns:p14="http://schemas.microsoft.com/office/powerpoint/2010/main" val="1732223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ytuł 1"/>
          <p:cNvSpPr>
            <a:spLocks noGrp="1"/>
          </p:cNvSpPr>
          <p:nvPr>
            <p:ph type="title"/>
          </p:nvPr>
        </p:nvSpPr>
        <p:spPr>
          <a:xfrm>
            <a:off x="838200" y="365125"/>
            <a:ext cx="10515600" cy="1325563"/>
          </a:xfrm>
        </p:spPr>
        <p:txBody>
          <a:bodyPr/>
          <a:lstStyle/>
          <a:p>
            <a:r>
              <a:rPr lang="pl-PL" dirty="0" err="1">
                <a:latin typeface="Segoe UI Light" panose="020B0502040204020203" pitchFamily="34" charset="0"/>
                <a:cs typeface="Segoe UI Light" panose="020B0502040204020203" pitchFamily="34" charset="0"/>
              </a:rPr>
              <a:t>About</a:t>
            </a:r>
            <a:r>
              <a:rPr lang="pl-PL" dirty="0">
                <a:latin typeface="Segoe UI Light" panose="020B0502040204020203" pitchFamily="34" charset="0"/>
                <a:cs typeface="Segoe UI Light" panose="020B0502040204020203" pitchFamily="34" charset="0"/>
              </a:rPr>
              <a:t> Me</a:t>
            </a:r>
          </a:p>
        </p:txBody>
      </p:sp>
      <p:sp>
        <p:nvSpPr>
          <p:cNvPr id="13" name="Symbol zastępczy zawartości 2"/>
          <p:cNvSpPr>
            <a:spLocks noGrp="1"/>
          </p:cNvSpPr>
          <p:nvPr>
            <p:ph idx="1"/>
          </p:nvPr>
        </p:nvSpPr>
        <p:spPr>
          <a:xfrm>
            <a:off x="838200" y="1825625"/>
            <a:ext cx="10515600" cy="4351338"/>
          </a:xfrm>
        </p:spPr>
        <p:txBody>
          <a:bodyPr>
            <a:normAutofit/>
          </a:bodyPr>
          <a:lstStyle/>
          <a:p>
            <a:r>
              <a:rPr lang="pl-PL" dirty="0" err="1">
                <a:latin typeface="Segoe UI Light" panose="020B0502040204020203" pitchFamily="34" charset="0"/>
                <a:cs typeface="Segoe UI Light" panose="020B0502040204020203" pitchFamily="34" charset="0"/>
              </a:rPr>
              <a:t>Currently</a:t>
            </a:r>
            <a:r>
              <a:rPr lang="pl-PL" dirty="0">
                <a:latin typeface="Segoe UI Light" panose="020B0502040204020203" pitchFamily="34" charset="0"/>
                <a:cs typeface="Segoe UI Light" panose="020B0502040204020203" pitchFamily="34" charset="0"/>
              </a:rPr>
              <a:t> </a:t>
            </a:r>
            <a:r>
              <a:rPr lang="pl-PL" dirty="0" err="1">
                <a:latin typeface="Segoe UI Light" panose="020B0502040204020203" pitchFamily="34" charset="0"/>
                <a:cs typeface="Segoe UI Light" panose="020B0502040204020203" pitchFamily="34" charset="0"/>
              </a:rPr>
              <a:t>working</a:t>
            </a:r>
            <a:r>
              <a:rPr lang="pl-PL" dirty="0">
                <a:latin typeface="Segoe UI Light" panose="020B0502040204020203" pitchFamily="34" charset="0"/>
                <a:cs typeface="Segoe UI Light" panose="020B0502040204020203" pitchFamily="34" charset="0"/>
              </a:rPr>
              <a:t> in IBM</a:t>
            </a:r>
          </a:p>
          <a:p>
            <a:r>
              <a:rPr lang="pl-PL" dirty="0">
                <a:latin typeface="Segoe UI Light" panose="020B0502040204020203" pitchFamily="34" charset="0"/>
                <a:cs typeface="Segoe UI Light" panose="020B0502040204020203" pitchFamily="34" charset="0"/>
              </a:rPr>
              <a:t>Blog: </a:t>
            </a:r>
            <a:r>
              <a:rPr lang="pl-PL" sz="2400" b="1" dirty="0">
                <a:latin typeface="Segoe UI Light" panose="020B0502040204020203" pitchFamily="34" charset="0"/>
                <a:cs typeface="Segoe UI Light" panose="020B0502040204020203" pitchFamily="34" charset="0"/>
                <a:hlinkClick r:id="rId3"/>
              </a:rPr>
              <a:t>http://justcloud.pl</a:t>
            </a:r>
            <a:endParaRPr lang="pl-PL" sz="2400" b="1" dirty="0">
              <a:latin typeface="Segoe UI Light" panose="020B0502040204020203" pitchFamily="34" charset="0"/>
              <a:cs typeface="Segoe UI Light" panose="020B0502040204020203" pitchFamily="34" charset="0"/>
            </a:endParaRPr>
          </a:p>
          <a:p>
            <a:r>
              <a:rPr lang="pl-PL" dirty="0">
                <a:latin typeface="Segoe UI Light" panose="020B0502040204020203" pitchFamily="34" charset="0"/>
                <a:cs typeface="Segoe UI Light" panose="020B0502040204020203" pitchFamily="34" charset="0"/>
              </a:rPr>
              <a:t>FB </a:t>
            </a:r>
            <a:r>
              <a:rPr lang="pl-PL" dirty="0" err="1">
                <a:latin typeface="Segoe UI Light" panose="020B0502040204020203" pitchFamily="34" charset="0"/>
                <a:cs typeface="Segoe UI Light" panose="020B0502040204020203" pitchFamily="34" charset="0"/>
              </a:rPr>
              <a:t>Page</a:t>
            </a:r>
            <a:r>
              <a:rPr lang="pl-PL" dirty="0">
                <a:latin typeface="Segoe UI Light" panose="020B0502040204020203" pitchFamily="34" charset="0"/>
                <a:cs typeface="Segoe UI Light" panose="020B0502040204020203" pitchFamily="34" charset="0"/>
              </a:rPr>
              <a:t>: </a:t>
            </a:r>
            <a:r>
              <a:rPr lang="pl-PL" sz="2400" b="1" dirty="0">
                <a:latin typeface="Segoe UI Light" panose="020B0502040204020203" pitchFamily="34" charset="0"/>
                <a:cs typeface="Segoe UI Light" panose="020B0502040204020203" pitchFamily="34" charset="0"/>
                <a:hlinkClick r:id="rId4"/>
              </a:rPr>
              <a:t>http://facebook.com/justcloudpl</a:t>
            </a:r>
            <a:endParaRPr lang="pl-PL" sz="2400" b="1" dirty="0">
              <a:latin typeface="Segoe UI Light" panose="020B0502040204020203" pitchFamily="34" charset="0"/>
              <a:cs typeface="Segoe UI Light" panose="020B0502040204020203" pitchFamily="34" charset="0"/>
            </a:endParaRPr>
          </a:p>
          <a:p>
            <a:r>
              <a:rPr lang="pl-PL" sz="2400" dirty="0">
                <a:latin typeface="Segoe UI Light" panose="020B0502040204020203" pitchFamily="34" charset="0"/>
                <a:cs typeface="Segoe UI Light" panose="020B0502040204020203" pitchFamily="34" charset="0"/>
              </a:rPr>
              <a:t>Twitter: @</a:t>
            </a:r>
            <a:r>
              <a:rPr lang="pl-PL" sz="2400" dirty="0" err="1">
                <a:latin typeface="Segoe UI Light" panose="020B0502040204020203" pitchFamily="34" charset="0"/>
                <a:cs typeface="Segoe UI Light" panose="020B0502040204020203" pitchFamily="34" charset="0"/>
              </a:rPr>
              <a:t>RogalaPiotr</a:t>
            </a:r>
            <a:endParaRPr lang="pl-PL" dirty="0">
              <a:latin typeface="Segoe UI Light" panose="020B0502040204020203" pitchFamily="34" charset="0"/>
              <a:cs typeface="Segoe UI Light" panose="020B0502040204020203" pitchFamily="34" charset="0"/>
            </a:endParaRPr>
          </a:p>
          <a:p>
            <a:r>
              <a:rPr lang="pl-PL" dirty="0">
                <a:latin typeface="Segoe UI Light" panose="020B0502040204020203" pitchFamily="34" charset="0"/>
                <a:cs typeface="Segoe UI Light" panose="020B0502040204020203" pitchFamily="34" charset="0"/>
              </a:rPr>
              <a:t>Group leader: </a:t>
            </a:r>
          </a:p>
          <a:p>
            <a:pPr marL="0" indent="0">
              <a:buNone/>
            </a:pPr>
            <a:r>
              <a:rPr lang="pl-PL" b="1" dirty="0">
                <a:latin typeface="Segoe UI Light" panose="020B0502040204020203" pitchFamily="34" charset="0"/>
                <a:cs typeface="Segoe UI Light" panose="020B0502040204020203" pitchFamily="34" charset="0"/>
              </a:rPr>
              <a:t>	M</a:t>
            </a:r>
            <a:r>
              <a:rPr lang="pl-PL" dirty="0">
                <a:latin typeface="Segoe UI Light" panose="020B0502040204020203" pitchFamily="34" charset="0"/>
                <a:cs typeface="Segoe UI Light" panose="020B0502040204020203" pitchFamily="34" charset="0"/>
              </a:rPr>
              <a:t>icrosoft </a:t>
            </a:r>
            <a:r>
              <a:rPr lang="pl-PL" b="1" dirty="0">
                <a:latin typeface="Segoe UI Light" panose="020B0502040204020203" pitchFamily="34" charset="0"/>
                <a:cs typeface="Segoe UI Light" panose="020B0502040204020203" pitchFamily="34" charset="0"/>
              </a:rPr>
              <a:t>A</a:t>
            </a:r>
            <a:r>
              <a:rPr lang="pl-PL" dirty="0">
                <a:latin typeface="Segoe UI Light" panose="020B0502040204020203" pitchFamily="34" charset="0"/>
                <a:cs typeface="Segoe UI Light" panose="020B0502040204020203" pitchFamily="34" charset="0"/>
              </a:rPr>
              <a:t>zure </a:t>
            </a:r>
            <a:r>
              <a:rPr lang="pl-PL" b="1" dirty="0">
                <a:latin typeface="Segoe UI Light" panose="020B0502040204020203" pitchFamily="34" charset="0"/>
                <a:cs typeface="Segoe UI Light" panose="020B0502040204020203" pitchFamily="34" charset="0"/>
              </a:rPr>
              <a:t>U</a:t>
            </a:r>
            <a:r>
              <a:rPr lang="pl-PL" dirty="0">
                <a:latin typeface="Segoe UI Light" panose="020B0502040204020203" pitchFamily="34" charset="0"/>
                <a:cs typeface="Segoe UI Light" panose="020B0502040204020203" pitchFamily="34" charset="0"/>
              </a:rPr>
              <a:t>ser </a:t>
            </a:r>
            <a:r>
              <a:rPr lang="pl-PL" b="1" dirty="0">
                <a:latin typeface="Segoe UI Light" panose="020B0502040204020203" pitchFamily="34" charset="0"/>
                <a:cs typeface="Segoe UI Light" panose="020B0502040204020203" pitchFamily="34" charset="0"/>
              </a:rPr>
              <a:t>G</a:t>
            </a:r>
            <a:r>
              <a:rPr lang="pl-PL" dirty="0">
                <a:latin typeface="Segoe UI Light" panose="020B0502040204020203" pitchFamily="34" charset="0"/>
                <a:cs typeface="Segoe UI Light" panose="020B0502040204020203" pitchFamily="34" charset="0"/>
              </a:rPr>
              <a:t>roup </a:t>
            </a:r>
            <a:r>
              <a:rPr lang="pl-PL" b="1" dirty="0">
                <a:latin typeface="Segoe UI Light" panose="020B0502040204020203" pitchFamily="34" charset="0"/>
                <a:cs typeface="Segoe UI Light" panose="020B0502040204020203" pitchFamily="34" charset="0"/>
              </a:rPr>
              <a:t>P</a:t>
            </a:r>
            <a:r>
              <a:rPr lang="pl-PL" dirty="0">
                <a:latin typeface="Segoe UI Light" panose="020B0502040204020203" pitchFamily="34" charset="0"/>
                <a:cs typeface="Segoe UI Light" panose="020B0502040204020203" pitchFamily="34" charset="0"/>
              </a:rPr>
              <a:t>oland</a:t>
            </a:r>
          </a:p>
          <a:p>
            <a:pPr marL="0" indent="0">
              <a:buNone/>
            </a:pPr>
            <a:r>
              <a:rPr lang="pl-PL" sz="2000" dirty="0">
                <a:latin typeface="Segoe UI Light" panose="020B0502040204020203" pitchFamily="34" charset="0"/>
                <a:cs typeface="Segoe UI Light" panose="020B0502040204020203" pitchFamily="34" charset="0"/>
              </a:rPr>
              <a:t>	</a:t>
            </a:r>
            <a:r>
              <a:rPr lang="pl-PL" sz="2400" b="1" dirty="0">
                <a:latin typeface="Segoe UI Light" panose="020B0502040204020203" pitchFamily="34" charset="0"/>
                <a:cs typeface="Segoe UI Light" panose="020B0502040204020203" pitchFamily="34" charset="0"/>
                <a:hlinkClick r:id="rId5"/>
              </a:rPr>
              <a:t>http://azureug.org</a:t>
            </a:r>
            <a:endParaRPr lang="pl-PL" sz="2400" b="1" dirty="0">
              <a:latin typeface="Segoe UI Light" panose="020B0502040204020203" pitchFamily="34" charset="0"/>
              <a:cs typeface="Segoe UI Light" panose="020B0502040204020203" pitchFamily="34" charset="0"/>
            </a:endParaRPr>
          </a:p>
          <a:p>
            <a:r>
              <a:rPr lang="pl-PL" dirty="0" err="1">
                <a:latin typeface="Segoe UI Light" panose="020B0502040204020203" pitchFamily="34" charset="0"/>
                <a:cs typeface="Segoe UI Light" panose="020B0502040204020203" pitchFamily="34" charset="0"/>
              </a:rPr>
              <a:t>Getting</a:t>
            </a:r>
            <a:r>
              <a:rPr lang="pl-PL" dirty="0">
                <a:latin typeface="Segoe UI Light" panose="020B0502040204020203" pitchFamily="34" charset="0"/>
                <a:cs typeface="Segoe UI Light" panose="020B0502040204020203" pitchFamily="34" charset="0"/>
              </a:rPr>
              <a:t> </a:t>
            </a:r>
            <a:r>
              <a:rPr lang="pl-PL" dirty="0" err="1">
                <a:latin typeface="Segoe UI Light" panose="020B0502040204020203" pitchFamily="34" charset="0"/>
                <a:cs typeface="Segoe UI Light" panose="020B0502040204020203" pitchFamily="34" charset="0"/>
              </a:rPr>
              <a:t>involve</a:t>
            </a:r>
            <a:r>
              <a:rPr lang="pl-PL" dirty="0">
                <a:latin typeface="Segoe UI Light" panose="020B0502040204020203" pitchFamily="34" charset="0"/>
                <a:cs typeface="Segoe UI Light" panose="020B0502040204020203" pitchFamily="34" charset="0"/>
              </a:rPr>
              <a:t> Azure </a:t>
            </a:r>
            <a:r>
              <a:rPr lang="pl-PL" dirty="0" err="1">
                <a:latin typeface="Segoe UI Light" panose="020B0502040204020203" pitchFamily="34" charset="0"/>
                <a:cs typeface="Segoe UI Light" panose="020B0502040204020203" pitchFamily="34" charset="0"/>
              </a:rPr>
              <a:t>solutions</a:t>
            </a:r>
            <a:endParaRPr lang="pl-PL" dirty="0">
              <a:latin typeface="Segoe UI Light" panose="020B0502040204020203" pitchFamily="34" charset="0"/>
              <a:cs typeface="Segoe UI Light" panose="020B0502040204020203" pitchFamily="34" charset="0"/>
            </a:endParaRPr>
          </a:p>
        </p:txBody>
      </p:sp>
      <p:pic>
        <p:nvPicPr>
          <p:cNvPr id="14" name="Obraz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6050" y="1690688"/>
            <a:ext cx="2527549" cy="3093308"/>
          </a:xfrm>
          <a:prstGeom prst="rect">
            <a:avLst/>
          </a:prstGeom>
        </p:spPr>
      </p:pic>
      <p:grpSp>
        <p:nvGrpSpPr>
          <p:cNvPr id="5" name="Grupa 4"/>
          <p:cNvGrpSpPr/>
          <p:nvPr/>
        </p:nvGrpSpPr>
        <p:grpSpPr>
          <a:xfrm>
            <a:off x="0" y="6425514"/>
            <a:ext cx="12192000" cy="568507"/>
            <a:chOff x="0" y="6425514"/>
            <a:chExt cx="12192000" cy="568507"/>
          </a:xfrm>
        </p:grpSpPr>
        <p:pic>
          <p:nvPicPr>
            <p:cNvPr id="6" name="Picture 2" descr="zerto-red-on-white-logo-2.gif (1024×6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upload.wikimedia.org/wikipedia/commons/thumb/c/c9/Intel-logo.svg/1280px-Intel-logo.sv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img.veeam.com/newsroom/graphics/logo2014/veeam_2014_logo_color.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warehouse.lococock.com/logo/netia/Logo-Netia-4K-White.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Łącznik prosty 9"/>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1" name="Obraz 10"/>
            <p:cNvPicPr>
              <a:picLocks noChangeAspect="1"/>
            </p:cNvPicPr>
            <p:nvPr/>
          </p:nvPicPr>
          <p:blipFill>
            <a:blip r:embed="rId11"/>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1443828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latin typeface="Segoe UI Light" panose="020B0502040204020203" pitchFamily="34" charset="0"/>
                <a:cs typeface="Segoe UI Light" panose="020B0502040204020203" pitchFamily="34" charset="0"/>
              </a:rPr>
              <a:t>Downtime</a:t>
            </a:r>
            <a:r>
              <a:rPr lang="pl-PL" dirty="0">
                <a:latin typeface="Segoe UI Light" panose="020B0502040204020203" pitchFamily="34" charset="0"/>
                <a:cs typeface="Segoe UI Light" panose="020B0502040204020203" pitchFamily="34" charset="0"/>
              </a:rPr>
              <a:t>, </a:t>
            </a:r>
            <a:r>
              <a:rPr lang="pl-PL" dirty="0" err="1">
                <a:latin typeface="Segoe UI Light" panose="020B0502040204020203" pitchFamily="34" charset="0"/>
                <a:cs typeface="Segoe UI Light" panose="020B0502040204020203" pitchFamily="34" charset="0"/>
              </a:rPr>
              <a:t>Outages</a:t>
            </a:r>
            <a:r>
              <a:rPr lang="pl-PL" dirty="0">
                <a:latin typeface="Segoe UI Light" panose="020B0502040204020203" pitchFamily="34" charset="0"/>
                <a:cs typeface="Segoe UI Light" panose="020B0502040204020203" pitchFamily="34" charset="0"/>
              </a:rPr>
              <a:t> and </a:t>
            </a:r>
            <a:r>
              <a:rPr lang="pl-PL" dirty="0" err="1">
                <a:latin typeface="Segoe UI Light" panose="020B0502040204020203" pitchFamily="34" charset="0"/>
                <a:cs typeface="Segoe UI Light" panose="020B0502040204020203" pitchFamily="34" charset="0"/>
              </a:rPr>
              <a:t>Failures</a:t>
            </a:r>
            <a:endParaRPr lang="pl-PL" dirty="0">
              <a:latin typeface="Segoe UI Light" panose="020B0502040204020203" pitchFamily="34" charset="0"/>
              <a:cs typeface="Segoe UI Light" panose="020B0502040204020203" pitchFamily="34" charset="0"/>
            </a:endParaRPr>
          </a:p>
        </p:txBody>
      </p:sp>
      <p:sp>
        <p:nvSpPr>
          <p:cNvPr id="3" name="Symbol zastępczy zawartości 2"/>
          <p:cNvSpPr>
            <a:spLocks noGrp="1"/>
          </p:cNvSpPr>
          <p:nvPr>
            <p:ph idx="1"/>
          </p:nvPr>
        </p:nvSpPr>
        <p:spPr/>
        <p:txBody>
          <a:bodyPr/>
          <a:lstStyle/>
          <a:p>
            <a:r>
              <a:rPr lang="pl-PL" dirty="0" err="1">
                <a:latin typeface="Segoe UI Light" panose="020B0502040204020203" pitchFamily="34" charset="0"/>
                <a:cs typeface="Segoe UI Light" panose="020B0502040204020203" pitchFamily="34" charset="0"/>
              </a:rPr>
              <a:t>Current</a:t>
            </a:r>
            <a:r>
              <a:rPr lang="pl-PL" dirty="0">
                <a:latin typeface="Segoe UI Light" panose="020B0502040204020203" pitchFamily="34" charset="0"/>
                <a:cs typeface="Segoe UI Light" panose="020B0502040204020203" pitchFamily="34" charset="0"/>
              </a:rPr>
              <a:t> status </a:t>
            </a:r>
          </a:p>
          <a:p>
            <a:pPr marL="457200" lvl="1" indent="0">
              <a:buNone/>
            </a:pPr>
            <a:r>
              <a:rPr lang="pl-PL" sz="2800" dirty="0">
                <a:latin typeface="Segoe UI Light" panose="020B0502040204020203" pitchFamily="34" charset="0"/>
                <a:cs typeface="Segoe UI Light" panose="020B0502040204020203" pitchFamily="34" charset="0"/>
                <a:hlinkClick r:id="rId2"/>
              </a:rPr>
              <a:t>https://azure.microsoft.com/en-us/status/#current</a:t>
            </a:r>
            <a:endParaRPr lang="pl-PL" sz="2800" dirty="0">
              <a:latin typeface="Segoe UI Light" panose="020B0502040204020203" pitchFamily="34" charset="0"/>
              <a:cs typeface="Segoe UI Light" panose="020B0502040204020203" pitchFamily="34" charset="0"/>
            </a:endParaRPr>
          </a:p>
          <a:p>
            <a:r>
              <a:rPr lang="pl-PL" dirty="0">
                <a:latin typeface="Segoe UI Light" panose="020B0502040204020203" pitchFamily="34" charset="0"/>
                <a:cs typeface="Segoe UI Light" panose="020B0502040204020203" pitchFamily="34" charset="0"/>
              </a:rPr>
              <a:t>Status </a:t>
            </a:r>
            <a:r>
              <a:rPr lang="pl-PL" dirty="0" err="1">
                <a:latin typeface="Segoe UI Light" panose="020B0502040204020203" pitchFamily="34" charset="0"/>
                <a:cs typeface="Segoe UI Light" panose="020B0502040204020203" pitchFamily="34" charset="0"/>
              </a:rPr>
              <a:t>history</a:t>
            </a:r>
            <a:endParaRPr lang="pl-PL" dirty="0">
              <a:latin typeface="Segoe UI Light" panose="020B0502040204020203" pitchFamily="34" charset="0"/>
              <a:cs typeface="Segoe UI Light" panose="020B0502040204020203" pitchFamily="34" charset="0"/>
            </a:endParaRPr>
          </a:p>
          <a:p>
            <a:pPr marL="457200" lvl="1" indent="0">
              <a:buNone/>
            </a:pPr>
            <a:r>
              <a:rPr lang="pl-PL" sz="2800" dirty="0">
                <a:latin typeface="Segoe UI Light" panose="020B0502040204020203" pitchFamily="34" charset="0"/>
                <a:cs typeface="Segoe UI Light" panose="020B0502040204020203" pitchFamily="34" charset="0"/>
                <a:hlinkClick r:id="rId3"/>
              </a:rPr>
              <a:t>https://azure.microsoft.com/en-us/status/#history</a:t>
            </a:r>
            <a:endParaRPr lang="pl-PL" sz="2800" dirty="0">
              <a:latin typeface="Segoe UI Light" panose="020B0502040204020203" pitchFamily="34" charset="0"/>
              <a:cs typeface="Segoe UI Light" panose="020B0502040204020203" pitchFamily="34" charset="0"/>
            </a:endParaRPr>
          </a:p>
          <a:p>
            <a:endParaRPr lang="pl-PL" dirty="0">
              <a:latin typeface="Segoe UI Light" panose="020B0502040204020203" pitchFamily="34" charset="0"/>
              <a:cs typeface="Segoe UI Light" panose="020B0502040204020203" pitchFamily="34" charset="0"/>
            </a:endParaRPr>
          </a:p>
        </p:txBody>
      </p:sp>
      <p:grpSp>
        <p:nvGrpSpPr>
          <p:cNvPr id="4" name="Grupa 3"/>
          <p:cNvGrpSpPr/>
          <p:nvPr/>
        </p:nvGrpSpPr>
        <p:grpSpPr>
          <a:xfrm>
            <a:off x="0" y="6425514"/>
            <a:ext cx="12192000" cy="568507"/>
            <a:chOff x="0" y="6425514"/>
            <a:chExt cx="12192000" cy="568507"/>
          </a:xfrm>
        </p:grpSpPr>
        <p:pic>
          <p:nvPicPr>
            <p:cNvPr id="5" name="Picture 2" descr="zerto-red-on-white-logo-2.gif (1024×6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upload.wikimedia.org/wikipedia/commons/thumb/c/c9/Intel-logo.svg/1280px-Intel-logo.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img.veeam.com/newsroom/graphics/logo2014/veeam_2014_logo_colo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warehouse.lococock.com/logo/netia/Logo-Netia-4K-Whit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Łącznik prosty 8"/>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0" name="Obraz 9"/>
            <p:cNvPicPr>
              <a:picLocks noChangeAspect="1"/>
            </p:cNvPicPr>
            <p:nvPr/>
          </p:nvPicPr>
          <p:blipFill>
            <a:blip r:embed="rId8"/>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391578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a 3"/>
          <p:cNvGrpSpPr/>
          <p:nvPr/>
        </p:nvGrpSpPr>
        <p:grpSpPr>
          <a:xfrm>
            <a:off x="0" y="6425514"/>
            <a:ext cx="12192000" cy="568507"/>
            <a:chOff x="0" y="6425514"/>
            <a:chExt cx="12192000" cy="568507"/>
          </a:xfrm>
        </p:grpSpPr>
        <p:pic>
          <p:nvPicPr>
            <p:cNvPr id="5" name="Picture 2" descr="zerto-red-on-white-logo-2.gif (1024×6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upload.wikimedia.org/wikipedia/commons/thumb/c/c9/Intel-logo.svg/1280px-Intel-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img.veeam.com/newsroom/graphics/logo2014/veeam_2014_logo_col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warehouse.lococock.com/logo/netia/Logo-Netia-4K-Whit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Łącznik prosty 8"/>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0" name="Obraz 9"/>
            <p:cNvPicPr>
              <a:picLocks noChangeAspect="1"/>
            </p:cNvPicPr>
            <p:nvPr/>
          </p:nvPicPr>
          <p:blipFill>
            <a:blip r:embed="rId6"/>
            <a:stretch>
              <a:fillRect/>
            </a:stretch>
          </p:blipFill>
          <p:spPr>
            <a:xfrm>
              <a:off x="8354712" y="6524374"/>
              <a:ext cx="3829050" cy="314325"/>
            </a:xfrm>
            <a:prstGeom prst="rect">
              <a:avLst/>
            </a:prstGeom>
          </p:spPr>
        </p:pic>
      </p:grpSp>
      <p:pic>
        <p:nvPicPr>
          <p:cNvPr id="12" name="Obraz 11"/>
          <p:cNvPicPr>
            <a:picLocks noChangeAspect="1"/>
          </p:cNvPicPr>
          <p:nvPr/>
        </p:nvPicPr>
        <p:blipFill>
          <a:blip r:embed="rId7"/>
          <a:stretch>
            <a:fillRect/>
          </a:stretch>
        </p:blipFill>
        <p:spPr>
          <a:xfrm>
            <a:off x="2022803" y="137513"/>
            <a:ext cx="8146393" cy="6062916"/>
          </a:xfrm>
          <a:prstGeom prst="rect">
            <a:avLst/>
          </a:prstGeom>
        </p:spPr>
      </p:pic>
    </p:spTree>
    <p:extLst>
      <p:ext uri="{BB962C8B-B14F-4D97-AF65-F5344CB8AC3E}">
        <p14:creationId xmlns:p14="http://schemas.microsoft.com/office/powerpoint/2010/main" val="3902825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latin typeface="Segoe UI Light" panose="020B0502040204020203" pitchFamily="34" charset="0"/>
                <a:cs typeface="Segoe UI Light" panose="020B0502040204020203" pitchFamily="34" charset="0"/>
              </a:rPr>
              <a:t>Automation – </a:t>
            </a:r>
            <a:r>
              <a:rPr lang="pl-PL" dirty="0" err="1">
                <a:latin typeface="Segoe UI Light" panose="020B0502040204020203" pitchFamily="34" charset="0"/>
                <a:cs typeface="Segoe UI Light" panose="020B0502040204020203" pitchFamily="34" charset="0"/>
              </a:rPr>
              <a:t>Deploy</a:t>
            </a:r>
            <a:r>
              <a:rPr lang="pl-PL" dirty="0">
                <a:latin typeface="Segoe UI Light" panose="020B0502040204020203" pitchFamily="34" charset="0"/>
                <a:cs typeface="Segoe UI Light" panose="020B0502040204020203" pitchFamily="34" charset="0"/>
              </a:rPr>
              <a:t> .</a:t>
            </a:r>
            <a:r>
              <a:rPr lang="pl-PL" dirty="0" err="1">
                <a:latin typeface="Segoe UI Light" panose="020B0502040204020203" pitchFamily="34" charset="0"/>
                <a:cs typeface="Segoe UI Light" panose="020B0502040204020203" pitchFamily="34" charset="0"/>
              </a:rPr>
              <a:t>json</a:t>
            </a:r>
            <a:endParaRPr lang="pl-PL" dirty="0">
              <a:latin typeface="Segoe UI Light" panose="020B0502040204020203" pitchFamily="34" charset="0"/>
              <a:cs typeface="Segoe UI Light" panose="020B0502040204020203" pitchFamily="34" charset="0"/>
            </a:endParaRPr>
          </a:p>
        </p:txBody>
      </p:sp>
      <p:sp>
        <p:nvSpPr>
          <p:cNvPr id="3" name="Symbol zastępczy zawartości 2"/>
          <p:cNvSpPr>
            <a:spLocks noGrp="1"/>
          </p:cNvSpPr>
          <p:nvPr>
            <p:ph idx="1"/>
          </p:nvPr>
        </p:nvSpPr>
        <p:spPr/>
        <p:txBody>
          <a:bodyPr/>
          <a:lstStyle/>
          <a:p>
            <a:r>
              <a:rPr lang="pl-PL" dirty="0">
                <a:latin typeface="Segoe UI Light" panose="020B0502040204020203" pitchFamily="34" charset="0"/>
                <a:cs typeface="Segoe UI Light" panose="020B0502040204020203" pitchFamily="34" charset="0"/>
              </a:rPr>
              <a:t>Simple .</a:t>
            </a:r>
            <a:r>
              <a:rPr lang="pl-PL" dirty="0" err="1">
                <a:latin typeface="Segoe UI Light" panose="020B0502040204020203" pitchFamily="34" charset="0"/>
                <a:cs typeface="Segoe UI Light" panose="020B0502040204020203" pitchFamily="34" charset="0"/>
              </a:rPr>
              <a:t>json</a:t>
            </a:r>
            <a:r>
              <a:rPr lang="pl-PL" dirty="0">
                <a:latin typeface="Segoe UI Light" panose="020B0502040204020203" pitchFamily="34" charset="0"/>
                <a:cs typeface="Segoe UI Light" panose="020B0502040204020203" pitchFamily="34" charset="0"/>
              </a:rPr>
              <a:t> file </a:t>
            </a:r>
            <a:r>
              <a:rPr lang="pl-PL" dirty="0" err="1">
                <a:latin typeface="Segoe UI Light" panose="020B0502040204020203" pitchFamily="34" charset="0"/>
                <a:cs typeface="Segoe UI Light" panose="020B0502040204020203" pitchFamily="34" charset="0"/>
              </a:rPr>
              <a:t>structure</a:t>
            </a:r>
            <a:r>
              <a:rPr lang="pl-PL" dirty="0">
                <a:latin typeface="Segoe UI Light" panose="020B0502040204020203" pitchFamily="34" charset="0"/>
                <a:cs typeface="Segoe UI Light" panose="020B0502040204020203" pitchFamily="34" charset="0"/>
              </a:rPr>
              <a:t> to </a:t>
            </a:r>
            <a:r>
              <a:rPr lang="pl-PL" dirty="0" err="1">
                <a:latin typeface="Segoe UI Light" panose="020B0502040204020203" pitchFamily="34" charset="0"/>
                <a:cs typeface="Segoe UI Light" panose="020B0502040204020203" pitchFamily="34" charset="0"/>
              </a:rPr>
              <a:t>build</a:t>
            </a:r>
            <a:r>
              <a:rPr lang="pl-PL" dirty="0">
                <a:latin typeface="Segoe UI Light" panose="020B0502040204020203" pitchFamily="34" charset="0"/>
                <a:cs typeface="Segoe UI Light" panose="020B0502040204020203" pitchFamily="34" charset="0"/>
              </a:rPr>
              <a:t> Resource Group</a:t>
            </a:r>
          </a:p>
          <a:p>
            <a:r>
              <a:rPr lang="pl-PL" dirty="0" err="1">
                <a:latin typeface="Segoe UI Light" panose="020B0502040204020203" pitchFamily="34" charset="0"/>
                <a:cs typeface="Segoe UI Light" panose="020B0502040204020203" pitchFamily="34" charset="0"/>
              </a:rPr>
              <a:t>Create</a:t>
            </a:r>
            <a:r>
              <a:rPr lang="pl-PL" dirty="0">
                <a:latin typeface="Segoe UI Light" panose="020B0502040204020203" pitchFamily="34" charset="0"/>
                <a:cs typeface="Segoe UI Light" panose="020B0502040204020203" pitchFamily="34" charset="0"/>
              </a:rPr>
              <a:t> </a:t>
            </a:r>
            <a:r>
              <a:rPr lang="pl-PL" dirty="0" err="1">
                <a:latin typeface="Segoe UI Light" panose="020B0502040204020203" pitchFamily="34" charset="0"/>
                <a:cs typeface="Segoe UI Light" panose="020B0502040204020203" pitchFamily="34" charset="0"/>
              </a:rPr>
              <a:t>many</a:t>
            </a:r>
            <a:r>
              <a:rPr lang="pl-PL" dirty="0">
                <a:latin typeface="Segoe UI Light" panose="020B0502040204020203" pitchFamily="34" charset="0"/>
                <a:cs typeface="Segoe UI Light" panose="020B0502040204020203" pitchFamily="34" charset="0"/>
              </a:rPr>
              <a:t> </a:t>
            </a:r>
            <a:r>
              <a:rPr lang="pl-PL" dirty="0" err="1">
                <a:latin typeface="Segoe UI Light" panose="020B0502040204020203" pitchFamily="34" charset="0"/>
                <a:cs typeface="Segoe UI Light" panose="020B0502040204020203" pitchFamily="34" charset="0"/>
              </a:rPr>
              <a:t>environments</a:t>
            </a:r>
            <a:r>
              <a:rPr lang="pl-PL" dirty="0">
                <a:latin typeface="Segoe UI Light" panose="020B0502040204020203" pitchFamily="34" charset="0"/>
                <a:cs typeface="Segoe UI Light" panose="020B0502040204020203" pitchFamily="34" charset="0"/>
              </a:rPr>
              <a:t> from one .</a:t>
            </a:r>
            <a:r>
              <a:rPr lang="pl-PL" dirty="0" err="1">
                <a:latin typeface="Segoe UI Light" panose="020B0502040204020203" pitchFamily="34" charset="0"/>
                <a:cs typeface="Segoe UI Light" panose="020B0502040204020203" pitchFamily="34" charset="0"/>
              </a:rPr>
              <a:t>json</a:t>
            </a:r>
            <a:endParaRPr lang="pl-PL" dirty="0">
              <a:latin typeface="Segoe UI Light" panose="020B0502040204020203" pitchFamily="34" charset="0"/>
              <a:cs typeface="Segoe UI Light" panose="020B0502040204020203" pitchFamily="34" charset="0"/>
            </a:endParaRPr>
          </a:p>
          <a:p>
            <a:r>
              <a:rPr lang="pl-PL" dirty="0">
                <a:latin typeface="Segoe UI Light" panose="020B0502040204020203" pitchFamily="34" charset="0"/>
                <a:cs typeface="Segoe UI Light" panose="020B0502040204020203" pitchFamily="34" charset="0"/>
              </a:rPr>
              <a:t>Universal </a:t>
            </a:r>
            <a:r>
              <a:rPr lang="pl-PL" dirty="0" err="1">
                <a:latin typeface="Segoe UI Light" panose="020B0502040204020203" pitchFamily="34" charset="0"/>
                <a:cs typeface="Segoe UI Light" panose="020B0502040204020203" pitchFamily="34" charset="0"/>
              </a:rPr>
              <a:t>solutions</a:t>
            </a:r>
            <a:endParaRPr lang="pl-PL" dirty="0">
              <a:latin typeface="Segoe UI Light" panose="020B0502040204020203" pitchFamily="34" charset="0"/>
              <a:cs typeface="Segoe UI Light" panose="020B0502040204020203" pitchFamily="34" charset="0"/>
            </a:endParaRPr>
          </a:p>
        </p:txBody>
      </p:sp>
      <p:grpSp>
        <p:nvGrpSpPr>
          <p:cNvPr id="4" name="Grupa 3"/>
          <p:cNvGrpSpPr/>
          <p:nvPr/>
        </p:nvGrpSpPr>
        <p:grpSpPr>
          <a:xfrm>
            <a:off x="0" y="6425514"/>
            <a:ext cx="12192000" cy="568507"/>
            <a:chOff x="0" y="6425514"/>
            <a:chExt cx="12192000" cy="568507"/>
          </a:xfrm>
        </p:grpSpPr>
        <p:pic>
          <p:nvPicPr>
            <p:cNvPr id="5" name="Picture 2" descr="zerto-red-on-white-logo-2.gif (1024×6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upload.wikimedia.org/wikipedia/commons/thumb/c/c9/Intel-logo.svg/1280px-Intel-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img.veeam.com/newsroom/graphics/logo2014/veeam_2014_logo_col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warehouse.lococock.com/logo/netia/Logo-Netia-4K-Whit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Łącznik prosty 8"/>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0" name="Obraz 9"/>
            <p:cNvPicPr>
              <a:picLocks noChangeAspect="1"/>
            </p:cNvPicPr>
            <p:nvPr/>
          </p:nvPicPr>
          <p:blipFill>
            <a:blip r:embed="rId6"/>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2924837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latin typeface="Segoe UI Light" panose="020B0502040204020203" pitchFamily="34" charset="0"/>
                <a:cs typeface="Segoe UI Light" panose="020B0502040204020203" pitchFamily="34" charset="0"/>
              </a:rPr>
              <a:t>.</a:t>
            </a:r>
            <a:r>
              <a:rPr lang="pl-PL" dirty="0" err="1">
                <a:latin typeface="Segoe UI Light" panose="020B0502040204020203" pitchFamily="34" charset="0"/>
                <a:cs typeface="Segoe UI Light" panose="020B0502040204020203" pitchFamily="34" charset="0"/>
              </a:rPr>
              <a:t>json</a:t>
            </a:r>
            <a:endParaRPr lang="pl-PL" dirty="0">
              <a:latin typeface="Segoe UI Light" panose="020B0502040204020203" pitchFamily="34" charset="0"/>
              <a:cs typeface="Segoe UI Light" panose="020B0502040204020203" pitchFamily="34" charset="0"/>
            </a:endParaRPr>
          </a:p>
        </p:txBody>
      </p:sp>
      <p:sp>
        <p:nvSpPr>
          <p:cNvPr id="3" name="Symbol zastępczy zawartości 2"/>
          <p:cNvSpPr>
            <a:spLocks noGrp="1"/>
          </p:cNvSpPr>
          <p:nvPr>
            <p:ph idx="1"/>
          </p:nvPr>
        </p:nvSpPr>
        <p:spPr>
          <a:xfrm>
            <a:off x="838199" y="1825625"/>
            <a:ext cx="12589934" cy="4351338"/>
          </a:xfrm>
        </p:spPr>
        <p:txBody>
          <a:bodyPr>
            <a:normAutofit lnSpcReduction="10000"/>
          </a:bodyPr>
          <a:lstStyle/>
          <a:p>
            <a:pPr marL="0" indent="0">
              <a:buNone/>
            </a:pPr>
            <a:r>
              <a:rPr lang="pl-PL" dirty="0"/>
              <a:t>{</a:t>
            </a:r>
          </a:p>
          <a:p>
            <a:pPr marL="0" indent="0">
              <a:buNone/>
            </a:pPr>
            <a:r>
              <a:rPr lang="pl-PL" dirty="0"/>
              <a:t>    "$</a:t>
            </a:r>
            <a:r>
              <a:rPr lang="pl-PL" dirty="0" err="1"/>
              <a:t>schema</a:t>
            </a:r>
            <a:r>
              <a:rPr lang="pl-PL" dirty="0"/>
              <a:t>": "https://schema.management.azure.com/schemas/2015-01-01/deploymentTemplate.json#",</a:t>
            </a:r>
          </a:p>
          <a:p>
            <a:pPr marL="0" indent="0">
              <a:buNone/>
            </a:pPr>
            <a:r>
              <a:rPr lang="pl-PL" dirty="0"/>
              <a:t>    "</a:t>
            </a:r>
            <a:r>
              <a:rPr lang="pl-PL" dirty="0" err="1"/>
              <a:t>contentVersion</a:t>
            </a:r>
            <a:r>
              <a:rPr lang="pl-PL" dirty="0"/>
              <a:t>": "1.0.0.0",</a:t>
            </a:r>
          </a:p>
          <a:p>
            <a:pPr marL="0" indent="0">
              <a:buNone/>
            </a:pPr>
            <a:r>
              <a:rPr lang="pl-PL" dirty="0"/>
              <a:t>    "</a:t>
            </a:r>
            <a:r>
              <a:rPr lang="pl-PL" b="1" dirty="0" err="1"/>
              <a:t>parameters</a:t>
            </a:r>
            <a:r>
              <a:rPr lang="pl-PL" dirty="0"/>
              <a:t>" : { },</a:t>
            </a:r>
          </a:p>
          <a:p>
            <a:pPr marL="0" indent="0">
              <a:buNone/>
            </a:pPr>
            <a:r>
              <a:rPr lang="pl-PL" dirty="0"/>
              <a:t>    "</a:t>
            </a:r>
            <a:r>
              <a:rPr lang="pl-PL" b="1" dirty="0" err="1"/>
              <a:t>variables</a:t>
            </a:r>
            <a:r>
              <a:rPr lang="pl-PL" dirty="0"/>
              <a:t>": { },</a:t>
            </a:r>
          </a:p>
          <a:p>
            <a:pPr marL="0" indent="0">
              <a:buNone/>
            </a:pPr>
            <a:r>
              <a:rPr lang="pl-PL" dirty="0"/>
              <a:t>    "</a:t>
            </a:r>
            <a:r>
              <a:rPr lang="pl-PL" b="1" dirty="0" err="1"/>
              <a:t>resources</a:t>
            </a:r>
            <a:r>
              <a:rPr lang="pl-PL" dirty="0"/>
              <a:t>": [ ],</a:t>
            </a:r>
          </a:p>
          <a:p>
            <a:pPr marL="0" indent="0">
              <a:buNone/>
            </a:pPr>
            <a:r>
              <a:rPr lang="pl-PL" dirty="0"/>
              <a:t>    "</a:t>
            </a:r>
            <a:r>
              <a:rPr lang="pl-PL" b="1" dirty="0" err="1"/>
              <a:t>outputs</a:t>
            </a:r>
            <a:r>
              <a:rPr lang="pl-PL" dirty="0"/>
              <a:t>": { },</a:t>
            </a:r>
          </a:p>
          <a:p>
            <a:pPr marL="0" indent="0">
              <a:buNone/>
            </a:pPr>
            <a:r>
              <a:rPr lang="pl-PL" dirty="0"/>
              <a:t>}</a:t>
            </a:r>
          </a:p>
        </p:txBody>
      </p:sp>
      <p:grpSp>
        <p:nvGrpSpPr>
          <p:cNvPr id="4" name="Grupa 3"/>
          <p:cNvGrpSpPr/>
          <p:nvPr/>
        </p:nvGrpSpPr>
        <p:grpSpPr>
          <a:xfrm>
            <a:off x="0" y="6425514"/>
            <a:ext cx="12192000" cy="568507"/>
            <a:chOff x="0" y="6425514"/>
            <a:chExt cx="12192000" cy="568507"/>
          </a:xfrm>
        </p:grpSpPr>
        <p:pic>
          <p:nvPicPr>
            <p:cNvPr id="5" name="Picture 2" descr="zerto-red-on-white-logo-2.gif (1024×6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upload.wikimedia.org/wikipedia/commons/thumb/c/c9/Intel-logo.svg/1280px-Intel-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img.veeam.com/newsroom/graphics/logo2014/veeam_2014_logo_col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warehouse.lococock.com/logo/netia/Logo-Netia-4K-Whit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Łącznik prosty 8"/>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0" name="Obraz 9"/>
            <p:cNvPicPr>
              <a:picLocks noChangeAspect="1"/>
            </p:cNvPicPr>
            <p:nvPr/>
          </p:nvPicPr>
          <p:blipFill>
            <a:blip r:embed="rId6"/>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3157495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Example</a:t>
            </a:r>
            <a:r>
              <a:rPr lang="pl-PL" dirty="0"/>
              <a:t> .</a:t>
            </a:r>
            <a:r>
              <a:rPr lang="pl-PL" dirty="0" err="1"/>
              <a:t>json</a:t>
            </a:r>
            <a:endParaRPr lang="pl-PL" dirty="0"/>
          </a:p>
        </p:txBody>
      </p:sp>
      <p:sp>
        <p:nvSpPr>
          <p:cNvPr id="3" name="Symbol zastępczy zawartości 2"/>
          <p:cNvSpPr>
            <a:spLocks noGrp="1"/>
          </p:cNvSpPr>
          <p:nvPr>
            <p:ph idx="1"/>
          </p:nvPr>
        </p:nvSpPr>
        <p:spPr>
          <a:xfrm>
            <a:off x="958970" y="3447391"/>
            <a:ext cx="10515600" cy="986586"/>
          </a:xfrm>
        </p:spPr>
        <p:txBody>
          <a:bodyPr/>
          <a:lstStyle/>
          <a:p>
            <a:pPr marL="0" indent="0">
              <a:buNone/>
            </a:pPr>
            <a:r>
              <a:rPr lang="pl-PL" dirty="0">
                <a:hlinkClick r:id="rId2"/>
              </a:rPr>
              <a:t>..\..\..\User\OneDrive\Publiczny\AzureDay2016\</a:t>
            </a:r>
            <a:r>
              <a:rPr lang="pl-PL" dirty="0" err="1">
                <a:hlinkClick r:id="rId2"/>
              </a:rPr>
              <a:t>azureday.json</a:t>
            </a:r>
            <a:endParaRPr lang="pl-PL" dirty="0"/>
          </a:p>
        </p:txBody>
      </p:sp>
      <p:grpSp>
        <p:nvGrpSpPr>
          <p:cNvPr id="4" name="Grupa 3"/>
          <p:cNvGrpSpPr/>
          <p:nvPr/>
        </p:nvGrpSpPr>
        <p:grpSpPr>
          <a:xfrm>
            <a:off x="0" y="6425514"/>
            <a:ext cx="12192000" cy="568507"/>
            <a:chOff x="0" y="6425514"/>
            <a:chExt cx="12192000" cy="568507"/>
          </a:xfrm>
        </p:grpSpPr>
        <p:pic>
          <p:nvPicPr>
            <p:cNvPr id="5" name="Picture 2" descr="zerto-red-on-white-logo-2.gif (1024×6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upload.wikimedia.org/wikipedia/commons/thumb/c/c9/Intel-logo.svg/1280px-Intel-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img.veeam.com/newsroom/graphics/logo2014/veeam_2014_logo_col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warehouse.lococock.com/logo/netia/Logo-Netia-4K-Whit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Łącznik prosty 8"/>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0" name="Obraz 9"/>
            <p:cNvPicPr>
              <a:picLocks noChangeAspect="1"/>
            </p:cNvPicPr>
            <p:nvPr/>
          </p:nvPicPr>
          <p:blipFill>
            <a:blip r:embed="rId7"/>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582291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Ready</a:t>
            </a:r>
            <a:r>
              <a:rPr lang="pl-PL" dirty="0"/>
              <a:t> to </a:t>
            </a:r>
            <a:r>
              <a:rPr lang="pl-PL" dirty="0" err="1"/>
              <a:t>use</a:t>
            </a:r>
            <a:r>
              <a:rPr lang="pl-PL" dirty="0"/>
              <a:t> - .</a:t>
            </a:r>
            <a:r>
              <a:rPr lang="pl-PL" dirty="0" err="1"/>
              <a:t>json’s</a:t>
            </a:r>
            <a:endParaRPr lang="pl-PL" dirty="0"/>
          </a:p>
        </p:txBody>
      </p:sp>
      <p:sp>
        <p:nvSpPr>
          <p:cNvPr id="3" name="Symbol zastępczy zawartości 2"/>
          <p:cNvSpPr>
            <a:spLocks noGrp="1"/>
          </p:cNvSpPr>
          <p:nvPr>
            <p:ph idx="1"/>
          </p:nvPr>
        </p:nvSpPr>
        <p:spPr>
          <a:xfrm>
            <a:off x="838200" y="2203363"/>
            <a:ext cx="10965873" cy="3021871"/>
          </a:xfrm>
        </p:spPr>
        <p:txBody>
          <a:bodyPr/>
          <a:lstStyle/>
          <a:p>
            <a:pPr marL="0" indent="0">
              <a:buNone/>
            </a:pPr>
            <a:r>
              <a:rPr lang="pl-PL" dirty="0" err="1"/>
              <a:t>All</a:t>
            </a:r>
            <a:r>
              <a:rPr lang="pl-PL" dirty="0"/>
              <a:t> </a:t>
            </a:r>
            <a:r>
              <a:rPr lang="pl-PL" dirty="0" err="1"/>
              <a:t>templates</a:t>
            </a:r>
            <a:r>
              <a:rPr lang="pl-PL" dirty="0"/>
              <a:t>:</a:t>
            </a:r>
            <a:endParaRPr lang="pl-PL" dirty="0">
              <a:hlinkClick r:id="rId2"/>
            </a:endParaRPr>
          </a:p>
          <a:p>
            <a:pPr marL="0" indent="0">
              <a:buNone/>
            </a:pPr>
            <a:r>
              <a:rPr lang="pl-PL" dirty="0">
                <a:hlinkClick r:id="rId2"/>
              </a:rPr>
              <a:t>https://github.com/Azure/azure-quickstart-templates</a:t>
            </a:r>
            <a:endParaRPr lang="pl-PL" dirty="0"/>
          </a:p>
          <a:p>
            <a:pPr marL="0" indent="0">
              <a:buNone/>
            </a:pPr>
            <a:endParaRPr lang="pl-PL" dirty="0"/>
          </a:p>
          <a:p>
            <a:pPr marL="0" indent="0">
              <a:buNone/>
            </a:pPr>
            <a:r>
              <a:rPr lang="pl-PL" dirty="0" err="1"/>
              <a:t>Example</a:t>
            </a:r>
            <a:r>
              <a:rPr lang="pl-PL" dirty="0"/>
              <a:t>:</a:t>
            </a:r>
          </a:p>
          <a:p>
            <a:pPr marL="0" indent="0">
              <a:buNone/>
            </a:pPr>
            <a:r>
              <a:rPr lang="pl-PL" dirty="0">
                <a:hlinkClick r:id="rId3"/>
              </a:rPr>
              <a:t>https://github.com/Azure/azure-quickstart-templates/tree/master/101-vm-simple-windows</a:t>
            </a:r>
            <a:endParaRPr lang="pl-PL" dirty="0"/>
          </a:p>
          <a:p>
            <a:pPr marL="0" indent="0">
              <a:buNone/>
            </a:pPr>
            <a:endParaRPr lang="pl-PL" dirty="0"/>
          </a:p>
          <a:p>
            <a:endParaRPr lang="pl-PL" dirty="0"/>
          </a:p>
        </p:txBody>
      </p:sp>
      <p:grpSp>
        <p:nvGrpSpPr>
          <p:cNvPr id="4" name="Grupa 3"/>
          <p:cNvGrpSpPr/>
          <p:nvPr/>
        </p:nvGrpSpPr>
        <p:grpSpPr>
          <a:xfrm>
            <a:off x="0" y="6425514"/>
            <a:ext cx="12192000" cy="568507"/>
            <a:chOff x="0" y="6425514"/>
            <a:chExt cx="12192000" cy="568507"/>
          </a:xfrm>
        </p:grpSpPr>
        <p:pic>
          <p:nvPicPr>
            <p:cNvPr id="5" name="Picture 2" descr="zerto-red-on-white-logo-2.gif (1024×6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upload.wikimedia.org/wikipedia/commons/thumb/c/c9/Intel-logo.svg/1280px-Intel-logo.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img.veeam.com/newsroom/graphics/logo2014/veeam_2014_logo_colo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warehouse.lococock.com/logo/netia/Logo-Netia-4K-Whit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Łącznik prosty 8"/>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0" name="Obraz 9"/>
            <p:cNvPicPr>
              <a:picLocks noChangeAspect="1"/>
            </p:cNvPicPr>
            <p:nvPr/>
          </p:nvPicPr>
          <p:blipFill>
            <a:blip r:embed="rId8"/>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2000518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lstStyle/>
          <a:p>
            <a:endParaRPr lang="en-GB" dirty="0"/>
          </a:p>
        </p:txBody>
      </p:sp>
      <p:grpSp>
        <p:nvGrpSpPr>
          <p:cNvPr id="5" name="Grupa 4"/>
          <p:cNvGrpSpPr/>
          <p:nvPr/>
        </p:nvGrpSpPr>
        <p:grpSpPr>
          <a:xfrm>
            <a:off x="0" y="6425514"/>
            <a:ext cx="12192000" cy="568507"/>
            <a:chOff x="0" y="6425514"/>
            <a:chExt cx="12192000" cy="568507"/>
          </a:xfrm>
        </p:grpSpPr>
        <p:pic>
          <p:nvPicPr>
            <p:cNvPr id="6" name="Picture 2" descr="zerto-red-on-white-logo-2.gif (1024×6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upload.wikimedia.org/wikipedia/commons/thumb/c/c9/Intel-logo.svg/1280px-Intel-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img.veeam.com/newsroom/graphics/logo2014/veeam_2014_logo_col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warehouse.lococock.com/logo/netia/Logo-Netia-4K-Whit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Łącznik prosty 9"/>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1" name="Obraz 10"/>
            <p:cNvPicPr>
              <a:picLocks noChangeAspect="1"/>
            </p:cNvPicPr>
            <p:nvPr/>
          </p:nvPicPr>
          <p:blipFill>
            <a:blip r:embed="rId6"/>
            <a:stretch>
              <a:fillRect/>
            </a:stretch>
          </p:blipFill>
          <p:spPr>
            <a:xfrm>
              <a:off x="8354712" y="6524374"/>
              <a:ext cx="3829050" cy="314325"/>
            </a:xfrm>
            <a:prstGeom prst="rect">
              <a:avLst/>
            </a:prstGeom>
          </p:spPr>
        </p:pic>
      </p:grpSp>
      <p:sp>
        <p:nvSpPr>
          <p:cNvPr id="13" name="Tytuł 12"/>
          <p:cNvSpPr>
            <a:spLocks noGrp="1"/>
          </p:cNvSpPr>
          <p:nvPr>
            <p:ph type="title"/>
          </p:nvPr>
        </p:nvSpPr>
        <p:spPr/>
        <p:txBody>
          <a:bodyPr/>
          <a:lstStyle/>
          <a:p>
            <a:endParaRPr lang="pl-PL"/>
          </a:p>
        </p:txBody>
      </p:sp>
      <p:pic>
        <p:nvPicPr>
          <p:cNvPr id="4" name="Obraz 3"/>
          <p:cNvPicPr>
            <a:picLocks noChangeAspect="1"/>
          </p:cNvPicPr>
          <p:nvPr/>
        </p:nvPicPr>
        <p:blipFill>
          <a:blip r:embed="rId7"/>
          <a:stretch>
            <a:fillRect/>
          </a:stretch>
        </p:blipFill>
        <p:spPr>
          <a:xfrm>
            <a:off x="884187" y="157525"/>
            <a:ext cx="10423626" cy="6176963"/>
          </a:xfrm>
          <a:prstGeom prst="rect">
            <a:avLst/>
          </a:prstGeom>
        </p:spPr>
      </p:pic>
    </p:spTree>
    <p:extLst>
      <p:ext uri="{BB962C8B-B14F-4D97-AF65-F5344CB8AC3E}">
        <p14:creationId xmlns:p14="http://schemas.microsoft.com/office/powerpoint/2010/main" val="1021754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GB"/>
          </a:p>
        </p:txBody>
      </p:sp>
      <p:sp>
        <p:nvSpPr>
          <p:cNvPr id="3" name="Symbol zastępczy zawartości 2"/>
          <p:cNvSpPr>
            <a:spLocks noGrp="1"/>
          </p:cNvSpPr>
          <p:nvPr>
            <p:ph idx="1"/>
          </p:nvPr>
        </p:nvSpPr>
        <p:spPr/>
        <p:txBody>
          <a:bodyPr/>
          <a:lstStyle/>
          <a:p>
            <a:endParaRPr lang="en-GB"/>
          </a:p>
        </p:txBody>
      </p:sp>
      <p:grpSp>
        <p:nvGrpSpPr>
          <p:cNvPr id="5" name="Grupa 4"/>
          <p:cNvGrpSpPr/>
          <p:nvPr/>
        </p:nvGrpSpPr>
        <p:grpSpPr>
          <a:xfrm>
            <a:off x="0" y="6425514"/>
            <a:ext cx="12192000" cy="568507"/>
            <a:chOff x="0" y="6425514"/>
            <a:chExt cx="12192000" cy="568507"/>
          </a:xfrm>
        </p:grpSpPr>
        <p:pic>
          <p:nvPicPr>
            <p:cNvPr id="6" name="Picture 2" descr="zerto-red-on-white-logo-2.gif (1024×6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upload.wikimedia.org/wikipedia/commons/thumb/c/c9/Intel-logo.svg/1280px-Intel-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img.veeam.com/newsroom/graphics/logo2014/veeam_2014_logo_col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warehouse.lococock.com/logo/netia/Logo-Netia-4K-Whit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Łącznik prosty 9"/>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1" name="Obraz 10"/>
            <p:cNvPicPr>
              <a:picLocks noChangeAspect="1"/>
            </p:cNvPicPr>
            <p:nvPr/>
          </p:nvPicPr>
          <p:blipFill>
            <a:blip r:embed="rId6"/>
            <a:stretch>
              <a:fillRect/>
            </a:stretch>
          </p:blipFill>
          <p:spPr>
            <a:xfrm>
              <a:off x="8354712" y="6524374"/>
              <a:ext cx="3829050" cy="314325"/>
            </a:xfrm>
            <a:prstGeom prst="rect">
              <a:avLst/>
            </a:prstGeom>
          </p:spPr>
        </p:pic>
      </p:grpSp>
      <p:pic>
        <p:nvPicPr>
          <p:cNvPr id="12" name="Obraz 11"/>
          <p:cNvPicPr>
            <a:picLocks noChangeAspect="1"/>
          </p:cNvPicPr>
          <p:nvPr/>
        </p:nvPicPr>
        <p:blipFill>
          <a:blip r:embed="rId7"/>
          <a:stretch>
            <a:fillRect/>
          </a:stretch>
        </p:blipFill>
        <p:spPr>
          <a:xfrm>
            <a:off x="912878" y="228940"/>
            <a:ext cx="10366243" cy="6159501"/>
          </a:xfrm>
          <a:prstGeom prst="rect">
            <a:avLst/>
          </a:prstGeom>
        </p:spPr>
      </p:pic>
    </p:spTree>
    <p:extLst>
      <p:ext uri="{BB962C8B-B14F-4D97-AF65-F5344CB8AC3E}">
        <p14:creationId xmlns:p14="http://schemas.microsoft.com/office/powerpoint/2010/main" val="2428131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Deploy</a:t>
            </a:r>
            <a:r>
              <a:rPr lang="pl-PL" dirty="0"/>
              <a:t> .</a:t>
            </a:r>
            <a:r>
              <a:rPr lang="pl-PL" dirty="0" err="1"/>
              <a:t>json</a:t>
            </a:r>
            <a:endParaRPr lang="pl-PL" dirty="0"/>
          </a:p>
        </p:txBody>
      </p:sp>
      <p:sp>
        <p:nvSpPr>
          <p:cNvPr id="3" name="Symbol zastępczy zawartości 2"/>
          <p:cNvSpPr>
            <a:spLocks noGrp="1"/>
          </p:cNvSpPr>
          <p:nvPr>
            <p:ph idx="1"/>
          </p:nvPr>
        </p:nvSpPr>
        <p:spPr/>
        <p:txBody>
          <a:bodyPr/>
          <a:lstStyle/>
          <a:p>
            <a:r>
              <a:rPr lang="pl-PL" dirty="0"/>
              <a:t>Visual Studio</a:t>
            </a:r>
          </a:p>
          <a:p>
            <a:endParaRPr lang="pl-PL" dirty="0"/>
          </a:p>
          <a:p>
            <a:endParaRPr lang="pl-PL" dirty="0"/>
          </a:p>
          <a:p>
            <a:r>
              <a:rPr lang="pl-PL" dirty="0"/>
              <a:t>PowerShell</a:t>
            </a:r>
          </a:p>
          <a:p>
            <a:endParaRPr lang="pl-PL" dirty="0"/>
          </a:p>
          <a:p>
            <a:endParaRPr lang="pl-PL" dirty="0"/>
          </a:p>
          <a:p>
            <a:r>
              <a:rPr lang="pl-PL" dirty="0"/>
              <a:t>CLI</a:t>
            </a:r>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6294" y="1438651"/>
            <a:ext cx="1219200" cy="1219200"/>
          </a:xfrm>
          <a:prstGeom prst="rect">
            <a:avLst/>
          </a:prstGeom>
        </p:spPr>
      </p:pic>
      <p:pic>
        <p:nvPicPr>
          <p:cNvPr id="1028" name="Picture 4" descr="Image result for cli azur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8299" y="4536753"/>
            <a:ext cx="2324168" cy="1460543"/>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descr="Image result for powershell azure logo"/>
          <p:cNvSpPr>
            <a:spLocks noChangeAspect="1" noChangeArrowheads="1"/>
          </p:cNvSpPr>
          <p:nvPr/>
        </p:nvSpPr>
        <p:spPr bwMode="auto">
          <a:xfrm>
            <a:off x="3476625" y="1657350"/>
            <a:ext cx="5238750" cy="3543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2" name="Picture 8" descr="Image result for powershell azure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5428" y="3005170"/>
            <a:ext cx="1664043" cy="118426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upa 7"/>
          <p:cNvGrpSpPr/>
          <p:nvPr/>
        </p:nvGrpSpPr>
        <p:grpSpPr>
          <a:xfrm>
            <a:off x="0" y="6425514"/>
            <a:ext cx="12192000" cy="568507"/>
            <a:chOff x="0" y="6425514"/>
            <a:chExt cx="12192000" cy="568507"/>
          </a:xfrm>
        </p:grpSpPr>
        <p:pic>
          <p:nvPicPr>
            <p:cNvPr id="9" name="Picture 2" descr="zerto-red-on-white-logo-2.gif (1024×6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upload.wikimedia.org/wikipedia/commons/thumb/c/c9/Intel-logo.svg/1280px-Intel-logo.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s://img.veeam.com/newsroom/graphics/logo2014/veeam_2014_logo_col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warehouse.lococock.com/logo/netia/Logo-Netia-4K-Whit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Łącznik prosty 12"/>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4" name="Obraz 13"/>
            <p:cNvPicPr>
              <a:picLocks noChangeAspect="1"/>
            </p:cNvPicPr>
            <p:nvPr/>
          </p:nvPicPr>
          <p:blipFill>
            <a:blip r:embed="rId9"/>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3798667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Visual Studio</a:t>
            </a:r>
            <a:endParaRPr lang="en-GB" dirty="0"/>
          </a:p>
        </p:txBody>
      </p:sp>
      <p:sp>
        <p:nvSpPr>
          <p:cNvPr id="3" name="Symbol zastępczy zawartości 2"/>
          <p:cNvSpPr>
            <a:spLocks noGrp="1"/>
          </p:cNvSpPr>
          <p:nvPr>
            <p:ph idx="1"/>
          </p:nvPr>
        </p:nvSpPr>
        <p:spPr/>
        <p:txBody>
          <a:bodyPr/>
          <a:lstStyle/>
          <a:p>
            <a:r>
              <a:rPr lang="pl-PL" dirty="0"/>
              <a:t>Developer environment</a:t>
            </a:r>
          </a:p>
          <a:p>
            <a:r>
              <a:rPr lang="pl-PL" dirty="0"/>
              <a:t>Simple </a:t>
            </a:r>
            <a:r>
              <a:rPr lang="pl-PL" dirty="0" err="1"/>
              <a:t>creating</a:t>
            </a:r>
            <a:r>
              <a:rPr lang="pl-PL" dirty="0"/>
              <a:t> .</a:t>
            </a:r>
            <a:r>
              <a:rPr lang="pl-PL" dirty="0" err="1"/>
              <a:t>json</a:t>
            </a:r>
            <a:r>
              <a:rPr lang="pl-PL" dirty="0"/>
              <a:t> </a:t>
            </a:r>
            <a:r>
              <a:rPr lang="pl-PL" dirty="0" err="1"/>
              <a:t>projects</a:t>
            </a:r>
            <a:endParaRPr lang="pl-PL" dirty="0"/>
          </a:p>
          <a:p>
            <a:r>
              <a:rPr lang="pl-PL" dirty="0"/>
              <a:t>Simple and </a:t>
            </a:r>
            <a:r>
              <a:rPr lang="pl-PL" dirty="0" err="1"/>
              <a:t>helpfull</a:t>
            </a:r>
            <a:r>
              <a:rPr lang="pl-PL" dirty="0"/>
              <a:t> </a:t>
            </a:r>
            <a:r>
              <a:rPr lang="pl-PL" dirty="0" err="1"/>
              <a:t>working</a:t>
            </a:r>
            <a:r>
              <a:rPr lang="pl-PL" dirty="0"/>
              <a:t> with </a:t>
            </a:r>
            <a:r>
              <a:rPr lang="pl-PL" dirty="0" err="1"/>
              <a:t>Resources</a:t>
            </a:r>
            <a:r>
              <a:rPr lang="pl-PL" dirty="0"/>
              <a:t> </a:t>
            </a:r>
            <a:r>
              <a:rPr lang="pl-PL" dirty="0" err="1"/>
              <a:t>Groups</a:t>
            </a:r>
            <a:endParaRPr lang="pl-PL" dirty="0"/>
          </a:p>
          <a:p>
            <a:r>
              <a:rPr lang="pl-PL" dirty="0" err="1"/>
              <a:t>Manage</a:t>
            </a:r>
            <a:r>
              <a:rPr lang="pl-PL" dirty="0"/>
              <a:t> </a:t>
            </a:r>
            <a:r>
              <a:rPr lang="pl-PL" dirty="0" err="1"/>
              <a:t>Azure</a:t>
            </a:r>
            <a:r>
              <a:rPr lang="pl-PL" dirty="0"/>
              <a:t> Subscription</a:t>
            </a:r>
            <a:endParaRPr lang="en-GB" dirty="0"/>
          </a:p>
        </p:txBody>
      </p:sp>
      <p:grpSp>
        <p:nvGrpSpPr>
          <p:cNvPr id="4" name="Grupa 3"/>
          <p:cNvGrpSpPr/>
          <p:nvPr/>
        </p:nvGrpSpPr>
        <p:grpSpPr>
          <a:xfrm>
            <a:off x="0" y="6425514"/>
            <a:ext cx="12192000" cy="568507"/>
            <a:chOff x="0" y="6425514"/>
            <a:chExt cx="12192000" cy="568507"/>
          </a:xfrm>
        </p:grpSpPr>
        <p:pic>
          <p:nvPicPr>
            <p:cNvPr id="5" name="Picture 2" descr="zerto-red-on-white-logo-2.gif (1024×6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upload.wikimedia.org/wikipedia/commons/thumb/c/c9/Intel-logo.svg/1280px-Intel-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img.veeam.com/newsroom/graphics/logo2014/veeam_2014_logo_col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warehouse.lococock.com/logo/netia/Logo-Netia-4K-Whit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Łącznik prosty 8"/>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0" name="Obraz 9"/>
            <p:cNvPicPr>
              <a:picLocks noChangeAspect="1"/>
            </p:cNvPicPr>
            <p:nvPr/>
          </p:nvPicPr>
          <p:blipFill>
            <a:blip r:embed="rId6"/>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2599667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p:cNvSpPr>
            <a:spLocks noGrp="1"/>
          </p:cNvSpPr>
          <p:nvPr>
            <p:ph type="title"/>
          </p:nvPr>
        </p:nvSpPr>
        <p:spPr>
          <a:xfrm>
            <a:off x="838200" y="4363032"/>
            <a:ext cx="10515600" cy="1325563"/>
          </a:xfrm>
        </p:spPr>
        <p:txBody>
          <a:bodyPr>
            <a:normAutofit/>
          </a:bodyPr>
          <a:lstStyle/>
          <a:p>
            <a:pPr algn="ctr"/>
            <a:r>
              <a:rPr lang="pl-PL" b="1" dirty="0">
                <a:latin typeface="Segoe UI Light" panose="020B0502040204020203" pitchFamily="34" charset="0"/>
                <a:cs typeface="Segoe UI Light" panose="020B0502040204020203" pitchFamily="34" charset="0"/>
                <a:hlinkClick r:id="rId3"/>
              </a:rPr>
              <a:t>http://justcloud.pl</a:t>
            </a:r>
            <a:br>
              <a:rPr lang="pl-PL" b="1" dirty="0">
                <a:latin typeface="Segoe UI Light" panose="020B0502040204020203" pitchFamily="34" charset="0"/>
                <a:cs typeface="Segoe UI Light" panose="020B0502040204020203" pitchFamily="34" charset="0"/>
              </a:rPr>
            </a:br>
            <a:r>
              <a:rPr lang="pl-PL" b="1" dirty="0">
                <a:latin typeface="Segoe UI Light" panose="020B0502040204020203" pitchFamily="34" charset="0"/>
                <a:cs typeface="Segoe UI Light" panose="020B0502040204020203" pitchFamily="34" charset="0"/>
                <a:hlinkClick r:id="rId4"/>
              </a:rPr>
              <a:t>http://facebook.com/justcloudpl</a:t>
            </a:r>
            <a:endParaRPr lang="pl-PL" b="1" dirty="0">
              <a:latin typeface="Segoe UI Light" panose="020B0502040204020203" pitchFamily="34" charset="0"/>
              <a:cs typeface="Segoe UI Light" panose="020B0502040204020203" pitchFamily="34" charset="0"/>
            </a:endParaRPr>
          </a:p>
        </p:txBody>
      </p:sp>
      <p:pic>
        <p:nvPicPr>
          <p:cNvPr id="3" name="Obraz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6800" y="1729893"/>
            <a:ext cx="10058400" cy="2450122"/>
          </a:xfrm>
          <a:prstGeom prst="rect">
            <a:avLst/>
          </a:prstGeom>
        </p:spPr>
      </p:pic>
      <p:grpSp>
        <p:nvGrpSpPr>
          <p:cNvPr id="4" name="Grupa 3"/>
          <p:cNvGrpSpPr/>
          <p:nvPr/>
        </p:nvGrpSpPr>
        <p:grpSpPr>
          <a:xfrm>
            <a:off x="0" y="6425514"/>
            <a:ext cx="12192000" cy="568507"/>
            <a:chOff x="0" y="6425514"/>
            <a:chExt cx="12192000" cy="568507"/>
          </a:xfrm>
        </p:grpSpPr>
        <p:pic>
          <p:nvPicPr>
            <p:cNvPr id="6" name="Picture 2" descr="zerto-red-on-white-logo-2.gif (1024×6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upload.wikimedia.org/wikipedia/commons/thumb/c/c9/Intel-logo.svg/1280px-Intel-logo.sv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img.veeam.com/newsroom/graphics/logo2014/veeam_2014_logo_colo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warehouse.lococock.com/logo/netia/Logo-Netia-4K-White.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Łącznik prosty 9"/>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1" name="Obraz 10"/>
            <p:cNvPicPr>
              <a:picLocks noChangeAspect="1"/>
            </p:cNvPicPr>
            <p:nvPr/>
          </p:nvPicPr>
          <p:blipFill>
            <a:blip r:embed="rId10"/>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2736288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GB"/>
          </a:p>
        </p:txBody>
      </p:sp>
      <p:sp>
        <p:nvSpPr>
          <p:cNvPr id="3" name="Symbol zastępczy zawartości 2"/>
          <p:cNvSpPr>
            <a:spLocks noGrp="1"/>
          </p:cNvSpPr>
          <p:nvPr>
            <p:ph idx="1"/>
          </p:nvPr>
        </p:nvSpPr>
        <p:spPr/>
        <p:txBody>
          <a:bodyPr/>
          <a:lstStyle/>
          <a:p>
            <a:endParaRPr lang="en-GB"/>
          </a:p>
        </p:txBody>
      </p:sp>
      <p:pic>
        <p:nvPicPr>
          <p:cNvPr id="4" name="Obraz 3"/>
          <p:cNvPicPr>
            <a:picLocks noChangeAspect="1"/>
          </p:cNvPicPr>
          <p:nvPr/>
        </p:nvPicPr>
        <p:blipFill>
          <a:blip r:embed="rId2"/>
          <a:stretch>
            <a:fillRect/>
          </a:stretch>
        </p:blipFill>
        <p:spPr>
          <a:xfrm>
            <a:off x="2286000" y="581025"/>
            <a:ext cx="7620000" cy="5695950"/>
          </a:xfrm>
          <a:prstGeom prst="rect">
            <a:avLst/>
          </a:prstGeom>
        </p:spPr>
      </p:pic>
      <p:grpSp>
        <p:nvGrpSpPr>
          <p:cNvPr id="5" name="Grupa 4"/>
          <p:cNvGrpSpPr/>
          <p:nvPr/>
        </p:nvGrpSpPr>
        <p:grpSpPr>
          <a:xfrm>
            <a:off x="0" y="6425514"/>
            <a:ext cx="12192000" cy="568507"/>
            <a:chOff x="0" y="6425514"/>
            <a:chExt cx="12192000" cy="568507"/>
          </a:xfrm>
        </p:grpSpPr>
        <p:pic>
          <p:nvPicPr>
            <p:cNvPr id="6" name="Picture 2" descr="zerto-red-on-white-logo-2.gif (1024×6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upload.wikimedia.org/wikipedia/commons/thumb/c/c9/Intel-logo.svg/1280px-Intel-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img.veeam.com/newsroom/graphics/logo2014/veeam_2014_logo_col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warehouse.lococock.com/logo/netia/Logo-Netia-4K-Whit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Łącznik prosty 9"/>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1" name="Obraz 10"/>
            <p:cNvPicPr>
              <a:picLocks noChangeAspect="1"/>
            </p:cNvPicPr>
            <p:nvPr/>
          </p:nvPicPr>
          <p:blipFill>
            <a:blip r:embed="rId7"/>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29122249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GB"/>
          </a:p>
        </p:txBody>
      </p:sp>
      <p:sp>
        <p:nvSpPr>
          <p:cNvPr id="3" name="Symbol zastępczy zawartości 2"/>
          <p:cNvSpPr>
            <a:spLocks noGrp="1"/>
          </p:cNvSpPr>
          <p:nvPr>
            <p:ph idx="1"/>
          </p:nvPr>
        </p:nvSpPr>
        <p:spPr/>
        <p:txBody>
          <a:bodyPr/>
          <a:lstStyle/>
          <a:p>
            <a:endParaRPr lang="en-GB"/>
          </a:p>
        </p:txBody>
      </p:sp>
      <p:pic>
        <p:nvPicPr>
          <p:cNvPr id="4" name="Obraz 3"/>
          <p:cNvPicPr>
            <a:picLocks noChangeAspect="1"/>
          </p:cNvPicPr>
          <p:nvPr/>
        </p:nvPicPr>
        <p:blipFill>
          <a:blip r:embed="rId2"/>
          <a:stretch>
            <a:fillRect/>
          </a:stretch>
        </p:blipFill>
        <p:spPr>
          <a:xfrm>
            <a:off x="900019" y="140094"/>
            <a:ext cx="10391961" cy="6470770"/>
          </a:xfrm>
          <a:prstGeom prst="rect">
            <a:avLst/>
          </a:prstGeom>
        </p:spPr>
      </p:pic>
      <p:pic>
        <p:nvPicPr>
          <p:cNvPr id="5" name="Obraz 4"/>
          <p:cNvPicPr>
            <a:picLocks noChangeAspect="1"/>
          </p:cNvPicPr>
          <p:nvPr/>
        </p:nvPicPr>
        <p:blipFill>
          <a:blip r:embed="rId3"/>
          <a:stretch>
            <a:fillRect/>
          </a:stretch>
        </p:blipFill>
        <p:spPr>
          <a:xfrm>
            <a:off x="4004658" y="1391724"/>
            <a:ext cx="4742857" cy="4057143"/>
          </a:xfrm>
          <a:prstGeom prst="rect">
            <a:avLst/>
          </a:prstGeom>
        </p:spPr>
      </p:pic>
      <p:grpSp>
        <p:nvGrpSpPr>
          <p:cNvPr id="6" name="Grupa 5"/>
          <p:cNvGrpSpPr/>
          <p:nvPr/>
        </p:nvGrpSpPr>
        <p:grpSpPr>
          <a:xfrm>
            <a:off x="0" y="6425514"/>
            <a:ext cx="12192000" cy="568507"/>
            <a:chOff x="0" y="6425514"/>
            <a:chExt cx="12192000" cy="568507"/>
          </a:xfrm>
        </p:grpSpPr>
        <p:pic>
          <p:nvPicPr>
            <p:cNvPr id="7" name="Picture 2" descr="zerto-red-on-white-logo-2.gif (1024×6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upload.wikimedia.org/wikipedia/commons/thumb/c/c9/Intel-logo.svg/1280px-Intel-logo.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s://img.veeam.com/newsroom/graphics/logo2014/veeam_2014_logo_colo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warehouse.lococock.com/logo/netia/Logo-Netia-4K-Whit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Łącznik prosty 10"/>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2" name="Obraz 11"/>
            <p:cNvPicPr>
              <a:picLocks noChangeAspect="1"/>
            </p:cNvPicPr>
            <p:nvPr/>
          </p:nvPicPr>
          <p:blipFill>
            <a:blip r:embed="rId8"/>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3481963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GB"/>
          </a:p>
        </p:txBody>
      </p:sp>
      <p:sp>
        <p:nvSpPr>
          <p:cNvPr id="3" name="Symbol zastępczy zawartości 2"/>
          <p:cNvSpPr>
            <a:spLocks noGrp="1"/>
          </p:cNvSpPr>
          <p:nvPr>
            <p:ph idx="1"/>
          </p:nvPr>
        </p:nvSpPr>
        <p:spPr/>
        <p:txBody>
          <a:bodyPr/>
          <a:lstStyle/>
          <a:p>
            <a:endParaRPr lang="en-GB" dirty="0"/>
          </a:p>
        </p:txBody>
      </p:sp>
      <p:pic>
        <p:nvPicPr>
          <p:cNvPr id="4" name="Obraz 3"/>
          <p:cNvPicPr>
            <a:picLocks noChangeAspect="1"/>
          </p:cNvPicPr>
          <p:nvPr/>
        </p:nvPicPr>
        <p:blipFill>
          <a:blip r:embed="rId2"/>
          <a:stretch>
            <a:fillRect/>
          </a:stretch>
        </p:blipFill>
        <p:spPr>
          <a:xfrm>
            <a:off x="1524000" y="242312"/>
            <a:ext cx="9143999" cy="6096000"/>
          </a:xfrm>
          <a:prstGeom prst="rect">
            <a:avLst/>
          </a:prstGeom>
        </p:spPr>
      </p:pic>
      <p:grpSp>
        <p:nvGrpSpPr>
          <p:cNvPr id="5" name="Grupa 4"/>
          <p:cNvGrpSpPr/>
          <p:nvPr/>
        </p:nvGrpSpPr>
        <p:grpSpPr>
          <a:xfrm>
            <a:off x="0" y="6425514"/>
            <a:ext cx="12192000" cy="568507"/>
            <a:chOff x="0" y="6425514"/>
            <a:chExt cx="12192000" cy="568507"/>
          </a:xfrm>
        </p:grpSpPr>
        <p:pic>
          <p:nvPicPr>
            <p:cNvPr id="6" name="Picture 2" descr="zerto-red-on-white-logo-2.gif (1024×6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upload.wikimedia.org/wikipedia/commons/thumb/c/c9/Intel-logo.svg/1280px-Intel-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img.veeam.com/newsroom/graphics/logo2014/veeam_2014_logo_col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warehouse.lococock.com/logo/netia/Logo-Netia-4K-Whit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Łącznik prosty 9"/>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1" name="Obraz 10"/>
            <p:cNvPicPr>
              <a:picLocks noChangeAspect="1"/>
            </p:cNvPicPr>
            <p:nvPr/>
          </p:nvPicPr>
          <p:blipFill>
            <a:blip r:embed="rId7"/>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4271553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PowerShell</a:t>
            </a:r>
            <a:endParaRPr lang="en-GB" dirty="0"/>
          </a:p>
        </p:txBody>
      </p:sp>
      <p:sp>
        <p:nvSpPr>
          <p:cNvPr id="3" name="Symbol zastępczy zawartości 2"/>
          <p:cNvSpPr>
            <a:spLocks noGrp="1"/>
          </p:cNvSpPr>
          <p:nvPr>
            <p:ph idx="1"/>
          </p:nvPr>
        </p:nvSpPr>
        <p:spPr>
          <a:xfrm>
            <a:off x="838200" y="1899766"/>
            <a:ext cx="11081951" cy="4351338"/>
          </a:xfrm>
        </p:spPr>
        <p:txBody>
          <a:bodyPr/>
          <a:lstStyle/>
          <a:p>
            <a:pPr marL="0" indent="0">
              <a:buNone/>
            </a:pPr>
            <a:r>
              <a:rPr lang="pl-PL" b="1" dirty="0" err="1"/>
              <a:t>Two</a:t>
            </a:r>
            <a:r>
              <a:rPr lang="pl-PL" b="1" dirty="0"/>
              <a:t> </a:t>
            </a:r>
            <a:r>
              <a:rPr lang="pl-PL" b="1" dirty="0" err="1"/>
              <a:t>commands</a:t>
            </a:r>
            <a:r>
              <a:rPr lang="pl-PL" b="1" dirty="0"/>
              <a:t> to run </a:t>
            </a:r>
            <a:r>
              <a:rPr lang="pl-PL" b="1" dirty="0" err="1"/>
              <a:t>deploy</a:t>
            </a:r>
            <a:r>
              <a:rPr lang="pl-PL" b="1" dirty="0"/>
              <a:t>:</a:t>
            </a:r>
          </a:p>
          <a:p>
            <a:pPr marL="514350" indent="-514350">
              <a:buFont typeface="+mj-lt"/>
              <a:buAutoNum type="arabicPeriod"/>
            </a:pPr>
            <a:r>
              <a:rPr lang="en-GB" dirty="0"/>
              <a:t>New-</a:t>
            </a:r>
            <a:r>
              <a:rPr lang="en-GB" dirty="0" err="1"/>
              <a:t>AzureRmResourceGroup</a:t>
            </a:r>
            <a:r>
              <a:rPr lang="en-GB" dirty="0"/>
              <a:t> -Name </a:t>
            </a:r>
            <a:r>
              <a:rPr lang="en-GB" dirty="0" err="1"/>
              <a:t>cloudaday</a:t>
            </a:r>
            <a:r>
              <a:rPr lang="en-GB" dirty="0"/>
              <a:t> -Location "West Europe"</a:t>
            </a:r>
            <a:endParaRPr lang="pl-PL" dirty="0"/>
          </a:p>
          <a:p>
            <a:pPr marL="514350" indent="-514350">
              <a:buFont typeface="+mj-lt"/>
              <a:buAutoNum type="arabicPeriod"/>
            </a:pPr>
            <a:r>
              <a:rPr lang="en-GB" dirty="0"/>
              <a:t>New-</a:t>
            </a:r>
            <a:r>
              <a:rPr lang="en-GB" dirty="0" err="1"/>
              <a:t>AzureRmResourceGroupDeployment</a:t>
            </a:r>
            <a:r>
              <a:rPr lang="en-GB" dirty="0"/>
              <a:t> -</a:t>
            </a:r>
            <a:r>
              <a:rPr lang="en-GB" dirty="0" err="1"/>
              <a:t>ResourceGroupName</a:t>
            </a:r>
            <a:r>
              <a:rPr lang="en-GB" dirty="0"/>
              <a:t> </a:t>
            </a:r>
            <a:r>
              <a:rPr lang="en-GB" dirty="0" err="1"/>
              <a:t>cloudaday</a:t>
            </a:r>
            <a:r>
              <a:rPr lang="en-GB" dirty="0"/>
              <a:t> -</a:t>
            </a:r>
            <a:r>
              <a:rPr lang="en-GB" dirty="0" err="1"/>
              <a:t>TemplateFile</a:t>
            </a:r>
            <a:r>
              <a:rPr lang="en-GB" dirty="0"/>
              <a:t> .\</a:t>
            </a:r>
            <a:r>
              <a:rPr lang="en-GB" dirty="0" err="1"/>
              <a:t>azureday.json</a:t>
            </a:r>
            <a:r>
              <a:rPr lang="en-GB" dirty="0"/>
              <a:t> -Verbose</a:t>
            </a:r>
          </a:p>
        </p:txBody>
      </p:sp>
      <p:grpSp>
        <p:nvGrpSpPr>
          <p:cNvPr id="4" name="Grupa 3"/>
          <p:cNvGrpSpPr/>
          <p:nvPr/>
        </p:nvGrpSpPr>
        <p:grpSpPr>
          <a:xfrm>
            <a:off x="0" y="6425514"/>
            <a:ext cx="12192000" cy="568507"/>
            <a:chOff x="0" y="6425514"/>
            <a:chExt cx="12192000" cy="568507"/>
          </a:xfrm>
        </p:grpSpPr>
        <p:pic>
          <p:nvPicPr>
            <p:cNvPr id="5" name="Picture 2" descr="zerto-red-on-white-logo-2.gif (1024×6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upload.wikimedia.org/wikipedia/commons/thumb/c/c9/Intel-logo.svg/1280px-Intel-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img.veeam.com/newsroom/graphics/logo2014/veeam_2014_logo_col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warehouse.lococock.com/logo/netia/Logo-Netia-4K-Whit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Łącznik prosty 8"/>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0" name="Obraz 9"/>
            <p:cNvPicPr>
              <a:picLocks noChangeAspect="1"/>
            </p:cNvPicPr>
            <p:nvPr/>
          </p:nvPicPr>
          <p:blipFill>
            <a:blip r:embed="rId6"/>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2815121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GB"/>
          </a:p>
        </p:txBody>
      </p:sp>
      <p:sp>
        <p:nvSpPr>
          <p:cNvPr id="3" name="Symbol zastępczy zawartości 2"/>
          <p:cNvSpPr>
            <a:spLocks noGrp="1"/>
          </p:cNvSpPr>
          <p:nvPr>
            <p:ph idx="1"/>
          </p:nvPr>
        </p:nvSpPr>
        <p:spPr/>
        <p:txBody>
          <a:bodyPr/>
          <a:lstStyle/>
          <a:p>
            <a:endParaRPr lang="en-GB"/>
          </a:p>
        </p:txBody>
      </p:sp>
      <p:pic>
        <p:nvPicPr>
          <p:cNvPr id="4" name="Obraz 3"/>
          <p:cNvPicPr>
            <a:picLocks noChangeAspect="1"/>
          </p:cNvPicPr>
          <p:nvPr/>
        </p:nvPicPr>
        <p:blipFill>
          <a:blip r:embed="rId2"/>
          <a:stretch>
            <a:fillRect/>
          </a:stretch>
        </p:blipFill>
        <p:spPr>
          <a:xfrm>
            <a:off x="756517" y="226530"/>
            <a:ext cx="11123809" cy="6009524"/>
          </a:xfrm>
          <a:prstGeom prst="rect">
            <a:avLst/>
          </a:prstGeom>
        </p:spPr>
      </p:pic>
      <p:grpSp>
        <p:nvGrpSpPr>
          <p:cNvPr id="5" name="Grupa 4"/>
          <p:cNvGrpSpPr/>
          <p:nvPr/>
        </p:nvGrpSpPr>
        <p:grpSpPr>
          <a:xfrm>
            <a:off x="0" y="6425514"/>
            <a:ext cx="12192000" cy="568507"/>
            <a:chOff x="0" y="6425514"/>
            <a:chExt cx="12192000" cy="568507"/>
          </a:xfrm>
        </p:grpSpPr>
        <p:pic>
          <p:nvPicPr>
            <p:cNvPr id="6" name="Picture 2" descr="zerto-red-on-white-logo-2.gif (1024×6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upload.wikimedia.org/wikipedia/commons/thumb/c/c9/Intel-logo.svg/1280px-Intel-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img.veeam.com/newsroom/graphics/logo2014/veeam_2014_logo_col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warehouse.lococock.com/logo/netia/Logo-Netia-4K-Whit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Łącznik prosty 9"/>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1" name="Obraz 10"/>
            <p:cNvPicPr>
              <a:picLocks noChangeAspect="1"/>
            </p:cNvPicPr>
            <p:nvPr/>
          </p:nvPicPr>
          <p:blipFill>
            <a:blip r:embed="rId7"/>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2787839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CLI</a:t>
            </a:r>
            <a:endParaRPr lang="en-GB" dirty="0"/>
          </a:p>
        </p:txBody>
      </p:sp>
      <p:sp>
        <p:nvSpPr>
          <p:cNvPr id="3" name="Symbol zastępczy zawartości 2"/>
          <p:cNvSpPr>
            <a:spLocks noGrp="1"/>
          </p:cNvSpPr>
          <p:nvPr>
            <p:ph idx="1"/>
          </p:nvPr>
        </p:nvSpPr>
        <p:spPr/>
        <p:txBody>
          <a:bodyPr/>
          <a:lstStyle/>
          <a:p>
            <a:pPr marL="0" indent="0">
              <a:buNone/>
            </a:pPr>
            <a:r>
              <a:rPr lang="pl-PL" b="1" dirty="0" err="1"/>
              <a:t>Two</a:t>
            </a:r>
            <a:r>
              <a:rPr lang="pl-PL" b="1" dirty="0"/>
              <a:t> </a:t>
            </a:r>
            <a:r>
              <a:rPr lang="pl-PL" b="1" dirty="0" err="1"/>
              <a:t>commands</a:t>
            </a:r>
            <a:r>
              <a:rPr lang="pl-PL" b="1" dirty="0"/>
              <a:t> to run </a:t>
            </a:r>
            <a:r>
              <a:rPr lang="pl-PL" b="1" dirty="0" err="1"/>
              <a:t>deploy</a:t>
            </a:r>
            <a:r>
              <a:rPr lang="pl-PL" b="1" dirty="0"/>
              <a:t>:</a:t>
            </a:r>
            <a:r>
              <a:rPr lang="en-GB" b="1" dirty="0"/>
              <a:t> </a:t>
            </a:r>
            <a:endParaRPr lang="pl-PL" b="1" dirty="0"/>
          </a:p>
          <a:p>
            <a:pPr marL="514350" indent="-514350">
              <a:buFont typeface="+mj-lt"/>
              <a:buAutoNum type="arabicPeriod"/>
            </a:pPr>
            <a:r>
              <a:rPr lang="en-GB" dirty="0"/>
              <a:t>azure group create </a:t>
            </a:r>
            <a:r>
              <a:rPr lang="en-GB" dirty="0" err="1"/>
              <a:t>myResourceGroup</a:t>
            </a:r>
            <a:r>
              <a:rPr lang="en-GB" dirty="0"/>
              <a:t> </a:t>
            </a:r>
            <a:r>
              <a:rPr lang="en-GB" dirty="0" err="1"/>
              <a:t>westus</a:t>
            </a:r>
            <a:endParaRPr lang="pl-PL" dirty="0"/>
          </a:p>
          <a:p>
            <a:pPr marL="514350" indent="-514350">
              <a:buFont typeface="+mj-lt"/>
              <a:buAutoNum type="arabicPeriod"/>
            </a:pPr>
            <a:r>
              <a:rPr lang="en-GB" dirty="0"/>
              <a:t>azure group deployment create --template-</a:t>
            </a:r>
            <a:r>
              <a:rPr lang="en-GB" dirty="0" err="1"/>
              <a:t>uri</a:t>
            </a:r>
            <a:r>
              <a:rPr lang="en-GB" dirty="0"/>
              <a:t> https://raw.githubusercontent.com/Azure/azure-quickstart-templates/master/101-vm-simple-linux/azuredeploy.json </a:t>
            </a:r>
            <a:r>
              <a:rPr lang="en-GB" dirty="0" err="1"/>
              <a:t>myResourceGroup</a:t>
            </a:r>
            <a:r>
              <a:rPr lang="en-GB" dirty="0"/>
              <a:t> </a:t>
            </a:r>
            <a:r>
              <a:rPr lang="en-GB" dirty="0" err="1"/>
              <a:t>firstDeployment</a:t>
            </a:r>
            <a:endParaRPr lang="en-GB" dirty="0"/>
          </a:p>
        </p:txBody>
      </p:sp>
      <p:grpSp>
        <p:nvGrpSpPr>
          <p:cNvPr id="4" name="Grupa 3"/>
          <p:cNvGrpSpPr/>
          <p:nvPr/>
        </p:nvGrpSpPr>
        <p:grpSpPr>
          <a:xfrm>
            <a:off x="0" y="6425514"/>
            <a:ext cx="12192000" cy="568507"/>
            <a:chOff x="0" y="6425514"/>
            <a:chExt cx="12192000" cy="568507"/>
          </a:xfrm>
        </p:grpSpPr>
        <p:pic>
          <p:nvPicPr>
            <p:cNvPr id="5" name="Picture 2" descr="zerto-red-on-white-logo-2.gif (1024×6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upload.wikimedia.org/wikipedia/commons/thumb/c/c9/Intel-logo.svg/1280px-Intel-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img.veeam.com/newsroom/graphics/logo2014/veeam_2014_logo_col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warehouse.lococock.com/logo/netia/Logo-Netia-4K-Whit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Łącznik prosty 8"/>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0" name="Obraz 9"/>
            <p:cNvPicPr>
              <a:picLocks noChangeAspect="1"/>
            </p:cNvPicPr>
            <p:nvPr/>
          </p:nvPicPr>
          <p:blipFill>
            <a:blip r:embed="rId6"/>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617318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en-GB"/>
          </a:p>
        </p:txBody>
      </p:sp>
      <p:sp>
        <p:nvSpPr>
          <p:cNvPr id="3" name="Symbol zastępczy zawartości 2"/>
          <p:cNvSpPr>
            <a:spLocks noGrp="1"/>
          </p:cNvSpPr>
          <p:nvPr>
            <p:ph idx="1"/>
          </p:nvPr>
        </p:nvSpPr>
        <p:spPr/>
        <p:txBody>
          <a:bodyPr/>
          <a:lstStyle/>
          <a:p>
            <a:endParaRPr lang="en-GB"/>
          </a:p>
        </p:txBody>
      </p:sp>
      <p:pic>
        <p:nvPicPr>
          <p:cNvPr id="4" name="Obraz 3"/>
          <p:cNvPicPr>
            <a:picLocks noChangeAspect="1"/>
          </p:cNvPicPr>
          <p:nvPr/>
        </p:nvPicPr>
        <p:blipFill>
          <a:blip r:embed="rId2"/>
          <a:stretch>
            <a:fillRect/>
          </a:stretch>
        </p:blipFill>
        <p:spPr>
          <a:xfrm>
            <a:off x="649806" y="365125"/>
            <a:ext cx="11057143" cy="5628571"/>
          </a:xfrm>
          <a:prstGeom prst="rect">
            <a:avLst/>
          </a:prstGeom>
        </p:spPr>
      </p:pic>
      <p:grpSp>
        <p:nvGrpSpPr>
          <p:cNvPr id="5" name="Grupa 4"/>
          <p:cNvGrpSpPr/>
          <p:nvPr/>
        </p:nvGrpSpPr>
        <p:grpSpPr>
          <a:xfrm>
            <a:off x="0" y="6425514"/>
            <a:ext cx="12192000" cy="568507"/>
            <a:chOff x="0" y="6425514"/>
            <a:chExt cx="12192000" cy="568507"/>
          </a:xfrm>
        </p:grpSpPr>
        <p:pic>
          <p:nvPicPr>
            <p:cNvPr id="6" name="Picture 2" descr="zerto-red-on-white-logo-2.gif (1024×6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upload.wikimedia.org/wikipedia/commons/thumb/c/c9/Intel-logo.svg/1280px-Intel-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img.veeam.com/newsroom/graphics/logo2014/veeam_2014_logo_col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warehouse.lococock.com/logo/netia/Logo-Netia-4K-Whit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Łącznik prosty 9"/>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1" name="Obraz 10"/>
            <p:cNvPicPr>
              <a:picLocks noChangeAspect="1"/>
            </p:cNvPicPr>
            <p:nvPr/>
          </p:nvPicPr>
          <p:blipFill>
            <a:blip r:embed="rId7"/>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39267592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Obraz 13"/>
          <p:cNvPicPr>
            <a:picLocks noChangeAspect="1"/>
          </p:cNvPicPr>
          <p:nvPr/>
        </p:nvPicPr>
        <p:blipFill>
          <a:blip r:embed="rId2">
            <a:extLst>
              <a:ext uri="{BEBA8EAE-BF5A-486C-A8C5-ECC9F3942E4B}">
                <a14:imgProps xmlns:a14="http://schemas.microsoft.com/office/drawing/2010/main">
                  <a14:imgLayer r:embed="rId3">
                    <a14:imgEffect>
                      <a14:artisticBlur radius="21"/>
                    </a14:imgEffect>
                  </a14:imgLayer>
                </a14:imgProps>
              </a:ext>
              <a:ext uri="{28A0092B-C50C-407E-A947-70E740481C1C}">
                <a14:useLocalDpi xmlns:a14="http://schemas.microsoft.com/office/drawing/2010/main" val="0"/>
              </a:ext>
            </a:extLst>
          </a:blip>
          <a:stretch>
            <a:fillRect/>
          </a:stretch>
        </p:blipFill>
        <p:spPr>
          <a:xfrm>
            <a:off x="312033" y="423228"/>
            <a:ext cx="11688183" cy="3896061"/>
          </a:xfrm>
          <a:prstGeom prst="rect">
            <a:avLst/>
          </a:prstGeom>
        </p:spPr>
      </p:pic>
      <p:sp>
        <p:nvSpPr>
          <p:cNvPr id="2" name="Tytuł 1"/>
          <p:cNvSpPr>
            <a:spLocks noGrp="1"/>
          </p:cNvSpPr>
          <p:nvPr>
            <p:ph type="ctrTitle"/>
          </p:nvPr>
        </p:nvSpPr>
        <p:spPr>
          <a:xfrm>
            <a:off x="3406343" y="3842939"/>
            <a:ext cx="5379309" cy="820169"/>
          </a:xfrm>
        </p:spPr>
        <p:txBody>
          <a:bodyPr>
            <a:normAutofit/>
          </a:bodyPr>
          <a:lstStyle/>
          <a:p>
            <a:r>
              <a:rPr lang="pl-PL" sz="4000" b="1" dirty="0">
                <a:latin typeface="Segoe UI Light" panose="020B0502040204020203" pitchFamily="34" charset="0"/>
                <a:cs typeface="Segoe UI Light" panose="020B0502040204020203" pitchFamily="34" charset="0"/>
              </a:rPr>
              <a:t>Dziękuję za uwagę!</a:t>
            </a:r>
          </a:p>
        </p:txBody>
      </p:sp>
      <p:sp>
        <p:nvSpPr>
          <p:cNvPr id="10" name="Tytuł 1"/>
          <p:cNvSpPr txBox="1">
            <a:spLocks/>
          </p:cNvSpPr>
          <p:nvPr/>
        </p:nvSpPr>
        <p:spPr>
          <a:xfrm>
            <a:off x="838198" y="2196433"/>
            <a:ext cx="10515600" cy="13255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l-PL" sz="9600" b="1" dirty="0" err="1">
                <a:latin typeface="Segoe UI Light" panose="020B0502040204020203" pitchFamily="34" charset="0"/>
                <a:cs typeface="Segoe UI Light" panose="020B0502040204020203" pitchFamily="34" charset="0"/>
              </a:rPr>
              <a:t>Questions</a:t>
            </a:r>
            <a:r>
              <a:rPr lang="pl-PL" sz="9600" b="1" dirty="0">
                <a:latin typeface="Segoe UI Light" panose="020B0502040204020203" pitchFamily="34" charset="0"/>
                <a:cs typeface="Segoe UI Light" panose="020B0502040204020203" pitchFamily="34" charset="0"/>
              </a:rPr>
              <a:t>?</a:t>
            </a:r>
          </a:p>
        </p:txBody>
      </p:sp>
      <p:sp>
        <p:nvSpPr>
          <p:cNvPr id="11" name="Podtytuł 2"/>
          <p:cNvSpPr>
            <a:spLocks noGrp="1"/>
          </p:cNvSpPr>
          <p:nvPr>
            <p:ph type="subTitle" idx="1"/>
          </p:nvPr>
        </p:nvSpPr>
        <p:spPr>
          <a:xfrm>
            <a:off x="1584124" y="4681422"/>
            <a:ext cx="9144000" cy="1655762"/>
          </a:xfrm>
        </p:spPr>
        <p:txBody>
          <a:bodyPr>
            <a:normAutofit/>
          </a:bodyPr>
          <a:lstStyle/>
          <a:p>
            <a:r>
              <a:rPr lang="pl-PL" sz="3600" dirty="0">
                <a:latin typeface="Segoe UI Light" panose="020B0502040204020203" pitchFamily="34" charset="0"/>
                <a:cs typeface="Segoe UI Light" panose="020B0502040204020203" pitchFamily="34" charset="0"/>
              </a:rPr>
              <a:t>Piotr Rogala</a:t>
            </a:r>
          </a:p>
        </p:txBody>
      </p:sp>
      <p:pic>
        <p:nvPicPr>
          <p:cNvPr id="15" name="Obraz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2100" y="5295201"/>
            <a:ext cx="3906166" cy="951502"/>
          </a:xfrm>
          <a:prstGeom prst="rect">
            <a:avLst/>
          </a:prstGeom>
        </p:spPr>
      </p:pic>
      <p:grpSp>
        <p:nvGrpSpPr>
          <p:cNvPr id="9" name="Grupa 8"/>
          <p:cNvGrpSpPr/>
          <p:nvPr/>
        </p:nvGrpSpPr>
        <p:grpSpPr>
          <a:xfrm>
            <a:off x="0" y="6425514"/>
            <a:ext cx="12192000" cy="568507"/>
            <a:chOff x="0" y="6425514"/>
            <a:chExt cx="12192000" cy="568507"/>
          </a:xfrm>
        </p:grpSpPr>
        <p:pic>
          <p:nvPicPr>
            <p:cNvPr id="16" name="Picture 2" descr="zerto-red-on-white-logo-2.gif (1024×6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https://upload.wikimedia.org/wikipedia/commons/thumb/c/c9/Intel-logo.svg/1280px-Intel-logo.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s://img.veeam.com/newsroom/graphics/logo2014/veeam_2014_logo_colo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http://warehouse.lococock.com/logo/netia/Logo-Netia-4K-Whit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Łącznik prosty 19"/>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21" name="Obraz 20"/>
            <p:cNvPicPr>
              <a:picLocks noChangeAspect="1"/>
            </p:cNvPicPr>
            <p:nvPr/>
          </p:nvPicPr>
          <p:blipFill>
            <a:blip r:embed="rId9"/>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3205971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latin typeface="Segoe UI Light" panose="020B0502040204020203" pitchFamily="34" charset="0"/>
                <a:cs typeface="Segoe UI Light" panose="020B0502040204020203" pitchFamily="34" charset="0"/>
              </a:rPr>
              <a:t>Link to </a:t>
            </a:r>
            <a:r>
              <a:rPr lang="pl-PL" dirty="0" err="1">
                <a:latin typeface="Segoe UI Light" panose="020B0502040204020203" pitchFamily="34" charset="0"/>
                <a:cs typeface="Segoe UI Light" panose="020B0502040204020203" pitchFamily="34" charset="0"/>
              </a:rPr>
              <a:t>current</a:t>
            </a:r>
            <a:r>
              <a:rPr lang="pl-PL" dirty="0">
                <a:latin typeface="Segoe UI Light" panose="020B0502040204020203" pitchFamily="34" charset="0"/>
                <a:cs typeface="Segoe UI Light" panose="020B0502040204020203" pitchFamily="34" charset="0"/>
              </a:rPr>
              <a:t> </a:t>
            </a:r>
            <a:r>
              <a:rPr lang="pl-PL" dirty="0" err="1">
                <a:latin typeface="Segoe UI Light" panose="020B0502040204020203" pitchFamily="34" charset="0"/>
                <a:cs typeface="Segoe UI Light" panose="020B0502040204020203" pitchFamily="34" charset="0"/>
              </a:rPr>
              <a:t>presentation</a:t>
            </a:r>
            <a:endParaRPr lang="pl-PL" dirty="0">
              <a:latin typeface="Segoe UI Light" panose="020B0502040204020203" pitchFamily="34" charset="0"/>
              <a:cs typeface="Segoe UI Light" panose="020B0502040204020203" pitchFamily="34" charset="0"/>
            </a:endParaRPr>
          </a:p>
        </p:txBody>
      </p:sp>
      <p:sp>
        <p:nvSpPr>
          <p:cNvPr id="3" name="Symbol zastępczy zawartości 2"/>
          <p:cNvSpPr>
            <a:spLocks noGrp="1"/>
          </p:cNvSpPr>
          <p:nvPr>
            <p:ph idx="1"/>
          </p:nvPr>
        </p:nvSpPr>
        <p:spPr>
          <a:xfrm>
            <a:off x="1537257" y="2962445"/>
            <a:ext cx="9117486" cy="1148235"/>
          </a:xfrm>
        </p:spPr>
        <p:txBody>
          <a:bodyPr>
            <a:noAutofit/>
          </a:bodyPr>
          <a:lstStyle/>
          <a:p>
            <a:pPr marL="0" indent="0">
              <a:buNone/>
            </a:pPr>
            <a:r>
              <a:rPr lang="pl-PL" sz="6000" dirty="0">
                <a:latin typeface="Segoe UI Light" panose="020B0502040204020203" pitchFamily="34" charset="0"/>
                <a:cs typeface="Segoe UI Light" panose="020B0502040204020203" pitchFamily="34" charset="0"/>
                <a:hlinkClick r:id="rId3"/>
              </a:rPr>
              <a:t>http://azureday.justcloud.pl</a:t>
            </a:r>
            <a:endParaRPr lang="pl-PL" sz="6000" dirty="0">
              <a:latin typeface="Segoe UI Light" panose="020B0502040204020203" pitchFamily="34" charset="0"/>
              <a:cs typeface="Segoe UI Light" panose="020B0502040204020203" pitchFamily="34" charset="0"/>
            </a:endParaRPr>
          </a:p>
          <a:p>
            <a:pPr marL="0" indent="0">
              <a:buNone/>
            </a:pPr>
            <a:endParaRPr lang="pl-PL" sz="6000" dirty="0">
              <a:latin typeface="Segoe UI Light" panose="020B0502040204020203" pitchFamily="34" charset="0"/>
              <a:cs typeface="Segoe UI Light" panose="020B0502040204020203" pitchFamily="34" charset="0"/>
            </a:endParaRPr>
          </a:p>
        </p:txBody>
      </p:sp>
      <p:grpSp>
        <p:nvGrpSpPr>
          <p:cNvPr id="4" name="Grupa 3"/>
          <p:cNvGrpSpPr/>
          <p:nvPr/>
        </p:nvGrpSpPr>
        <p:grpSpPr>
          <a:xfrm>
            <a:off x="0" y="6425514"/>
            <a:ext cx="12192000" cy="568507"/>
            <a:chOff x="0" y="6425514"/>
            <a:chExt cx="12192000" cy="568507"/>
          </a:xfrm>
        </p:grpSpPr>
        <p:pic>
          <p:nvPicPr>
            <p:cNvPr id="5" name="Picture 2" descr="zerto-red-on-white-logo-2.gif (1024×6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upload.wikimedia.org/wikipedia/commons/thumb/c/c9/Intel-logo.svg/1280px-Intel-logo.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img.veeam.com/newsroom/graphics/logo2014/veeam_2014_logo_colo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warehouse.lococock.com/logo/netia/Logo-Netia-4K-Whit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Łącznik prosty 8"/>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0" name="Obraz 9"/>
            <p:cNvPicPr>
              <a:picLocks noChangeAspect="1"/>
            </p:cNvPicPr>
            <p:nvPr/>
          </p:nvPicPr>
          <p:blipFill>
            <a:blip r:embed="rId8"/>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2940182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latin typeface="Segoe UI Light" panose="020B0502040204020203" pitchFamily="34" charset="0"/>
                <a:cs typeface="Segoe UI Light" panose="020B0502040204020203" pitchFamily="34" charset="0"/>
              </a:rPr>
              <a:t>Legend</a:t>
            </a:r>
          </a:p>
        </p:txBody>
      </p:sp>
      <p:sp>
        <p:nvSpPr>
          <p:cNvPr id="3" name="Symbol zastępczy zawartości 2"/>
          <p:cNvSpPr>
            <a:spLocks noGrp="1"/>
          </p:cNvSpPr>
          <p:nvPr>
            <p:ph idx="1"/>
          </p:nvPr>
        </p:nvSpPr>
        <p:spPr/>
        <p:txBody>
          <a:bodyPr>
            <a:normAutofit/>
          </a:bodyPr>
          <a:lstStyle/>
          <a:p>
            <a:r>
              <a:rPr lang="pl-PL" dirty="0">
                <a:latin typeface="Segoe UI Light" panose="020B0502040204020203" pitchFamily="34" charset="0"/>
                <a:cs typeface="Segoe UI Light" panose="020B0502040204020203" pitchFamily="34" charset="0"/>
              </a:rPr>
              <a:t>ARM</a:t>
            </a:r>
          </a:p>
          <a:p>
            <a:r>
              <a:rPr lang="pl-PL" dirty="0" err="1">
                <a:latin typeface="Segoe UI Light" panose="020B0502040204020203" pitchFamily="34" charset="0"/>
                <a:cs typeface="Segoe UI Light" panose="020B0502040204020203" pitchFamily="34" charset="0"/>
              </a:rPr>
              <a:t>Keep</a:t>
            </a:r>
            <a:r>
              <a:rPr lang="pl-PL" dirty="0">
                <a:latin typeface="Segoe UI Light" panose="020B0502040204020203" pitchFamily="34" charset="0"/>
                <a:cs typeface="Segoe UI Light" panose="020B0502040204020203" pitchFamily="34" charset="0"/>
              </a:rPr>
              <a:t> in </a:t>
            </a:r>
            <a:r>
              <a:rPr lang="pl-PL" dirty="0" err="1">
                <a:latin typeface="Segoe UI Light" panose="020B0502040204020203" pitchFamily="34" charset="0"/>
                <a:cs typeface="Segoe UI Light" panose="020B0502040204020203" pitchFamily="34" charset="0"/>
              </a:rPr>
              <a:t>touch</a:t>
            </a:r>
            <a:r>
              <a:rPr lang="pl-PL" dirty="0">
                <a:latin typeface="Segoe UI Light" panose="020B0502040204020203" pitchFamily="34" charset="0"/>
                <a:cs typeface="Segoe UI Light" panose="020B0502040204020203" pitchFamily="34" charset="0"/>
              </a:rPr>
              <a:t> with Azure</a:t>
            </a:r>
          </a:p>
          <a:p>
            <a:r>
              <a:rPr lang="pl-PL" dirty="0" err="1">
                <a:latin typeface="Segoe UI Light" panose="020B0502040204020203" pitchFamily="34" charset="0"/>
                <a:cs typeface="Segoe UI Light" panose="020B0502040204020203" pitchFamily="34" charset="0"/>
              </a:rPr>
              <a:t>Powershell</a:t>
            </a:r>
            <a:endParaRPr lang="pl-PL" dirty="0">
              <a:latin typeface="Segoe UI Light" panose="020B0502040204020203" pitchFamily="34" charset="0"/>
              <a:cs typeface="Segoe UI Light" panose="020B0502040204020203" pitchFamily="34" charset="0"/>
            </a:endParaRPr>
          </a:p>
          <a:p>
            <a:r>
              <a:rPr lang="pl-PL" dirty="0">
                <a:latin typeface="Segoe UI Light" panose="020B0502040204020203" pitchFamily="34" charset="0"/>
                <a:cs typeface="Segoe UI Light" panose="020B0502040204020203" pitchFamily="34" charset="0"/>
              </a:rPr>
              <a:t>.</a:t>
            </a:r>
            <a:r>
              <a:rPr lang="pl-PL" dirty="0" err="1">
                <a:latin typeface="Segoe UI Light" panose="020B0502040204020203" pitchFamily="34" charset="0"/>
                <a:cs typeface="Segoe UI Light" panose="020B0502040204020203" pitchFamily="34" charset="0"/>
              </a:rPr>
              <a:t>json</a:t>
            </a:r>
            <a:endParaRPr lang="pl-PL" dirty="0">
              <a:latin typeface="Segoe UI Light" panose="020B0502040204020203" pitchFamily="34" charset="0"/>
              <a:cs typeface="Segoe UI Light" panose="020B0502040204020203" pitchFamily="34" charset="0"/>
            </a:endParaRPr>
          </a:p>
          <a:p>
            <a:r>
              <a:rPr lang="pl-PL" dirty="0" err="1">
                <a:latin typeface="Segoe UI Light" panose="020B0502040204020203" pitchFamily="34" charset="0"/>
                <a:cs typeface="Segoe UI Light" panose="020B0502040204020203" pitchFamily="34" charset="0"/>
              </a:rPr>
              <a:t>Deployments</a:t>
            </a:r>
            <a:r>
              <a:rPr lang="pl-PL" dirty="0">
                <a:latin typeface="Segoe UI Light" panose="020B0502040204020203" pitchFamily="34" charset="0"/>
                <a:cs typeface="Segoe UI Light" panose="020B0502040204020203" pitchFamily="34" charset="0"/>
              </a:rPr>
              <a:t> </a:t>
            </a:r>
            <a:r>
              <a:rPr lang="pl-PL" dirty="0" err="1">
                <a:latin typeface="Segoe UI Light" panose="020B0502040204020203" pitchFamily="34" charset="0"/>
                <a:cs typeface="Segoe UI Light" panose="020B0502040204020203" pitchFamily="34" charset="0"/>
              </a:rPr>
              <a:t>methods</a:t>
            </a:r>
            <a:endParaRPr lang="pl-PL" dirty="0">
              <a:latin typeface="Segoe UI Light" panose="020B0502040204020203" pitchFamily="34" charset="0"/>
              <a:cs typeface="Segoe UI Light" panose="020B0502040204020203" pitchFamily="34" charset="0"/>
            </a:endParaRPr>
          </a:p>
          <a:p>
            <a:pPr lvl="1"/>
            <a:r>
              <a:rPr lang="pl-PL" dirty="0">
                <a:latin typeface="Segoe UI Light" panose="020B0502040204020203" pitchFamily="34" charset="0"/>
                <a:cs typeface="Segoe UI Light" panose="020B0502040204020203" pitchFamily="34" charset="0"/>
              </a:rPr>
              <a:t>Visual Studio</a:t>
            </a:r>
          </a:p>
          <a:p>
            <a:pPr lvl="1"/>
            <a:r>
              <a:rPr lang="pl-PL" dirty="0" err="1">
                <a:latin typeface="Segoe UI Light" panose="020B0502040204020203" pitchFamily="34" charset="0"/>
                <a:cs typeface="Segoe UI Light" panose="020B0502040204020203" pitchFamily="34" charset="0"/>
              </a:rPr>
              <a:t>Powrshell</a:t>
            </a:r>
            <a:endParaRPr lang="pl-PL" dirty="0">
              <a:latin typeface="Segoe UI Light" panose="020B0502040204020203" pitchFamily="34" charset="0"/>
              <a:cs typeface="Segoe UI Light" panose="020B0502040204020203" pitchFamily="34" charset="0"/>
            </a:endParaRPr>
          </a:p>
          <a:p>
            <a:pPr lvl="1"/>
            <a:r>
              <a:rPr lang="pl-PL" dirty="0">
                <a:latin typeface="Segoe UI Light" panose="020B0502040204020203" pitchFamily="34" charset="0"/>
                <a:cs typeface="Segoe UI Light" panose="020B0502040204020203" pitchFamily="34" charset="0"/>
              </a:rPr>
              <a:t>CLI</a:t>
            </a:r>
          </a:p>
          <a:p>
            <a:r>
              <a:rPr lang="pl-PL" dirty="0">
                <a:latin typeface="Segoe UI Light" panose="020B0502040204020203" pitchFamily="34" charset="0"/>
                <a:cs typeface="Segoe UI Light" panose="020B0502040204020203" pitchFamily="34" charset="0"/>
              </a:rPr>
              <a:t>Demo</a:t>
            </a:r>
          </a:p>
        </p:txBody>
      </p:sp>
      <p:grpSp>
        <p:nvGrpSpPr>
          <p:cNvPr id="4" name="Grupa 3"/>
          <p:cNvGrpSpPr/>
          <p:nvPr/>
        </p:nvGrpSpPr>
        <p:grpSpPr>
          <a:xfrm>
            <a:off x="0" y="6425514"/>
            <a:ext cx="12192000" cy="568507"/>
            <a:chOff x="0" y="6425514"/>
            <a:chExt cx="12192000" cy="568507"/>
          </a:xfrm>
        </p:grpSpPr>
        <p:pic>
          <p:nvPicPr>
            <p:cNvPr id="5" name="Picture 2" descr="zerto-red-on-white-logo-2.gif (1024×6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upload.wikimedia.org/wikipedia/commons/thumb/c/c9/Intel-logo.svg/1280px-Intel-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img.veeam.com/newsroom/graphics/logo2014/veeam_2014_logo_col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warehouse.lococock.com/logo/netia/Logo-Netia-4K-Whit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Łącznik prosty 8"/>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0" name="Obraz 9"/>
            <p:cNvPicPr>
              <a:picLocks noChangeAspect="1"/>
            </p:cNvPicPr>
            <p:nvPr/>
          </p:nvPicPr>
          <p:blipFill>
            <a:blip r:embed="rId7"/>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304134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753534" y="2566458"/>
            <a:ext cx="10515600" cy="1325563"/>
          </a:xfrm>
        </p:spPr>
        <p:txBody>
          <a:bodyPr/>
          <a:lstStyle/>
          <a:p>
            <a:pPr algn="ctr"/>
            <a:r>
              <a:rPr lang="pl-PL" dirty="0">
                <a:latin typeface="Segoe UI Light" panose="020B0502040204020203" pitchFamily="34" charset="0"/>
                <a:cs typeface="Segoe UI Light" panose="020B0502040204020203" pitchFamily="34" charset="0"/>
              </a:rPr>
              <a:t>Do we </a:t>
            </a:r>
            <a:r>
              <a:rPr lang="pl-PL" dirty="0" err="1">
                <a:latin typeface="Segoe UI Light" panose="020B0502040204020203" pitchFamily="34" charset="0"/>
                <a:cs typeface="Segoe UI Light" panose="020B0502040204020203" pitchFamily="34" charset="0"/>
              </a:rPr>
              <a:t>know</a:t>
            </a:r>
            <a:r>
              <a:rPr lang="pl-PL" dirty="0">
                <a:latin typeface="Segoe UI Light" panose="020B0502040204020203" pitchFamily="34" charset="0"/>
                <a:cs typeface="Segoe UI Light" panose="020B0502040204020203" pitchFamily="34" charset="0"/>
              </a:rPr>
              <a:t> </a:t>
            </a:r>
            <a:r>
              <a:rPr lang="pl-PL" dirty="0" err="1">
                <a:latin typeface="Segoe UI Light" panose="020B0502040204020203" pitchFamily="34" charset="0"/>
                <a:cs typeface="Segoe UI Light" panose="020B0502040204020203" pitchFamily="34" charset="0"/>
              </a:rPr>
              <a:t>what</a:t>
            </a:r>
            <a:r>
              <a:rPr lang="pl-PL" dirty="0">
                <a:latin typeface="Segoe UI Light" panose="020B0502040204020203" pitchFamily="34" charset="0"/>
                <a:cs typeface="Segoe UI Light" panose="020B0502040204020203" pitchFamily="34" charset="0"/>
              </a:rPr>
              <a:t> </a:t>
            </a:r>
            <a:r>
              <a:rPr lang="pl-PL" dirty="0" err="1">
                <a:latin typeface="Segoe UI Light" panose="020B0502040204020203" pitchFamily="34" charset="0"/>
                <a:cs typeface="Segoe UI Light" panose="020B0502040204020203" pitchFamily="34" charset="0"/>
              </a:rPr>
              <a:t>is</a:t>
            </a:r>
            <a:r>
              <a:rPr lang="pl-PL" dirty="0">
                <a:latin typeface="Segoe UI Light" panose="020B0502040204020203" pitchFamily="34" charset="0"/>
                <a:cs typeface="Segoe UI Light" panose="020B0502040204020203" pitchFamily="34" charset="0"/>
              </a:rPr>
              <a:t> </a:t>
            </a:r>
            <a:r>
              <a:rPr lang="pl-PL" dirty="0" err="1">
                <a:latin typeface="Segoe UI Light" panose="020B0502040204020203" pitchFamily="34" charset="0"/>
                <a:cs typeface="Segoe UI Light" panose="020B0502040204020203" pitchFamily="34" charset="0"/>
              </a:rPr>
              <a:t>an</a:t>
            </a:r>
            <a:r>
              <a:rPr lang="pl-PL" dirty="0">
                <a:latin typeface="Segoe UI Light" panose="020B0502040204020203" pitchFamily="34" charset="0"/>
                <a:cs typeface="Segoe UI Light" panose="020B0502040204020203" pitchFamily="34" charset="0"/>
              </a:rPr>
              <a:t> ARM?</a:t>
            </a:r>
          </a:p>
        </p:txBody>
      </p:sp>
      <p:grpSp>
        <p:nvGrpSpPr>
          <p:cNvPr id="3" name="Grupa 2"/>
          <p:cNvGrpSpPr/>
          <p:nvPr/>
        </p:nvGrpSpPr>
        <p:grpSpPr>
          <a:xfrm>
            <a:off x="0" y="6425514"/>
            <a:ext cx="12192000" cy="568507"/>
            <a:chOff x="0" y="6425514"/>
            <a:chExt cx="12192000" cy="568507"/>
          </a:xfrm>
        </p:grpSpPr>
        <p:pic>
          <p:nvPicPr>
            <p:cNvPr id="4" name="Picture 2" descr="zerto-red-on-white-logo-2.gif (1024×6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upload.wikimedia.org/wikipedia/commons/thumb/c/c9/Intel-logo.svg/1280px-Intel-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img.veeam.com/newsroom/graphics/logo2014/veeam_2014_logo_col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warehouse.lococock.com/logo/netia/Logo-Netia-4K-Whit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Łącznik prosty 7"/>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9" name="Obraz 8"/>
            <p:cNvPicPr>
              <a:picLocks noChangeAspect="1"/>
            </p:cNvPicPr>
            <p:nvPr/>
          </p:nvPicPr>
          <p:blipFill>
            <a:blip r:embed="rId7"/>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1762139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a:p>
        </p:txBody>
      </p:sp>
      <p:pic>
        <p:nvPicPr>
          <p:cNvPr id="2050" name="Picture 2" descr="https://msdnshared.blob.core.windows.net/media/2016/08/Capture0-1024x35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12" y="714894"/>
            <a:ext cx="12433824" cy="427412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a 4"/>
          <p:cNvGrpSpPr/>
          <p:nvPr/>
        </p:nvGrpSpPr>
        <p:grpSpPr>
          <a:xfrm>
            <a:off x="0" y="6425514"/>
            <a:ext cx="12192000" cy="568507"/>
            <a:chOff x="0" y="6425514"/>
            <a:chExt cx="12192000" cy="568507"/>
          </a:xfrm>
        </p:grpSpPr>
        <p:pic>
          <p:nvPicPr>
            <p:cNvPr id="6" name="Picture 2" descr="zerto-red-on-white-logo-2.gif (1024×6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upload.wikimedia.org/wikipedia/commons/thumb/c/c9/Intel-logo.svg/1280px-Intel-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img.veeam.com/newsroom/graphics/logo2014/veeam_2014_logo_col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warehouse.lococock.com/logo/netia/Logo-Netia-4K-Whit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Łącznik prosty 9"/>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1" name="Obraz 10"/>
            <p:cNvPicPr>
              <a:picLocks noChangeAspect="1"/>
            </p:cNvPicPr>
            <p:nvPr/>
          </p:nvPicPr>
          <p:blipFill>
            <a:blip r:embed="rId7"/>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3068944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a:p>
        </p:txBody>
      </p:sp>
      <p:pic>
        <p:nvPicPr>
          <p:cNvPr id="1026" name="Picture 2" descr="http://thenewstack.io/wp-content/uploads/2016/06/Azure_Portals-1-1024x79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338" y="-66500"/>
            <a:ext cx="8821737"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a 5"/>
          <p:cNvGrpSpPr/>
          <p:nvPr/>
        </p:nvGrpSpPr>
        <p:grpSpPr>
          <a:xfrm>
            <a:off x="0" y="6425514"/>
            <a:ext cx="12192000" cy="568507"/>
            <a:chOff x="0" y="6425514"/>
            <a:chExt cx="12192000" cy="568507"/>
          </a:xfrm>
        </p:grpSpPr>
        <p:pic>
          <p:nvPicPr>
            <p:cNvPr id="7" name="Picture 2" descr="zerto-red-on-white-logo-2.gif (1024×6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upload.wikimedia.org/wikipedia/commons/thumb/c/c9/Intel-logo.svg/1280px-Intel-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s://img.veeam.com/newsroom/graphics/logo2014/veeam_2014_logo_col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warehouse.lococock.com/logo/netia/Logo-Netia-4K-Whit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Łącznik prosty 10"/>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2" name="Obraz 11"/>
            <p:cNvPicPr>
              <a:picLocks noChangeAspect="1"/>
            </p:cNvPicPr>
            <p:nvPr/>
          </p:nvPicPr>
          <p:blipFill>
            <a:blip r:embed="rId7"/>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1575587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idx="1"/>
          </p:nvPr>
        </p:nvSpPr>
        <p:spPr/>
        <p:txBody>
          <a:bodyPr/>
          <a:lstStyle/>
          <a:p>
            <a:endParaRPr lang="pl-PL"/>
          </a:p>
        </p:txBody>
      </p:sp>
      <p:pic>
        <p:nvPicPr>
          <p:cNvPr id="4" name="Obraz 3"/>
          <p:cNvPicPr>
            <a:picLocks noChangeAspect="1"/>
          </p:cNvPicPr>
          <p:nvPr/>
        </p:nvPicPr>
        <p:blipFill>
          <a:blip r:embed="rId2"/>
          <a:stretch>
            <a:fillRect/>
          </a:stretch>
        </p:blipFill>
        <p:spPr>
          <a:xfrm>
            <a:off x="2295058" y="66500"/>
            <a:ext cx="7601883" cy="6299766"/>
          </a:xfrm>
          <a:prstGeom prst="rect">
            <a:avLst/>
          </a:prstGeom>
        </p:spPr>
      </p:pic>
      <p:grpSp>
        <p:nvGrpSpPr>
          <p:cNvPr id="5" name="Grupa 4"/>
          <p:cNvGrpSpPr/>
          <p:nvPr/>
        </p:nvGrpSpPr>
        <p:grpSpPr>
          <a:xfrm>
            <a:off x="0" y="6425514"/>
            <a:ext cx="12192000" cy="568507"/>
            <a:chOff x="0" y="6425514"/>
            <a:chExt cx="12192000" cy="568507"/>
          </a:xfrm>
        </p:grpSpPr>
        <p:pic>
          <p:nvPicPr>
            <p:cNvPr id="6" name="Picture 2" descr="zerto-red-on-white-logo-2.gif (1024×6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3" y="6425514"/>
              <a:ext cx="963827" cy="5685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upload.wikimedia.org/wikipedia/commons/thumb/c/c9/Intel-logo.svg/1280px-Intel-logo.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660" y="6542458"/>
              <a:ext cx="470756" cy="3155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img.veeam.com/newsroom/graphics/logo2014/veeam_2014_logo_col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3416" y="6468316"/>
              <a:ext cx="1218134" cy="5043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ttp://warehouse.lococock.com/logo/netia/Logo-Netia-4K-Whit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1550" y="6542458"/>
              <a:ext cx="1537665" cy="31554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Łącznik prosty 9"/>
            <p:cNvCxnSpPr/>
            <p:nvPr/>
          </p:nvCxnSpPr>
          <p:spPr>
            <a:xfrm>
              <a:off x="0" y="6499660"/>
              <a:ext cx="12192000" cy="0"/>
            </a:xfrm>
            <a:prstGeom prst="line">
              <a:avLst/>
            </a:prstGeom>
            <a:ln>
              <a:solidFill>
                <a:srgbClr val="158FCA"/>
              </a:solidFill>
            </a:ln>
          </p:spPr>
          <p:style>
            <a:lnRef idx="1">
              <a:schemeClr val="accent1"/>
            </a:lnRef>
            <a:fillRef idx="0">
              <a:schemeClr val="accent1"/>
            </a:fillRef>
            <a:effectRef idx="0">
              <a:schemeClr val="accent1"/>
            </a:effectRef>
            <a:fontRef idx="minor">
              <a:schemeClr val="tx1"/>
            </a:fontRef>
          </p:style>
        </p:cxnSp>
        <p:pic>
          <p:nvPicPr>
            <p:cNvPr id="11" name="Obraz 10"/>
            <p:cNvPicPr>
              <a:picLocks noChangeAspect="1"/>
            </p:cNvPicPr>
            <p:nvPr/>
          </p:nvPicPr>
          <p:blipFill>
            <a:blip r:embed="rId7"/>
            <a:stretch>
              <a:fillRect/>
            </a:stretch>
          </p:blipFill>
          <p:spPr>
            <a:xfrm>
              <a:off x="8354712" y="6524374"/>
              <a:ext cx="3829050" cy="314325"/>
            </a:xfrm>
            <a:prstGeom prst="rect">
              <a:avLst/>
            </a:prstGeom>
          </p:spPr>
        </p:pic>
      </p:grpSp>
    </p:spTree>
    <p:extLst>
      <p:ext uri="{BB962C8B-B14F-4D97-AF65-F5344CB8AC3E}">
        <p14:creationId xmlns:p14="http://schemas.microsoft.com/office/powerpoint/2010/main" val="1713786378"/>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32972</TotalTime>
  <Words>659</Words>
  <Application>Microsoft Office PowerPoint</Application>
  <PresentationFormat>Panoramiczny</PresentationFormat>
  <Paragraphs>148</Paragraphs>
  <Slides>37</Slides>
  <Notes>8</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37</vt:i4>
      </vt:variant>
    </vt:vector>
  </HeadingPairs>
  <TitlesOfParts>
    <vt:vector size="42" baseType="lpstr">
      <vt:lpstr>Arial</vt:lpstr>
      <vt:lpstr>Calibri</vt:lpstr>
      <vt:lpstr>Calibri Light</vt:lpstr>
      <vt:lpstr>Segoe UI Light</vt:lpstr>
      <vt:lpstr>Motyw pakietu Office</vt:lpstr>
      <vt:lpstr>Prezentacja programu PowerPoint</vt:lpstr>
      <vt:lpstr>About Me</vt:lpstr>
      <vt:lpstr>http://justcloud.pl http://facebook.com/justcloudpl</vt:lpstr>
      <vt:lpstr>Link to current presentation</vt:lpstr>
      <vt:lpstr>Legend</vt:lpstr>
      <vt:lpstr>Do we know what is an ARM?</vt:lpstr>
      <vt:lpstr>Prezentacja programu PowerPoint</vt:lpstr>
      <vt:lpstr>Prezentacja programu PowerPoint</vt:lpstr>
      <vt:lpstr>Prezentacja programu PowerPoint</vt:lpstr>
      <vt:lpstr>Prezentacja programu PowerPoint</vt:lpstr>
      <vt:lpstr>Azure Resource Manager - Overview</vt:lpstr>
      <vt:lpstr>Examples Resources Group</vt:lpstr>
      <vt:lpstr>Azure Resource Manager</vt:lpstr>
      <vt:lpstr>Prezentacja programu PowerPoint</vt:lpstr>
      <vt:lpstr>Commands PowerShell ASM vs. ARM</vt:lpstr>
      <vt:lpstr>Keep in touch with Azure</vt:lpstr>
      <vt:lpstr>Prezentacja programu PowerPoint</vt:lpstr>
      <vt:lpstr>Prezentacja programu PowerPoint</vt:lpstr>
      <vt:lpstr>Prezentacja programu PowerPoint</vt:lpstr>
      <vt:lpstr>Downtime, Outages and Failures</vt:lpstr>
      <vt:lpstr>Prezentacja programu PowerPoint</vt:lpstr>
      <vt:lpstr>Automation – Deploy .json</vt:lpstr>
      <vt:lpstr>.json</vt:lpstr>
      <vt:lpstr>Example .json</vt:lpstr>
      <vt:lpstr>Ready to use - .json’s</vt:lpstr>
      <vt:lpstr>Prezentacja programu PowerPoint</vt:lpstr>
      <vt:lpstr>Prezentacja programu PowerPoint</vt:lpstr>
      <vt:lpstr>Deploy .json</vt:lpstr>
      <vt:lpstr>Visual Studio</vt:lpstr>
      <vt:lpstr>Prezentacja programu PowerPoint</vt:lpstr>
      <vt:lpstr>Prezentacja programu PowerPoint</vt:lpstr>
      <vt:lpstr>Prezentacja programu PowerPoint</vt:lpstr>
      <vt:lpstr>PowerShell</vt:lpstr>
      <vt:lpstr>Prezentacja programu PowerPoint</vt:lpstr>
      <vt:lpstr>CLI</vt:lpstr>
      <vt:lpstr>Prezentacja programu PowerPoint</vt:lpstr>
      <vt:lpstr>Dziękuję za uwagę!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Piotr Rogala</dc:creator>
  <cp:lastModifiedBy>Piotr Rogala</cp:lastModifiedBy>
  <cp:revision>68</cp:revision>
  <dcterms:created xsi:type="dcterms:W3CDTF">2016-04-07T19:18:28Z</dcterms:created>
  <dcterms:modified xsi:type="dcterms:W3CDTF">2016-10-03T11:26:32Z</dcterms:modified>
</cp:coreProperties>
</file>