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z2f5NuAr0a2DsL8EdlSgw==" hashData="3Fj3AK3kQAe7zEdqDtf3Hc2Xk7X/JzLPKOxUeHQPO2VO+VGu3OLguQ6V+mPpgtiKb6Zu97hp6LLFwHLHiTuDR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0604" y="1347592"/>
            <a:ext cx="8825658" cy="3329581"/>
          </a:xfrm>
        </p:spPr>
        <p:txBody>
          <a:bodyPr/>
          <a:lstStyle/>
          <a:p>
            <a:r>
              <a:rPr lang="pl-PL" b="1" dirty="0"/>
              <a:t>Automation</a:t>
            </a:r>
            <a:br>
              <a:rPr lang="pl-PL" b="1" dirty="0"/>
            </a:br>
            <a:r>
              <a:rPr lang="pl-PL" b="1" dirty="0"/>
              <a:t>Account Azure</a:t>
            </a:r>
            <a:endParaRPr lang="pl-PL" dirty="0"/>
          </a:p>
        </p:txBody>
      </p:sp>
      <p:pic>
        <p:nvPicPr>
          <p:cNvPr id="3" name="Picture 2"/>
          <p:cNvPicPr>
            <a:picLocks noChangeAspect="1"/>
          </p:cNvPicPr>
          <p:nvPr/>
        </p:nvPicPr>
        <p:blipFill>
          <a:blip r:embed="rId2"/>
          <a:stretch>
            <a:fillRect/>
          </a:stretch>
        </p:blipFill>
        <p:spPr>
          <a:xfrm>
            <a:off x="248057" y="128764"/>
            <a:ext cx="5614387" cy="1218828"/>
          </a:xfrm>
          <a:prstGeom prst="rect">
            <a:avLst/>
          </a:prstGeom>
        </p:spPr>
      </p:pic>
      <p:sp>
        <p:nvSpPr>
          <p:cNvPr id="4" name="TextBox 3"/>
          <p:cNvSpPr txBox="1"/>
          <p:nvPr/>
        </p:nvSpPr>
        <p:spPr>
          <a:xfrm>
            <a:off x="9980613" y="6400801"/>
            <a:ext cx="3770334" cy="646331"/>
          </a:xfrm>
          <a:prstGeom prst="rect">
            <a:avLst/>
          </a:prstGeom>
          <a:noFill/>
        </p:spPr>
        <p:txBody>
          <a:bodyPr wrap="square" rtlCol="0">
            <a:spAutoFit/>
          </a:bodyPr>
          <a:lstStyle/>
          <a:p>
            <a:r>
              <a:rPr lang="pl-PL" dirty="0"/>
              <a:t>Mirek Choma</a:t>
            </a:r>
          </a:p>
          <a:p>
            <a:endParaRPr lang="pl-PL" dirty="0"/>
          </a:p>
        </p:txBody>
      </p:sp>
    </p:spTree>
    <p:extLst>
      <p:ext uri="{BB962C8B-B14F-4D97-AF65-F5344CB8AC3E}">
        <p14:creationId xmlns:p14="http://schemas.microsoft.com/office/powerpoint/2010/main" val="381954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959" y="93306"/>
            <a:ext cx="7091266" cy="646331"/>
          </a:xfrm>
          <a:prstGeom prst="rect">
            <a:avLst/>
          </a:prstGeom>
          <a:noFill/>
        </p:spPr>
        <p:txBody>
          <a:bodyPr wrap="square" rtlCol="0">
            <a:spAutoFit/>
          </a:bodyPr>
          <a:lstStyle/>
          <a:p>
            <a:r>
              <a:rPr lang="pl-PL" dirty="0">
                <a:solidFill>
                  <a:srgbClr val="FFC000"/>
                </a:solidFill>
              </a:rPr>
              <a:t>Konfiguracje DSC oraz Węzły DSC </a:t>
            </a:r>
          </a:p>
          <a:p>
            <a:endParaRPr lang="pl-PL" dirty="0"/>
          </a:p>
        </p:txBody>
      </p:sp>
      <p:sp>
        <p:nvSpPr>
          <p:cNvPr id="3" name="TextBox 2"/>
          <p:cNvSpPr txBox="1"/>
          <p:nvPr/>
        </p:nvSpPr>
        <p:spPr>
          <a:xfrm>
            <a:off x="139959" y="1121370"/>
            <a:ext cx="3965510" cy="646331"/>
          </a:xfrm>
          <a:prstGeom prst="rect">
            <a:avLst/>
          </a:prstGeom>
          <a:noFill/>
        </p:spPr>
        <p:txBody>
          <a:bodyPr wrap="square" rtlCol="0">
            <a:spAutoFit/>
          </a:bodyPr>
          <a:lstStyle/>
          <a:p>
            <a:r>
              <a:rPr lang="pl-PL" dirty="0"/>
              <a:t>Konfiguracja DSC definiuje specialne funkcje w Powershellu.</a:t>
            </a:r>
          </a:p>
        </p:txBody>
      </p:sp>
      <p:pic>
        <p:nvPicPr>
          <p:cNvPr id="5" name="Picture 4"/>
          <p:cNvPicPr>
            <a:picLocks noChangeAspect="1"/>
          </p:cNvPicPr>
          <p:nvPr/>
        </p:nvPicPr>
        <p:blipFill>
          <a:blip r:embed="rId2"/>
          <a:stretch>
            <a:fillRect/>
          </a:stretch>
        </p:blipFill>
        <p:spPr>
          <a:xfrm>
            <a:off x="1398532" y="1852051"/>
            <a:ext cx="4039164" cy="2038635"/>
          </a:xfrm>
          <a:prstGeom prst="rect">
            <a:avLst/>
          </a:prstGeom>
        </p:spPr>
      </p:pic>
      <p:pic>
        <p:nvPicPr>
          <p:cNvPr id="2052"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388" y="2871369"/>
            <a:ext cx="7085253" cy="299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8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27935" y="2353685"/>
            <a:ext cx="3379451" cy="1107996"/>
          </a:xfrm>
          <a:prstGeom prst="rect">
            <a:avLst/>
          </a:prstGeom>
        </p:spPr>
        <p:txBody>
          <a:bodyPr wrap="none">
            <a:spAutoFit/>
          </a:bodyPr>
          <a:lstStyle/>
          <a:p>
            <a:r>
              <a:rPr lang="pl-PL" sz="6600"/>
              <a:t>KONIEC</a:t>
            </a:r>
            <a:endParaRPr lang="pl-PL" sz="6600" dirty="0"/>
          </a:p>
        </p:txBody>
      </p:sp>
    </p:spTree>
    <p:extLst>
      <p:ext uri="{BB962C8B-B14F-4D97-AF65-F5344CB8AC3E}">
        <p14:creationId xmlns:p14="http://schemas.microsoft.com/office/powerpoint/2010/main" val="69813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215" y="315884"/>
            <a:ext cx="8645236" cy="369332"/>
          </a:xfrm>
          <a:prstGeom prst="rect">
            <a:avLst/>
          </a:prstGeom>
          <a:noFill/>
        </p:spPr>
        <p:txBody>
          <a:bodyPr wrap="square" rtlCol="0">
            <a:spAutoFit/>
          </a:bodyPr>
          <a:lstStyle/>
          <a:p>
            <a:r>
              <a:rPr lang="pl-PL" dirty="0">
                <a:solidFill>
                  <a:srgbClr val="FFC000"/>
                </a:solidFill>
              </a:rPr>
              <a:t>Jęśli interesujesz się zagadnieniami Azure Cloud…..</a:t>
            </a:r>
          </a:p>
        </p:txBody>
      </p:sp>
      <p:sp>
        <p:nvSpPr>
          <p:cNvPr id="3" name="TextBox 2"/>
          <p:cNvSpPr txBox="1"/>
          <p:nvPr/>
        </p:nvSpPr>
        <p:spPr>
          <a:xfrm>
            <a:off x="340822" y="1047402"/>
            <a:ext cx="7190509" cy="4185761"/>
          </a:xfrm>
          <a:prstGeom prst="rect">
            <a:avLst/>
          </a:prstGeom>
          <a:noFill/>
        </p:spPr>
        <p:txBody>
          <a:bodyPr wrap="square" rtlCol="0">
            <a:spAutoFit/>
          </a:bodyPr>
          <a:lstStyle/>
          <a:p>
            <a:r>
              <a:rPr lang="en-US" sz="1400" b="1" dirty="0"/>
              <a:t>Cloud Operations Engineer</a:t>
            </a:r>
            <a:endParaRPr lang="pl-PL" sz="1400" dirty="0"/>
          </a:p>
          <a:p>
            <a:r>
              <a:rPr lang="en-US" sz="1400" dirty="0"/>
              <a:t> </a:t>
            </a:r>
            <a:endParaRPr lang="pl-PL" sz="1400" dirty="0"/>
          </a:p>
          <a:p>
            <a:r>
              <a:rPr lang="en-US" sz="1400" dirty="0"/>
              <a:t>Country: Poland, </a:t>
            </a:r>
            <a:r>
              <a:rPr lang="en-US" sz="1400" dirty="0" err="1"/>
              <a:t>Wrocław</a:t>
            </a:r>
            <a:endParaRPr lang="pl-PL" sz="1400" dirty="0"/>
          </a:p>
          <a:p>
            <a:r>
              <a:rPr lang="en-US" sz="1400" dirty="0"/>
              <a:t> </a:t>
            </a:r>
            <a:endParaRPr lang="pl-PL" sz="1400" dirty="0"/>
          </a:p>
          <a:p>
            <a:r>
              <a:rPr lang="en-US" sz="1400" dirty="0"/>
              <a:t>We are Unit4, a leading provider of enterprise applications empowering people in service organizations. We are on a mission, because we no longer accept the digital downgrade that people experience when they swap their personal devices for their work ones. We create business software that works the way people want, not the other way around.</a:t>
            </a:r>
            <a:endParaRPr lang="pl-PL" sz="1400" dirty="0"/>
          </a:p>
          <a:p>
            <a:r>
              <a:rPr lang="en-US" sz="1400" dirty="0"/>
              <a:t> </a:t>
            </a:r>
            <a:endParaRPr lang="pl-PL" sz="1400" dirty="0"/>
          </a:p>
          <a:p>
            <a:r>
              <a:rPr lang="en-US" sz="1400" dirty="0"/>
              <a:t>SaaS Operations will use DevOps </a:t>
            </a:r>
            <a:r>
              <a:rPr lang="en-US" sz="1400" dirty="0" err="1"/>
              <a:t>methology</a:t>
            </a:r>
            <a:r>
              <a:rPr lang="en-US" sz="1400" dirty="0"/>
              <a:t> to work with both cross functional scrum teams as well as customer facing support groups. A SaaS Engineer supports the deployment, and operations of Unit4 Global scale products. The SaaS engineer collaborates with his/her teammates to monitor, handle incidents, configuration management and to improve solutions in Unit4 cloud platform. In this role, the engineer will work to deploy and operate our Cloud Service, help automate and streamline our operations and processes, and build and maintain tools for deployment, monitoring and operations. The engineer will troubleshoot and resolve issues in our customer facing production environments.</a:t>
            </a:r>
            <a:endParaRPr lang="pl-PL" sz="1400" dirty="0">
              <a:effectLst/>
            </a:endParaRPr>
          </a:p>
        </p:txBody>
      </p:sp>
      <p:sp>
        <p:nvSpPr>
          <p:cNvPr id="4" name="TextBox 3"/>
          <p:cNvSpPr txBox="1"/>
          <p:nvPr/>
        </p:nvSpPr>
        <p:spPr>
          <a:xfrm>
            <a:off x="4206242" y="5595349"/>
            <a:ext cx="7985758" cy="1200329"/>
          </a:xfrm>
          <a:prstGeom prst="rect">
            <a:avLst/>
          </a:prstGeom>
          <a:noFill/>
        </p:spPr>
        <p:txBody>
          <a:bodyPr wrap="square" rtlCol="0">
            <a:spAutoFit/>
          </a:bodyPr>
          <a:lstStyle/>
          <a:p>
            <a:r>
              <a:rPr lang="pl-PL" b="1" dirty="0">
                <a:solidFill>
                  <a:schemeClr val="accent2">
                    <a:lumMod val="75000"/>
                  </a:schemeClr>
                </a:solidFill>
              </a:rPr>
              <a:t>                                      </a:t>
            </a:r>
            <a:r>
              <a:rPr lang="en-US" b="1" dirty="0">
                <a:solidFill>
                  <a:schemeClr val="accent2">
                    <a:lumMod val="75000"/>
                  </a:schemeClr>
                </a:solidFill>
              </a:rPr>
              <a:t>APPLY AT: </a:t>
            </a:r>
            <a:endParaRPr lang="pl-PL" dirty="0">
              <a:solidFill>
                <a:schemeClr val="accent2">
                  <a:lumMod val="75000"/>
                </a:schemeClr>
              </a:solidFill>
            </a:endParaRPr>
          </a:p>
          <a:p>
            <a:r>
              <a:rPr lang="en-US" b="1" dirty="0">
                <a:solidFill>
                  <a:schemeClr val="accent2">
                    <a:lumMod val="75000"/>
                  </a:schemeClr>
                </a:solidFill>
              </a:rPr>
              <a:t> </a:t>
            </a:r>
            <a:endParaRPr lang="pl-PL" dirty="0">
              <a:solidFill>
                <a:schemeClr val="accent2">
                  <a:lumMod val="75000"/>
                </a:schemeClr>
              </a:solidFill>
            </a:endParaRPr>
          </a:p>
          <a:p>
            <a:r>
              <a:rPr lang="en-US" b="1" dirty="0">
                <a:solidFill>
                  <a:schemeClr val="accent2">
                    <a:lumMod val="75000"/>
                  </a:schemeClr>
                </a:solidFill>
              </a:rPr>
              <a:t>https://careers.unit4.com/job/cloud-operations-engineer-270225.html</a:t>
            </a:r>
            <a:endParaRPr lang="pl-PL" dirty="0">
              <a:solidFill>
                <a:schemeClr val="accent2">
                  <a:lumMod val="75000"/>
                </a:schemeClr>
              </a:solidFill>
            </a:endParaRPr>
          </a:p>
          <a:p>
            <a:endParaRPr lang="pl-PL" dirty="0"/>
          </a:p>
        </p:txBody>
      </p:sp>
      <p:pic>
        <p:nvPicPr>
          <p:cNvPr id="1030" name="Picture 6" descr="Znalezione obrazy dla zapytania Unit4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209" y="2788573"/>
            <a:ext cx="42672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30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011" y="1080655"/>
            <a:ext cx="10465724" cy="3785652"/>
          </a:xfrm>
          <a:prstGeom prst="rect">
            <a:avLst/>
          </a:prstGeom>
          <a:noFill/>
        </p:spPr>
        <p:txBody>
          <a:bodyPr wrap="square" rtlCol="0">
            <a:spAutoFit/>
          </a:bodyPr>
          <a:lstStyle/>
          <a:p>
            <a:r>
              <a:rPr lang="pl-PL" sz="6000" dirty="0"/>
              <a:t>Czym jest Atomation Account i do czego służy?</a:t>
            </a:r>
            <a:br>
              <a:rPr lang="pl-PL" sz="6000" dirty="0"/>
            </a:br>
            <a:br>
              <a:rPr lang="pl-PL" sz="6000" dirty="0"/>
            </a:br>
            <a:r>
              <a:rPr lang="pl-PL" sz="6000" dirty="0"/>
              <a:t>Opis funkcjionalności. </a:t>
            </a:r>
          </a:p>
        </p:txBody>
      </p:sp>
    </p:spTree>
    <p:extLst>
      <p:ext uri="{BB962C8B-B14F-4D97-AF65-F5344CB8AC3E}">
        <p14:creationId xmlns:p14="http://schemas.microsoft.com/office/powerpoint/2010/main" val="157154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2194560"/>
            <a:ext cx="3574474" cy="2308324"/>
          </a:xfrm>
          <a:prstGeom prst="rect">
            <a:avLst/>
          </a:prstGeom>
          <a:noFill/>
        </p:spPr>
        <p:txBody>
          <a:bodyPr wrap="square" rtlCol="0">
            <a:spAutoFit/>
          </a:bodyPr>
          <a:lstStyle/>
          <a:p>
            <a:r>
              <a:rPr lang="pl-PL" dirty="0"/>
              <a:t>Automation Account  jest to usługa  która pozwala na automatyzację czynności związanych z administracją chmurą obliczeniową i jej zasobami, w szczególności maszynami wirtualnymi za pomocą skryptów Powershell. </a:t>
            </a:r>
          </a:p>
        </p:txBody>
      </p:sp>
      <p:pic>
        <p:nvPicPr>
          <p:cNvPr id="3" name="Picture 2"/>
          <p:cNvPicPr>
            <a:picLocks noChangeAspect="1"/>
          </p:cNvPicPr>
          <p:nvPr/>
        </p:nvPicPr>
        <p:blipFill>
          <a:blip r:embed="rId2"/>
          <a:stretch>
            <a:fillRect/>
          </a:stretch>
        </p:blipFill>
        <p:spPr>
          <a:xfrm>
            <a:off x="3865418" y="-1"/>
            <a:ext cx="8326582" cy="6896765"/>
          </a:xfrm>
          <a:prstGeom prst="rect">
            <a:avLst/>
          </a:prstGeom>
        </p:spPr>
      </p:pic>
    </p:spTree>
    <p:extLst>
      <p:ext uri="{BB962C8B-B14F-4D97-AF65-F5344CB8AC3E}">
        <p14:creationId xmlns:p14="http://schemas.microsoft.com/office/powerpoint/2010/main" val="258185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2010" y="515389"/>
            <a:ext cx="11288684" cy="707886"/>
          </a:xfrm>
          <a:prstGeom prst="rect">
            <a:avLst/>
          </a:prstGeom>
          <a:noFill/>
        </p:spPr>
        <p:txBody>
          <a:bodyPr wrap="square" rtlCol="0">
            <a:spAutoFit/>
          </a:bodyPr>
          <a:lstStyle/>
          <a:p>
            <a:r>
              <a:rPr lang="pl-PL" sz="4000" dirty="0">
                <a:solidFill>
                  <a:srgbClr val="FFC000"/>
                </a:solidFill>
              </a:rPr>
              <a:t>Zasoby Azure Automation Account</a:t>
            </a:r>
          </a:p>
        </p:txBody>
      </p:sp>
      <p:sp>
        <p:nvSpPr>
          <p:cNvPr id="3" name="TextBox 2"/>
          <p:cNvSpPr txBox="1"/>
          <p:nvPr/>
        </p:nvSpPr>
        <p:spPr>
          <a:xfrm>
            <a:off x="1379914" y="2518757"/>
            <a:ext cx="10752820" cy="2785378"/>
          </a:xfrm>
          <a:prstGeom prst="rect">
            <a:avLst/>
          </a:prstGeom>
          <a:noFill/>
        </p:spPr>
        <p:txBody>
          <a:bodyPr wrap="square" rtlCol="0">
            <a:spAutoFit/>
          </a:bodyPr>
          <a:lstStyle/>
          <a:p>
            <a:pPr marL="342900" indent="-342900">
              <a:buAutoNum type="arabicPeriod"/>
            </a:pPr>
            <a:r>
              <a:rPr lang="pl-PL" sz="2500" dirty="0"/>
              <a:t>Rozwiązania (solutions)</a:t>
            </a:r>
          </a:p>
          <a:p>
            <a:pPr marL="342900" indent="-342900">
              <a:buAutoNum type="arabicPeriod"/>
            </a:pPr>
            <a:r>
              <a:rPr lang="pl-PL" sz="2500" dirty="0"/>
              <a:t>Elementy Runbook (runbook)</a:t>
            </a:r>
          </a:p>
          <a:p>
            <a:pPr marL="342900" indent="-342900">
              <a:buAutoNum type="arabicPeriod"/>
            </a:pPr>
            <a:r>
              <a:rPr lang="pl-PL" sz="2500" dirty="0"/>
              <a:t>Zadania (jobs)</a:t>
            </a:r>
          </a:p>
          <a:p>
            <a:pPr marL="342900" indent="-342900">
              <a:buAutoNum type="arabicPeriod"/>
            </a:pPr>
            <a:r>
              <a:rPr lang="pl-PL" sz="2500" dirty="0"/>
              <a:t>Zasoby (assets)</a:t>
            </a:r>
          </a:p>
          <a:p>
            <a:pPr marL="342900" indent="-342900">
              <a:buFontTx/>
              <a:buAutoNum type="arabicPeriod"/>
            </a:pPr>
            <a:r>
              <a:rPr lang="pl-PL" sz="2500" dirty="0"/>
              <a:t>Grupa hybrydowych procesów roboczych (hybrid worker groups)</a:t>
            </a:r>
          </a:p>
          <a:p>
            <a:pPr marL="342900" indent="-342900">
              <a:buAutoNum type="arabicPeriod"/>
            </a:pPr>
            <a:r>
              <a:rPr lang="pl-PL" sz="2500" dirty="0"/>
              <a:t>Konfiguracje DSC (dsc configurations)</a:t>
            </a:r>
          </a:p>
          <a:p>
            <a:pPr marL="342900" indent="-342900">
              <a:buAutoNum type="arabicPeriod"/>
            </a:pPr>
            <a:r>
              <a:rPr lang="pl-PL" sz="2500" dirty="0"/>
              <a:t>Węzły DSC (dsc nodes)</a:t>
            </a:r>
          </a:p>
        </p:txBody>
      </p:sp>
    </p:spTree>
    <p:extLst>
      <p:ext uri="{BB962C8B-B14F-4D97-AF65-F5344CB8AC3E}">
        <p14:creationId xmlns:p14="http://schemas.microsoft.com/office/powerpoint/2010/main" val="400920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767" y="448887"/>
            <a:ext cx="4106488" cy="369332"/>
          </a:xfrm>
          <a:prstGeom prst="rect">
            <a:avLst/>
          </a:prstGeom>
          <a:noFill/>
        </p:spPr>
        <p:txBody>
          <a:bodyPr wrap="square" rtlCol="0">
            <a:spAutoFit/>
          </a:bodyPr>
          <a:lstStyle/>
          <a:p>
            <a:r>
              <a:rPr lang="pl-PL" dirty="0">
                <a:solidFill>
                  <a:srgbClr val="FFC000"/>
                </a:solidFill>
              </a:rPr>
              <a:t>Usługi</a:t>
            </a:r>
          </a:p>
        </p:txBody>
      </p:sp>
      <p:sp>
        <p:nvSpPr>
          <p:cNvPr id="4" name="TextBox 3"/>
          <p:cNvSpPr txBox="1"/>
          <p:nvPr/>
        </p:nvSpPr>
        <p:spPr>
          <a:xfrm>
            <a:off x="631767" y="1379913"/>
            <a:ext cx="5320146" cy="2862322"/>
          </a:xfrm>
          <a:prstGeom prst="rect">
            <a:avLst/>
          </a:prstGeom>
          <a:noFill/>
        </p:spPr>
        <p:txBody>
          <a:bodyPr wrap="square" rtlCol="0">
            <a:spAutoFit/>
          </a:bodyPr>
          <a:lstStyle/>
          <a:p>
            <a:r>
              <a:rPr lang="pl-PL" dirty="0"/>
              <a:t>Usługa umożliwiająca uruchamianie/zatrzymywanie maszyn wirtualnych poza godzinami szczytu uruchamia i zatrzymuje maszyny wirtualne usługi Azure Resource Manager zgodnie z harmonogramem zdefiniowanym przez użytkownika i zapewnia wgląd w powodzenie zadań usługi Automation, które uruchamiają i zatrzymują maszyny wirtualne, za pomocą usługi OMS Log Analytics</a:t>
            </a:r>
          </a:p>
        </p:txBody>
      </p:sp>
      <p:pic>
        <p:nvPicPr>
          <p:cNvPr id="5" name="Picture 4"/>
          <p:cNvPicPr>
            <a:picLocks noChangeAspect="1"/>
          </p:cNvPicPr>
          <p:nvPr/>
        </p:nvPicPr>
        <p:blipFill>
          <a:blip r:embed="rId2"/>
          <a:stretch>
            <a:fillRect/>
          </a:stretch>
        </p:blipFill>
        <p:spPr>
          <a:xfrm>
            <a:off x="6487594" y="320448"/>
            <a:ext cx="3228975" cy="6086475"/>
          </a:xfrm>
          <a:prstGeom prst="rect">
            <a:avLst/>
          </a:prstGeom>
        </p:spPr>
      </p:pic>
    </p:spTree>
    <p:extLst>
      <p:ext uri="{BB962C8B-B14F-4D97-AF65-F5344CB8AC3E}">
        <p14:creationId xmlns:p14="http://schemas.microsoft.com/office/powerpoint/2010/main" val="213487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124691"/>
            <a:ext cx="9085811" cy="369332"/>
          </a:xfrm>
          <a:prstGeom prst="rect">
            <a:avLst/>
          </a:prstGeom>
          <a:noFill/>
        </p:spPr>
        <p:txBody>
          <a:bodyPr wrap="square" rtlCol="0">
            <a:spAutoFit/>
          </a:bodyPr>
          <a:lstStyle/>
          <a:p>
            <a:r>
              <a:rPr lang="pl-PL" dirty="0">
                <a:solidFill>
                  <a:srgbClr val="FFC000"/>
                </a:solidFill>
              </a:rPr>
              <a:t>Elementy Runbook</a:t>
            </a:r>
          </a:p>
        </p:txBody>
      </p:sp>
      <p:pic>
        <p:nvPicPr>
          <p:cNvPr id="3" name="Picture 2"/>
          <p:cNvPicPr>
            <a:picLocks noChangeAspect="1"/>
          </p:cNvPicPr>
          <p:nvPr/>
        </p:nvPicPr>
        <p:blipFill>
          <a:blip r:embed="rId2"/>
          <a:stretch>
            <a:fillRect/>
          </a:stretch>
        </p:blipFill>
        <p:spPr>
          <a:xfrm>
            <a:off x="0" y="494023"/>
            <a:ext cx="8425192" cy="5783673"/>
          </a:xfrm>
          <a:prstGeom prst="rect">
            <a:avLst/>
          </a:prstGeom>
        </p:spPr>
      </p:pic>
      <p:pic>
        <p:nvPicPr>
          <p:cNvPr id="5" name="Picture 4"/>
          <p:cNvPicPr>
            <a:picLocks noChangeAspect="1"/>
          </p:cNvPicPr>
          <p:nvPr/>
        </p:nvPicPr>
        <p:blipFill>
          <a:blip r:embed="rId3"/>
          <a:stretch>
            <a:fillRect/>
          </a:stretch>
        </p:blipFill>
        <p:spPr>
          <a:xfrm>
            <a:off x="7201678" y="3067050"/>
            <a:ext cx="4114800" cy="3790950"/>
          </a:xfrm>
          <a:prstGeom prst="rect">
            <a:avLst/>
          </a:prstGeom>
        </p:spPr>
      </p:pic>
    </p:spTree>
    <p:extLst>
      <p:ext uri="{BB962C8B-B14F-4D97-AF65-F5344CB8AC3E}">
        <p14:creationId xmlns:p14="http://schemas.microsoft.com/office/powerpoint/2010/main" val="219099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884" y="174567"/>
            <a:ext cx="5577840" cy="369332"/>
          </a:xfrm>
          <a:prstGeom prst="rect">
            <a:avLst/>
          </a:prstGeom>
          <a:noFill/>
        </p:spPr>
        <p:txBody>
          <a:bodyPr wrap="square" rtlCol="0">
            <a:spAutoFit/>
          </a:bodyPr>
          <a:lstStyle/>
          <a:p>
            <a:r>
              <a:rPr lang="pl-PL" dirty="0">
                <a:solidFill>
                  <a:srgbClr val="FFC000"/>
                </a:solidFill>
              </a:rPr>
              <a:t>Zadania</a:t>
            </a:r>
          </a:p>
        </p:txBody>
      </p:sp>
      <p:pic>
        <p:nvPicPr>
          <p:cNvPr id="3" name="Picture 2"/>
          <p:cNvPicPr>
            <a:picLocks noChangeAspect="1"/>
          </p:cNvPicPr>
          <p:nvPr/>
        </p:nvPicPr>
        <p:blipFill>
          <a:blip r:embed="rId2"/>
          <a:stretch>
            <a:fillRect/>
          </a:stretch>
        </p:blipFill>
        <p:spPr>
          <a:xfrm>
            <a:off x="315884" y="646502"/>
            <a:ext cx="5544324" cy="4915586"/>
          </a:xfrm>
          <a:prstGeom prst="rect">
            <a:avLst/>
          </a:prstGeom>
        </p:spPr>
      </p:pic>
      <p:pic>
        <p:nvPicPr>
          <p:cNvPr id="4" name="Picture 3"/>
          <p:cNvPicPr>
            <a:picLocks noChangeAspect="1"/>
          </p:cNvPicPr>
          <p:nvPr/>
        </p:nvPicPr>
        <p:blipFill>
          <a:blip r:embed="rId3"/>
          <a:stretch>
            <a:fillRect/>
          </a:stretch>
        </p:blipFill>
        <p:spPr>
          <a:xfrm>
            <a:off x="6270972" y="1821139"/>
            <a:ext cx="5620534" cy="4667901"/>
          </a:xfrm>
          <a:prstGeom prst="rect">
            <a:avLst/>
          </a:prstGeom>
        </p:spPr>
      </p:pic>
    </p:spTree>
    <p:extLst>
      <p:ext uri="{BB962C8B-B14F-4D97-AF65-F5344CB8AC3E}">
        <p14:creationId xmlns:p14="http://schemas.microsoft.com/office/powerpoint/2010/main" val="217905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258" y="182880"/>
            <a:ext cx="4164677" cy="369332"/>
          </a:xfrm>
          <a:prstGeom prst="rect">
            <a:avLst/>
          </a:prstGeom>
          <a:noFill/>
        </p:spPr>
        <p:txBody>
          <a:bodyPr wrap="square" rtlCol="0">
            <a:spAutoFit/>
          </a:bodyPr>
          <a:lstStyle/>
          <a:p>
            <a:r>
              <a:rPr lang="pl-PL" dirty="0">
                <a:solidFill>
                  <a:srgbClr val="FFC000"/>
                </a:solidFill>
              </a:rPr>
              <a:t>Zasoby</a:t>
            </a:r>
          </a:p>
        </p:txBody>
      </p:sp>
      <p:pic>
        <p:nvPicPr>
          <p:cNvPr id="3" name="Picture 2"/>
          <p:cNvPicPr>
            <a:picLocks noChangeAspect="1"/>
          </p:cNvPicPr>
          <p:nvPr/>
        </p:nvPicPr>
        <p:blipFill>
          <a:blip r:embed="rId2"/>
          <a:stretch>
            <a:fillRect/>
          </a:stretch>
        </p:blipFill>
        <p:spPr>
          <a:xfrm>
            <a:off x="156408" y="633541"/>
            <a:ext cx="5629249" cy="4594318"/>
          </a:xfrm>
          <a:prstGeom prst="rect">
            <a:avLst/>
          </a:prstGeom>
        </p:spPr>
      </p:pic>
      <p:pic>
        <p:nvPicPr>
          <p:cNvPr id="5" name="Picture 4"/>
          <p:cNvPicPr>
            <a:picLocks noChangeAspect="1"/>
          </p:cNvPicPr>
          <p:nvPr/>
        </p:nvPicPr>
        <p:blipFill>
          <a:blip r:embed="rId3"/>
          <a:stretch>
            <a:fillRect/>
          </a:stretch>
        </p:blipFill>
        <p:spPr>
          <a:xfrm>
            <a:off x="6255194" y="182880"/>
            <a:ext cx="3225603" cy="701975"/>
          </a:xfrm>
          <a:prstGeom prst="rect">
            <a:avLst/>
          </a:prstGeom>
        </p:spPr>
      </p:pic>
      <p:pic>
        <p:nvPicPr>
          <p:cNvPr id="6" name="Picture 5"/>
          <p:cNvPicPr>
            <a:picLocks noChangeAspect="1"/>
          </p:cNvPicPr>
          <p:nvPr/>
        </p:nvPicPr>
        <p:blipFill>
          <a:blip r:embed="rId4"/>
          <a:stretch>
            <a:fillRect/>
          </a:stretch>
        </p:blipFill>
        <p:spPr>
          <a:xfrm>
            <a:off x="8374940" y="1806411"/>
            <a:ext cx="3152130" cy="3985010"/>
          </a:xfrm>
          <a:prstGeom prst="rect">
            <a:avLst/>
          </a:prstGeom>
        </p:spPr>
      </p:pic>
      <p:pic>
        <p:nvPicPr>
          <p:cNvPr id="7" name="Picture 6"/>
          <p:cNvPicPr>
            <a:picLocks noChangeAspect="1"/>
          </p:cNvPicPr>
          <p:nvPr/>
        </p:nvPicPr>
        <p:blipFill>
          <a:blip r:embed="rId5"/>
          <a:stretch>
            <a:fillRect/>
          </a:stretch>
        </p:blipFill>
        <p:spPr>
          <a:xfrm>
            <a:off x="6018168" y="4504508"/>
            <a:ext cx="1466806" cy="2353492"/>
          </a:xfrm>
          <a:prstGeom prst="rect">
            <a:avLst/>
          </a:prstGeom>
        </p:spPr>
      </p:pic>
      <p:cxnSp>
        <p:nvCxnSpPr>
          <p:cNvPr id="9" name="Straight Arrow Connector 8"/>
          <p:cNvCxnSpPr/>
          <p:nvPr/>
        </p:nvCxnSpPr>
        <p:spPr>
          <a:xfrm flipV="1">
            <a:off x="1995055" y="772499"/>
            <a:ext cx="4260139" cy="7065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3315451" y="1945731"/>
            <a:ext cx="5059489" cy="40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3449783" y="4991515"/>
            <a:ext cx="2568385" cy="9354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98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0811" y="99917"/>
            <a:ext cx="4993675" cy="369332"/>
          </a:xfrm>
          <a:prstGeom prst="rect">
            <a:avLst/>
          </a:prstGeom>
        </p:spPr>
        <p:txBody>
          <a:bodyPr wrap="none">
            <a:spAutoFit/>
          </a:bodyPr>
          <a:lstStyle/>
          <a:p>
            <a:r>
              <a:rPr lang="pl-PL" dirty="0">
                <a:solidFill>
                  <a:srgbClr val="FFC000"/>
                </a:solidFill>
              </a:rPr>
              <a:t>Grupa hybrydowych procesów roboczych </a:t>
            </a:r>
          </a:p>
        </p:txBody>
      </p:sp>
      <p:pic>
        <p:nvPicPr>
          <p:cNvPr id="1028" name="Picture 4" descr="Hybrid Runbook Worker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404" y="1567543"/>
            <a:ext cx="7816241" cy="48875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3032449"/>
            <a:ext cx="2845836" cy="1200329"/>
          </a:xfrm>
          <a:prstGeom prst="rect">
            <a:avLst/>
          </a:prstGeom>
          <a:noFill/>
        </p:spPr>
        <p:txBody>
          <a:bodyPr wrap="square" rtlCol="0">
            <a:spAutoFit/>
          </a:bodyPr>
          <a:lstStyle/>
          <a:p>
            <a:r>
              <a:rPr lang="pl-PL" dirty="0"/>
              <a:t>Usługa ta umożliwoa podłączenie maszyn on-premise do usługi Automation Account</a:t>
            </a:r>
          </a:p>
        </p:txBody>
      </p:sp>
    </p:spTree>
    <p:extLst>
      <p:ext uri="{BB962C8B-B14F-4D97-AF65-F5344CB8AC3E}">
        <p14:creationId xmlns:p14="http://schemas.microsoft.com/office/powerpoint/2010/main" val="52514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174</Words>
  <Application>Microsoft Office PowerPoint</Application>
  <PresentationFormat>Panoramiczny</PresentationFormat>
  <Paragraphs>33</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Century Gothic</vt:lpstr>
      <vt:lpstr>Wingdings 3</vt:lpstr>
      <vt:lpstr>Ion</vt:lpstr>
      <vt:lpstr>Automation Account Azure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Accounts Azure</dc:title>
  <dc:creator>Mirosław Choma</dc:creator>
  <cp:lastModifiedBy>Piotr Rogala</cp:lastModifiedBy>
  <cp:revision>20</cp:revision>
  <dcterms:created xsi:type="dcterms:W3CDTF">2016-11-14T18:46:41Z</dcterms:created>
  <dcterms:modified xsi:type="dcterms:W3CDTF">2016-11-16T06:45:41Z</dcterms:modified>
</cp:coreProperties>
</file>