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85" r:id="rId4"/>
    <p:sldId id="305" r:id="rId5"/>
    <p:sldId id="282" r:id="rId6"/>
    <p:sldId id="257" r:id="rId7"/>
    <p:sldId id="276" r:id="rId8"/>
    <p:sldId id="302" r:id="rId9"/>
    <p:sldId id="303" r:id="rId10"/>
    <p:sldId id="306" r:id="rId11"/>
    <p:sldId id="309" r:id="rId12"/>
    <p:sldId id="313" r:id="rId13"/>
    <p:sldId id="310" r:id="rId14"/>
    <p:sldId id="318" r:id="rId15"/>
    <p:sldId id="311" r:id="rId16"/>
    <p:sldId id="312" r:id="rId17"/>
    <p:sldId id="319" r:id="rId18"/>
    <p:sldId id="307" r:id="rId19"/>
    <p:sldId id="258" r:id="rId20"/>
    <p:sldId id="315" r:id="rId21"/>
    <p:sldId id="317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q2eXl/bykDHGG5P44WZFQ==" hashData="J9DQtOhjEpotyC7kpqG6AKjszIasPYqKNpJZmEaeAHlNMcnJbrn0EfFF9ieaOYgl6iGAbXjVAcMUzIUrFKfhIw=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3" name="Symbol zastępczy daty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0FB1204-28A7-4C3E-8082-E9BE14A49D47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Symbol zastępczy notatek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8BCE365-4D08-4928-B988-4C903A6985D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30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l-PL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l-PL"/>
              <a:t>Skalowanie w poziomie: https://docs.microsoft.com/en-us/azure/sql-database/sql-database-elastic-database-client-library</a:t>
            </a:r>
          </a:p>
          <a:p>
            <a:pPr lvl="0"/>
            <a:endParaRPr lang="pl-PL"/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7CF1A6-BB3E-4265-92E8-DA9AFF839004}" type="slidenum">
              <a:t>12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l-PL"/>
              <a:t>https://www.mssqltips.com/sqlservertip/4062/new-sql-server-management-studio-azure-integration/</a:t>
            </a:r>
          </a:p>
          <a:p>
            <a:pPr lvl="0"/>
            <a:r>
              <a:rPr lang="pl-PL"/>
              <a:t>https://docs.microsoft.com/en-us/azure/sql-database/sql-database-features</a:t>
            </a:r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55C979D-534E-47CF-9D1A-CDB807DA9E21}" type="slidenum">
              <a:t>13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l-PL"/>
              <a:t>https://www.mssqltips.com/sqlservertip/4062/new-sql-server-management-studio-azure-integration/</a:t>
            </a:r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3A802ED-7579-441D-86BD-BF6370A05AF3}" type="slidenum">
              <a:t>14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l-PL"/>
              <a:t>https://peter.intheazuresky.com/2016/08/29/elastic-database-pools-purpose-when-and-why/</a:t>
            </a:r>
          </a:p>
          <a:p>
            <a:pPr lvl="0"/>
            <a:r>
              <a:rPr lang="pl-PL"/>
              <a:t>http://dtucalculator.azurewebsites.net/</a:t>
            </a:r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24C8D2-EEEA-4087-AB76-EBA94D15D9CD}" type="slidenum">
              <a:t>15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l-PL"/>
              <a:t>https://docs.microsoft.com/pl-pl/azure/sql-server-stretch-database/</a:t>
            </a:r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4EA9A5F-52EB-49A7-B5A9-012C1EFEBFAA}" type="slidenum">
              <a:t>17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pl-PL"/>
              <a:t>http://www.metaphorix.co.uk/backup-restore-using-azure-sql-database/</a:t>
            </a:r>
          </a:p>
          <a:p>
            <a:pPr lvl="0"/>
            <a:r>
              <a:rPr lang="pl-PL"/>
              <a:t>https://docs.microsoft.com/en-us/azure/backup/backup-azure-backup-sql</a:t>
            </a:r>
          </a:p>
          <a:p>
            <a:pPr lvl="0"/>
            <a:r>
              <a:rPr lang="pl-PL"/>
              <a:t>https://azure.microsoft.com/en-us/blog/azure-sql-database-now-supporting-up-to-10-years-of-backup-retention-public-preview/</a:t>
            </a:r>
          </a:p>
        </p:txBody>
      </p:sp>
      <p:sp>
        <p:nvSpPr>
          <p:cNvPr id="4" name="Symbol zastępczy numeru slajdu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9068C1-C73E-46BB-BC1E-1CC7A87F4DED}" type="slidenum">
              <a:t>18</a:t>
            </a:fld>
            <a:endParaRPr lang="pl-P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Podtytuł 2"/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78172F-AC42-4EAB-9049-8167F976D32A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CF85D1-F825-4AD3-B071-4617C29BAFE9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02095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0F432A-F458-4CF3-9F19-70272F0E49AD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80398B-D622-4D98-A2E7-589E6862ACA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93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C6296B-5CD6-40D0-90CC-63FAD274C165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E9610D-2B29-43EF-BC24-308D8D2FF90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825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AAC3E3-7D57-47BB-9062-ADE9DB0514A0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F17A1F-23ED-4214-8EF0-409EA93CF7F2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3949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D6B9A8-673F-47BD-BBD8-702526587B41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B97F0-10C5-4D5E-B39B-219ED121F28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743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2FD9C9-D002-47CB-B5D7-73F373E80065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27976C-A102-4B11-BF5F-20B9F1E8DD9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435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E61539-AF6C-4AF4-B72F-43813F9CCB20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8" name="Symbol zastępczy stopki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9" name="Symbol zastępczy numeru slajdu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F906C4-0EEF-476F-8A71-F9BAF91A695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057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B9177E-2207-4B87-9928-5E001A20B114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4" name="Symbol zastępczy stopki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5" name="Symbol zastępczy numeru slajdu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76219-C2F9-4B90-8591-0479F8CB979F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489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E72129-2172-42B9-A2B1-DC3BCDE12B8A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3" name="Symbol zastępczy stopki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4" name="Symbol zastępczy numeru slajdu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82C4C0-43D1-44BC-9BED-850A89ADD2A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33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8126F2-9838-4B2C-B4AD-DD1FD4151FA2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D05A88-FB40-46F5-8C5D-AA6B4FF3B461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670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pl-PL"/>
          </a:p>
        </p:txBody>
      </p:sp>
      <p:sp>
        <p:nvSpPr>
          <p:cNvPr id="4" name="Symbol zastępczy tekstu 3"/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657186-38A9-4671-B4F4-0D34B46E90E2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6" name="Symbol zastępczy stopki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pl-PL"/>
          </a:p>
        </p:txBody>
      </p:sp>
      <p:sp>
        <p:nvSpPr>
          <p:cNvPr id="7" name="Symbol zastępczy numeru slajdu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F8A4D7-902B-4D6B-815F-7905DA53179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861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0C7400F-2653-4DAA-A105-5DC74177C483}" type="datetime1">
              <a:rPr lang="pl-PL"/>
              <a:pPr lvl="0"/>
              <a:t>25.01.2017</a:t>
            </a:fld>
            <a:endParaRPr lang="pl-PL"/>
          </a:p>
        </p:txBody>
      </p:sp>
      <p:sp>
        <p:nvSpPr>
          <p:cNvPr id="5" name="Symbol zastępczy stopki 4"/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pl-PL"/>
          </a:p>
        </p:txBody>
      </p:sp>
      <p:sp>
        <p:nvSpPr>
          <p:cNvPr id="6" name="Symbol zastępczy numeru slajdu 5"/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l-P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24846470-B23D-4DCE-9FE5-8990638C6623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l-PL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l-PL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l-PL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l-PL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l-PL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l-PL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azureugpl" TargetMode="External"/><Relationship Id="rId2" Type="http://schemas.openxmlformats.org/officeDocument/2006/relationships/hyperlink" Target="http://www.meetup.com/Microsoft-Azure-Users-Group-Poland/ev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com/justcloudpl" TargetMode="External"/><Relationship Id="rId2" Type="http://schemas.openxmlformats.org/officeDocument/2006/relationships/hyperlink" Target="http://justcloud.p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hyperlink" Target="http://azureug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augp.justcloud.p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 sz="4800" b="1"/>
              <a:t>[WRO] 5 spotkanie Microsoft Azure User Group Poland we Wrocławiu</a:t>
            </a:r>
          </a:p>
        </p:txBody>
      </p:sp>
      <p:sp>
        <p:nvSpPr>
          <p:cNvPr id="3" name="Podtytuł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l-PL"/>
              <a:t>Piotr Rogala</a:t>
            </a:r>
          </a:p>
        </p:txBody>
      </p:sp>
      <p:pic>
        <p:nvPicPr>
          <p:cNvPr id="4" name="Obraz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2" y="5642378"/>
            <a:ext cx="2559259" cy="10578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Obraz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2" y="5552666"/>
            <a:ext cx="3244135" cy="11770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Obraz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890" y="5816717"/>
            <a:ext cx="2857500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Obraz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128" y="5682090"/>
            <a:ext cx="3274137" cy="87884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Podtytuł 2"/>
          <p:cNvSpPr txBox="1"/>
          <p:nvPr/>
        </p:nvSpPr>
        <p:spPr>
          <a:xfrm>
            <a:off x="5361035" y="6600660"/>
            <a:ext cx="1469925" cy="4636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Partnerzy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IaaS &amp; PaaS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2" descr="Cloud SQL Server options: SQL server on IaaS, or SaaS SQL database in the cloud.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98156" y="1741904"/>
            <a:ext cx="6795692" cy="451878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SQL</a:t>
            </a:r>
          </a:p>
        </p:txBody>
      </p:sp>
      <p:pic>
        <p:nvPicPr>
          <p:cNvPr id="3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387" y="1357307"/>
            <a:ext cx="10499405" cy="717225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SQL Server 2016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Tradycyjna wirtualna maszyna z SQL Serwerem (IaaS)</a:t>
            </a:r>
          </a:p>
          <a:p>
            <a:pPr lvl="0"/>
            <a:r>
              <a:rPr lang="pl-PL"/>
              <a:t>Możliwe skalowanie w pionie i poziomie</a:t>
            </a:r>
          </a:p>
          <a:p>
            <a:pPr lvl="0"/>
            <a:r>
              <a:rPr lang="pl-PL"/>
              <a:t>Administracja we własnym zakresie</a:t>
            </a:r>
          </a:p>
          <a:p>
            <a:pPr lvl="0"/>
            <a:r>
              <a:rPr lang="pl-PL"/>
              <a:t>100% kompatybilności z dotychczasowymi usługami</a:t>
            </a:r>
          </a:p>
          <a:p>
            <a:pPr lvl="0"/>
            <a:endParaRPr lang="pl-PL"/>
          </a:p>
        </p:txBody>
      </p:sp>
      <p:pic>
        <p:nvPicPr>
          <p:cNvPr id="4" name="Picture 2" descr="Image result for sql server logo 20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10060" y="4271967"/>
            <a:ext cx="3571874" cy="19049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SQL Azure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Dostęp do bazy za pomocą SSMS (PaaS)</a:t>
            </a:r>
          </a:p>
          <a:p>
            <a:pPr lvl="0"/>
            <a:r>
              <a:rPr lang="pl-PL"/>
              <a:t>Administracja serwerem po stronie dostawcy</a:t>
            </a:r>
          </a:p>
          <a:p>
            <a:pPr lvl="0"/>
            <a:r>
              <a:rPr lang="pl-PL"/>
              <a:t>Ograniczenia (SSRS, Attach a database, BACKUP and RESTORE, Database mirroring, Filestream…)</a:t>
            </a:r>
          </a:p>
          <a:p>
            <a:pPr lvl="0"/>
            <a:r>
              <a:rPr lang="pl-PL"/>
              <a:t>Skalowanie w pionie i poziomie</a:t>
            </a:r>
          </a:p>
        </p:txBody>
      </p:sp>
      <p:pic>
        <p:nvPicPr>
          <p:cNvPr id="4" name="Picture 2" descr="Image result for sql azure 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115568" y="4323429"/>
            <a:ext cx="3960869" cy="207945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SQL Azure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Picture 2" descr="Azure Database Conextual Menu Comparison with Previous SSMS Version.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05309" y="1368317"/>
            <a:ext cx="6476996" cy="38195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4" descr="Azure Database Table Conextual Menu Comparison with Previous SSMS Version.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49421" y="2671392"/>
            <a:ext cx="5667378" cy="38480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SQL Elastic Pool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Elastyczne DTU na Database Pool (Database Transaction Units)</a:t>
            </a:r>
          </a:p>
          <a:p>
            <a:pPr lvl="0"/>
            <a:r>
              <a:rPr lang="pl-PL"/>
              <a:t>Konkurencyjny koszt względem tradycyjnego rozwiązania</a:t>
            </a:r>
          </a:p>
          <a:p>
            <a:pPr lvl="0"/>
            <a:r>
              <a:rPr lang="pl-PL"/>
              <a:t>Skalowanie na poziomie puli</a:t>
            </a:r>
          </a:p>
        </p:txBody>
      </p:sp>
      <p:pic>
        <p:nvPicPr>
          <p:cNvPr id="4" name="Picture 4" descr="Image result for elastic pool 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27685" y="3342351"/>
            <a:ext cx="5791196" cy="33337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0" y="5326599"/>
            <a:ext cx="6117445" cy="1531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SQL Data Warehouse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Szybkie skalowanie bazy (od 3 do 5min)</a:t>
            </a:r>
          </a:p>
          <a:p>
            <a:pPr lvl="0"/>
            <a:r>
              <a:rPr lang="pl-PL"/>
              <a:t>Zatrzymanie mocy obliczeniowej w celu ograniczenia kosztów</a:t>
            </a:r>
          </a:p>
          <a:p>
            <a:pPr lvl="0"/>
            <a:r>
              <a:rPr lang="en-US"/>
              <a:t>Wspó</a:t>
            </a:r>
            <a:r>
              <a:rPr lang="pl-PL"/>
              <a:t>ł</a:t>
            </a:r>
            <a:r>
              <a:rPr lang="en-US"/>
              <a:t>praca z us</a:t>
            </a:r>
            <a:r>
              <a:rPr lang="pl-PL"/>
              <a:t>ł</a:t>
            </a:r>
            <a:r>
              <a:rPr lang="en-US"/>
              <a:t>uga Active Directory</a:t>
            </a:r>
            <a:endParaRPr lang="pl-PL"/>
          </a:p>
          <a:p>
            <a:pPr lvl="0"/>
            <a:r>
              <a:rPr lang="pl-PL"/>
              <a:t>Z</a:t>
            </a:r>
            <a:r>
              <a:rPr lang="en-US"/>
              <a:t>godno</a:t>
            </a:r>
            <a:r>
              <a:rPr lang="pl-PL"/>
              <a:t>ść</a:t>
            </a:r>
            <a:r>
              <a:rPr lang="en-US"/>
              <a:t> z us</a:t>
            </a:r>
            <a:r>
              <a:rPr lang="pl-PL"/>
              <a:t>ł</a:t>
            </a:r>
            <a:r>
              <a:rPr lang="en-US"/>
              <a:t>ugami</a:t>
            </a:r>
            <a:r>
              <a:rPr lang="pl-PL"/>
              <a:t>:</a:t>
            </a:r>
            <a:r>
              <a:rPr lang="en-US"/>
              <a:t> SQL Server Integration Services, Azure Analysis Services, Azure Stream Analytics, Azure Machine Learning, Azure Data Factory i Azure Storag</a:t>
            </a:r>
            <a:r>
              <a:rPr lang="pl-PL"/>
              <a:t>e</a:t>
            </a:r>
          </a:p>
        </p:txBody>
      </p:sp>
      <p:pic>
        <p:nvPicPr>
          <p:cNvPr id="4" name="Picture 4" descr="Image result for warehouse logo azure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007656" y="4289468"/>
            <a:ext cx="4718852" cy="247739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SQL Server Stretch Database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umożliwia przejrzystą i bezpieczną migrację rzadko używanych danych do chmury</a:t>
            </a:r>
          </a:p>
          <a:p>
            <a:pPr lvl="0"/>
            <a:r>
              <a:rPr lang="pl-PL"/>
              <a:t>nie wymaga wprowadzania </a:t>
            </a:r>
            <a:br>
              <a:rPr lang="pl-PL"/>
            </a:br>
            <a:r>
              <a:rPr lang="pl-PL"/>
              <a:t>zmian w zapytaniach</a:t>
            </a:r>
          </a:p>
        </p:txBody>
      </p:sp>
      <p:pic>
        <p:nvPicPr>
          <p:cNvPr id="4" name="Picture 2" descr="Omówienie bazy danych Stretch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45183" y="2261430"/>
            <a:ext cx="5376114" cy="45965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Backup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 Data Protection Manager (DPM)</a:t>
            </a:r>
          </a:p>
          <a:p>
            <a:pPr lvl="0"/>
            <a:r>
              <a:rPr lang="pl-PL"/>
              <a:t>Azure Backup</a:t>
            </a:r>
          </a:p>
          <a:p>
            <a:pPr lvl="1"/>
            <a:r>
              <a:rPr lang="en-US"/>
              <a:t>10 years of Backup Retention</a:t>
            </a:r>
            <a:endParaRPr lang="pl-PL"/>
          </a:p>
          <a:p>
            <a:pPr lvl="0"/>
            <a:r>
              <a:rPr lang="pl-PL"/>
              <a:t>Export to Script</a:t>
            </a:r>
          </a:p>
          <a:p>
            <a:pPr lvl="0"/>
            <a:r>
              <a:rPr lang="pl-PL"/>
              <a:t>Export to .bacpack file</a:t>
            </a:r>
            <a:endParaRPr lang="en-US"/>
          </a:p>
          <a:p>
            <a:pPr lvl="1"/>
            <a:endParaRPr lang="pl-PL"/>
          </a:p>
        </p:txBody>
      </p:sp>
      <p:pic>
        <p:nvPicPr>
          <p:cNvPr id="4" name="Picture 2" descr="Image result for azure backu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66438" y="3388336"/>
            <a:ext cx="5715000" cy="300037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ctrTitle"/>
          </p:nvPr>
        </p:nvSpPr>
        <p:spPr>
          <a:xfrm>
            <a:off x="3406341" y="4538267"/>
            <a:ext cx="5379305" cy="820171"/>
          </a:xfrm>
        </p:spPr>
        <p:txBody>
          <a:bodyPr/>
          <a:lstStyle/>
          <a:p>
            <a:pPr lvl="0"/>
            <a:r>
              <a:rPr lang="pl-PL" sz="4000" b="1"/>
              <a:t>Dziękuję za uwagę!</a:t>
            </a:r>
          </a:p>
        </p:txBody>
      </p:sp>
      <p:sp>
        <p:nvSpPr>
          <p:cNvPr id="3" name="Podtytuł 2"/>
          <p:cNvSpPr txBox="1">
            <a:spLocks noGrp="1"/>
          </p:cNvSpPr>
          <p:nvPr>
            <p:ph type="subTitle" idx="1"/>
          </p:nvPr>
        </p:nvSpPr>
        <p:spPr>
          <a:xfrm>
            <a:off x="5187775" y="5369173"/>
            <a:ext cx="1816446" cy="388455"/>
          </a:xfrm>
        </p:spPr>
        <p:txBody>
          <a:bodyPr/>
          <a:lstStyle/>
          <a:p>
            <a:pPr lvl="0"/>
            <a:r>
              <a:rPr lang="pl-PL" sz="1800"/>
              <a:t>Piotr Rogala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2" y="5642378"/>
            <a:ext cx="2559259" cy="10578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2" y="5552666"/>
            <a:ext cx="3244135" cy="11770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890" y="5816717"/>
            <a:ext cx="2857500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Obraz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128" y="5682090"/>
            <a:ext cx="3274137" cy="87884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Podtytuł 2"/>
          <p:cNvSpPr txBox="1"/>
          <p:nvPr/>
        </p:nvSpPr>
        <p:spPr>
          <a:xfrm>
            <a:off x="5361035" y="6600660"/>
            <a:ext cx="1469925" cy="4636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Partnerzy</a:t>
            </a:r>
          </a:p>
        </p:txBody>
      </p:sp>
      <p:sp>
        <p:nvSpPr>
          <p:cNvPr id="9" name="Tytuł 1"/>
          <p:cNvSpPr txBox="1"/>
          <p:nvPr/>
        </p:nvSpPr>
        <p:spPr>
          <a:xfrm>
            <a:off x="838203" y="2177040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9600" b="1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Sponsor spotkania:</a:t>
            </a:r>
            <a:endParaRPr lang="en-GB"/>
          </a:p>
        </p:txBody>
      </p:sp>
      <p:sp>
        <p:nvSpPr>
          <p:cNvPr id="3" name="Prostokąt 3"/>
          <p:cNvSpPr/>
          <p:nvPr/>
        </p:nvSpPr>
        <p:spPr>
          <a:xfrm>
            <a:off x="3814447" y="5053769"/>
            <a:ext cx="3668243" cy="5232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web: </a:t>
            </a:r>
            <a:r>
              <a:rPr lang="en-GB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https://</a:t>
            </a:r>
            <a:r>
              <a:rPr lang="pl-PL" sz="2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unit4.com</a:t>
            </a:r>
            <a:endParaRPr lang="en-GB" sz="2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4" name="Picture 4" descr="Image result for unit4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76225" y="2251335"/>
            <a:ext cx="6797201" cy="261090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/>
          <p:cNvSpPr txBox="1">
            <a:spLocks noGrp="1"/>
          </p:cNvSpPr>
          <p:nvPr>
            <p:ph idx="1"/>
          </p:nvPr>
        </p:nvSpPr>
        <p:spPr>
          <a:xfrm>
            <a:off x="888531" y="1431895"/>
            <a:ext cx="10515600" cy="4351336"/>
          </a:xfrm>
        </p:spPr>
        <p:txBody>
          <a:bodyPr/>
          <a:lstStyle/>
          <a:p>
            <a:pPr marL="0" lvl="0" indent="0" algn="ctr">
              <a:buNone/>
            </a:pPr>
            <a:r>
              <a:rPr lang="pl-PL" sz="6000" b="1"/>
              <a:t>XenApp jako nowe RemoteApp w Azure</a:t>
            </a:r>
          </a:p>
          <a:p>
            <a:pPr marL="0" lvl="0" indent="0" algn="ctr">
              <a:buNone/>
            </a:pPr>
            <a:r>
              <a:rPr lang="pl-PL" sz="6000"/>
              <a:t>Mirek Choma</a:t>
            </a:r>
          </a:p>
          <a:p>
            <a:pPr lvl="0"/>
            <a:endParaRPr lang="pl-PL" sz="4000"/>
          </a:p>
        </p:txBody>
      </p:sp>
      <p:pic>
        <p:nvPicPr>
          <p:cNvPr id="3" name="Picture 4" descr="Image result for unit4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45820" y="4344881"/>
            <a:ext cx="4601032" cy="176732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pl-PL" sz="4800" b="1"/>
              <a:t>[WRO] 5 spotkanie Microsoft Azure User Group Poland we Wrocławiu</a:t>
            </a:r>
          </a:p>
        </p:txBody>
      </p:sp>
      <p:sp>
        <p:nvSpPr>
          <p:cNvPr id="3" name="Podtytuł 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l-PL"/>
              <a:t>Dziękuję za przybycie!</a:t>
            </a:r>
          </a:p>
        </p:txBody>
      </p:sp>
      <p:pic>
        <p:nvPicPr>
          <p:cNvPr id="4" name="Obraz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92" y="5642378"/>
            <a:ext cx="2559259" cy="10578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Obraz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2" y="5552666"/>
            <a:ext cx="3244135" cy="11770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Obraz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890" y="5816717"/>
            <a:ext cx="2857500" cy="6096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Obraz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128" y="5682090"/>
            <a:ext cx="3274137" cy="87884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Podtytuł 2"/>
          <p:cNvSpPr txBox="1"/>
          <p:nvPr/>
        </p:nvSpPr>
        <p:spPr>
          <a:xfrm>
            <a:off x="5361035" y="6600660"/>
            <a:ext cx="1469925" cy="4636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l-PL" sz="1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Partnerzy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Info</a:t>
            </a:r>
            <a:endParaRPr lang="en-GB"/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>
          <a:xfrm>
            <a:off x="838203" y="1837660"/>
            <a:ext cx="11139613" cy="4351336"/>
          </a:xfrm>
        </p:spPr>
        <p:txBody>
          <a:bodyPr/>
          <a:lstStyle/>
          <a:p>
            <a:pPr lvl="0"/>
            <a:r>
              <a:rPr lang="pl-PL"/>
              <a:t>Jesteśmy dostępni na:</a:t>
            </a:r>
          </a:p>
          <a:p>
            <a:pPr lvl="0"/>
            <a:r>
              <a:rPr lang="pl-PL"/>
              <a:t>Meetup:</a:t>
            </a:r>
          </a:p>
          <a:p>
            <a:pPr marL="457200" lvl="1" indent="0">
              <a:buNone/>
            </a:pPr>
            <a:r>
              <a:rPr lang="en-GB">
                <a:hlinkClick r:id="rId2"/>
              </a:rPr>
              <a:t>http://www.meetup.com/Microsoft-Azure-Users-Group-Poland/events</a:t>
            </a:r>
            <a:endParaRPr lang="pl-PL"/>
          </a:p>
          <a:p>
            <a:pPr lvl="0"/>
            <a:r>
              <a:rPr lang="pl-PL"/>
              <a:t>Facebook:</a:t>
            </a:r>
          </a:p>
          <a:p>
            <a:pPr marL="457200" lvl="1" indent="0">
              <a:buNone/>
            </a:pPr>
            <a:r>
              <a:rPr lang="pl-PL">
                <a:hlinkClick r:id="rId3"/>
              </a:rPr>
              <a:t>https://www.facebook.com/groups/azureugpl</a:t>
            </a:r>
            <a:endParaRPr lang="pl-PL"/>
          </a:p>
          <a:p>
            <a:pPr marL="0" lvl="0" indent="0">
              <a:buNone/>
            </a:pPr>
            <a:endParaRPr lang="pl-PL"/>
          </a:p>
          <a:p>
            <a:pPr lvl="0"/>
            <a:r>
              <a:rPr lang="pl-PL" b="1"/>
              <a:t>Chcesz zaprezentować własną prezentację? Daj nam znać!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Organizacyjne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z="3600"/>
              <a:t>Nowe miejsce?</a:t>
            </a:r>
          </a:p>
          <a:p>
            <a:pPr lvl="0"/>
            <a:r>
              <a:rPr lang="pl-PL" sz="3600"/>
              <a:t>Tematy prezentacji?</a:t>
            </a:r>
          </a:p>
          <a:p>
            <a:pPr lvl="0"/>
            <a:r>
              <a:rPr lang="pl-PL" sz="3600"/>
              <a:t>Sugestie?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Today</a:t>
            </a:r>
            <a:endParaRPr lang="en-GB"/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Session 1: </a:t>
            </a:r>
            <a:r>
              <a:rPr lang="pl-PL" b="1"/>
              <a:t>IoT praktycznie</a:t>
            </a:r>
            <a:r>
              <a:rPr lang="pl-PL"/>
              <a:t> (Łukasz Gąsior)</a:t>
            </a:r>
          </a:p>
          <a:p>
            <a:pPr lvl="0"/>
            <a:r>
              <a:rPr lang="pl-PL"/>
              <a:t>Session 2: </a:t>
            </a:r>
            <a:r>
              <a:rPr lang="pl-PL" b="1"/>
              <a:t>SQL Azure </a:t>
            </a:r>
            <a:r>
              <a:rPr lang="pl-PL"/>
              <a:t>(Piotr Rogala)</a:t>
            </a:r>
          </a:p>
          <a:p>
            <a:pPr lvl="0"/>
            <a:r>
              <a:rPr lang="pl-PL"/>
              <a:t>Session 3: </a:t>
            </a:r>
            <a:r>
              <a:rPr lang="pl-PL" b="1"/>
              <a:t>XenApp jako nowe RemoteApp w Azure </a:t>
            </a:r>
            <a:r>
              <a:rPr lang="pl-PL"/>
              <a:t>(Mirek Choma)</a:t>
            </a:r>
          </a:p>
          <a:p>
            <a:pPr lvl="0"/>
            <a:r>
              <a:rPr lang="pl-PL"/>
              <a:t>Open Spaces with beer</a:t>
            </a:r>
          </a:p>
          <a:p>
            <a:pPr lvl="1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About Me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Current working in IBM</a:t>
            </a:r>
          </a:p>
          <a:p>
            <a:pPr lvl="0"/>
            <a:r>
              <a:rPr lang="pl-PL"/>
              <a:t>Blog: </a:t>
            </a:r>
            <a:r>
              <a:rPr lang="pl-PL" sz="2400" b="1">
                <a:hlinkClick r:id="rId2"/>
              </a:rPr>
              <a:t>http://justcloud.pl</a:t>
            </a:r>
            <a:endParaRPr lang="pl-PL" sz="2400" b="1"/>
          </a:p>
          <a:p>
            <a:pPr lvl="0"/>
            <a:r>
              <a:rPr lang="pl-PL"/>
              <a:t>FB Page: </a:t>
            </a:r>
            <a:r>
              <a:rPr lang="pl-PL" sz="2400" b="1">
                <a:hlinkClick r:id="rId3"/>
              </a:rPr>
              <a:t>http://facebook.com/justcloudpl</a:t>
            </a:r>
            <a:endParaRPr lang="pl-PL" b="1"/>
          </a:p>
          <a:p>
            <a:pPr lvl="0"/>
            <a:r>
              <a:rPr lang="pl-PL"/>
              <a:t>Group leader: </a:t>
            </a:r>
          </a:p>
          <a:p>
            <a:pPr marL="0" lvl="0" indent="0">
              <a:buNone/>
            </a:pPr>
            <a:r>
              <a:rPr lang="pl-PL" b="1"/>
              <a:t>	M</a:t>
            </a:r>
            <a:r>
              <a:rPr lang="pl-PL"/>
              <a:t>icrosoft </a:t>
            </a:r>
            <a:r>
              <a:rPr lang="pl-PL" b="1"/>
              <a:t>A</a:t>
            </a:r>
            <a:r>
              <a:rPr lang="pl-PL"/>
              <a:t>zure </a:t>
            </a:r>
            <a:r>
              <a:rPr lang="pl-PL" b="1"/>
              <a:t>U</a:t>
            </a:r>
            <a:r>
              <a:rPr lang="pl-PL"/>
              <a:t>ser </a:t>
            </a:r>
            <a:r>
              <a:rPr lang="pl-PL" b="1"/>
              <a:t>G</a:t>
            </a:r>
            <a:r>
              <a:rPr lang="pl-PL"/>
              <a:t>roup </a:t>
            </a:r>
            <a:r>
              <a:rPr lang="pl-PL" b="1"/>
              <a:t>P</a:t>
            </a:r>
            <a:r>
              <a:rPr lang="pl-PL"/>
              <a:t>oland</a:t>
            </a:r>
          </a:p>
          <a:p>
            <a:pPr marL="0" lvl="0" indent="0">
              <a:buNone/>
            </a:pPr>
            <a:r>
              <a:rPr lang="pl-PL" sz="2000"/>
              <a:t>	</a:t>
            </a:r>
            <a:r>
              <a:rPr lang="pl-PL" sz="2400" b="1">
                <a:hlinkClick r:id="rId4"/>
              </a:rPr>
              <a:t>http://azureug.org</a:t>
            </a:r>
            <a:endParaRPr lang="pl-PL" sz="2400" b="1"/>
          </a:p>
          <a:p>
            <a:pPr lvl="0"/>
            <a:r>
              <a:rPr lang="pl-PL"/>
              <a:t>Getting involve Azure solutions</a:t>
            </a:r>
          </a:p>
        </p:txBody>
      </p:sp>
      <p:pic>
        <p:nvPicPr>
          <p:cNvPr id="4" name="Obraz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6051" y="1645014"/>
            <a:ext cx="2527547" cy="309330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Obraz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756" y="4738320"/>
            <a:ext cx="3274137" cy="87884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Files, links, presentation</a:t>
            </a:r>
          </a:p>
        </p:txBody>
      </p:sp>
      <p:sp>
        <p:nvSpPr>
          <p:cNvPr id="3" name="Symbol zastępczy zawartości 2"/>
          <p:cNvSpPr txBox="1">
            <a:spLocks noGrp="1"/>
          </p:cNvSpPr>
          <p:nvPr>
            <p:ph idx="1"/>
          </p:nvPr>
        </p:nvSpPr>
        <p:spPr>
          <a:xfrm>
            <a:off x="3338126" y="2781211"/>
            <a:ext cx="5515752" cy="76105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l-PL" sz="4000">
                <a:hlinkClick r:id="rId2"/>
              </a:rPr>
              <a:t>http://maugp.justcloud.pl</a:t>
            </a:r>
            <a:endParaRPr lang="pl-PL" sz="4000"/>
          </a:p>
          <a:p>
            <a:pPr marL="0" lvl="0" indent="0">
              <a:buNone/>
            </a:pPr>
            <a:endParaRPr lang="pl-PL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pl-PL" sz="7200" b="1"/>
              <a:t>IoT praktycznie</a:t>
            </a:r>
          </a:p>
          <a:p>
            <a:pPr marL="0" lvl="0" indent="0" algn="ctr">
              <a:buNone/>
            </a:pPr>
            <a:r>
              <a:rPr lang="pl-PL" sz="7200"/>
              <a:t>Łukasz Gąsior</a:t>
            </a:r>
          </a:p>
          <a:p>
            <a:pPr lvl="0"/>
            <a:endParaRPr lang="pl-PL" sz="4000"/>
          </a:p>
        </p:txBody>
      </p:sp>
      <p:pic>
        <p:nvPicPr>
          <p:cNvPr id="3" name="Picture 2" descr="Image result for Objectivity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62107" y="4798506"/>
            <a:ext cx="4536731" cy="98472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l-PL"/>
              <a:t>SQL Azure cz.1</a:t>
            </a:r>
          </a:p>
        </p:txBody>
      </p:sp>
      <p:pic>
        <p:nvPicPr>
          <p:cNvPr id="3" name="Picture 2" descr="Image result for sql azure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91103" y="1690689"/>
            <a:ext cx="7809798" cy="41001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36354</TotalTime>
  <Words>528</Words>
  <Application>Microsoft Office PowerPoint</Application>
  <PresentationFormat>Panoramiczny</PresentationFormat>
  <Paragraphs>91</Paragraphs>
  <Slides>21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Motyw pakietu Office</vt:lpstr>
      <vt:lpstr>[WRO] 5 spotkanie Microsoft Azure User Group Poland we Wrocławiu</vt:lpstr>
      <vt:lpstr>Sponsor spotkania:</vt:lpstr>
      <vt:lpstr>Info</vt:lpstr>
      <vt:lpstr>Organizacyjne</vt:lpstr>
      <vt:lpstr>Today</vt:lpstr>
      <vt:lpstr>About Me</vt:lpstr>
      <vt:lpstr>Files, links, presentation</vt:lpstr>
      <vt:lpstr>Prezentacja programu PowerPoint</vt:lpstr>
      <vt:lpstr>SQL Azure cz.1</vt:lpstr>
      <vt:lpstr>IaaS &amp; PaaS</vt:lpstr>
      <vt:lpstr>SQL</vt:lpstr>
      <vt:lpstr>SQL Server 2016</vt:lpstr>
      <vt:lpstr>SQL Azure</vt:lpstr>
      <vt:lpstr>SQL Azure</vt:lpstr>
      <vt:lpstr>SQL Elastic Pool</vt:lpstr>
      <vt:lpstr>SQL Data Warehouse</vt:lpstr>
      <vt:lpstr>SQL Server Stretch Database</vt:lpstr>
      <vt:lpstr>Backup</vt:lpstr>
      <vt:lpstr>Dziękuję za uwagę!</vt:lpstr>
      <vt:lpstr>Prezentacja programu PowerPoint</vt:lpstr>
      <vt:lpstr>[WRO] 5 spotkanie Microsoft Azure User Group Poland we Wrocławiu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Rogala</dc:creator>
  <cp:lastModifiedBy>Piotr Rogala</cp:lastModifiedBy>
  <cp:revision>93</cp:revision>
  <dcterms:created xsi:type="dcterms:W3CDTF">2016-04-07T19:18:28Z</dcterms:created>
  <dcterms:modified xsi:type="dcterms:W3CDTF">2017-01-25T16:22:45Z</dcterms:modified>
</cp:coreProperties>
</file>