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3" r:id="rId4"/>
    <p:sldId id="260" r:id="rId5"/>
    <p:sldId id="283" r:id="rId6"/>
    <p:sldId id="261" r:id="rId7"/>
    <p:sldId id="262" r:id="rId8"/>
    <p:sldId id="266" r:id="rId9"/>
    <p:sldId id="267" r:id="rId10"/>
    <p:sldId id="265" r:id="rId11"/>
    <p:sldId id="257" r:id="rId12"/>
    <p:sldId id="258" r:id="rId13"/>
    <p:sldId id="268" r:id="rId14"/>
    <p:sldId id="269" r:id="rId15"/>
    <p:sldId id="270" r:id="rId16"/>
    <p:sldId id="271" r:id="rId17"/>
    <p:sldId id="273" r:id="rId18"/>
    <p:sldId id="272" r:id="rId19"/>
    <p:sldId id="274" r:id="rId20"/>
    <p:sldId id="276" r:id="rId21"/>
    <p:sldId id="277" r:id="rId22"/>
    <p:sldId id="278" r:id="rId23"/>
    <p:sldId id="279" r:id="rId24"/>
    <p:sldId id="281" r:id="rId25"/>
    <p:sldId id="282"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59C7C-61B7-4C53-8BEA-A442A85DB8DE}" type="datetimeFigureOut">
              <a:rPr lang="en-US"/>
              <a:t>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1393D-1B3F-44B1-BC6F-644B264F65B1}" type="slidenum">
              <a:rPr lang="en-US"/>
              <a:t>‹#›</a:t>
            </a:fld>
            <a:endParaRPr lang="en-US"/>
          </a:p>
        </p:txBody>
      </p:sp>
    </p:spTree>
    <p:extLst>
      <p:ext uri="{BB962C8B-B14F-4D97-AF65-F5344CB8AC3E}">
        <p14:creationId xmlns:p14="http://schemas.microsoft.com/office/powerpoint/2010/main" val="311211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a:t>
            </a:fld>
            <a:endParaRPr lang="en-US"/>
          </a:p>
        </p:txBody>
      </p:sp>
    </p:spTree>
    <p:extLst>
      <p:ext uri="{BB962C8B-B14F-4D97-AF65-F5344CB8AC3E}">
        <p14:creationId xmlns:p14="http://schemas.microsoft.com/office/powerpoint/2010/main" val="96828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11</a:t>
            </a:fld>
            <a:endParaRPr lang="en-US"/>
          </a:p>
        </p:txBody>
      </p:sp>
    </p:spTree>
    <p:extLst>
      <p:ext uri="{BB962C8B-B14F-4D97-AF65-F5344CB8AC3E}">
        <p14:creationId xmlns:p14="http://schemas.microsoft.com/office/powerpoint/2010/main" val="249731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12</a:t>
            </a:fld>
            <a:endParaRPr lang="en-US"/>
          </a:p>
        </p:txBody>
      </p:sp>
    </p:spTree>
    <p:extLst>
      <p:ext uri="{BB962C8B-B14F-4D97-AF65-F5344CB8AC3E}">
        <p14:creationId xmlns:p14="http://schemas.microsoft.com/office/powerpoint/2010/main" val="1527819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13</a:t>
            </a:fld>
            <a:endParaRPr lang="en-US"/>
          </a:p>
        </p:txBody>
      </p:sp>
    </p:spTree>
    <p:extLst>
      <p:ext uri="{BB962C8B-B14F-4D97-AF65-F5344CB8AC3E}">
        <p14:creationId xmlns:p14="http://schemas.microsoft.com/office/powerpoint/2010/main" val="104858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14</a:t>
            </a:fld>
            <a:endParaRPr lang="en-US"/>
          </a:p>
        </p:txBody>
      </p:sp>
    </p:spTree>
    <p:extLst>
      <p:ext uri="{BB962C8B-B14F-4D97-AF65-F5344CB8AC3E}">
        <p14:creationId xmlns:p14="http://schemas.microsoft.com/office/powerpoint/2010/main" val="1505491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15</a:t>
            </a:fld>
            <a:endParaRPr lang="en-US"/>
          </a:p>
        </p:txBody>
      </p:sp>
    </p:spTree>
    <p:extLst>
      <p:ext uri="{BB962C8B-B14F-4D97-AF65-F5344CB8AC3E}">
        <p14:creationId xmlns:p14="http://schemas.microsoft.com/office/powerpoint/2010/main" val="374333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16</a:t>
            </a:fld>
            <a:endParaRPr lang="en-US"/>
          </a:p>
        </p:txBody>
      </p:sp>
    </p:spTree>
    <p:extLst>
      <p:ext uri="{BB962C8B-B14F-4D97-AF65-F5344CB8AC3E}">
        <p14:creationId xmlns:p14="http://schemas.microsoft.com/office/powerpoint/2010/main" val="2509202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17</a:t>
            </a:fld>
            <a:endParaRPr lang="en-US"/>
          </a:p>
        </p:txBody>
      </p:sp>
    </p:spTree>
    <p:extLst>
      <p:ext uri="{BB962C8B-B14F-4D97-AF65-F5344CB8AC3E}">
        <p14:creationId xmlns:p14="http://schemas.microsoft.com/office/powerpoint/2010/main" val="4183950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18</a:t>
            </a:fld>
            <a:endParaRPr lang="en-US"/>
          </a:p>
        </p:txBody>
      </p:sp>
    </p:spTree>
    <p:extLst>
      <p:ext uri="{BB962C8B-B14F-4D97-AF65-F5344CB8AC3E}">
        <p14:creationId xmlns:p14="http://schemas.microsoft.com/office/powerpoint/2010/main" val="3603091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19</a:t>
            </a:fld>
            <a:endParaRPr lang="en-US"/>
          </a:p>
        </p:txBody>
      </p:sp>
    </p:spTree>
    <p:extLst>
      <p:ext uri="{BB962C8B-B14F-4D97-AF65-F5344CB8AC3E}">
        <p14:creationId xmlns:p14="http://schemas.microsoft.com/office/powerpoint/2010/main" val="1528678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20</a:t>
            </a:fld>
            <a:endParaRPr lang="en-US"/>
          </a:p>
        </p:txBody>
      </p:sp>
    </p:spTree>
    <p:extLst>
      <p:ext uri="{BB962C8B-B14F-4D97-AF65-F5344CB8AC3E}">
        <p14:creationId xmlns:p14="http://schemas.microsoft.com/office/powerpoint/2010/main" val="285828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3</a:t>
            </a:fld>
            <a:endParaRPr lang="en-US"/>
          </a:p>
        </p:txBody>
      </p:sp>
    </p:spTree>
    <p:extLst>
      <p:ext uri="{BB962C8B-B14F-4D97-AF65-F5344CB8AC3E}">
        <p14:creationId xmlns:p14="http://schemas.microsoft.com/office/powerpoint/2010/main" val="3765169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21</a:t>
            </a:fld>
            <a:endParaRPr lang="en-US"/>
          </a:p>
        </p:txBody>
      </p:sp>
    </p:spTree>
    <p:extLst>
      <p:ext uri="{BB962C8B-B14F-4D97-AF65-F5344CB8AC3E}">
        <p14:creationId xmlns:p14="http://schemas.microsoft.com/office/powerpoint/2010/main" val="295575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22</a:t>
            </a:fld>
            <a:endParaRPr lang="en-US"/>
          </a:p>
        </p:txBody>
      </p:sp>
    </p:spTree>
    <p:extLst>
      <p:ext uri="{BB962C8B-B14F-4D97-AF65-F5344CB8AC3E}">
        <p14:creationId xmlns:p14="http://schemas.microsoft.com/office/powerpoint/2010/main" val="1610409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23</a:t>
            </a:fld>
            <a:endParaRPr lang="en-US"/>
          </a:p>
        </p:txBody>
      </p:sp>
    </p:spTree>
    <p:extLst>
      <p:ext uri="{BB962C8B-B14F-4D97-AF65-F5344CB8AC3E}">
        <p14:creationId xmlns:p14="http://schemas.microsoft.com/office/powerpoint/2010/main" val="4058863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24</a:t>
            </a:fld>
            <a:endParaRPr lang="en-US"/>
          </a:p>
        </p:txBody>
      </p:sp>
    </p:spTree>
    <p:extLst>
      <p:ext uri="{BB962C8B-B14F-4D97-AF65-F5344CB8AC3E}">
        <p14:creationId xmlns:p14="http://schemas.microsoft.com/office/powerpoint/2010/main" val="250187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25</a:t>
            </a:fld>
            <a:endParaRPr lang="en-US"/>
          </a:p>
        </p:txBody>
      </p:sp>
    </p:spTree>
    <p:extLst>
      <p:ext uri="{BB962C8B-B14F-4D97-AF65-F5344CB8AC3E}">
        <p14:creationId xmlns:p14="http://schemas.microsoft.com/office/powerpoint/2010/main" val="346253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26</a:t>
            </a:fld>
            <a:endParaRPr lang="en-US"/>
          </a:p>
        </p:txBody>
      </p:sp>
    </p:spTree>
    <p:extLst>
      <p:ext uri="{BB962C8B-B14F-4D97-AF65-F5344CB8AC3E}">
        <p14:creationId xmlns:p14="http://schemas.microsoft.com/office/powerpoint/2010/main" val="306765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4</a:t>
            </a:fld>
            <a:endParaRPr lang="en-US"/>
          </a:p>
        </p:txBody>
      </p:sp>
    </p:spTree>
    <p:extLst>
      <p:ext uri="{BB962C8B-B14F-4D97-AF65-F5344CB8AC3E}">
        <p14:creationId xmlns:p14="http://schemas.microsoft.com/office/powerpoint/2010/main" val="3958813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5</a:t>
            </a:fld>
            <a:endParaRPr lang="en-US"/>
          </a:p>
        </p:txBody>
      </p:sp>
    </p:spTree>
    <p:extLst>
      <p:ext uri="{BB962C8B-B14F-4D97-AF65-F5344CB8AC3E}">
        <p14:creationId xmlns:p14="http://schemas.microsoft.com/office/powerpoint/2010/main" val="423347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6</a:t>
            </a:fld>
            <a:endParaRPr lang="en-US"/>
          </a:p>
        </p:txBody>
      </p:sp>
    </p:spTree>
    <p:extLst>
      <p:ext uri="{BB962C8B-B14F-4D97-AF65-F5344CB8AC3E}">
        <p14:creationId xmlns:p14="http://schemas.microsoft.com/office/powerpoint/2010/main" val="87758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7</a:t>
            </a:fld>
            <a:endParaRPr lang="en-US"/>
          </a:p>
        </p:txBody>
      </p:sp>
    </p:spTree>
    <p:extLst>
      <p:ext uri="{BB962C8B-B14F-4D97-AF65-F5344CB8AC3E}">
        <p14:creationId xmlns:p14="http://schemas.microsoft.com/office/powerpoint/2010/main" val="30204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8</a:t>
            </a:fld>
            <a:endParaRPr lang="en-US"/>
          </a:p>
        </p:txBody>
      </p:sp>
    </p:spTree>
    <p:extLst>
      <p:ext uri="{BB962C8B-B14F-4D97-AF65-F5344CB8AC3E}">
        <p14:creationId xmlns:p14="http://schemas.microsoft.com/office/powerpoint/2010/main" val="3714772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9</a:t>
            </a:fld>
            <a:endParaRPr lang="en-US"/>
          </a:p>
        </p:txBody>
      </p:sp>
    </p:spTree>
    <p:extLst>
      <p:ext uri="{BB962C8B-B14F-4D97-AF65-F5344CB8AC3E}">
        <p14:creationId xmlns:p14="http://schemas.microsoft.com/office/powerpoint/2010/main" val="231515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B1393D-1B3F-44B1-BC6F-644B264F65B1}" type="slidenum">
              <a:rPr lang="en-US"/>
              <a:t>10</a:t>
            </a:fld>
            <a:endParaRPr lang="en-US"/>
          </a:p>
        </p:txBody>
      </p:sp>
    </p:spTree>
    <p:extLst>
      <p:ext uri="{BB962C8B-B14F-4D97-AF65-F5344CB8AC3E}">
        <p14:creationId xmlns:p14="http://schemas.microsoft.com/office/powerpoint/2010/main" val="228201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documentation/articles/resource-group-overview/"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ustcloud.pl"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azureug.org" TargetMode="External"/><Relationship Id="rId4" Type="http://schemas.openxmlformats.org/officeDocument/2006/relationships/hyperlink" Target="http://facebook.com/justcloudp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rgbClr val="212121"/>
                </a:solidFill>
              </a:rPr>
              <a:t>Microsoft Azure</a:t>
            </a:r>
            <a:br>
              <a:rPr lang="en-US" sz="4000" dirty="0"/>
            </a:br>
            <a:r>
              <a:rPr lang="en-US" sz="3600" dirty="0" err="1">
                <a:solidFill>
                  <a:srgbClr val="212121"/>
                </a:solidFill>
              </a:rPr>
              <a:t>wprowadzenie</a:t>
            </a:r>
            <a:r>
              <a:rPr lang="en-US" sz="3600" dirty="0">
                <a:solidFill>
                  <a:srgbClr val="212121"/>
                </a:solidFill>
              </a:rPr>
              <a:t> do </a:t>
            </a:r>
            <a:r>
              <a:rPr lang="en-US" sz="3600" dirty="0" err="1">
                <a:solidFill>
                  <a:srgbClr val="212121"/>
                </a:solidFill>
              </a:rPr>
              <a:t>rozwiazań</a:t>
            </a:r>
            <a:r>
              <a:rPr lang="en-US" sz="3600" dirty="0">
                <a:solidFill>
                  <a:srgbClr val="212121"/>
                </a:solidFill>
              </a:rPr>
              <a:t> </a:t>
            </a:r>
            <a:r>
              <a:rPr lang="en-US" sz="3600" dirty="0" err="1">
                <a:solidFill>
                  <a:srgbClr val="212121"/>
                </a:solidFill>
              </a:rPr>
              <a:t>chmurowych</a:t>
            </a:r>
            <a:endParaRPr lang="en-US" sz="3600" dirty="0">
              <a:solidFill>
                <a:srgbClr val="212121"/>
              </a:solidFill>
              <a:latin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t>Piotr </a:t>
            </a:r>
            <a:r>
              <a:rPr lang="en-US" dirty="0" err="1"/>
              <a:t>Rogala</a:t>
            </a:r>
          </a:p>
        </p:txBody>
      </p:sp>
      <p:pic>
        <p:nvPicPr>
          <p:cNvPr id="4" name="Picture 3"/>
          <p:cNvPicPr>
            <a:picLocks noChangeAspect="1"/>
          </p:cNvPicPr>
          <p:nvPr/>
        </p:nvPicPr>
        <p:blipFill>
          <a:blip r:embed="rId2"/>
          <a:stretch>
            <a:fillRect/>
          </a:stretch>
        </p:blipFill>
        <p:spPr>
          <a:xfrm>
            <a:off x="4708585" y="4241830"/>
            <a:ext cx="2743200" cy="382190"/>
          </a:xfrm>
          <a:prstGeom prst="rect">
            <a:avLst/>
          </a:prstGeom>
        </p:spPr>
      </p:pic>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Manage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Portal WEB</a:t>
            </a:r>
          </a:p>
          <a:p>
            <a:r>
              <a:rPr lang="en-US" dirty="0"/>
              <a:t>Visual Studio</a:t>
            </a:r>
          </a:p>
          <a:p>
            <a:r>
              <a:rPr lang="en-US" dirty="0">
                <a:latin typeface="Calibri"/>
              </a:rPr>
              <a:t>PowerShell</a:t>
            </a:r>
          </a:p>
          <a:p>
            <a:r>
              <a:rPr lang="en-US" dirty="0">
                <a:latin typeface="Calibri"/>
              </a:rPr>
              <a:t>CLI (cross-platform)</a:t>
            </a:r>
          </a:p>
        </p:txBody>
      </p:sp>
      <p:pic>
        <p:nvPicPr>
          <p:cNvPr id="5" name="Picture 4"/>
          <p:cNvPicPr>
            <a:picLocks noChangeAspect="1"/>
          </p:cNvPicPr>
          <p:nvPr/>
        </p:nvPicPr>
        <p:blipFill>
          <a:blip r:embed="rId3"/>
          <a:stretch>
            <a:fillRect/>
          </a:stretch>
        </p:blipFill>
        <p:spPr>
          <a:xfrm>
            <a:off x="5051141" y="1685766"/>
            <a:ext cx="2096056" cy="4114800"/>
          </a:xfrm>
          <a:prstGeom prst="rect">
            <a:avLst/>
          </a:prstGeom>
        </p:spPr>
      </p:pic>
    </p:spTree>
    <p:extLst>
      <p:ext uri="{BB962C8B-B14F-4D97-AF65-F5344CB8AC3E}">
        <p14:creationId xmlns:p14="http://schemas.microsoft.com/office/powerpoint/2010/main" val="313135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Models</a:t>
            </a:r>
            <a:endParaRPr lang="en-US" dirty="0">
              <a:latin typeface="Calibri Light"/>
            </a:endParaRPr>
          </a:p>
        </p:txBody>
      </p:sp>
      <p:pic>
        <p:nvPicPr>
          <p:cNvPr id="6" name="Content Placeholder 5"/>
          <p:cNvPicPr>
            <a:picLocks noGrp="1" noChangeAspect="1"/>
          </p:cNvPicPr>
          <p:nvPr>
            <p:ph idx="1"/>
          </p:nvPr>
        </p:nvPicPr>
        <p:blipFill>
          <a:blip r:embed="rId3"/>
          <a:srcRect t="14453"/>
          <a:stretch>
            <a:fillRect/>
          </a:stretch>
        </p:blipFill>
        <p:spPr>
          <a:xfrm>
            <a:off x="634228" y="1507067"/>
            <a:ext cx="10922464" cy="5187421"/>
          </a:xfrm>
        </p:spPr>
      </p:pic>
    </p:spTree>
    <p:extLst>
      <p:ext uri="{BB962C8B-B14F-4D97-AF65-F5344CB8AC3E}">
        <p14:creationId xmlns:p14="http://schemas.microsoft.com/office/powerpoint/2010/main" val="209677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Models</a:t>
            </a:r>
          </a:p>
        </p:txBody>
      </p:sp>
      <p:pic>
        <p:nvPicPr>
          <p:cNvPr id="4" name="Content Placeholder 3"/>
          <p:cNvPicPr>
            <a:picLocks noGrp="1" noChangeAspect="1"/>
          </p:cNvPicPr>
          <p:nvPr>
            <p:ph idx="1"/>
          </p:nvPr>
        </p:nvPicPr>
        <p:blipFill>
          <a:blip r:embed="rId3"/>
          <a:stretch>
            <a:fillRect/>
          </a:stretch>
        </p:blipFill>
        <p:spPr>
          <a:xfrm>
            <a:off x="1972322" y="1314450"/>
            <a:ext cx="8258608" cy="5487838"/>
          </a:xfrm>
        </p:spPr>
      </p:pic>
    </p:spTree>
    <p:extLst>
      <p:ext uri="{BB962C8B-B14F-4D97-AF65-F5344CB8AC3E}">
        <p14:creationId xmlns:p14="http://schemas.microsoft.com/office/powerpoint/2010/main" val="383741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SQL's in Azure</a:t>
            </a:r>
          </a:p>
        </p:txBody>
      </p:sp>
      <p:pic>
        <p:nvPicPr>
          <p:cNvPr id="6" name="Content Placeholder 5"/>
          <p:cNvPicPr>
            <a:picLocks noGrp="1" noChangeAspect="1"/>
          </p:cNvPicPr>
          <p:nvPr>
            <p:ph idx="1"/>
          </p:nvPr>
        </p:nvPicPr>
        <p:blipFill>
          <a:blip r:embed="rId3"/>
          <a:stretch>
            <a:fillRect/>
          </a:stretch>
        </p:blipFill>
        <p:spPr>
          <a:xfrm>
            <a:off x="0" y="1428750"/>
            <a:ext cx="12457414" cy="8506159"/>
          </a:xfrm>
        </p:spPr>
      </p:pic>
      <p:pic>
        <p:nvPicPr>
          <p:cNvPr id="4" name="Content Placeholder 3"/>
          <p:cNvPicPr>
            <a:picLocks noChangeAspect="1"/>
          </p:cNvPicPr>
          <p:nvPr/>
        </p:nvPicPr>
        <p:blipFill>
          <a:blip r:embed="rId4"/>
          <a:stretch>
            <a:fillRect/>
          </a:stretch>
        </p:blipFill>
        <p:spPr>
          <a:xfrm>
            <a:off x="7354221" y="193310"/>
            <a:ext cx="5715000" cy="3000375"/>
          </a:xfrm>
          <a:prstGeom prst="rect">
            <a:avLst/>
          </a:prstGeom>
        </p:spPr>
      </p:pic>
    </p:spTree>
    <p:extLst>
      <p:ext uri="{BB962C8B-B14F-4D97-AF65-F5344CB8AC3E}">
        <p14:creationId xmlns:p14="http://schemas.microsoft.com/office/powerpoint/2010/main" val="171563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2016</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Tradycyjna</a:t>
            </a:r>
            <a:r>
              <a:rPr lang="en-US" dirty="0"/>
              <a:t> </a:t>
            </a:r>
            <a:r>
              <a:rPr lang="en-US" dirty="0" err="1"/>
              <a:t>wirtualna</a:t>
            </a:r>
            <a:r>
              <a:rPr lang="en-US" dirty="0"/>
              <a:t> </a:t>
            </a:r>
            <a:r>
              <a:rPr lang="en-US" dirty="0" err="1"/>
              <a:t>maszyna</a:t>
            </a:r>
            <a:r>
              <a:rPr lang="en-US" dirty="0"/>
              <a:t> z SQL </a:t>
            </a:r>
            <a:r>
              <a:rPr lang="en-US" dirty="0" err="1"/>
              <a:t>Serwerem</a:t>
            </a:r>
            <a:r>
              <a:rPr lang="en-US" dirty="0"/>
              <a:t> (IaaS)</a:t>
            </a:r>
          </a:p>
          <a:p>
            <a:r>
              <a:rPr lang="en-US" dirty="0" err="1"/>
              <a:t>Możliwe</a:t>
            </a:r>
            <a:r>
              <a:rPr lang="en-US" dirty="0"/>
              <a:t> </a:t>
            </a:r>
            <a:r>
              <a:rPr lang="en-US" dirty="0" err="1"/>
              <a:t>skalowanie</a:t>
            </a:r>
            <a:r>
              <a:rPr lang="en-US" dirty="0"/>
              <a:t> w </a:t>
            </a:r>
            <a:r>
              <a:rPr lang="en-US" dirty="0" err="1"/>
              <a:t>pionie</a:t>
            </a:r>
            <a:r>
              <a:rPr lang="en-US" dirty="0"/>
              <a:t> </a:t>
            </a:r>
            <a:r>
              <a:rPr lang="en-US" dirty="0" err="1"/>
              <a:t>i</a:t>
            </a:r>
            <a:r>
              <a:rPr lang="en-US" dirty="0"/>
              <a:t> </a:t>
            </a:r>
            <a:r>
              <a:rPr lang="en-US" dirty="0" err="1"/>
              <a:t>poziomie</a:t>
            </a:r>
          </a:p>
          <a:p>
            <a:r>
              <a:rPr lang="en-US" b="1" dirty="0" err="1"/>
              <a:t>Administracja</a:t>
            </a:r>
            <a:r>
              <a:rPr lang="en-US" b="1" dirty="0"/>
              <a:t> we </a:t>
            </a:r>
            <a:r>
              <a:rPr lang="en-US" b="1" dirty="0" err="1"/>
              <a:t>własnym</a:t>
            </a:r>
            <a:r>
              <a:rPr lang="en-US" b="1" dirty="0"/>
              <a:t> </a:t>
            </a:r>
            <a:r>
              <a:rPr lang="en-US" b="1" dirty="0" err="1"/>
              <a:t>zakresie</a:t>
            </a:r>
          </a:p>
          <a:p>
            <a:r>
              <a:rPr lang="en-US" dirty="0"/>
              <a:t>100% </a:t>
            </a:r>
            <a:r>
              <a:rPr lang="en-US" dirty="0" err="1"/>
              <a:t>kompatybilności</a:t>
            </a:r>
            <a:r>
              <a:rPr lang="en-US" dirty="0"/>
              <a:t> z </a:t>
            </a:r>
            <a:r>
              <a:rPr lang="en-US" dirty="0" err="1"/>
              <a:t>dotychczasowymi</a:t>
            </a:r>
            <a:r>
              <a:rPr lang="en-US" dirty="0"/>
              <a:t> </a:t>
            </a:r>
            <a:r>
              <a:rPr lang="en-US" dirty="0" err="1"/>
              <a:t>usługami</a:t>
            </a:r>
          </a:p>
          <a:p>
            <a:endParaRPr lang="en-US" dirty="0"/>
          </a:p>
        </p:txBody>
      </p:sp>
      <p:pic>
        <p:nvPicPr>
          <p:cNvPr id="4" name="Picture 3"/>
          <p:cNvPicPr>
            <a:picLocks noChangeAspect="1"/>
          </p:cNvPicPr>
          <p:nvPr/>
        </p:nvPicPr>
        <p:blipFill>
          <a:blip r:embed="rId3"/>
          <a:stretch>
            <a:fillRect/>
          </a:stretch>
        </p:blipFill>
        <p:spPr>
          <a:xfrm>
            <a:off x="3162696" y="3819525"/>
            <a:ext cx="5877228" cy="3140170"/>
          </a:xfrm>
          <a:prstGeom prst="rect">
            <a:avLst/>
          </a:prstGeom>
        </p:spPr>
      </p:pic>
    </p:spTree>
    <p:extLst>
      <p:ext uri="{BB962C8B-B14F-4D97-AF65-F5344CB8AC3E}">
        <p14:creationId xmlns:p14="http://schemas.microsoft.com/office/powerpoint/2010/main" val="37183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Azure</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Dostęp</a:t>
            </a:r>
            <a:r>
              <a:rPr lang="en-US" dirty="0"/>
              <a:t> do </a:t>
            </a:r>
            <a:r>
              <a:rPr lang="en-US" dirty="0" err="1"/>
              <a:t>bazy</a:t>
            </a:r>
            <a:r>
              <a:rPr lang="en-US" dirty="0"/>
              <a:t> </a:t>
            </a:r>
            <a:r>
              <a:rPr lang="en-US" dirty="0" err="1"/>
              <a:t>za</a:t>
            </a:r>
            <a:r>
              <a:rPr lang="en-US" dirty="0"/>
              <a:t> </a:t>
            </a:r>
            <a:r>
              <a:rPr lang="en-US" dirty="0" err="1"/>
              <a:t>pomocą</a:t>
            </a:r>
            <a:r>
              <a:rPr lang="en-US" dirty="0"/>
              <a:t> SSMS (PaaS)</a:t>
            </a:r>
          </a:p>
          <a:p>
            <a:r>
              <a:rPr lang="en-US" dirty="0" err="1"/>
              <a:t>Administracja</a:t>
            </a:r>
            <a:r>
              <a:rPr lang="en-US" dirty="0"/>
              <a:t> </a:t>
            </a:r>
            <a:r>
              <a:rPr lang="en-US" dirty="0" err="1"/>
              <a:t>serwerem</a:t>
            </a:r>
            <a:r>
              <a:rPr lang="en-US" dirty="0"/>
              <a:t> </a:t>
            </a:r>
            <a:r>
              <a:rPr lang="en-US" dirty="0" err="1"/>
              <a:t>po</a:t>
            </a:r>
            <a:r>
              <a:rPr lang="en-US" dirty="0"/>
              <a:t> </a:t>
            </a:r>
            <a:r>
              <a:rPr lang="en-US" dirty="0" err="1"/>
              <a:t>stronie</a:t>
            </a:r>
            <a:r>
              <a:rPr lang="en-US" dirty="0"/>
              <a:t> </a:t>
            </a:r>
            <a:r>
              <a:rPr lang="en-US" dirty="0" err="1"/>
              <a:t>dostawcy</a:t>
            </a:r>
          </a:p>
          <a:p>
            <a:r>
              <a:rPr lang="en-US" dirty="0" err="1"/>
              <a:t>Ograniczenia</a:t>
            </a:r>
            <a:r>
              <a:rPr lang="en-US" dirty="0"/>
              <a:t> (SSRS, Attach a database, BACKUP and RESTORE, Database mirroring, </a:t>
            </a:r>
            <a:r>
              <a:rPr lang="en-US" dirty="0" err="1"/>
              <a:t>Filestream</a:t>
            </a:r>
            <a:r>
              <a:rPr lang="en-US" dirty="0"/>
              <a:t>…)</a:t>
            </a:r>
          </a:p>
          <a:p>
            <a:r>
              <a:rPr lang="en-US" dirty="0" err="1"/>
              <a:t>Skalowanie</a:t>
            </a:r>
            <a:r>
              <a:rPr lang="en-US" dirty="0"/>
              <a:t> w </a:t>
            </a:r>
            <a:r>
              <a:rPr lang="en-US" dirty="0" err="1"/>
              <a:t>pionie</a:t>
            </a:r>
            <a:r>
              <a:rPr lang="en-US" dirty="0"/>
              <a:t> </a:t>
            </a:r>
            <a:r>
              <a:rPr lang="en-US" dirty="0" err="1"/>
              <a:t>i</a:t>
            </a:r>
            <a:r>
              <a:rPr lang="en-US" dirty="0"/>
              <a:t> </a:t>
            </a:r>
            <a:r>
              <a:rPr lang="en-US" dirty="0" err="1"/>
              <a:t>poziomie</a:t>
            </a:r>
          </a:p>
          <a:p>
            <a:endParaRPr lang="en-US" dirty="0"/>
          </a:p>
        </p:txBody>
      </p:sp>
      <p:pic>
        <p:nvPicPr>
          <p:cNvPr id="4" name="Picture 3"/>
          <p:cNvPicPr>
            <a:picLocks noChangeAspect="1"/>
          </p:cNvPicPr>
          <p:nvPr/>
        </p:nvPicPr>
        <p:blipFill>
          <a:blip r:embed="rId3"/>
          <a:stretch>
            <a:fillRect/>
          </a:stretch>
        </p:blipFill>
        <p:spPr>
          <a:xfrm>
            <a:off x="4082476" y="4457700"/>
            <a:ext cx="4045559" cy="2126951"/>
          </a:xfrm>
          <a:prstGeom prst="rect">
            <a:avLst/>
          </a:prstGeom>
        </p:spPr>
      </p:pic>
    </p:spTree>
    <p:extLst>
      <p:ext uri="{BB962C8B-B14F-4D97-AF65-F5344CB8AC3E}">
        <p14:creationId xmlns:p14="http://schemas.microsoft.com/office/powerpoint/2010/main" val="320681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Azure 2014 vs. 2016 (SSMS)</a:t>
            </a:r>
          </a:p>
        </p:txBody>
      </p:sp>
      <p:pic>
        <p:nvPicPr>
          <p:cNvPr id="4" name="Content Placeholder 3"/>
          <p:cNvPicPr>
            <a:picLocks noGrp="1" noChangeAspect="1"/>
          </p:cNvPicPr>
          <p:nvPr>
            <p:ph idx="1"/>
          </p:nvPr>
        </p:nvPicPr>
        <p:blipFill>
          <a:blip r:embed="rId3"/>
          <a:stretch>
            <a:fillRect/>
          </a:stretch>
        </p:blipFill>
        <p:spPr>
          <a:xfrm>
            <a:off x="133367" y="1371600"/>
            <a:ext cx="6477000" cy="3819525"/>
          </a:xfrm>
        </p:spPr>
      </p:pic>
      <p:pic>
        <p:nvPicPr>
          <p:cNvPr id="3" name="Picture 2"/>
          <p:cNvPicPr>
            <a:picLocks noChangeAspect="1"/>
          </p:cNvPicPr>
          <p:nvPr/>
        </p:nvPicPr>
        <p:blipFill>
          <a:blip r:embed="rId4"/>
          <a:stretch>
            <a:fillRect/>
          </a:stretch>
        </p:blipFill>
        <p:spPr>
          <a:xfrm>
            <a:off x="6048649" y="2562225"/>
            <a:ext cx="6138649" cy="4172341"/>
          </a:xfrm>
          <a:prstGeom prst="rect">
            <a:avLst/>
          </a:prstGeom>
        </p:spPr>
      </p:pic>
    </p:spTree>
    <p:extLst>
      <p:ext uri="{BB962C8B-B14F-4D97-AF65-F5344CB8AC3E}">
        <p14:creationId xmlns:p14="http://schemas.microsoft.com/office/powerpoint/2010/main" val="153291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Resource Manager</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just">
              <a:buNone/>
            </a:pPr>
            <a:r>
              <a:rPr lang="en-US" dirty="0"/>
              <a:t>You can deploy, update or delete all of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p>
          <a:p>
            <a:pPr marL="0" indent="0">
              <a:buNone/>
            </a:pPr>
            <a:endParaRPr lang="en-US" dirty="0"/>
          </a:p>
          <a:p>
            <a:pPr marL="0" indent="0">
              <a:buNone/>
            </a:pPr>
            <a:endParaRPr lang="en-US" dirty="0"/>
          </a:p>
          <a:p>
            <a:pPr marL="0" indent="0">
              <a:buNone/>
            </a:pPr>
            <a:r>
              <a:rPr lang="en-US" dirty="0">
                <a:hlinkClick r:id="rId3"/>
              </a:rPr>
              <a:t>https://azure.microsoft.com/en-us/documentation/articles/resource-group-overview/</a:t>
            </a:r>
            <a:br>
              <a:rPr lang="en-US" dirty="0"/>
            </a:br>
            <a:endParaRPr lang="en-US" dirty="0"/>
          </a:p>
          <a:p>
            <a:endParaRPr lang="en-US" dirty="0"/>
          </a:p>
        </p:txBody>
      </p:sp>
    </p:spTree>
    <p:extLst>
      <p:ext uri="{BB962C8B-B14F-4D97-AF65-F5344CB8AC3E}">
        <p14:creationId xmlns:p14="http://schemas.microsoft.com/office/powerpoint/2010/main" val="267975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Resource Group</a:t>
            </a:r>
          </a:p>
        </p:txBody>
      </p:sp>
      <p:pic>
        <p:nvPicPr>
          <p:cNvPr id="6" name="Content Placeholder 5"/>
          <p:cNvPicPr>
            <a:picLocks noGrp="1" noChangeAspect="1"/>
          </p:cNvPicPr>
          <p:nvPr>
            <p:ph idx="1"/>
          </p:nvPr>
        </p:nvPicPr>
        <p:blipFill>
          <a:blip r:embed="rId3"/>
          <a:stretch>
            <a:fillRect/>
          </a:stretch>
        </p:blipFill>
        <p:spPr>
          <a:xfrm>
            <a:off x="838200" y="2131751"/>
            <a:ext cx="10515600" cy="3739085"/>
          </a:xfrm>
        </p:spPr>
      </p:pic>
    </p:spTree>
    <p:extLst>
      <p:ext uri="{BB962C8B-B14F-4D97-AF65-F5344CB8AC3E}">
        <p14:creationId xmlns:p14="http://schemas.microsoft.com/office/powerpoint/2010/main" val="376874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52519" y="142875"/>
            <a:ext cx="11079128" cy="6357635"/>
          </a:xfrm>
        </p:spPr>
      </p:pic>
    </p:spTree>
    <p:extLst>
      <p:ext uri="{BB962C8B-B14F-4D97-AF65-F5344CB8AC3E}">
        <p14:creationId xmlns:p14="http://schemas.microsoft.com/office/powerpoint/2010/main" val="22600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 </a:t>
            </a:r>
            <a:r>
              <a:rPr lang="en-US" dirty="0" err="1"/>
              <a:t>mnie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Current working in UNIT4</a:t>
            </a:r>
          </a:p>
          <a:p>
            <a:r>
              <a:rPr lang="en-US" dirty="0"/>
              <a:t>Blog: </a:t>
            </a:r>
            <a:r>
              <a:rPr lang="en-US" dirty="0">
                <a:hlinkClick r:id="rId3"/>
              </a:rPr>
              <a:t>http://justcloud.pl</a:t>
            </a:r>
          </a:p>
          <a:p>
            <a:r>
              <a:rPr lang="en-US" dirty="0"/>
              <a:t>FB Page: </a:t>
            </a:r>
            <a:r>
              <a:rPr lang="en-US" dirty="0">
                <a:hlinkClick r:id="rId4"/>
              </a:rPr>
              <a:t>http://facebook.com/justcloudpl</a:t>
            </a:r>
          </a:p>
          <a:p>
            <a:r>
              <a:rPr lang="en-US" dirty="0"/>
              <a:t>Group leader: </a:t>
            </a:r>
          </a:p>
          <a:p>
            <a:pPr marL="0" indent="0">
              <a:buNone/>
            </a:pPr>
            <a:r>
              <a:rPr lang="en-US" sz="3200" dirty="0"/>
              <a:t>   Microsoft Azure User Group Poland</a:t>
            </a:r>
          </a:p>
          <a:p>
            <a:pPr marL="0" indent="0">
              <a:buNone/>
            </a:pPr>
            <a:r>
              <a:rPr lang="en-US" dirty="0"/>
              <a:t>   </a:t>
            </a:r>
            <a:r>
              <a:rPr lang="en-US" dirty="0">
                <a:hlinkClick r:id="rId5"/>
              </a:rPr>
              <a:t>http://azureug.org</a:t>
            </a:r>
          </a:p>
          <a:p>
            <a:endParaRPr lang="en-US" dirty="0"/>
          </a:p>
        </p:txBody>
      </p:sp>
      <p:pic>
        <p:nvPicPr>
          <p:cNvPr id="4" name="Picture 3"/>
          <p:cNvPicPr>
            <a:picLocks noChangeAspect="1"/>
          </p:cNvPicPr>
          <p:nvPr/>
        </p:nvPicPr>
        <p:blipFill>
          <a:blip r:embed="rId6"/>
          <a:stretch>
            <a:fillRect/>
          </a:stretch>
        </p:blipFill>
        <p:spPr>
          <a:xfrm>
            <a:off x="8335419" y="1218565"/>
            <a:ext cx="2743200" cy="3357230"/>
          </a:xfrm>
          <a:prstGeom prst="rect">
            <a:avLst/>
          </a:prstGeom>
        </p:spPr>
      </p:pic>
      <p:pic>
        <p:nvPicPr>
          <p:cNvPr id="5" name="Content Placeholder 3"/>
          <p:cNvPicPr>
            <a:picLocks noChangeAspect="1"/>
          </p:cNvPicPr>
          <p:nvPr/>
        </p:nvPicPr>
        <p:blipFill>
          <a:blip r:embed="rId7"/>
          <a:stretch>
            <a:fillRect/>
          </a:stretch>
        </p:blipFill>
        <p:spPr>
          <a:xfrm>
            <a:off x="7923013" y="4762500"/>
            <a:ext cx="3560539" cy="865074"/>
          </a:xfrm>
          <a:prstGeom prst="rect">
            <a:avLst/>
          </a:prstGeom>
        </p:spPr>
      </p:pic>
    </p:spTree>
    <p:extLst>
      <p:ext uri="{BB962C8B-B14F-4D97-AF65-F5344CB8AC3E}">
        <p14:creationId xmlns:p14="http://schemas.microsoft.com/office/powerpoint/2010/main" val="400641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Gotowe</a:t>
            </a:r>
            <a:r>
              <a:rPr lang="en-US" dirty="0"/>
              <a:t> </a:t>
            </a:r>
            <a:r>
              <a:rPr lang="en-US" dirty="0" err="1"/>
              <a:t>szablony</a:t>
            </a:r>
            <a:r>
              <a:rPr lang="en-US" dirty="0"/>
              <a:t> - .</a:t>
            </a:r>
            <a:r>
              <a:rPr lang="en-US" dirty="0" err="1"/>
              <a:t>json</a:t>
            </a:r>
          </a:p>
        </p:txBody>
      </p:sp>
      <p:pic>
        <p:nvPicPr>
          <p:cNvPr id="4" name="Content Placeholder 3"/>
          <p:cNvPicPr>
            <a:picLocks noGrp="1" noChangeAspect="1"/>
          </p:cNvPicPr>
          <p:nvPr>
            <p:ph idx="1"/>
          </p:nvPr>
        </p:nvPicPr>
        <p:blipFill>
          <a:blip r:embed="rId3"/>
          <a:stretch>
            <a:fillRect/>
          </a:stretch>
        </p:blipFill>
        <p:spPr>
          <a:xfrm>
            <a:off x="838200" y="2491581"/>
            <a:ext cx="10515600" cy="3019425"/>
          </a:xfrm>
        </p:spPr>
      </p:pic>
    </p:spTree>
    <p:extLst>
      <p:ext uri="{BB962C8B-B14F-4D97-AF65-F5344CB8AC3E}">
        <p14:creationId xmlns:p14="http://schemas.microsoft.com/office/powerpoint/2010/main" val="3618378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Manage Suit (OMS)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Usługa</a:t>
            </a:r>
            <a:r>
              <a:rPr lang="en-US" dirty="0"/>
              <a:t> SaaS</a:t>
            </a:r>
          </a:p>
          <a:p>
            <a:r>
              <a:rPr lang="en-US" dirty="0" err="1"/>
              <a:t>Zbieranie</a:t>
            </a:r>
            <a:r>
              <a:rPr lang="en-US" dirty="0"/>
              <a:t> </a:t>
            </a:r>
            <a:r>
              <a:rPr lang="en-US" dirty="0" err="1"/>
              <a:t>i</a:t>
            </a:r>
            <a:r>
              <a:rPr lang="en-US" dirty="0"/>
              <a:t> </a:t>
            </a:r>
            <a:r>
              <a:rPr lang="en-US" dirty="0" err="1"/>
              <a:t>analizowanie</a:t>
            </a:r>
            <a:r>
              <a:rPr lang="en-US" dirty="0"/>
              <a:t> </a:t>
            </a:r>
            <a:r>
              <a:rPr lang="en-US" dirty="0" err="1"/>
              <a:t>logów</a:t>
            </a:r>
          </a:p>
          <a:p>
            <a:r>
              <a:rPr lang="en-US" dirty="0" err="1"/>
              <a:t>Automatyzacja</a:t>
            </a:r>
            <a:r>
              <a:rPr lang="en-US" dirty="0"/>
              <a:t> </a:t>
            </a:r>
            <a:r>
              <a:rPr lang="en-US" dirty="0" err="1"/>
              <a:t>poprzez</a:t>
            </a:r>
            <a:r>
              <a:rPr lang="en-US" dirty="0"/>
              <a:t> </a:t>
            </a:r>
            <a:r>
              <a:rPr lang="en-US" dirty="0" err="1"/>
              <a:t>runbooki</a:t>
            </a:r>
            <a:r>
              <a:rPr lang="en-US" dirty="0"/>
              <a:t> </a:t>
            </a:r>
            <a:r>
              <a:rPr lang="en-US" dirty="0" err="1"/>
              <a:t>i</a:t>
            </a:r>
            <a:r>
              <a:rPr lang="en-US" dirty="0"/>
              <a:t> workflow-</a:t>
            </a:r>
            <a:r>
              <a:rPr lang="en-US" dirty="0" err="1"/>
              <a:t>autoring</a:t>
            </a:r>
          </a:p>
          <a:p>
            <a:r>
              <a:rPr lang="en-US" dirty="0"/>
              <a:t>Backup </a:t>
            </a:r>
            <a:r>
              <a:rPr lang="en-US" dirty="0" err="1"/>
              <a:t>i</a:t>
            </a:r>
            <a:r>
              <a:rPr lang="en-US" dirty="0"/>
              <a:t> recovery – </a:t>
            </a:r>
            <a:r>
              <a:rPr lang="en-US" dirty="0" err="1"/>
              <a:t>monitorowanie</a:t>
            </a:r>
            <a:r>
              <a:rPr lang="en-US" dirty="0"/>
              <a:t> + </a:t>
            </a:r>
            <a:r>
              <a:rPr lang="en-US" dirty="0" err="1"/>
              <a:t>konfiguracja</a:t>
            </a:r>
          </a:p>
          <a:p>
            <a:r>
              <a:rPr lang="en-US" dirty="0" err="1"/>
              <a:t>Wzmocnienie</a:t>
            </a:r>
            <a:r>
              <a:rPr lang="en-US" dirty="0"/>
              <a:t> </a:t>
            </a:r>
            <a:r>
              <a:rPr lang="en-US" dirty="0" err="1"/>
              <a:t>ochrony</a:t>
            </a:r>
            <a:r>
              <a:rPr lang="en-US" dirty="0"/>
              <a:t> </a:t>
            </a:r>
            <a:r>
              <a:rPr lang="en-US" dirty="0" err="1"/>
              <a:t>poprzez</a:t>
            </a:r>
            <a:r>
              <a:rPr lang="en-US" dirty="0"/>
              <a:t> </a:t>
            </a:r>
            <a:r>
              <a:rPr lang="en-US" dirty="0" err="1"/>
              <a:t>analizę</a:t>
            </a:r>
            <a:r>
              <a:rPr lang="en-US" dirty="0"/>
              <a:t> </a:t>
            </a:r>
            <a:r>
              <a:rPr lang="en-US" dirty="0" err="1"/>
              <a:t>i</a:t>
            </a:r>
            <a:r>
              <a:rPr lang="en-US" dirty="0"/>
              <a:t> </a:t>
            </a:r>
            <a:r>
              <a:rPr lang="en-US" dirty="0" err="1"/>
              <a:t>ocenę</a:t>
            </a:r>
            <a:r>
              <a:rPr lang="en-US" dirty="0"/>
              <a:t> </a:t>
            </a:r>
            <a:r>
              <a:rPr lang="en-US" dirty="0" err="1"/>
              <a:t>naruszeń</a:t>
            </a:r>
            <a:r>
              <a:rPr lang="en-US" dirty="0"/>
              <a:t> </a:t>
            </a:r>
            <a:r>
              <a:rPr lang="en-US" dirty="0" err="1"/>
              <a:t>malwarowych</a:t>
            </a:r>
            <a:r>
              <a:rPr lang="en-US" dirty="0"/>
              <a:t> </a:t>
            </a:r>
            <a:r>
              <a:rPr lang="en-US" dirty="0" err="1"/>
              <a:t>i</a:t>
            </a:r>
            <a:r>
              <a:rPr lang="en-US" dirty="0"/>
              <a:t> </a:t>
            </a:r>
            <a:r>
              <a:rPr lang="en-US" dirty="0" err="1"/>
              <a:t>monitorowanie</a:t>
            </a:r>
            <a:r>
              <a:rPr lang="en-US" dirty="0"/>
              <a:t> </a:t>
            </a:r>
            <a:r>
              <a:rPr lang="en-US" dirty="0" err="1"/>
              <a:t>aktualizacji</a:t>
            </a:r>
            <a:r>
              <a:rPr lang="en-US" dirty="0"/>
              <a:t> </a:t>
            </a:r>
            <a:r>
              <a:rPr lang="en-US" dirty="0" err="1"/>
              <a:t>systemu</a:t>
            </a:r>
            <a:r>
              <a:rPr lang="en-US" dirty="0"/>
              <a:t>.</a:t>
            </a:r>
          </a:p>
          <a:p>
            <a:endParaRPr lang="en-US" dirty="0"/>
          </a:p>
        </p:txBody>
      </p:sp>
    </p:spTree>
    <p:extLst>
      <p:ext uri="{BB962C8B-B14F-4D97-AF65-F5344CB8AC3E}">
        <p14:creationId xmlns:p14="http://schemas.microsoft.com/office/powerpoint/2010/main" val="450975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4" name="Content Placeholder 3"/>
          <p:cNvPicPr>
            <a:picLocks noGrp="1" noChangeAspect="1"/>
          </p:cNvPicPr>
          <p:nvPr>
            <p:ph idx="1"/>
          </p:nvPr>
        </p:nvPicPr>
        <p:blipFill>
          <a:blip r:embed="rId3"/>
          <a:stretch>
            <a:fillRect/>
          </a:stretch>
        </p:blipFill>
        <p:spPr>
          <a:xfrm>
            <a:off x="371522" y="1895475"/>
            <a:ext cx="11581245" cy="4846041"/>
          </a:xfrm>
        </p:spPr>
      </p:pic>
    </p:spTree>
    <p:extLst>
      <p:ext uri="{BB962C8B-B14F-4D97-AF65-F5344CB8AC3E}">
        <p14:creationId xmlns:p14="http://schemas.microsoft.com/office/powerpoint/2010/main" val="234459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114565" y="38100"/>
            <a:ext cx="9933719" cy="6639146"/>
          </a:xfrm>
        </p:spPr>
      </p:pic>
    </p:spTree>
    <p:extLst>
      <p:ext uri="{BB962C8B-B14F-4D97-AF65-F5344CB8AC3E}">
        <p14:creationId xmlns:p14="http://schemas.microsoft.com/office/powerpoint/2010/main" val="358887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52519" y="104775"/>
            <a:ext cx="11050931" cy="6457073"/>
          </a:xfrm>
        </p:spPr>
      </p:pic>
    </p:spTree>
    <p:extLst>
      <p:ext uri="{BB962C8B-B14F-4D97-AF65-F5344CB8AC3E}">
        <p14:creationId xmlns:p14="http://schemas.microsoft.com/office/powerpoint/2010/main" val="1325512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97021" y="603350"/>
            <a:ext cx="11940992" cy="5794275"/>
          </a:xfrm>
        </p:spPr>
      </p:pic>
    </p:spTree>
    <p:extLst>
      <p:ext uri="{BB962C8B-B14F-4D97-AF65-F5344CB8AC3E}">
        <p14:creationId xmlns:p14="http://schemas.microsoft.com/office/powerpoint/2010/main" val="259028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lgn="ctr">
              <a:buNone/>
            </a:pPr>
            <a:r>
              <a:rPr lang="en-US" sz="6600" dirty="0"/>
              <a:t>Questions?</a:t>
            </a:r>
            <a:endParaRPr lang="en-US" sz="7200" dirty="0">
              <a:solidFill>
                <a:srgbClr val="000000"/>
              </a:solidFill>
              <a:latin typeface="Calibri"/>
            </a:endParaRPr>
          </a:p>
          <a:p>
            <a:pPr marL="0" indent="0" algn="ctr">
              <a:buNone/>
            </a:pPr>
            <a:r>
              <a:rPr lang="en-US" sz="4800" dirty="0"/>
              <a:t>piotr@justcloud.pl</a:t>
            </a:r>
          </a:p>
        </p:txBody>
      </p:sp>
      <p:pic>
        <p:nvPicPr>
          <p:cNvPr id="4" name="Content Placeholder 3"/>
          <p:cNvPicPr>
            <a:picLocks noChangeAspect="1"/>
          </p:cNvPicPr>
          <p:nvPr/>
        </p:nvPicPr>
        <p:blipFill>
          <a:blip r:embed="rId3"/>
          <a:stretch>
            <a:fillRect/>
          </a:stretch>
        </p:blipFill>
        <p:spPr>
          <a:xfrm>
            <a:off x="3915265" y="3600450"/>
            <a:ext cx="4386005" cy="1066024"/>
          </a:xfrm>
          <a:prstGeom prst="rect">
            <a:avLst/>
          </a:prstGeom>
        </p:spPr>
      </p:pic>
    </p:spTree>
    <p:extLst>
      <p:ext uri="{BB962C8B-B14F-4D97-AF65-F5344CB8AC3E}">
        <p14:creationId xmlns:p14="http://schemas.microsoft.com/office/powerpoint/2010/main" val="237250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User Group Poland</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https://www.meetup.com/Microsoft-Azure-Users-Group-Poland/</a:t>
            </a:r>
          </a:p>
          <a:p>
            <a:r>
              <a:rPr lang="en-US" dirty="0"/>
              <a:t>https://www.facebook.com/groups/azureugpl</a:t>
            </a:r>
          </a:p>
          <a:p>
            <a:r>
              <a:rPr lang="en-US" dirty="0">
                <a:latin typeface="Calibri"/>
              </a:rPr>
              <a:t>http://azureug.org/</a:t>
            </a:r>
          </a:p>
          <a:p>
            <a:endParaRPr lang="en-US" dirty="0">
              <a:latin typeface="Calibri"/>
            </a:endParaRPr>
          </a:p>
          <a:p>
            <a:endParaRPr lang="en-US" dirty="0">
              <a:solidFill>
                <a:srgbClr val="000000"/>
              </a:solidFill>
              <a:latin typeface="Calibri"/>
            </a:endParaRPr>
          </a:p>
        </p:txBody>
      </p:sp>
      <p:pic>
        <p:nvPicPr>
          <p:cNvPr id="8" name="Picture 7"/>
          <p:cNvPicPr>
            <a:picLocks noChangeAspect="1"/>
          </p:cNvPicPr>
          <p:nvPr/>
        </p:nvPicPr>
        <p:blipFill>
          <a:blip r:embed="rId3"/>
          <a:stretch>
            <a:fillRect/>
          </a:stretch>
        </p:blipFill>
        <p:spPr>
          <a:xfrm>
            <a:off x="2229129" y="3557521"/>
            <a:ext cx="7248009" cy="2624828"/>
          </a:xfrm>
          <a:prstGeom prst="rect">
            <a:avLst/>
          </a:prstGeom>
        </p:spPr>
      </p:pic>
    </p:spTree>
    <p:extLst>
      <p:ext uri="{BB962C8B-B14F-4D97-AF65-F5344CB8AC3E}">
        <p14:creationId xmlns:p14="http://schemas.microsoft.com/office/powerpoint/2010/main" val="306141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831012" y="1485900"/>
            <a:ext cx="10515600" cy="2561492"/>
          </a:xfrm>
        </p:spPr>
      </p:pic>
      <p:sp>
        <p:nvSpPr>
          <p:cNvPr id="5" name="TextBox 4"/>
          <p:cNvSpPr txBox="1"/>
          <p:nvPr/>
        </p:nvSpPr>
        <p:spPr>
          <a:xfrm>
            <a:off x="2973239" y="4562475"/>
            <a:ext cx="6248400" cy="830997"/>
          </a:xfrm>
          <a:prstGeom prst="rect">
            <a:avLst/>
          </a:prstGeom>
        </p:spPr>
        <p:txBody>
          <a:bodyPr rtlCol="0">
            <a:spAutoFit/>
          </a:bodyPr>
          <a:lstStyle/>
          <a:p>
            <a:pPr algn="ctr"/>
            <a:r>
              <a:rPr lang="en-US" sz="4800" dirty="0"/>
              <a:t>piotr@justcloud.pl</a:t>
            </a:r>
            <a:endParaRPr lang="en-US" sz="5400" dirty="0">
              <a:solidFill>
                <a:srgbClr val="000000"/>
              </a:solidFill>
              <a:latin typeface="Calibri"/>
            </a:endParaRPr>
          </a:p>
        </p:txBody>
      </p:sp>
    </p:spTree>
    <p:extLst>
      <p:ext uri="{BB962C8B-B14F-4D97-AF65-F5344CB8AC3E}">
        <p14:creationId xmlns:p14="http://schemas.microsoft.com/office/powerpoint/2010/main" val="320633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Meetup: 25th level code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t>Temat</a:t>
            </a:r>
            <a:r>
              <a:rPr lang="en-US" dirty="0"/>
              <a:t>: </a:t>
            </a:r>
            <a:r>
              <a:rPr lang="en-US" dirty="0" err="1"/>
              <a:t>Automatyzacja</a:t>
            </a:r>
            <a:r>
              <a:rPr lang="en-US" dirty="0"/>
              <a:t> </a:t>
            </a:r>
            <a:r>
              <a:rPr lang="en-US" dirty="0" err="1"/>
              <a:t>za</a:t>
            </a:r>
            <a:r>
              <a:rPr lang="en-US" dirty="0"/>
              <a:t> </a:t>
            </a:r>
            <a:r>
              <a:rPr lang="en-US" dirty="0" err="1"/>
              <a:t>pomocą</a:t>
            </a:r>
            <a:r>
              <a:rPr lang="en-US" dirty="0"/>
              <a:t> </a:t>
            </a:r>
            <a:r>
              <a:rPr lang="en-US" dirty="0" err="1"/>
              <a:t>szablonów</a:t>
            </a:r>
            <a:r>
              <a:rPr lang="en-US" dirty="0"/>
              <a:t> .</a:t>
            </a:r>
            <a:r>
              <a:rPr lang="en-US" dirty="0" err="1"/>
              <a:t>json</a:t>
            </a:r>
            <a:r>
              <a:rPr lang="en-US" dirty="0"/>
              <a:t> Azure &amp; </a:t>
            </a:r>
            <a:r>
              <a:rPr lang="en-US" dirty="0" err="1"/>
              <a:t>używanie</a:t>
            </a:r>
            <a:r>
              <a:rPr lang="en-US" dirty="0"/>
              <a:t> Visual Studio z Azure</a:t>
            </a:r>
          </a:p>
          <a:p>
            <a:pPr marL="0" indent="0" algn="ctr">
              <a:buNone/>
            </a:pPr>
            <a:r>
              <a:rPr lang="en-US" b="1" dirty="0">
                <a:solidFill>
                  <a:srgbClr val="000000"/>
                </a:solidFill>
                <a:latin typeface="Calibri"/>
              </a:rPr>
              <a:t>21 (</a:t>
            </a:r>
            <a:r>
              <a:rPr lang="en-US" b="1" dirty="0" err="1">
                <a:solidFill>
                  <a:srgbClr val="000000"/>
                </a:solidFill>
                <a:latin typeface="Calibri"/>
              </a:rPr>
              <a:t>Wtorek</a:t>
            </a:r>
            <a:r>
              <a:rPr lang="en-US" b="1" dirty="0">
                <a:solidFill>
                  <a:srgbClr val="000000"/>
                </a:solidFill>
                <a:latin typeface="Calibri"/>
              </a:rPr>
              <a:t>) </a:t>
            </a:r>
            <a:r>
              <a:rPr lang="en-US" b="1" dirty="0" err="1">
                <a:solidFill>
                  <a:srgbClr val="000000"/>
                </a:solidFill>
                <a:latin typeface="Calibri"/>
              </a:rPr>
              <a:t>Luty</a:t>
            </a:r>
            <a:r>
              <a:rPr lang="en-US" b="1" dirty="0">
                <a:solidFill>
                  <a:srgbClr val="000000"/>
                </a:solidFill>
                <a:latin typeface="Calibri"/>
              </a:rPr>
              <a:t> 2017</a:t>
            </a:r>
            <a:endParaRPr lang="en-US" b="1" dirty="0">
              <a:latin typeface="Calibri"/>
            </a:endParaRPr>
          </a:p>
          <a:p>
            <a:pPr marL="0" indent="0" algn="ctr">
              <a:buNone/>
            </a:pPr>
            <a:r>
              <a:rPr lang="en-US" dirty="0" err="1">
                <a:solidFill>
                  <a:srgbClr val="000000"/>
                </a:solidFill>
                <a:latin typeface="Calibri"/>
              </a:rPr>
              <a:t>Biuro</a:t>
            </a:r>
            <a:r>
              <a:rPr lang="en-US" dirty="0">
                <a:solidFill>
                  <a:srgbClr val="000000"/>
                </a:solidFill>
                <a:latin typeface="Calibri"/>
              </a:rPr>
              <a:t> SII</a:t>
            </a:r>
          </a:p>
          <a:p>
            <a:pPr marL="0" indent="0" algn="ctr">
              <a:buNone/>
            </a:pPr>
            <a:r>
              <a:rPr lang="en-US" dirty="0">
                <a:solidFill>
                  <a:srgbClr val="272727"/>
                </a:solidFill>
                <a:latin typeface="Calibri"/>
              </a:rPr>
              <a:t>Sky Tower, 25. </a:t>
            </a:r>
            <a:r>
              <a:rPr lang="en-US" dirty="0" err="1">
                <a:solidFill>
                  <a:srgbClr val="272727"/>
                </a:solidFill>
                <a:latin typeface="Calibri"/>
              </a:rPr>
              <a:t>Piętro</a:t>
            </a:r>
          </a:p>
          <a:p>
            <a:pPr marL="0" indent="0">
              <a:buNone/>
            </a:pPr>
            <a:endParaRPr lang="en-US" dirty="0">
              <a:solidFill>
                <a:srgbClr val="000000"/>
              </a:solidFill>
              <a:latin typeface="Calibri"/>
            </a:endParaRPr>
          </a:p>
          <a:p>
            <a:pPr marL="0" indent="0">
              <a:buNone/>
            </a:pPr>
            <a:r>
              <a:rPr lang="en-US" dirty="0">
                <a:solidFill>
                  <a:srgbClr val="000000"/>
                </a:solidFill>
                <a:latin typeface="Calibri"/>
              </a:rPr>
              <a:t>https</a:t>
            </a:r>
            <a:r>
              <a:rPr lang="en-US" dirty="0">
                <a:latin typeface="Calibri"/>
              </a:rPr>
              <a:t>://www.meetup.com/25th-Level-Code-Wroclaw/events/237578341/</a:t>
            </a:r>
          </a:p>
        </p:txBody>
      </p:sp>
    </p:spTree>
    <p:extLst>
      <p:ext uri="{BB962C8B-B14F-4D97-AF65-F5344CB8AC3E}">
        <p14:creationId xmlns:p14="http://schemas.microsoft.com/office/powerpoint/2010/main" val="61703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Global Azure Bootcamp</a:t>
            </a:r>
          </a:p>
        </p:txBody>
      </p:sp>
      <p:pic>
        <p:nvPicPr>
          <p:cNvPr id="4" name="Content Placeholder 3"/>
          <p:cNvPicPr>
            <a:picLocks noGrp="1" noChangeAspect="1"/>
          </p:cNvPicPr>
          <p:nvPr>
            <p:ph idx="1"/>
          </p:nvPr>
        </p:nvPicPr>
        <p:blipFill>
          <a:blip r:embed="rId3"/>
          <a:stretch>
            <a:fillRect/>
          </a:stretch>
        </p:blipFill>
        <p:spPr>
          <a:xfrm>
            <a:off x="4906992" y="1743075"/>
            <a:ext cx="2381250" cy="1609725"/>
          </a:xfrm>
        </p:spPr>
      </p:pic>
      <p:sp>
        <p:nvSpPr>
          <p:cNvPr id="3" name="TextBox 2"/>
          <p:cNvSpPr txBox="1"/>
          <p:nvPr/>
        </p:nvSpPr>
        <p:spPr>
          <a:xfrm>
            <a:off x="1226388" y="3657600"/>
            <a:ext cx="9736666" cy="2308324"/>
          </a:xfrm>
          <a:prstGeom prst="rect">
            <a:avLst/>
          </a:prstGeom>
        </p:spPr>
        <p:txBody>
          <a:bodyPr rtlCol="0">
            <a:spAutoFit/>
          </a:bodyPr>
          <a:lstStyle/>
          <a:p>
            <a:pPr algn="ctr"/>
            <a:r>
              <a:rPr lang="en-US" sz="3600" dirty="0"/>
              <a:t>http://global.azurebootcamp.net</a:t>
            </a:r>
            <a:endParaRPr lang="en-US" sz="4000" dirty="0">
              <a:solidFill>
                <a:srgbClr val="000000"/>
              </a:solidFill>
              <a:latin typeface="Calibri"/>
            </a:endParaRPr>
          </a:p>
          <a:p>
            <a:pPr algn="ctr"/>
            <a:r>
              <a:rPr lang="en-US" sz="3600" b="1" dirty="0">
                <a:latin typeface="Calibri"/>
              </a:rPr>
              <a:t>22 </a:t>
            </a:r>
            <a:r>
              <a:rPr lang="en-US" sz="3600" b="1" dirty="0" err="1">
                <a:latin typeface="Calibri"/>
              </a:rPr>
              <a:t>Kwiecień</a:t>
            </a:r>
            <a:r>
              <a:rPr lang="en-US" sz="3600" b="1" dirty="0">
                <a:latin typeface="Calibri"/>
              </a:rPr>
              <a:t> 2017</a:t>
            </a:r>
          </a:p>
          <a:p>
            <a:pPr algn="ctr"/>
            <a:r>
              <a:rPr lang="en-US" sz="3600" b="1" dirty="0" err="1">
                <a:solidFill>
                  <a:srgbClr val="000000"/>
                </a:solidFill>
                <a:latin typeface="Calibri"/>
              </a:rPr>
              <a:t>Wrocław</a:t>
            </a:r>
          </a:p>
          <a:p>
            <a:pPr algn="ctr"/>
            <a:endParaRPr lang="en-US" sz="3600" dirty="0">
              <a:solidFill>
                <a:srgbClr val="000000"/>
              </a:solidFill>
              <a:latin typeface="Calibri"/>
            </a:endParaRPr>
          </a:p>
        </p:txBody>
      </p:sp>
    </p:spTree>
    <p:extLst>
      <p:ext uri="{BB962C8B-B14F-4D97-AF65-F5344CB8AC3E}">
        <p14:creationId xmlns:p14="http://schemas.microsoft.com/office/powerpoint/2010/main" val="149977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Microsoft Azure</a:t>
            </a:r>
          </a:p>
          <a:p>
            <a:r>
              <a:rPr lang="en-US" dirty="0"/>
              <a:t>Cloud Models</a:t>
            </a:r>
          </a:p>
          <a:p>
            <a:r>
              <a:rPr lang="en-US" dirty="0"/>
              <a:t>SQL Azure</a:t>
            </a:r>
          </a:p>
          <a:p>
            <a:r>
              <a:rPr lang="en-US" dirty="0"/>
              <a:t>Azure Resource Manager (ARM)</a:t>
            </a:r>
          </a:p>
          <a:p>
            <a:r>
              <a:rPr lang="en-US" dirty="0"/>
              <a:t>Operation Manage Suit (OMS)</a:t>
            </a:r>
          </a:p>
        </p:txBody>
      </p:sp>
    </p:spTree>
    <p:extLst>
      <p:ext uri="{BB962C8B-B14F-4D97-AF65-F5344CB8AC3E}">
        <p14:creationId xmlns:p14="http://schemas.microsoft.com/office/powerpoint/2010/main" val="4729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$200 </a:t>
            </a:r>
            <a:r>
              <a:rPr lang="en-US" dirty="0" err="1"/>
              <a:t>na</a:t>
            </a:r>
            <a:r>
              <a:rPr lang="en-US" dirty="0"/>
              <a:t> 30dni </a:t>
            </a:r>
            <a:endParaRPr lang="en-US" dirty="0">
              <a:hlinkClick r:id="" action="ppaction://noaction"/>
            </a:endParaRPr>
          </a:p>
          <a:p>
            <a:pPr marL="0" indent="0">
              <a:buNone/>
            </a:pPr>
            <a:r>
              <a:rPr lang="en-US" dirty="0"/>
              <a:t>      https://azure.microsoft.com/en-us/free/</a:t>
            </a:r>
          </a:p>
          <a:p>
            <a:r>
              <a:rPr lang="en-US" dirty="0" err="1"/>
              <a:t>Wirtualna</a:t>
            </a:r>
            <a:r>
              <a:rPr lang="en-US" dirty="0"/>
              <a:t> </a:t>
            </a:r>
            <a:r>
              <a:rPr lang="en-US" dirty="0" err="1"/>
              <a:t>skalowana</a:t>
            </a:r>
            <a:r>
              <a:rPr lang="en-US" dirty="0"/>
              <a:t> </a:t>
            </a:r>
            <a:r>
              <a:rPr lang="en-US" dirty="0" err="1"/>
              <a:t>serwerownia</a:t>
            </a:r>
            <a:r>
              <a:rPr lang="en-US" dirty="0"/>
              <a:t> </a:t>
            </a:r>
            <a:r>
              <a:rPr lang="en-US" dirty="0" err="1"/>
              <a:t>na</a:t>
            </a:r>
            <a:r>
              <a:rPr lang="en-US" dirty="0"/>
              <a:t> </a:t>
            </a:r>
            <a:r>
              <a:rPr lang="en-US" dirty="0" err="1"/>
              <a:t>żądanie</a:t>
            </a:r>
          </a:p>
          <a:p>
            <a:r>
              <a:rPr lang="en-US" dirty="0" err="1"/>
              <a:t>Centra</a:t>
            </a:r>
            <a:r>
              <a:rPr lang="en-US" dirty="0"/>
              <a:t> </a:t>
            </a:r>
            <a:r>
              <a:rPr lang="en-US" dirty="0" err="1"/>
              <a:t>danych</a:t>
            </a:r>
            <a:r>
              <a:rPr lang="en-US" dirty="0"/>
              <a:t> </a:t>
            </a:r>
            <a:r>
              <a:rPr lang="en-US" dirty="0" err="1"/>
              <a:t>na</a:t>
            </a:r>
            <a:r>
              <a:rPr lang="en-US" dirty="0"/>
              <a:t> </a:t>
            </a:r>
            <a:r>
              <a:rPr lang="en-US" dirty="0" err="1"/>
              <a:t>całym</a:t>
            </a:r>
            <a:r>
              <a:rPr lang="en-US" dirty="0"/>
              <a:t> </a:t>
            </a:r>
            <a:r>
              <a:rPr lang="en-US" dirty="0" err="1"/>
              <a:t>świecie</a:t>
            </a:r>
            <a:r>
              <a:rPr lang="en-US" dirty="0"/>
              <a:t> (</a:t>
            </a:r>
            <a:r>
              <a:rPr lang="en-US" dirty="0" err="1"/>
              <a:t>Ameryka</a:t>
            </a:r>
            <a:r>
              <a:rPr lang="en-US" dirty="0"/>
              <a:t>, Europa, </a:t>
            </a:r>
            <a:r>
              <a:rPr lang="en-US" dirty="0" err="1"/>
              <a:t>Azja</a:t>
            </a:r>
            <a:r>
              <a:rPr lang="en-US" dirty="0"/>
              <a:t>)</a:t>
            </a:r>
          </a:p>
          <a:p>
            <a:r>
              <a:rPr lang="en-US" dirty="0"/>
              <a:t>Model </a:t>
            </a:r>
            <a:r>
              <a:rPr lang="en-US" dirty="0" err="1"/>
              <a:t>płatności</a:t>
            </a:r>
            <a:r>
              <a:rPr lang="en-US" dirty="0"/>
              <a:t> "Pay as you go"</a:t>
            </a:r>
          </a:p>
          <a:p>
            <a:pPr marL="0"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3518852" y="581025"/>
            <a:ext cx="5174270" cy="710802"/>
          </a:xfrm>
          <a:prstGeom prst="rect">
            <a:avLst/>
          </a:prstGeom>
        </p:spPr>
      </p:pic>
    </p:spTree>
    <p:extLst>
      <p:ext uri="{BB962C8B-B14F-4D97-AF65-F5344CB8AC3E}">
        <p14:creationId xmlns:p14="http://schemas.microsoft.com/office/powerpoint/2010/main" val="150421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in Azure</a:t>
            </a:r>
          </a:p>
        </p:txBody>
      </p:sp>
      <p:pic>
        <p:nvPicPr>
          <p:cNvPr id="5" name="Content Placeholder 4"/>
          <p:cNvPicPr>
            <a:picLocks noGrp="1" noChangeAspect="1"/>
          </p:cNvPicPr>
          <p:nvPr>
            <p:ph idx="1"/>
          </p:nvPr>
        </p:nvPicPr>
        <p:blipFill>
          <a:blip r:embed="rId3"/>
          <a:stretch>
            <a:fillRect/>
          </a:stretch>
        </p:blipFill>
        <p:spPr>
          <a:xfrm>
            <a:off x="1450991" y="1685766"/>
            <a:ext cx="9299918" cy="4351338"/>
          </a:xfrm>
        </p:spPr>
      </p:pic>
    </p:spTree>
    <p:extLst>
      <p:ext uri="{BB962C8B-B14F-4D97-AF65-F5344CB8AC3E}">
        <p14:creationId xmlns:p14="http://schemas.microsoft.com/office/powerpoint/2010/main" val="412049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Microsoft Azure wprowadzenie do rozwiazań chmurowych</vt:lpstr>
      <vt:lpstr>O mnie</vt:lpstr>
      <vt:lpstr>Microsoft Azure User Group Poland</vt:lpstr>
      <vt:lpstr>PowerPoint Presentation</vt:lpstr>
      <vt:lpstr>Meetup: 25th level code</vt:lpstr>
      <vt:lpstr>Global Azure Bootcamp</vt:lpstr>
      <vt:lpstr>Agenda</vt:lpstr>
      <vt:lpstr>PowerPoint Presentation</vt:lpstr>
      <vt:lpstr>Services in Azure</vt:lpstr>
      <vt:lpstr>Azure Manage</vt:lpstr>
      <vt:lpstr>Cloud Models</vt:lpstr>
      <vt:lpstr>SQL Models</vt:lpstr>
      <vt:lpstr>SQL's in Azure</vt:lpstr>
      <vt:lpstr>SQL Server 2016</vt:lpstr>
      <vt:lpstr>SQL Azure</vt:lpstr>
      <vt:lpstr>SQL Azure 2014 vs. 2016 (SSMS)</vt:lpstr>
      <vt:lpstr>Azure Resource Manager</vt:lpstr>
      <vt:lpstr>Azure Resource Group</vt:lpstr>
      <vt:lpstr>PowerPoint Presentation</vt:lpstr>
      <vt:lpstr>Gotowe szablony - .json</vt:lpstr>
      <vt:lpstr>Operation Manage Suit (OMS)</vt:lpstr>
      <vt:lpstr>Dashboard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wprowadzenie do rozwiazań chmurowych</dc:title>
  <dc:creator/>
  <cp:lastModifiedBy/>
  <cp:revision>14</cp:revision>
  <dcterms:created xsi:type="dcterms:W3CDTF">2012-07-27T01:16:44Z</dcterms:created>
  <dcterms:modified xsi:type="dcterms:W3CDTF">2017-02-10T22:23:13Z</dcterms:modified>
</cp:coreProperties>
</file>