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3" r:id="rId4"/>
    <p:sldId id="261" r:id="rId5"/>
    <p:sldId id="260" r:id="rId6"/>
    <p:sldId id="281" r:id="rId7"/>
    <p:sldId id="262" r:id="rId8"/>
    <p:sldId id="266" r:id="rId9"/>
    <p:sldId id="265" r:id="rId10"/>
    <p:sldId id="257" r:id="rId11"/>
    <p:sldId id="273" r:id="rId12"/>
    <p:sldId id="272" r:id="rId13"/>
    <p:sldId id="274" r:id="rId14"/>
    <p:sldId id="276" r:id="rId15"/>
    <p:sldId id="282" r:id="rId16"/>
    <p:sldId id="283" r:id="rId17"/>
    <p:sldId id="284" r:id="rId18"/>
    <p:sldId id="285" r:id="rId19"/>
    <p:sldId id="286"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7" d="100"/>
          <a:sy n="67"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59C7C-61B7-4C53-8BEA-A442A85DB8DE}" type="datetimeFigureOut">
              <a:rPr lang="en-US"/>
              <a:t>2/19/2017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1393D-1B3F-44B1-BC6F-644B264F65B1}" type="slidenum">
              <a:rPr lang="en-US"/>
              <a:t>‹#›</a:t>
            </a:fld>
            <a:endParaRPr lang="en-US"/>
          </a:p>
        </p:txBody>
      </p:sp>
    </p:spTree>
    <p:extLst>
      <p:ext uri="{BB962C8B-B14F-4D97-AF65-F5344CB8AC3E}">
        <p14:creationId xmlns:p14="http://schemas.microsoft.com/office/powerpoint/2010/main" val="3112118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2</a:t>
            </a:fld>
            <a:endParaRPr lang="en-US"/>
          </a:p>
        </p:txBody>
      </p:sp>
    </p:spTree>
    <p:extLst>
      <p:ext uri="{BB962C8B-B14F-4D97-AF65-F5344CB8AC3E}">
        <p14:creationId xmlns:p14="http://schemas.microsoft.com/office/powerpoint/2010/main" val="968281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11</a:t>
            </a:fld>
            <a:endParaRPr lang="en-US"/>
          </a:p>
        </p:txBody>
      </p:sp>
    </p:spTree>
    <p:extLst>
      <p:ext uri="{BB962C8B-B14F-4D97-AF65-F5344CB8AC3E}">
        <p14:creationId xmlns:p14="http://schemas.microsoft.com/office/powerpoint/2010/main" val="4183950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12</a:t>
            </a:fld>
            <a:endParaRPr lang="en-US"/>
          </a:p>
        </p:txBody>
      </p:sp>
    </p:spTree>
    <p:extLst>
      <p:ext uri="{BB962C8B-B14F-4D97-AF65-F5344CB8AC3E}">
        <p14:creationId xmlns:p14="http://schemas.microsoft.com/office/powerpoint/2010/main" val="3603091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13</a:t>
            </a:fld>
            <a:endParaRPr lang="en-US"/>
          </a:p>
        </p:txBody>
      </p:sp>
    </p:spTree>
    <p:extLst>
      <p:ext uri="{BB962C8B-B14F-4D97-AF65-F5344CB8AC3E}">
        <p14:creationId xmlns:p14="http://schemas.microsoft.com/office/powerpoint/2010/main" val="1528678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14</a:t>
            </a:fld>
            <a:endParaRPr lang="en-US"/>
          </a:p>
        </p:txBody>
      </p:sp>
    </p:spTree>
    <p:extLst>
      <p:ext uri="{BB962C8B-B14F-4D97-AF65-F5344CB8AC3E}">
        <p14:creationId xmlns:p14="http://schemas.microsoft.com/office/powerpoint/2010/main" val="2858288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15</a:t>
            </a:fld>
            <a:endParaRPr lang="en-US"/>
          </a:p>
        </p:txBody>
      </p:sp>
    </p:spTree>
    <p:extLst>
      <p:ext uri="{BB962C8B-B14F-4D97-AF65-F5344CB8AC3E}">
        <p14:creationId xmlns:p14="http://schemas.microsoft.com/office/powerpoint/2010/main" val="1366138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16</a:t>
            </a:fld>
            <a:endParaRPr lang="en-US"/>
          </a:p>
        </p:txBody>
      </p:sp>
    </p:spTree>
    <p:extLst>
      <p:ext uri="{BB962C8B-B14F-4D97-AF65-F5344CB8AC3E}">
        <p14:creationId xmlns:p14="http://schemas.microsoft.com/office/powerpoint/2010/main" val="28935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17</a:t>
            </a:fld>
            <a:endParaRPr lang="en-US"/>
          </a:p>
        </p:txBody>
      </p:sp>
    </p:spTree>
    <p:extLst>
      <p:ext uri="{BB962C8B-B14F-4D97-AF65-F5344CB8AC3E}">
        <p14:creationId xmlns:p14="http://schemas.microsoft.com/office/powerpoint/2010/main" val="2666354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18</a:t>
            </a:fld>
            <a:endParaRPr lang="en-US"/>
          </a:p>
        </p:txBody>
      </p:sp>
    </p:spTree>
    <p:extLst>
      <p:ext uri="{BB962C8B-B14F-4D97-AF65-F5344CB8AC3E}">
        <p14:creationId xmlns:p14="http://schemas.microsoft.com/office/powerpoint/2010/main" val="1190286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19</a:t>
            </a:fld>
            <a:endParaRPr lang="en-US"/>
          </a:p>
        </p:txBody>
      </p:sp>
    </p:spTree>
    <p:extLst>
      <p:ext uri="{BB962C8B-B14F-4D97-AF65-F5344CB8AC3E}">
        <p14:creationId xmlns:p14="http://schemas.microsoft.com/office/powerpoint/2010/main" val="1409284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20</a:t>
            </a:fld>
            <a:endParaRPr lang="en-US"/>
          </a:p>
        </p:txBody>
      </p:sp>
    </p:spTree>
    <p:extLst>
      <p:ext uri="{BB962C8B-B14F-4D97-AF65-F5344CB8AC3E}">
        <p14:creationId xmlns:p14="http://schemas.microsoft.com/office/powerpoint/2010/main" val="306765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3</a:t>
            </a:fld>
            <a:endParaRPr lang="en-US"/>
          </a:p>
        </p:txBody>
      </p:sp>
    </p:spTree>
    <p:extLst>
      <p:ext uri="{BB962C8B-B14F-4D97-AF65-F5344CB8AC3E}">
        <p14:creationId xmlns:p14="http://schemas.microsoft.com/office/powerpoint/2010/main" val="3765169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4</a:t>
            </a:fld>
            <a:endParaRPr lang="en-US"/>
          </a:p>
        </p:txBody>
      </p:sp>
    </p:spTree>
    <p:extLst>
      <p:ext uri="{BB962C8B-B14F-4D97-AF65-F5344CB8AC3E}">
        <p14:creationId xmlns:p14="http://schemas.microsoft.com/office/powerpoint/2010/main" val="877589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5</a:t>
            </a:fld>
            <a:endParaRPr lang="en-US"/>
          </a:p>
        </p:txBody>
      </p:sp>
    </p:spTree>
    <p:extLst>
      <p:ext uri="{BB962C8B-B14F-4D97-AF65-F5344CB8AC3E}">
        <p14:creationId xmlns:p14="http://schemas.microsoft.com/office/powerpoint/2010/main" val="3958813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6</a:t>
            </a:fld>
            <a:endParaRPr lang="en-US"/>
          </a:p>
        </p:txBody>
      </p:sp>
    </p:spTree>
    <p:extLst>
      <p:ext uri="{BB962C8B-B14F-4D97-AF65-F5344CB8AC3E}">
        <p14:creationId xmlns:p14="http://schemas.microsoft.com/office/powerpoint/2010/main" val="167420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7</a:t>
            </a:fld>
            <a:endParaRPr lang="en-US"/>
          </a:p>
        </p:txBody>
      </p:sp>
    </p:spTree>
    <p:extLst>
      <p:ext uri="{BB962C8B-B14F-4D97-AF65-F5344CB8AC3E}">
        <p14:creationId xmlns:p14="http://schemas.microsoft.com/office/powerpoint/2010/main" val="302048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8</a:t>
            </a:fld>
            <a:endParaRPr lang="en-US"/>
          </a:p>
        </p:txBody>
      </p:sp>
    </p:spTree>
    <p:extLst>
      <p:ext uri="{BB962C8B-B14F-4D97-AF65-F5344CB8AC3E}">
        <p14:creationId xmlns:p14="http://schemas.microsoft.com/office/powerpoint/2010/main" val="3714772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9</a:t>
            </a:fld>
            <a:endParaRPr lang="en-US"/>
          </a:p>
        </p:txBody>
      </p:sp>
    </p:spTree>
    <p:extLst>
      <p:ext uri="{BB962C8B-B14F-4D97-AF65-F5344CB8AC3E}">
        <p14:creationId xmlns:p14="http://schemas.microsoft.com/office/powerpoint/2010/main" val="228201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10</a:t>
            </a:fld>
            <a:endParaRPr lang="en-US"/>
          </a:p>
        </p:txBody>
      </p:sp>
    </p:spTree>
    <p:extLst>
      <p:ext uri="{BB962C8B-B14F-4D97-AF65-F5344CB8AC3E}">
        <p14:creationId xmlns:p14="http://schemas.microsoft.com/office/powerpoint/2010/main" val="24973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0816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1323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6056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8632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7520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40129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2/19/2017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05649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2/19/2017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7397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2/19/2017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179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2620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286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2/19/2017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393113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documentation/articles/resource-group-overview/"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chema.management.azure.com/schemas/2015-01-01/deploymentTemplate.js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justcloud.pl/blog/azure-resource-manager-json-automatio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justcloud.pl"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azureug.org" TargetMode="External"/><Relationship Id="rId4" Type="http://schemas.openxmlformats.org/officeDocument/2006/relationships/hyperlink" Target="http://facebook.com/justcloudp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maugp.justcloud.pl&#8203;"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9200"/>
            <a:ext cx="9144000" cy="2387600"/>
          </a:xfrm>
        </p:spPr>
        <p:txBody>
          <a:bodyPr>
            <a:normAutofit/>
          </a:bodyPr>
          <a:lstStyle/>
          <a:p>
            <a:r>
              <a:rPr lang="en-US" sz="4000" dirty="0">
                <a:solidFill>
                  <a:srgbClr val="212121"/>
                </a:solidFill>
              </a:rPr>
              <a:t>Microsoft Azure</a:t>
            </a:r>
            <a:br>
              <a:rPr lang="en-US" sz="4000" dirty="0"/>
            </a:br>
            <a:r>
              <a:rPr lang="en-US" sz="3600" dirty="0" err="1">
                <a:latin typeface="Calibri Light"/>
              </a:rPr>
              <a:t>Automatyzacja</a:t>
            </a:r>
            <a:r>
              <a:rPr lang="en-US" sz="3600" dirty="0">
                <a:latin typeface="Calibri Light"/>
              </a:rPr>
              <a:t> </a:t>
            </a:r>
            <a:r>
              <a:rPr lang="en-US" sz="3600" dirty="0" err="1">
                <a:latin typeface="Calibri Light"/>
              </a:rPr>
              <a:t>za</a:t>
            </a:r>
            <a:r>
              <a:rPr lang="en-US" sz="3600" dirty="0">
                <a:latin typeface="Calibri Light"/>
              </a:rPr>
              <a:t> </a:t>
            </a:r>
            <a:r>
              <a:rPr lang="en-US" sz="3600" dirty="0" err="1">
                <a:latin typeface="Calibri Light"/>
              </a:rPr>
              <a:t>pomocą</a:t>
            </a:r>
            <a:r>
              <a:rPr lang="en-US" sz="3600" dirty="0">
                <a:latin typeface="Calibri Light"/>
              </a:rPr>
              <a:t> </a:t>
            </a:r>
            <a:r>
              <a:rPr lang="en-US" sz="3600" dirty="0" err="1">
                <a:latin typeface="Calibri Light"/>
              </a:rPr>
              <a:t>szablonów</a:t>
            </a:r>
            <a:r>
              <a:rPr lang="en-US" sz="3600" dirty="0">
                <a:latin typeface="Calibri Light"/>
              </a:rPr>
              <a:t> .</a:t>
            </a:r>
            <a:r>
              <a:rPr lang="en-US" sz="3600" dirty="0" err="1">
                <a:latin typeface="Calibri Light"/>
              </a:rPr>
              <a:t>json</a:t>
            </a:r>
            <a:r>
              <a:rPr lang="en-US" sz="3600" dirty="0">
                <a:latin typeface="Calibri Light"/>
              </a:rPr>
              <a:t> Azure &amp; </a:t>
            </a:r>
            <a:r>
              <a:rPr lang="en-US" sz="3600" dirty="0" err="1">
                <a:latin typeface="Calibri Light"/>
              </a:rPr>
              <a:t>używanie</a:t>
            </a:r>
            <a:r>
              <a:rPr lang="en-US" sz="3600" dirty="0">
                <a:latin typeface="Calibri Light"/>
              </a:rPr>
              <a:t> Visual Studio z Azure</a:t>
            </a:r>
            <a:endParaRPr lang="en-US" sz="3600" dirty="0">
              <a:solidFill>
                <a:srgbClr val="212121"/>
              </a:solidFill>
              <a:latin typeface="Calibri Light"/>
            </a:endParaRPr>
          </a:p>
        </p:txBody>
      </p:sp>
      <p:sp>
        <p:nvSpPr>
          <p:cNvPr id="3" name="Subtitle 2"/>
          <p:cNvSpPr>
            <a:spLocks noGrp="1"/>
          </p:cNvSpPr>
          <p:nvPr>
            <p:ph type="subTitle" idx="1"/>
          </p:nvPr>
        </p:nvSpPr>
        <p:spPr>
          <a:xfrm>
            <a:off x="1524000" y="3771900"/>
            <a:ext cx="9144000" cy="1655762"/>
          </a:xfrm>
        </p:spPr>
        <p:txBody>
          <a:bodyPr vert="horz" lIns="91440" tIns="45720" rIns="91440" bIns="45720" rtlCol="0" anchor="t">
            <a:normAutofit/>
          </a:bodyPr>
          <a:lstStyle/>
          <a:p>
            <a:r>
              <a:rPr lang="en-US" dirty="0"/>
              <a:t>Piotr </a:t>
            </a:r>
            <a:r>
              <a:rPr lang="en-US" dirty="0" err="1"/>
              <a:t>Rogala</a:t>
            </a:r>
          </a:p>
        </p:txBody>
      </p:sp>
      <p:pic>
        <p:nvPicPr>
          <p:cNvPr id="4" name="Picture 3"/>
          <p:cNvPicPr>
            <a:picLocks noChangeAspect="1"/>
          </p:cNvPicPr>
          <p:nvPr/>
        </p:nvPicPr>
        <p:blipFill>
          <a:blip r:embed="rId2"/>
          <a:stretch>
            <a:fillRect/>
          </a:stretch>
        </p:blipFill>
        <p:spPr>
          <a:xfrm>
            <a:off x="4705350" y="4371975"/>
            <a:ext cx="2743200" cy="382190"/>
          </a:xfrm>
          <a:prstGeom prst="rect">
            <a:avLst/>
          </a:prstGeom>
        </p:spPr>
      </p:pic>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Models</a:t>
            </a:r>
            <a:endParaRPr lang="en-US" dirty="0">
              <a:latin typeface="Calibri Light"/>
            </a:endParaRPr>
          </a:p>
        </p:txBody>
      </p:sp>
      <p:pic>
        <p:nvPicPr>
          <p:cNvPr id="6" name="Content Placeholder 5"/>
          <p:cNvPicPr>
            <a:picLocks noGrp="1" noChangeAspect="1"/>
          </p:cNvPicPr>
          <p:nvPr>
            <p:ph idx="1"/>
          </p:nvPr>
        </p:nvPicPr>
        <p:blipFill>
          <a:blip r:embed="rId3"/>
          <a:srcRect t="14453"/>
          <a:stretch>
            <a:fillRect/>
          </a:stretch>
        </p:blipFill>
        <p:spPr>
          <a:xfrm>
            <a:off x="634228" y="1507067"/>
            <a:ext cx="10922464" cy="5187421"/>
          </a:xfrm>
        </p:spPr>
      </p:pic>
    </p:spTree>
    <p:extLst>
      <p:ext uri="{BB962C8B-B14F-4D97-AF65-F5344CB8AC3E}">
        <p14:creationId xmlns:p14="http://schemas.microsoft.com/office/powerpoint/2010/main" val="209677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Resource Manager</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lgn="just">
              <a:buNone/>
            </a:pPr>
            <a:r>
              <a:rPr lang="en-US" dirty="0"/>
              <a:t>You can deploy, update or delete all of the resources for your solution in a single, coordinated operation. You use a template for deployment and that template can work for different environments such as testing, staging and production. Resource Manager provides security, auditing, and tagging features to help you manage your resources after deployment.</a:t>
            </a:r>
          </a:p>
          <a:p>
            <a:pPr marL="0" indent="0">
              <a:buNone/>
            </a:pPr>
            <a:endParaRPr lang="en-US" dirty="0"/>
          </a:p>
          <a:p>
            <a:pPr marL="0" indent="0">
              <a:buNone/>
            </a:pPr>
            <a:endParaRPr lang="en-US" dirty="0"/>
          </a:p>
          <a:p>
            <a:pPr marL="0" indent="0">
              <a:buNone/>
            </a:pPr>
            <a:r>
              <a:rPr lang="en-US" dirty="0">
                <a:hlinkClick r:id="rId3"/>
              </a:rPr>
              <a:t>https://azure.microsoft.com/en-us/documentation/articles/resource-group-overview/</a:t>
            </a:r>
            <a:br>
              <a:rPr lang="en-US" dirty="0"/>
            </a:br>
            <a:endParaRPr lang="en-US" dirty="0"/>
          </a:p>
          <a:p>
            <a:endParaRPr lang="en-US" dirty="0"/>
          </a:p>
        </p:txBody>
      </p:sp>
    </p:spTree>
    <p:extLst>
      <p:ext uri="{BB962C8B-B14F-4D97-AF65-F5344CB8AC3E}">
        <p14:creationId xmlns:p14="http://schemas.microsoft.com/office/powerpoint/2010/main" val="267975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Resource Group</a:t>
            </a:r>
          </a:p>
        </p:txBody>
      </p:sp>
      <p:pic>
        <p:nvPicPr>
          <p:cNvPr id="6" name="Content Placeholder 5"/>
          <p:cNvPicPr>
            <a:picLocks noGrp="1" noChangeAspect="1"/>
          </p:cNvPicPr>
          <p:nvPr>
            <p:ph idx="1"/>
          </p:nvPr>
        </p:nvPicPr>
        <p:blipFill>
          <a:blip r:embed="rId3"/>
          <a:stretch>
            <a:fillRect/>
          </a:stretch>
        </p:blipFill>
        <p:spPr>
          <a:xfrm>
            <a:off x="838200" y="2131751"/>
            <a:ext cx="10515600" cy="3739085"/>
          </a:xfrm>
        </p:spPr>
      </p:pic>
    </p:spTree>
    <p:extLst>
      <p:ext uri="{BB962C8B-B14F-4D97-AF65-F5344CB8AC3E}">
        <p14:creationId xmlns:p14="http://schemas.microsoft.com/office/powerpoint/2010/main" val="3768741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552519" y="142875"/>
            <a:ext cx="11079128" cy="6357635"/>
          </a:xfrm>
        </p:spPr>
      </p:pic>
    </p:spTree>
    <p:extLst>
      <p:ext uri="{BB962C8B-B14F-4D97-AF65-F5344CB8AC3E}">
        <p14:creationId xmlns:p14="http://schemas.microsoft.com/office/powerpoint/2010/main" val="22600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Gotowe</a:t>
            </a:r>
            <a:r>
              <a:rPr lang="en-US" dirty="0"/>
              <a:t> </a:t>
            </a:r>
            <a:r>
              <a:rPr lang="en-US" dirty="0" err="1"/>
              <a:t>szablony</a:t>
            </a:r>
            <a:r>
              <a:rPr lang="en-US" dirty="0"/>
              <a:t> - .</a:t>
            </a:r>
            <a:r>
              <a:rPr lang="en-US" dirty="0" err="1"/>
              <a:t>json</a:t>
            </a:r>
          </a:p>
        </p:txBody>
      </p:sp>
      <p:pic>
        <p:nvPicPr>
          <p:cNvPr id="4" name="Content Placeholder 3"/>
          <p:cNvPicPr>
            <a:picLocks noGrp="1" noChangeAspect="1"/>
          </p:cNvPicPr>
          <p:nvPr>
            <p:ph idx="1"/>
          </p:nvPr>
        </p:nvPicPr>
        <p:blipFill>
          <a:blip r:embed="rId3"/>
          <a:stretch>
            <a:fillRect/>
          </a:stretch>
        </p:blipFill>
        <p:spPr>
          <a:xfrm>
            <a:off x="838200" y="2491581"/>
            <a:ext cx="10515600" cy="3019425"/>
          </a:xfrm>
        </p:spPr>
      </p:pic>
    </p:spTree>
    <p:extLst>
      <p:ext uri="{BB962C8B-B14F-4D97-AF65-F5344CB8AC3E}">
        <p14:creationId xmlns:p14="http://schemas.microsoft.com/office/powerpoint/2010/main" val="361837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 Deploy .</a:t>
            </a:r>
            <a:r>
              <a:rPr lang="en-US" dirty="0" err="1"/>
              <a:t>json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t>Prosta</a:t>
            </a:r>
            <a:r>
              <a:rPr lang="en-US" dirty="0"/>
              <a:t> </a:t>
            </a:r>
            <a:r>
              <a:rPr lang="en-US" dirty="0" err="1"/>
              <a:t>budowa</a:t>
            </a:r>
            <a:r>
              <a:rPr lang="en-US" dirty="0"/>
              <a:t> </a:t>
            </a:r>
            <a:r>
              <a:rPr lang="en-US" dirty="0" err="1"/>
              <a:t>skryptów</a:t>
            </a:r>
            <a:r>
              <a:rPr lang="en-US" dirty="0"/>
              <a:t> do </a:t>
            </a:r>
            <a:r>
              <a:rPr lang="en-US" dirty="0" err="1"/>
              <a:t>tworzenia</a:t>
            </a:r>
            <a:r>
              <a:rPr lang="en-US" dirty="0"/>
              <a:t> RG</a:t>
            </a:r>
          </a:p>
          <a:p>
            <a:r>
              <a:rPr lang="en-US" dirty="0" err="1"/>
              <a:t>Automatyzacja</a:t>
            </a:r>
            <a:r>
              <a:rPr lang="en-US" dirty="0"/>
              <a:t> </a:t>
            </a:r>
            <a:r>
              <a:rPr lang="en-US" dirty="0" err="1"/>
              <a:t>tworzenia</a:t>
            </a:r>
            <a:r>
              <a:rPr lang="en-US" dirty="0"/>
              <a:t> </a:t>
            </a:r>
            <a:r>
              <a:rPr lang="en-US" dirty="0" err="1"/>
              <a:t>środowisk</a:t>
            </a:r>
          </a:p>
          <a:p>
            <a:r>
              <a:rPr lang="en-US" dirty="0" err="1"/>
              <a:t>Uniwersalne</a:t>
            </a:r>
            <a:r>
              <a:rPr lang="en-US" dirty="0"/>
              <a:t> </a:t>
            </a:r>
            <a:r>
              <a:rPr lang="en-US" dirty="0" err="1"/>
              <a:t>rozwiązanie</a:t>
            </a:r>
          </a:p>
        </p:txBody>
      </p:sp>
      <p:pic>
        <p:nvPicPr>
          <p:cNvPr id="4" name="Picture 3"/>
          <p:cNvPicPr>
            <a:picLocks noChangeAspect="1"/>
          </p:cNvPicPr>
          <p:nvPr/>
        </p:nvPicPr>
        <p:blipFill>
          <a:blip r:embed="rId3"/>
          <a:stretch>
            <a:fillRect/>
          </a:stretch>
        </p:blipFill>
        <p:spPr>
          <a:xfrm>
            <a:off x="4724572" y="3657600"/>
            <a:ext cx="2743200" cy="2743200"/>
          </a:xfrm>
          <a:prstGeom prst="rect">
            <a:avLst/>
          </a:prstGeom>
        </p:spPr>
      </p:pic>
    </p:spTree>
    <p:extLst>
      <p:ext uri="{BB962C8B-B14F-4D97-AF65-F5344CB8AC3E}">
        <p14:creationId xmlns:p14="http://schemas.microsoft.com/office/powerpoint/2010/main" val="3601347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json</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0" indent="0">
              <a:buNone/>
            </a:pPr>
            <a:r>
              <a:rPr lang="en-US" dirty="0"/>
              <a:t>{</a:t>
            </a:r>
          </a:p>
          <a:p>
            <a:pPr marL="0" indent="0">
              <a:buNone/>
            </a:pPr>
            <a:r>
              <a:rPr lang="en-US" dirty="0"/>
              <a:t>    "$schema": "</a:t>
            </a:r>
            <a:r>
              <a:rPr lang="en-US" dirty="0">
                <a:hlinkClick r:id="rId3"/>
              </a:rPr>
              <a:t>https://schema.management.azure.com/schemas/2015-01-01/deploymentTemplate.json</a:t>
            </a:r>
            <a:r>
              <a:rPr lang="en-US" dirty="0"/>
              <a:t>#",</a:t>
            </a:r>
          </a:p>
          <a:p>
            <a:pPr marL="0" indent="0">
              <a:buNone/>
            </a:pPr>
            <a:r>
              <a:rPr lang="en-US" dirty="0"/>
              <a:t>    "</a:t>
            </a:r>
            <a:r>
              <a:rPr lang="en-US" dirty="0" err="1"/>
              <a:t>contentVersion</a:t>
            </a:r>
            <a:r>
              <a:rPr lang="en-US" dirty="0"/>
              <a:t>": "1.0.0.0",</a:t>
            </a:r>
          </a:p>
          <a:p>
            <a:pPr marL="0" indent="0">
              <a:buNone/>
            </a:pPr>
            <a:r>
              <a:rPr lang="en-US" dirty="0"/>
              <a:t>    "parameters" : {</a:t>
            </a:r>
          </a:p>
          <a:p>
            <a:pPr marL="0" indent="0">
              <a:buNone/>
            </a:pPr>
            <a:r>
              <a:rPr lang="en-US" dirty="0"/>
              <a:t>    }.</a:t>
            </a:r>
          </a:p>
          <a:p>
            <a:pPr marL="0" indent="0">
              <a:buNone/>
            </a:pPr>
            <a:r>
              <a:rPr lang="en-US" dirty="0"/>
              <a:t>    "variables": {</a:t>
            </a:r>
          </a:p>
          <a:p>
            <a:pPr marL="0" indent="0">
              <a:buNone/>
            </a:pPr>
            <a:r>
              <a:rPr lang="en-US" dirty="0"/>
              <a:t>    },</a:t>
            </a:r>
          </a:p>
          <a:p>
            <a:pPr marL="0" indent="0">
              <a:buNone/>
            </a:pPr>
            <a:r>
              <a:rPr lang="en-US" dirty="0"/>
              <a:t>    "resources":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56210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Przykładowy</a:t>
            </a:r>
            <a:r>
              <a:rPr lang="en-US" dirty="0"/>
              <a:t> .</a:t>
            </a:r>
            <a:r>
              <a:rPr lang="en-US" dirty="0" err="1"/>
              <a:t>json</a:t>
            </a:r>
          </a:p>
        </p:txBody>
      </p:sp>
      <p:sp>
        <p:nvSpPr>
          <p:cNvPr id="3" name="Content Placeholder 2"/>
          <p:cNvSpPr>
            <a:spLocks noGrp="1"/>
          </p:cNvSpPr>
          <p:nvPr>
            <p:ph idx="1"/>
          </p:nvPr>
        </p:nvSpPr>
        <p:spPr/>
        <p:txBody>
          <a:bodyPr vert="horz" lIns="91440" tIns="45720" rIns="91440" bIns="45720" rtlCol="0" anchor="ctr">
            <a:normAutofit/>
          </a:bodyPr>
          <a:lstStyle/>
          <a:p>
            <a:pPr marL="0" indent="0" algn="ctr">
              <a:buNone/>
            </a:pPr>
            <a:r>
              <a:rPr lang="en-US" sz="3600" b="1" dirty="0"/>
              <a:t>FILE</a:t>
            </a:r>
          </a:p>
        </p:txBody>
      </p:sp>
    </p:spTree>
    <p:extLst>
      <p:ext uri="{BB962C8B-B14F-4D97-AF65-F5344CB8AC3E}">
        <p14:creationId xmlns:p14="http://schemas.microsoft.com/office/powerpoint/2010/main" val="83619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rgbClr val="000000"/>
              </a:solidFill>
              <a:latin typeface="Calibri Light"/>
            </a:endParaRPr>
          </a:p>
        </p:txBody>
      </p:sp>
      <p:sp>
        <p:nvSpPr>
          <p:cNvPr id="3" name="Content Placeholder 2"/>
          <p:cNvSpPr>
            <a:spLocks noGrp="1"/>
          </p:cNvSpPr>
          <p:nvPr>
            <p:ph idx="1"/>
          </p:nvPr>
        </p:nvSpPr>
        <p:spPr>
          <a:xfrm>
            <a:off x="838200" y="366440"/>
            <a:ext cx="10515600" cy="5810523"/>
          </a:xfrm>
        </p:spPr>
        <p:txBody>
          <a:bodyPr vert="horz" lIns="91440" tIns="45720" rIns="91440" bIns="45720" rtlCol="0" anchor="ctr">
            <a:normAutofit/>
          </a:bodyPr>
          <a:lstStyle/>
          <a:p>
            <a:pPr marL="0" indent="0" algn="ctr">
              <a:buNone/>
            </a:pPr>
            <a:r>
              <a:rPr lang="en-US" b="1" dirty="0"/>
              <a:t>DEMO</a:t>
            </a:r>
            <a:endParaRPr lang="en-US" b="1" dirty="0">
              <a:solidFill>
                <a:srgbClr val="000000"/>
              </a:solidFill>
              <a:latin typeface="Calibri"/>
            </a:endParaRPr>
          </a:p>
        </p:txBody>
      </p:sp>
    </p:spTree>
    <p:extLst>
      <p:ext uri="{BB962C8B-B14F-4D97-AF65-F5344CB8AC3E}">
        <p14:creationId xmlns:p14="http://schemas.microsoft.com/office/powerpoint/2010/main" val="91810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9channel – ARM </a:t>
            </a:r>
            <a:r>
              <a:rPr lang="en-US" dirty="0" err="1"/>
              <a:t>json</a:t>
            </a:r>
            <a:r>
              <a:rPr lang="en-US" dirty="0"/>
              <a:t> automation</a:t>
            </a:r>
          </a:p>
        </p:txBody>
      </p:sp>
      <p:sp>
        <p:nvSpPr>
          <p:cNvPr id="3" name="Content Placeholder 2"/>
          <p:cNvSpPr>
            <a:spLocks noGrp="1"/>
          </p:cNvSpPr>
          <p:nvPr>
            <p:ph idx="1"/>
          </p:nvPr>
        </p:nvSpPr>
        <p:spPr/>
        <p:txBody>
          <a:bodyPr vert="horz" lIns="91440" tIns="45720" rIns="91440" bIns="45720" rtlCol="0" anchor="t">
            <a:normAutofit/>
          </a:bodyPr>
          <a:lstStyle/>
          <a:p>
            <a:pPr marL="0" indent="0" algn="ctr">
              <a:buNone/>
            </a:pPr>
            <a:r>
              <a:rPr lang="en-US" dirty="0">
                <a:hlinkClick r:id="rId3"/>
              </a:rPr>
              <a:t>http://justcloud.pl/blog/azure-resource-manager-json-automation/</a:t>
            </a:r>
          </a:p>
        </p:txBody>
      </p:sp>
      <p:pic>
        <p:nvPicPr>
          <p:cNvPr id="4" name="Picture 3"/>
          <p:cNvPicPr>
            <a:picLocks noChangeAspect="1"/>
          </p:cNvPicPr>
          <p:nvPr/>
        </p:nvPicPr>
        <p:blipFill>
          <a:blip r:embed="rId4"/>
          <a:stretch>
            <a:fillRect/>
          </a:stretch>
        </p:blipFill>
        <p:spPr>
          <a:xfrm>
            <a:off x="841132" y="2619375"/>
            <a:ext cx="10523862" cy="5244099"/>
          </a:xfrm>
          <a:prstGeom prst="rect">
            <a:avLst/>
          </a:prstGeom>
        </p:spPr>
      </p:pic>
    </p:spTree>
    <p:extLst>
      <p:ext uri="{BB962C8B-B14F-4D97-AF65-F5344CB8AC3E}">
        <p14:creationId xmlns:p14="http://schemas.microsoft.com/office/powerpoint/2010/main" val="89559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Current working in UNIT4</a:t>
            </a:r>
          </a:p>
          <a:p>
            <a:r>
              <a:rPr lang="en-US" dirty="0"/>
              <a:t>Blog: </a:t>
            </a:r>
            <a:r>
              <a:rPr lang="en-US" dirty="0">
                <a:hlinkClick r:id="rId3"/>
              </a:rPr>
              <a:t>http://justcloud.pl</a:t>
            </a:r>
          </a:p>
          <a:p>
            <a:r>
              <a:rPr lang="en-US" dirty="0"/>
              <a:t>FB Page: </a:t>
            </a:r>
            <a:r>
              <a:rPr lang="en-US" dirty="0">
                <a:hlinkClick r:id="rId4"/>
              </a:rPr>
              <a:t>http://facebook.com/justcloudpl</a:t>
            </a:r>
          </a:p>
          <a:p>
            <a:r>
              <a:rPr lang="en-US" dirty="0"/>
              <a:t>Group leader: </a:t>
            </a:r>
          </a:p>
          <a:p>
            <a:pPr marL="0" indent="0">
              <a:buNone/>
            </a:pPr>
            <a:r>
              <a:rPr lang="en-US" sz="3200" dirty="0"/>
              <a:t>   Microsoft Azure User Group Poland</a:t>
            </a:r>
          </a:p>
          <a:p>
            <a:pPr marL="0" indent="0">
              <a:buNone/>
            </a:pPr>
            <a:r>
              <a:rPr lang="en-US" dirty="0"/>
              <a:t>   </a:t>
            </a:r>
            <a:r>
              <a:rPr lang="en-US" dirty="0">
                <a:hlinkClick r:id="rId5"/>
              </a:rPr>
              <a:t>http://azureug.org</a:t>
            </a:r>
          </a:p>
          <a:p>
            <a:endParaRPr lang="en-US" dirty="0"/>
          </a:p>
        </p:txBody>
      </p:sp>
      <p:pic>
        <p:nvPicPr>
          <p:cNvPr id="4" name="Picture 3"/>
          <p:cNvPicPr>
            <a:picLocks noChangeAspect="1"/>
          </p:cNvPicPr>
          <p:nvPr/>
        </p:nvPicPr>
        <p:blipFill>
          <a:blip r:embed="rId6"/>
          <a:stretch>
            <a:fillRect/>
          </a:stretch>
        </p:blipFill>
        <p:spPr>
          <a:xfrm>
            <a:off x="8335419" y="1218565"/>
            <a:ext cx="2743200" cy="3357230"/>
          </a:xfrm>
          <a:prstGeom prst="rect">
            <a:avLst/>
          </a:prstGeom>
        </p:spPr>
      </p:pic>
      <p:pic>
        <p:nvPicPr>
          <p:cNvPr id="5" name="Content Placeholder 3"/>
          <p:cNvPicPr>
            <a:picLocks noChangeAspect="1"/>
          </p:cNvPicPr>
          <p:nvPr/>
        </p:nvPicPr>
        <p:blipFill>
          <a:blip r:embed="rId7"/>
          <a:stretch>
            <a:fillRect/>
          </a:stretch>
        </p:blipFill>
        <p:spPr>
          <a:xfrm>
            <a:off x="7923013" y="4762500"/>
            <a:ext cx="3560539" cy="865074"/>
          </a:xfrm>
          <a:prstGeom prst="rect">
            <a:avLst/>
          </a:prstGeom>
        </p:spPr>
      </p:pic>
    </p:spTree>
    <p:extLst>
      <p:ext uri="{BB962C8B-B14F-4D97-AF65-F5344CB8AC3E}">
        <p14:creationId xmlns:p14="http://schemas.microsoft.com/office/powerpoint/2010/main" val="4006416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292" y="2286000"/>
            <a:ext cx="10515600" cy="4351338"/>
          </a:xfrm>
        </p:spPr>
        <p:txBody>
          <a:bodyPr vert="horz" lIns="91440" tIns="45720" rIns="91440" bIns="45720" rtlCol="0" anchor="t">
            <a:normAutofit/>
          </a:bodyPr>
          <a:lstStyle/>
          <a:p>
            <a:pPr marL="0" indent="0" algn="ctr">
              <a:buNone/>
            </a:pPr>
            <a:r>
              <a:rPr lang="en-US" sz="6600" dirty="0"/>
              <a:t>Questions?</a:t>
            </a:r>
            <a:endParaRPr lang="en-US" sz="7200" dirty="0">
              <a:solidFill>
                <a:srgbClr val="000000"/>
              </a:solidFill>
              <a:latin typeface="Calibri"/>
            </a:endParaRPr>
          </a:p>
          <a:p>
            <a:pPr marL="0" indent="0" algn="ctr">
              <a:lnSpc>
                <a:spcPct val="150000"/>
              </a:lnSpc>
              <a:buNone/>
            </a:pPr>
            <a:r>
              <a:rPr lang="en-US" sz="4800" dirty="0"/>
              <a:t>piotr@justcloud.pl</a:t>
            </a:r>
          </a:p>
        </p:txBody>
      </p:sp>
      <p:pic>
        <p:nvPicPr>
          <p:cNvPr id="4" name="Content Placeholder 3"/>
          <p:cNvPicPr>
            <a:picLocks noChangeAspect="1"/>
          </p:cNvPicPr>
          <p:nvPr/>
        </p:nvPicPr>
        <p:blipFill>
          <a:blip r:embed="rId3"/>
          <a:stretch>
            <a:fillRect/>
          </a:stretch>
        </p:blipFill>
        <p:spPr>
          <a:xfrm>
            <a:off x="3916249" y="4295775"/>
            <a:ext cx="4386005" cy="1066024"/>
          </a:xfrm>
          <a:prstGeom prst="rect">
            <a:avLst/>
          </a:prstGeom>
        </p:spPr>
      </p:pic>
      <p:sp>
        <p:nvSpPr>
          <p:cNvPr id="2" name="TextBox 1"/>
          <p:cNvSpPr txBox="1"/>
          <p:nvPr/>
        </p:nvSpPr>
        <p:spPr>
          <a:xfrm>
            <a:off x="3134905" y="6143625"/>
            <a:ext cx="5939354" cy="461963"/>
          </a:xfrm>
          <a:prstGeom prst="rect">
            <a:avLst/>
          </a:prstGeom>
        </p:spPr>
        <p:txBody>
          <a:bodyPr rtlCol="0">
            <a:spAutoFit/>
          </a:bodyPr>
          <a:lstStyle/>
          <a:p>
            <a:pPr algn="ctr"/>
            <a:r>
              <a:rPr lang="en-US" sz="2400" dirty="0" err="1"/>
              <a:t>Podobała</a:t>
            </a:r>
            <a:r>
              <a:rPr lang="en-US" sz="2400" dirty="0"/>
              <a:t> Ci </a:t>
            </a:r>
            <a:r>
              <a:rPr lang="en-US" sz="2400" dirty="0" err="1"/>
              <a:t>się</a:t>
            </a:r>
            <a:r>
              <a:rPr lang="en-US" sz="2400" dirty="0"/>
              <a:t> </a:t>
            </a:r>
            <a:r>
              <a:rPr lang="en-US" sz="2400" dirty="0" err="1"/>
              <a:t>prezentacja</a:t>
            </a:r>
            <a:r>
              <a:rPr lang="en-US" sz="2400" dirty="0"/>
              <a:t>? </a:t>
            </a:r>
            <a:r>
              <a:rPr lang="en-US" sz="2400" dirty="0" err="1"/>
              <a:t>Napisz</a:t>
            </a:r>
            <a:r>
              <a:rPr lang="en-US" sz="2400" dirty="0"/>
              <a:t> do </a:t>
            </a:r>
            <a:r>
              <a:rPr lang="en-US" sz="2400" dirty="0" err="1"/>
              <a:t>mnie</a:t>
            </a:r>
            <a:r>
              <a:rPr lang="en-US" sz="2400" dirty="0"/>
              <a:t>!</a:t>
            </a:r>
            <a:endParaRPr lang="en-US" sz="2800" dirty="0">
              <a:solidFill>
                <a:srgbClr val="000000"/>
              </a:solidFill>
              <a:latin typeface="Calibri"/>
            </a:endParaRPr>
          </a:p>
        </p:txBody>
      </p:sp>
      <p:pic>
        <p:nvPicPr>
          <p:cNvPr id="5" name="Picture 4"/>
          <p:cNvPicPr>
            <a:picLocks noChangeAspect="1"/>
          </p:cNvPicPr>
          <p:nvPr/>
        </p:nvPicPr>
        <p:blipFill>
          <a:blip r:embed="rId4"/>
          <a:stretch>
            <a:fillRect/>
          </a:stretch>
        </p:blipFill>
        <p:spPr>
          <a:xfrm>
            <a:off x="11405719" y="57150"/>
            <a:ext cx="663767" cy="674943"/>
          </a:xfrm>
          <a:prstGeom prst="rect">
            <a:avLst/>
          </a:prstGeom>
        </p:spPr>
      </p:pic>
    </p:spTree>
    <p:extLst>
      <p:ext uri="{BB962C8B-B14F-4D97-AF65-F5344CB8AC3E}">
        <p14:creationId xmlns:p14="http://schemas.microsoft.com/office/powerpoint/2010/main" val="237250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User Group Poland</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https://www.meetup.com/Microsoft-Azure-Users-Group-Poland/</a:t>
            </a:r>
          </a:p>
          <a:p>
            <a:r>
              <a:rPr lang="en-US" dirty="0"/>
              <a:t>https://www.facebook.com/groups/azureugpl</a:t>
            </a:r>
          </a:p>
          <a:p>
            <a:r>
              <a:rPr lang="en-US" dirty="0">
                <a:latin typeface="Calibri"/>
              </a:rPr>
              <a:t>http://azureug.org/</a:t>
            </a:r>
          </a:p>
          <a:p>
            <a:endParaRPr lang="en-US" dirty="0">
              <a:latin typeface="Calibri"/>
            </a:endParaRPr>
          </a:p>
          <a:p>
            <a:endParaRPr lang="en-US" dirty="0">
              <a:solidFill>
                <a:srgbClr val="000000"/>
              </a:solidFill>
              <a:latin typeface="Calibri"/>
            </a:endParaRPr>
          </a:p>
        </p:txBody>
      </p:sp>
      <p:pic>
        <p:nvPicPr>
          <p:cNvPr id="8" name="Picture 7"/>
          <p:cNvPicPr>
            <a:picLocks noChangeAspect="1"/>
          </p:cNvPicPr>
          <p:nvPr/>
        </p:nvPicPr>
        <p:blipFill>
          <a:blip r:embed="rId3"/>
          <a:stretch>
            <a:fillRect/>
          </a:stretch>
        </p:blipFill>
        <p:spPr>
          <a:xfrm>
            <a:off x="2229129" y="3557521"/>
            <a:ext cx="7248009" cy="2624828"/>
          </a:xfrm>
          <a:prstGeom prst="rect">
            <a:avLst/>
          </a:prstGeom>
        </p:spPr>
      </p:pic>
      <p:pic>
        <p:nvPicPr>
          <p:cNvPr id="5" name="Picture 4"/>
          <p:cNvPicPr>
            <a:picLocks noChangeAspect="1"/>
          </p:cNvPicPr>
          <p:nvPr/>
        </p:nvPicPr>
        <p:blipFill>
          <a:blip r:embed="rId4"/>
          <a:stretch>
            <a:fillRect/>
          </a:stretch>
        </p:blipFill>
        <p:spPr>
          <a:xfrm>
            <a:off x="11402457" y="55084"/>
            <a:ext cx="663767" cy="674943"/>
          </a:xfrm>
          <a:prstGeom prst="rect">
            <a:avLst/>
          </a:prstGeom>
        </p:spPr>
      </p:pic>
    </p:spTree>
    <p:extLst>
      <p:ext uri="{BB962C8B-B14F-4D97-AF65-F5344CB8AC3E}">
        <p14:creationId xmlns:p14="http://schemas.microsoft.com/office/powerpoint/2010/main" val="306141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Global Azure Bootcamp</a:t>
            </a:r>
          </a:p>
        </p:txBody>
      </p:sp>
      <p:pic>
        <p:nvPicPr>
          <p:cNvPr id="4" name="Content Placeholder 3"/>
          <p:cNvPicPr>
            <a:picLocks noGrp="1" noChangeAspect="1"/>
          </p:cNvPicPr>
          <p:nvPr>
            <p:ph idx="1"/>
          </p:nvPr>
        </p:nvPicPr>
        <p:blipFill>
          <a:blip r:embed="rId3"/>
          <a:stretch>
            <a:fillRect/>
          </a:stretch>
        </p:blipFill>
        <p:spPr>
          <a:xfrm>
            <a:off x="4906992" y="1743075"/>
            <a:ext cx="2381250" cy="1609725"/>
          </a:xfrm>
        </p:spPr>
      </p:pic>
      <p:sp>
        <p:nvSpPr>
          <p:cNvPr id="3" name="TextBox 2"/>
          <p:cNvSpPr txBox="1"/>
          <p:nvPr/>
        </p:nvSpPr>
        <p:spPr>
          <a:xfrm>
            <a:off x="1226388" y="3657600"/>
            <a:ext cx="9736666" cy="2308324"/>
          </a:xfrm>
          <a:prstGeom prst="rect">
            <a:avLst/>
          </a:prstGeom>
        </p:spPr>
        <p:txBody>
          <a:bodyPr rtlCol="0">
            <a:spAutoFit/>
          </a:bodyPr>
          <a:lstStyle/>
          <a:p>
            <a:pPr algn="ctr"/>
            <a:r>
              <a:rPr lang="en-US" sz="3600" dirty="0"/>
              <a:t>http://global.azurebootcamp.net</a:t>
            </a:r>
            <a:endParaRPr lang="en-US" sz="4000" dirty="0">
              <a:solidFill>
                <a:srgbClr val="000000"/>
              </a:solidFill>
              <a:latin typeface="Calibri"/>
            </a:endParaRPr>
          </a:p>
          <a:p>
            <a:pPr algn="ctr"/>
            <a:r>
              <a:rPr lang="en-US" sz="3600" b="1" dirty="0">
                <a:latin typeface="Calibri"/>
              </a:rPr>
              <a:t>22 </a:t>
            </a:r>
            <a:r>
              <a:rPr lang="en-US" sz="3600" b="1" dirty="0" err="1">
                <a:latin typeface="Calibri"/>
              </a:rPr>
              <a:t>Kwiecień</a:t>
            </a:r>
            <a:r>
              <a:rPr lang="en-US" sz="3600" b="1" dirty="0">
                <a:latin typeface="Calibri"/>
              </a:rPr>
              <a:t> 2017</a:t>
            </a:r>
          </a:p>
          <a:p>
            <a:pPr algn="ctr"/>
            <a:r>
              <a:rPr lang="en-US" sz="3600" b="1" dirty="0" err="1">
                <a:solidFill>
                  <a:srgbClr val="000000"/>
                </a:solidFill>
                <a:latin typeface="Calibri"/>
              </a:rPr>
              <a:t>Wrocław</a:t>
            </a:r>
          </a:p>
          <a:p>
            <a:pPr algn="ctr"/>
            <a:endParaRPr lang="en-US" sz="3600" dirty="0">
              <a:solidFill>
                <a:srgbClr val="000000"/>
              </a:solidFill>
              <a:latin typeface="Calibri"/>
            </a:endParaRPr>
          </a:p>
        </p:txBody>
      </p:sp>
      <p:pic>
        <p:nvPicPr>
          <p:cNvPr id="5" name="Picture 4"/>
          <p:cNvPicPr>
            <a:picLocks noChangeAspect="1"/>
          </p:cNvPicPr>
          <p:nvPr/>
        </p:nvPicPr>
        <p:blipFill>
          <a:blip r:embed="rId4"/>
          <a:stretch>
            <a:fillRect/>
          </a:stretch>
        </p:blipFill>
        <p:spPr>
          <a:xfrm>
            <a:off x="11402457" y="55084"/>
            <a:ext cx="663767" cy="674943"/>
          </a:xfrm>
          <a:prstGeom prst="rect">
            <a:avLst/>
          </a:prstGeom>
        </p:spPr>
      </p:pic>
    </p:spTree>
    <p:extLst>
      <p:ext uri="{BB962C8B-B14F-4D97-AF65-F5344CB8AC3E}">
        <p14:creationId xmlns:p14="http://schemas.microsoft.com/office/powerpoint/2010/main" val="149977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831012" y="1485900"/>
            <a:ext cx="10515600" cy="2561492"/>
          </a:xfrm>
        </p:spPr>
      </p:pic>
      <p:sp>
        <p:nvSpPr>
          <p:cNvPr id="5" name="TextBox 4"/>
          <p:cNvSpPr txBox="1"/>
          <p:nvPr/>
        </p:nvSpPr>
        <p:spPr>
          <a:xfrm>
            <a:off x="2973239" y="4562475"/>
            <a:ext cx="6248400" cy="830997"/>
          </a:xfrm>
          <a:prstGeom prst="rect">
            <a:avLst/>
          </a:prstGeom>
        </p:spPr>
        <p:txBody>
          <a:bodyPr rtlCol="0">
            <a:spAutoFit/>
          </a:bodyPr>
          <a:lstStyle/>
          <a:p>
            <a:pPr algn="ctr"/>
            <a:r>
              <a:rPr lang="en-US" sz="4800" dirty="0"/>
              <a:t>piotr@justcloud.pl</a:t>
            </a:r>
            <a:endParaRPr lang="en-US" sz="5400" dirty="0">
              <a:solidFill>
                <a:srgbClr val="000000"/>
              </a:solidFill>
              <a:latin typeface="Calibri"/>
            </a:endParaRPr>
          </a:p>
        </p:txBody>
      </p:sp>
      <p:pic>
        <p:nvPicPr>
          <p:cNvPr id="6" name="Picture 5"/>
          <p:cNvPicPr>
            <a:picLocks noChangeAspect="1"/>
          </p:cNvPicPr>
          <p:nvPr/>
        </p:nvPicPr>
        <p:blipFill>
          <a:blip r:embed="rId4"/>
          <a:stretch>
            <a:fillRect/>
          </a:stretch>
        </p:blipFill>
        <p:spPr>
          <a:xfrm>
            <a:off x="11402457" y="55084"/>
            <a:ext cx="663767" cy="674943"/>
          </a:xfrm>
          <a:prstGeom prst="rect">
            <a:avLst/>
          </a:prstGeom>
        </p:spPr>
      </p:pic>
    </p:spTree>
    <p:extLst>
      <p:ext uri="{BB962C8B-B14F-4D97-AF65-F5344CB8AC3E}">
        <p14:creationId xmlns:p14="http://schemas.microsoft.com/office/powerpoint/2010/main" val="320633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Pliki</a:t>
            </a:r>
            <a:r>
              <a:rPr lang="en-US" dirty="0"/>
              <a:t>, </a:t>
            </a:r>
            <a:r>
              <a:rPr lang="en-US" dirty="0" err="1"/>
              <a:t>linki</a:t>
            </a:r>
            <a:r>
              <a:rPr lang="en-US" dirty="0"/>
              <a:t>, </a:t>
            </a:r>
            <a:r>
              <a:rPr lang="en-US" dirty="0" err="1"/>
              <a:t>prezentacje</a:t>
            </a:r>
          </a:p>
        </p:txBody>
      </p:sp>
      <p:pic>
        <p:nvPicPr>
          <p:cNvPr id="4" name="Content Placeholder 3"/>
          <p:cNvPicPr>
            <a:picLocks noChangeAspect="1"/>
          </p:cNvPicPr>
          <p:nvPr/>
        </p:nvPicPr>
        <p:blipFill>
          <a:blip r:embed="rId3"/>
          <a:stretch>
            <a:fillRect/>
          </a:stretch>
        </p:blipFill>
        <p:spPr>
          <a:xfrm>
            <a:off x="826265" y="1487277"/>
            <a:ext cx="10515600" cy="2561492"/>
          </a:xfrm>
          <a:prstGeom prst="rect">
            <a:avLst/>
          </a:prstGeom>
        </p:spPr>
      </p:pic>
      <p:sp>
        <p:nvSpPr>
          <p:cNvPr id="5" name="TextBox 4"/>
          <p:cNvSpPr txBox="1"/>
          <p:nvPr/>
        </p:nvSpPr>
        <p:spPr>
          <a:xfrm>
            <a:off x="2696590" y="4562475"/>
            <a:ext cx="6923183" cy="830997"/>
          </a:xfrm>
          <a:prstGeom prst="rect">
            <a:avLst/>
          </a:prstGeom>
        </p:spPr>
        <p:txBody>
          <a:bodyPr wrap="square" rtlCol="0" anchor="t">
            <a:spAutoFit/>
          </a:bodyPr>
          <a:lstStyle/>
          <a:p>
            <a:pPr algn="ctr"/>
            <a:r>
              <a:rPr lang="en-US" sz="4800" dirty="0">
                <a:hlinkClick r:id="rId4"/>
              </a:rPr>
              <a:t>http://maugp.justcloud.pl</a:t>
            </a:r>
            <a:r>
              <a:rPr lang="en-US" sz="4800" dirty="0"/>
              <a:t> </a:t>
            </a:r>
            <a:endParaRPr lang="en-US" sz="5400" dirty="0">
              <a:latin typeface="Calibri"/>
            </a:endParaRPr>
          </a:p>
        </p:txBody>
      </p:sp>
      <p:pic>
        <p:nvPicPr>
          <p:cNvPr id="6" name="Picture 5"/>
          <p:cNvPicPr>
            <a:picLocks noChangeAspect="1"/>
          </p:cNvPicPr>
          <p:nvPr/>
        </p:nvPicPr>
        <p:blipFill>
          <a:blip r:embed="rId5"/>
          <a:stretch>
            <a:fillRect/>
          </a:stretch>
        </p:blipFill>
        <p:spPr>
          <a:xfrm>
            <a:off x="11402457" y="55084"/>
            <a:ext cx="663767" cy="674943"/>
          </a:xfrm>
          <a:prstGeom prst="rect">
            <a:avLst/>
          </a:prstGeom>
        </p:spPr>
      </p:pic>
    </p:spTree>
    <p:extLst>
      <p:ext uri="{BB962C8B-B14F-4D97-AF65-F5344CB8AC3E}">
        <p14:creationId xmlns:p14="http://schemas.microsoft.com/office/powerpoint/2010/main" val="68093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Microsoft Azure</a:t>
            </a:r>
          </a:p>
          <a:p>
            <a:r>
              <a:rPr lang="en-US" dirty="0"/>
              <a:t>Azure Resource Manager</a:t>
            </a:r>
          </a:p>
          <a:p>
            <a:r>
              <a:rPr lang="en-US" dirty="0" err="1"/>
              <a:t>Tampletes</a:t>
            </a:r>
          </a:p>
          <a:p>
            <a:r>
              <a:rPr lang="en-US" dirty="0"/>
              <a:t>PowerShell</a:t>
            </a:r>
          </a:p>
          <a:p>
            <a:r>
              <a:rPr lang="en-US" dirty="0"/>
              <a:t>CLI</a:t>
            </a:r>
          </a:p>
          <a:p>
            <a:r>
              <a:rPr lang="en-US" dirty="0" err="1"/>
              <a:t>VisualStudio</a:t>
            </a:r>
            <a:endParaRPr lang="en-US" dirty="0"/>
          </a:p>
        </p:txBody>
      </p:sp>
    </p:spTree>
    <p:extLst>
      <p:ext uri="{BB962C8B-B14F-4D97-AF65-F5344CB8AC3E}">
        <p14:creationId xmlns:p14="http://schemas.microsoft.com/office/powerpoint/2010/main" val="47294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dirty="0"/>
              <a:t>$200 </a:t>
            </a:r>
            <a:r>
              <a:rPr lang="en-US" dirty="0" err="1"/>
              <a:t>na</a:t>
            </a:r>
            <a:r>
              <a:rPr lang="en-US" dirty="0"/>
              <a:t> 30dni </a:t>
            </a:r>
            <a:endParaRPr lang="en-US" dirty="0">
              <a:hlinkClick r:id="" action="ppaction://noaction"/>
            </a:endParaRPr>
          </a:p>
          <a:p>
            <a:pPr marL="0" indent="0">
              <a:buNone/>
            </a:pPr>
            <a:r>
              <a:rPr lang="en-US" dirty="0"/>
              <a:t>      https://azure.microsoft.com/en-us/free/</a:t>
            </a:r>
          </a:p>
          <a:p>
            <a:r>
              <a:rPr lang="en-US" dirty="0" err="1"/>
              <a:t>Wirtualna</a:t>
            </a:r>
            <a:r>
              <a:rPr lang="en-US" dirty="0"/>
              <a:t> </a:t>
            </a:r>
            <a:r>
              <a:rPr lang="en-US" dirty="0" err="1"/>
              <a:t>skalowana</a:t>
            </a:r>
            <a:r>
              <a:rPr lang="en-US" dirty="0"/>
              <a:t> </a:t>
            </a:r>
            <a:r>
              <a:rPr lang="en-US" dirty="0" err="1"/>
              <a:t>serwerownia</a:t>
            </a:r>
            <a:r>
              <a:rPr lang="en-US" dirty="0"/>
              <a:t> </a:t>
            </a:r>
            <a:r>
              <a:rPr lang="en-US" dirty="0" err="1"/>
              <a:t>na</a:t>
            </a:r>
            <a:r>
              <a:rPr lang="en-US" dirty="0"/>
              <a:t> </a:t>
            </a:r>
            <a:r>
              <a:rPr lang="en-US" dirty="0" err="1"/>
              <a:t>żądanie</a:t>
            </a:r>
          </a:p>
          <a:p>
            <a:r>
              <a:rPr lang="en-US" dirty="0" err="1"/>
              <a:t>Centra</a:t>
            </a:r>
            <a:r>
              <a:rPr lang="en-US" dirty="0"/>
              <a:t> </a:t>
            </a:r>
            <a:r>
              <a:rPr lang="en-US" dirty="0" err="1"/>
              <a:t>danych</a:t>
            </a:r>
            <a:r>
              <a:rPr lang="en-US" dirty="0"/>
              <a:t> </a:t>
            </a:r>
            <a:r>
              <a:rPr lang="en-US" dirty="0" err="1"/>
              <a:t>na</a:t>
            </a:r>
            <a:r>
              <a:rPr lang="en-US" dirty="0"/>
              <a:t> </a:t>
            </a:r>
            <a:r>
              <a:rPr lang="en-US" dirty="0" err="1"/>
              <a:t>całym</a:t>
            </a:r>
            <a:r>
              <a:rPr lang="en-US" dirty="0"/>
              <a:t> </a:t>
            </a:r>
            <a:r>
              <a:rPr lang="en-US" dirty="0" err="1"/>
              <a:t>świecie</a:t>
            </a:r>
            <a:r>
              <a:rPr lang="en-US" dirty="0"/>
              <a:t> (</a:t>
            </a:r>
            <a:r>
              <a:rPr lang="en-US" dirty="0" err="1"/>
              <a:t>Ameryka</a:t>
            </a:r>
            <a:r>
              <a:rPr lang="en-US" dirty="0"/>
              <a:t>, Europa, </a:t>
            </a:r>
            <a:r>
              <a:rPr lang="en-US" dirty="0" err="1"/>
              <a:t>Azja</a:t>
            </a:r>
            <a:r>
              <a:rPr lang="en-US" dirty="0"/>
              <a:t>)</a:t>
            </a:r>
          </a:p>
          <a:p>
            <a:r>
              <a:rPr lang="en-US" dirty="0"/>
              <a:t>Model </a:t>
            </a:r>
            <a:r>
              <a:rPr lang="en-US" dirty="0" err="1"/>
              <a:t>płatności</a:t>
            </a:r>
            <a:r>
              <a:rPr lang="en-US" dirty="0"/>
              <a:t> "Pay as you go"</a:t>
            </a:r>
          </a:p>
          <a:p>
            <a:pPr marL="0" indent="0">
              <a:buNone/>
            </a:pPr>
            <a:endParaRPr lang="en-US" dirty="0"/>
          </a:p>
          <a:p>
            <a:endParaRPr lang="en-US" dirty="0"/>
          </a:p>
        </p:txBody>
      </p:sp>
      <p:pic>
        <p:nvPicPr>
          <p:cNvPr id="4" name="Picture 3"/>
          <p:cNvPicPr>
            <a:picLocks noChangeAspect="1"/>
          </p:cNvPicPr>
          <p:nvPr/>
        </p:nvPicPr>
        <p:blipFill>
          <a:blip r:embed="rId3"/>
          <a:stretch>
            <a:fillRect/>
          </a:stretch>
        </p:blipFill>
        <p:spPr>
          <a:xfrm>
            <a:off x="3518852" y="581025"/>
            <a:ext cx="5174270" cy="710802"/>
          </a:xfrm>
          <a:prstGeom prst="rect">
            <a:avLst/>
          </a:prstGeom>
        </p:spPr>
      </p:pic>
    </p:spTree>
    <p:extLst>
      <p:ext uri="{BB962C8B-B14F-4D97-AF65-F5344CB8AC3E}">
        <p14:creationId xmlns:p14="http://schemas.microsoft.com/office/powerpoint/2010/main" val="150421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Manage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Portal WEB</a:t>
            </a:r>
          </a:p>
          <a:p>
            <a:r>
              <a:rPr lang="en-US" dirty="0"/>
              <a:t>Visual Studio</a:t>
            </a:r>
          </a:p>
          <a:p>
            <a:r>
              <a:rPr lang="en-US" dirty="0">
                <a:latin typeface="Calibri"/>
              </a:rPr>
              <a:t>PowerShell</a:t>
            </a:r>
          </a:p>
          <a:p>
            <a:r>
              <a:rPr lang="en-US" dirty="0">
                <a:latin typeface="Calibri"/>
              </a:rPr>
              <a:t>CLI (cross-platform)</a:t>
            </a:r>
          </a:p>
        </p:txBody>
      </p:sp>
      <p:pic>
        <p:nvPicPr>
          <p:cNvPr id="5" name="Picture 4"/>
          <p:cNvPicPr>
            <a:picLocks noChangeAspect="1"/>
          </p:cNvPicPr>
          <p:nvPr/>
        </p:nvPicPr>
        <p:blipFill>
          <a:blip r:embed="rId3"/>
          <a:stretch>
            <a:fillRect/>
          </a:stretch>
        </p:blipFill>
        <p:spPr>
          <a:xfrm>
            <a:off x="5051141" y="1685766"/>
            <a:ext cx="2096056" cy="4114800"/>
          </a:xfrm>
          <a:prstGeom prst="rect">
            <a:avLst/>
          </a:prstGeom>
        </p:spPr>
      </p:pic>
    </p:spTree>
    <p:extLst>
      <p:ext uri="{BB962C8B-B14F-4D97-AF65-F5344CB8AC3E}">
        <p14:creationId xmlns:p14="http://schemas.microsoft.com/office/powerpoint/2010/main" val="3131351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Microsoft Azure Automatyzacja za pomocą szablonów .json Azure &amp; używanie Visual Studio z Azure</vt:lpstr>
      <vt:lpstr>About Me</vt:lpstr>
      <vt:lpstr>Microsoft Azure User Group Poland</vt:lpstr>
      <vt:lpstr>Global Azure Bootcamp</vt:lpstr>
      <vt:lpstr>PowerPoint Presentation</vt:lpstr>
      <vt:lpstr>Pliki, linki, prezentacje</vt:lpstr>
      <vt:lpstr>Agenda</vt:lpstr>
      <vt:lpstr>PowerPoint Presentation</vt:lpstr>
      <vt:lpstr>Azure Manage</vt:lpstr>
      <vt:lpstr>Cloud Models</vt:lpstr>
      <vt:lpstr>Azure Resource Manager</vt:lpstr>
      <vt:lpstr>Azure Resource Group</vt:lpstr>
      <vt:lpstr>PowerPoint Presentation</vt:lpstr>
      <vt:lpstr>Gotowe szablony - .json</vt:lpstr>
      <vt:lpstr>Automation – Deploy .json</vt:lpstr>
      <vt:lpstr>.json</vt:lpstr>
      <vt:lpstr>Przykładowy .json</vt:lpstr>
      <vt:lpstr>PowerPoint Presentation</vt:lpstr>
      <vt:lpstr>9channel – ARM json automation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wprowadzenie do rozwiazań chmurowych</dc:title>
  <dc:creator/>
  <cp:lastModifiedBy/>
  <cp:revision>17</cp:revision>
  <dcterms:created xsi:type="dcterms:W3CDTF">2012-07-27T01:16:44Z</dcterms:created>
  <dcterms:modified xsi:type="dcterms:W3CDTF">2017-02-19T12:37:20Z</dcterms:modified>
</cp:coreProperties>
</file>