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7" r:id="rId3"/>
    <p:sldId id="285" r:id="rId4"/>
    <p:sldId id="322" r:id="rId5"/>
    <p:sldId id="334" r:id="rId6"/>
    <p:sldId id="282" r:id="rId7"/>
    <p:sldId id="257" r:id="rId8"/>
    <p:sldId id="319" r:id="rId9"/>
    <p:sldId id="302" r:id="rId10"/>
    <p:sldId id="321" r:id="rId11"/>
    <p:sldId id="323" r:id="rId12"/>
    <p:sldId id="324" r:id="rId13"/>
    <p:sldId id="325" r:id="rId14"/>
    <p:sldId id="326" r:id="rId15"/>
    <p:sldId id="336" r:id="rId16"/>
    <p:sldId id="329" r:id="rId17"/>
    <p:sldId id="332" r:id="rId18"/>
    <p:sldId id="327" r:id="rId19"/>
    <p:sldId id="330" r:id="rId20"/>
    <p:sldId id="331" r:id="rId21"/>
    <p:sldId id="328" r:id="rId22"/>
    <p:sldId id="337" r:id="rId23"/>
    <p:sldId id="333" r:id="rId24"/>
    <p:sldId id="258" r:id="rId25"/>
    <p:sldId id="335" r:id="rId26"/>
    <p:sldId id="315" r:id="rId2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199" autoAdjust="0"/>
  </p:normalViewPr>
  <p:slideViewPr>
    <p:cSldViewPr snapToGrid="0">
      <p:cViewPr varScale="1">
        <p:scale>
          <a:sx n="109" d="100"/>
          <a:sy n="109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9574-45D6-4E8B-8DAA-A9AFFB2692F0}" type="datetimeFigureOut">
              <a:rPr lang="pl-PL" smtClean="0"/>
              <a:t>2017-05-24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09C53-9324-49EA-BE47-5BC3C1A7610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0974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resource-manager/resource-group-using-tags#tags-and-billing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9C53-9324-49EA-BE47-5BC3C1A7610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6669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https://docs.microsoft.com/en-us/azure/azure-resource-manager/resource-group-using-tags#tags-and-billing</a:t>
            </a:r>
            <a:endParaRPr lang="en-US">
              <a:hlinkClick r:id="rId3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9C53-9324-49EA-BE47-5BC3C1A7610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2439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http://www.azurefieldnotes.com/2016/07/18/azure-resource-tagging-best-practices/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9C53-9324-49EA-BE47-5BC3C1A7610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9684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9C53-9324-49EA-BE47-5BC3C1A7610C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7954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9C53-9324-49EA-BE47-5BC3C1A7610C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6933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9C53-9324-49EA-BE47-5BC3C1A7610C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0172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9C53-9324-49EA-BE47-5BC3C1A7610C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93917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9C53-9324-49EA-BE47-5BC3C1A7610C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4787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9C53-9324-49EA-BE47-5BC3C1A7610C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8916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https://docs.microsoft.com/en-us/azure/azure-resource-manager/resource-group-using-tags#tags-and-billing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9C53-9324-49EA-BE47-5BC3C1A7610C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75664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9C53-9324-49EA-BE47-5BC3C1A7610C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8967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9C53-9324-49EA-BE47-5BC3C1A7610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1820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9C53-9324-49EA-BE47-5BC3C1A7610C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574370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9C53-9324-49EA-BE47-5BC3C1A7610C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6276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9C53-9324-49EA-BE47-5BC3C1A7610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9906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9C53-9324-49EA-BE47-5BC3C1A7610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9295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9C53-9324-49EA-BE47-5BC3C1A7610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6412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9C53-9324-49EA-BE47-5BC3C1A7610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4417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9C53-9324-49EA-BE47-5BC3C1A7610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9883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9C53-9324-49EA-BE47-5BC3C1A7610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0591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9C53-9324-49EA-BE47-5BC3C1A7610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1000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2017-05-24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652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2017-05-24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259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2017-05-24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884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2017-05-24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230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2017-05-24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51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2017-05-24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796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2017-05-24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7085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2017-05-24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258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2017-05-24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353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2017-05-24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040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29A8-6A29-40B5-BE2B-AF91392E4268}" type="datetimeFigureOut">
              <a:rPr lang="pl-PL" smtClean="0"/>
              <a:t>2017-05-24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641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E29A8-6A29-40B5-BE2B-AF91392E4268}" type="datetimeFigureOut">
              <a:rPr lang="pl-PL" smtClean="0"/>
              <a:t>2017-05-24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276C0-68C9-48B8-A401-A655081E881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476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ankieta.justcloud.p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ugp.justcloud.pl" TargetMode="External"/><Relationship Id="rId4" Type="http://schemas.openxmlformats.org/officeDocument/2006/relationships/hyperlink" Target="http://prelegent.justcloud.p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Microsoft-Azure-Users-Group-Poland/even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azureug.org" TargetMode="External"/><Relationship Id="rId4" Type="http://schemas.openxmlformats.org/officeDocument/2006/relationships/hyperlink" Target="https://www.facebook.com/groups/azureugp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poland.azurewebsites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://slack.justcloud.p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ankieta.justcloud.p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maugp.justcloud.pl" TargetMode="External"/><Relationship Id="rId4" Type="http://schemas.openxmlformats.org/officeDocument/2006/relationships/hyperlink" Target="http://prelegent.justcloud.p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justcloud.pl&#8203;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dpl" TargetMode="External"/><Relationship Id="rId4" Type="http://schemas.openxmlformats.org/officeDocument/2006/relationships/hyperlink" Target="https://facebook.com/justcloudp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2200076933"/>
              </p:ext>
            </p:extLst>
          </p:nvPr>
        </p:nvSpPr>
        <p:spPr/>
        <p:txBody>
          <a:bodyPr>
            <a:normAutofit/>
          </a:bodyPr>
          <a:lstStyle/>
          <a:p>
            <a:r>
              <a:rPr lang="pl-PL" sz="4800" b="1" dirty="0"/>
              <a:t>[WRO] 6 spotkanie Microsoft </a:t>
            </a:r>
            <a:r>
              <a:rPr lang="pl-PL" sz="4800" b="1" dirty="0" err="1"/>
              <a:t>Azure</a:t>
            </a:r>
            <a:r>
              <a:rPr lang="pl-PL" sz="4800" b="1" dirty="0"/>
              <a:t> User </a:t>
            </a:r>
            <a:r>
              <a:rPr lang="pl-PL" sz="4800" b="1" dirty="0" err="1"/>
              <a:t>Group</a:t>
            </a:r>
            <a:r>
              <a:rPr lang="pl-PL" sz="4800" b="1" dirty="0"/>
              <a:t> Poland we Wrocławiu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Piotr Rogala</a:t>
            </a:r>
          </a:p>
        </p:txBody>
      </p:sp>
      <p:pic>
        <p:nvPicPr>
          <p:cNvPr id="19" name="Obraz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790" y="5642375"/>
            <a:ext cx="2559258" cy="1057826"/>
          </a:xfrm>
          <a:prstGeom prst="rect">
            <a:avLst/>
          </a:prstGeom>
        </p:spPr>
      </p:pic>
      <p:pic>
        <p:nvPicPr>
          <p:cNvPr id="20" name="Obraz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00" y="5552669"/>
            <a:ext cx="3244135" cy="1177028"/>
          </a:xfrm>
          <a:prstGeom prst="rect">
            <a:avLst/>
          </a:prstGeom>
        </p:spPr>
      </p:pic>
      <p:pic>
        <p:nvPicPr>
          <p:cNvPr id="21" name="Obraz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889" y="5816719"/>
            <a:ext cx="2857500" cy="609600"/>
          </a:xfrm>
          <a:prstGeom prst="rect">
            <a:avLst/>
          </a:prstGeom>
        </p:spPr>
      </p:pic>
      <p:pic>
        <p:nvPicPr>
          <p:cNvPr id="22" name="Obraz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127" y="5682095"/>
            <a:ext cx="3274141" cy="878848"/>
          </a:xfrm>
          <a:prstGeom prst="rect">
            <a:avLst/>
          </a:prstGeom>
        </p:spPr>
      </p:pic>
      <p:sp>
        <p:nvSpPr>
          <p:cNvPr id="24" name="Podtytuł 2"/>
          <p:cNvSpPr txBox="1">
            <a:spLocks/>
          </p:cNvSpPr>
          <p:nvPr/>
        </p:nvSpPr>
        <p:spPr>
          <a:xfrm>
            <a:off x="5361038" y="6600663"/>
            <a:ext cx="1469923" cy="463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600" b="1" dirty="0"/>
              <a:t>Partnerzy</a:t>
            </a:r>
          </a:p>
        </p:txBody>
      </p:sp>
    </p:spTree>
    <p:extLst>
      <p:ext uri="{BB962C8B-B14F-4D97-AF65-F5344CB8AC3E}">
        <p14:creationId xmlns:p14="http://schemas.microsoft.com/office/powerpoint/2010/main" val="3640714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776096105"/>
              </p:ext>
            </p:extLst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965901614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Azure</a:t>
            </a:r>
          </a:p>
          <a:p>
            <a:r>
              <a:rPr lang="en-US" dirty="0"/>
              <a:t>Visual Studio Deployment</a:t>
            </a:r>
            <a:endParaRPr/>
          </a:p>
          <a:p>
            <a:r>
              <a:rPr lang="en-US" dirty="0"/>
              <a:t>Tags in Azure</a:t>
            </a:r>
          </a:p>
          <a:p>
            <a:r>
              <a:rPr lang="en-US" dirty="0"/>
              <a:t>How to work with tags</a:t>
            </a:r>
          </a:p>
          <a:p>
            <a:r>
              <a:rPr lang="en-US" dirty="0"/>
              <a:t>How to tagging</a:t>
            </a:r>
          </a:p>
          <a:p>
            <a:r>
              <a:rPr lang="en-US" dirty="0"/>
              <a:t>How to find tags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192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251258145"/>
              </p:ext>
            </p:extLst>
          </p:nvPr>
        </p:nvSpPr>
        <p:spPr/>
        <p:txBody>
          <a:bodyPr/>
          <a:lstStyle/>
          <a:p>
            <a:r>
              <a:rPr lang="en-US" dirty="0"/>
              <a:t>Azure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886674192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Platforma IaaS, PaaS, SaaS</a:t>
            </a:r>
          </a:p>
          <a:p>
            <a:r>
              <a:rPr lang="en-US" dirty="0"/>
              <a:t>Chmura Publiczna Microsoft</a:t>
            </a:r>
          </a:p>
          <a:p>
            <a:r>
              <a:rPr lang="en-US" dirty="0"/>
              <a:t>Skalowalność</a:t>
            </a:r>
          </a:p>
          <a:p>
            <a:r>
              <a:rPr lang="en-US" dirty="0"/>
              <a:t>Różnorodność gotowych serwisów</a:t>
            </a:r>
          </a:p>
          <a:p>
            <a:r>
              <a:rPr lang="en-US" dirty="0"/>
              <a:t>Możliwość administrowania za pomocą API</a:t>
            </a:r>
            <a:endParaRPr dirty="0"/>
          </a:p>
          <a:p>
            <a:r>
              <a:rPr lang="en-US" dirty="0"/>
              <a:t>Możliwość Automatyzacji za pomocą szablonów ARM oraz VSTS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499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07868760"/>
              </p:ext>
            </p:extLst>
          </p:nvPr>
        </p:nvSpPr>
        <p:spPr/>
        <p:txBody>
          <a:bodyPr/>
          <a:lstStyle/>
          <a:p>
            <a:r>
              <a:rPr lang="en-US" dirty="0"/>
              <a:t>Visual Studio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65849795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VS 2017 (Free)</a:t>
            </a:r>
            <a:endParaRPr lang="en-US" dirty="0" err="1"/>
          </a:p>
          <a:p>
            <a:r>
              <a:rPr lang="en-US" dirty="0"/>
              <a:t>Dostępne gotowe szablony (GIT)</a:t>
            </a:r>
          </a:p>
          <a:p>
            <a:r>
              <a:rPr lang="en-US" dirty="0"/>
              <a:t>Interfejs ułatwiający pracę z szablonami (Json Outline)</a:t>
            </a:r>
          </a:p>
          <a:p>
            <a:r>
              <a:rPr lang="en-US" dirty="0"/>
              <a:t>Deploy'owanie z VS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685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455097347"/>
              </p:ext>
            </p:extLst>
          </p:nvPr>
        </p:nvSpPr>
        <p:spPr/>
        <p:txBody>
          <a:bodyPr/>
          <a:lstStyle/>
          <a:p>
            <a:r>
              <a:rPr lang="en-US" dirty="0"/>
              <a:t>Tags in Azure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710651666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Ułatwionie w odnajdowanie zasobów</a:t>
            </a:r>
          </a:p>
          <a:p>
            <a:r>
              <a:rPr lang="en-US" dirty="0"/>
              <a:t>Ułatwienia przy rozliczeniach / bilingach</a:t>
            </a:r>
          </a:p>
          <a:p>
            <a:r>
              <a:rPr lang="en-US" dirty="0"/>
              <a:t>Czasochłonne</a:t>
            </a:r>
          </a:p>
          <a:p>
            <a:r>
              <a:rPr lang="en-US" dirty="0"/>
              <a:t>Tagi mają wsparcie dla wszystkich zasobów w ARM</a:t>
            </a:r>
          </a:p>
          <a:p>
            <a:r>
              <a:rPr lang="en-US" dirty="0"/>
              <a:t>Max 15 tagów</a:t>
            </a:r>
          </a:p>
          <a:p>
            <a:r>
              <a:rPr lang="en-US" dirty="0"/>
              <a:t>Ograniczenie Key/Value do 512/256 znaków</a:t>
            </a:r>
          </a:p>
          <a:p>
            <a:r>
              <a:rPr lang="en-US" dirty="0"/>
              <a:t>Nie są dziedziczone</a:t>
            </a:r>
          </a:p>
          <a:p>
            <a:r>
              <a:rPr lang="en-US" dirty="0"/>
              <a:t>Tagi są dodawane do taksonomi subsktypcji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277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950313831"/>
              </p:ext>
            </p:extLst>
          </p:nvPr>
        </p:nvSpPr>
        <p:spPr/>
        <p:txBody>
          <a:bodyPr/>
          <a:lstStyle/>
          <a:p>
            <a:r>
              <a:rPr lang="en-US" dirty="0"/>
              <a:t>How to work with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881608046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Pamiętać</a:t>
            </a:r>
          </a:p>
          <a:p>
            <a:pPr lvl="1"/>
            <a:r>
              <a:rPr lang="en-US" dirty="0"/>
              <a:t>Klient</a:t>
            </a:r>
            <a:endParaRPr dirty="0"/>
          </a:p>
          <a:p>
            <a:pPr lvl="1"/>
            <a:r>
              <a:rPr lang="en-US" dirty="0"/>
              <a:t>Zamówienie</a:t>
            </a:r>
          </a:p>
          <a:p>
            <a:pPr lvl="1"/>
            <a:r>
              <a:rPr lang="en-US" dirty="0"/>
              <a:t>Rodzaj ENV</a:t>
            </a:r>
          </a:p>
          <a:p>
            <a:r>
              <a:rPr lang="en-US" dirty="0"/>
              <a:t>Powershell / CLI</a:t>
            </a:r>
          </a:p>
          <a:p>
            <a:r>
              <a:rPr lang="en-US" dirty="0"/>
              <a:t>Json</a:t>
            </a:r>
          </a:p>
          <a:p>
            <a:r>
              <a:rPr lang="en-US" dirty="0"/>
              <a:t>Joby - Automation</a:t>
            </a:r>
          </a:p>
        </p:txBody>
      </p:sp>
    </p:spTree>
    <p:extLst>
      <p:ext uri="{BB962C8B-B14F-4D97-AF65-F5344CB8AC3E}">
        <p14:creationId xmlns:p14="http://schemas.microsoft.com/office/powerpoint/2010/main" val="3392248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659234655"/>
              </p:ext>
            </p:extLst>
          </p:nvPr>
        </p:nvSpPr>
        <p:spPr/>
        <p:txBody>
          <a:bodyPr/>
          <a:lstStyle/>
          <a:p>
            <a:r>
              <a:rPr lang="en-US" dirty="0"/>
              <a:t>Good practices</a:t>
            </a:r>
            <a:endParaRPr lang="en-US" dirty="0" err="1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5641779"/>
              </p:ext>
            </p:extLst>
          </p:nvPr>
        </p:nvGraphicFramePr>
        <p:xfrm>
          <a:off x="361950" y="1562100"/>
          <a:ext cx="11372847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7874">
                  <a:extLst>
                    <a:ext uri="{9D8B030D-6E8A-4147-A177-3AD203B41FA5}">
                      <a16:colId xmlns:a16="http://schemas.microsoft.com/office/drawing/2014/main" val="1889423874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3207602778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1671827033"/>
                    </a:ext>
                  </a:extLst>
                </a:gridCol>
                <a:gridCol w="1990724">
                  <a:extLst>
                    <a:ext uri="{9D8B030D-6E8A-4147-A177-3AD203B41FA5}">
                      <a16:colId xmlns:a16="http://schemas.microsoft.com/office/drawing/2014/main" val="2408698203"/>
                    </a:ext>
                  </a:extLst>
                </a:gridCol>
                <a:gridCol w="2819399">
                  <a:extLst>
                    <a:ext uri="{9D8B030D-6E8A-4147-A177-3AD203B41FA5}">
                      <a16:colId xmlns:a16="http://schemas.microsoft.com/office/drawing/2014/main" val="2838203554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Tag Name</a:t>
                      </a:r>
                      <a:endParaRPr lang="en-US" sz="1400">
                        <a:effectLst/>
                      </a:endParaRPr>
                    </a:p>
                  </a:txBody>
                  <a:tcPr marL="95250" marR="14287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State</a:t>
                      </a:r>
                      <a:endParaRPr lang="en-US" sz="1400">
                        <a:effectLst/>
                      </a:endParaRPr>
                    </a:p>
                  </a:txBody>
                  <a:tcPr marL="95250" marR="14287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Description</a:t>
                      </a:r>
                      <a:endParaRPr lang="en-US" sz="1400">
                        <a:effectLst/>
                      </a:endParaRPr>
                    </a:p>
                  </a:txBody>
                  <a:tcPr marL="95250" marR="14287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Tag Value</a:t>
                      </a:r>
                      <a:endParaRPr lang="en-US" sz="1400">
                        <a:effectLst/>
                      </a:endParaRPr>
                    </a:p>
                  </a:txBody>
                  <a:tcPr marL="95250" marR="142875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Example</a:t>
                      </a:r>
                      <a:endParaRPr lang="en-US" sz="1400">
                        <a:effectLst/>
                      </a:endParaRPr>
                    </a:p>
                  </a:txBody>
                  <a:tcPr marL="95250" marR="142875" marT="66675" marB="66675"/>
                </a:tc>
                <a:extLst>
                  <a:ext uri="{0D108BD9-81ED-4DB2-BD59-A6C34878D82A}">
                    <a16:rowId xmlns:a16="http://schemas.microsoft.com/office/drawing/2014/main" val="1218147557"/>
                  </a:ext>
                </a:extLst>
              </a:tr>
              <a:tr h="69532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AppTaxonomy</a:t>
                      </a:r>
                      <a:endParaRPr lang="en-US" sz="1400">
                        <a:effectLst/>
                      </a:endParaRP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Required</a:t>
                      </a:r>
                      <a:endParaRPr lang="en-US" sz="1400">
                        <a:effectLst/>
                      </a:endParaRP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Provides information on who owns the resource group and what purpose it serves within their application</a:t>
                      </a:r>
                      <a:endParaRPr lang="en-US" sz="1400">
                        <a:effectLst/>
                      </a:endParaRP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Org\App\Environment</a:t>
                      </a:r>
                      <a:endParaRPr lang="en-US" sz="1400">
                        <a:effectLst/>
                      </a:endParaRP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USOPS</a:t>
                      </a:r>
                      <a:r>
                        <a:rPr lang="en-US" sz="1600" dirty="0">
                          <a:effectLst/>
                        </a:rPr>
                        <a:t>\Finance\Payroll\PayrollTestEnv1</a:t>
                      </a:r>
                      <a:endParaRPr lang="en-US" sz="1400">
                        <a:effectLst/>
                      </a:endParaRPr>
                    </a:p>
                    <a:p>
                      <a:pPr algn="l" fontAlgn="t"/>
                      <a:endParaRPr lang="en-US" sz="1600" dirty="0">
                        <a:effectLst/>
                      </a:endParaRPr>
                    </a:p>
                  </a:txBody>
                  <a:tcPr marL="95250" marR="95250" marT="66675" marB="66675"/>
                </a:tc>
                <a:extLst>
                  <a:ext uri="{0D108BD9-81ED-4DB2-BD59-A6C34878D82A}">
                    <a16:rowId xmlns:a16="http://schemas.microsoft.com/office/drawing/2014/main" val="1675804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MaintenanceWindow</a:t>
                      </a:r>
                      <a:endParaRPr lang="en-US" sz="1400">
                        <a:effectLst/>
                      </a:endParaRP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Optional</a:t>
                      </a:r>
                      <a:endParaRPr lang="en-US" sz="1400">
                        <a:effectLst/>
                      </a:endParaRP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Provides a window during which patch and other impacting maintenance can be performed</a:t>
                      </a:r>
                      <a:endParaRPr lang="en-US" sz="1400">
                        <a:effectLst/>
                      </a:endParaRP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Window in UTC “</a:t>
                      </a:r>
                      <a:r>
                        <a:rPr lang="en-US" sz="1600" dirty="0" err="1">
                          <a:effectLst/>
                        </a:rPr>
                        <a:t>day:hour</a:t>
                      </a:r>
                      <a:r>
                        <a:rPr lang="en-US" sz="1600" dirty="0">
                          <a:effectLst/>
                        </a:rPr>
                        <a:t>:minute-</a:t>
                      </a:r>
                      <a:r>
                        <a:rPr lang="en-US" sz="1600" dirty="0" err="1">
                          <a:effectLst/>
                        </a:rPr>
                        <a:t>day:hour</a:t>
                      </a:r>
                      <a:r>
                        <a:rPr lang="en-US" sz="1600" dirty="0">
                          <a:effectLst/>
                        </a:rPr>
                        <a:t>:minute”</a:t>
                      </a:r>
                      <a:endParaRPr lang="en-US" sz="1400">
                        <a:effectLst/>
                      </a:endParaRP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Tue:04:00-Tue:04:30</a:t>
                      </a:r>
                      <a:endParaRPr lang="en-US" sz="1400">
                        <a:effectLst/>
                      </a:endParaRPr>
                    </a:p>
                  </a:txBody>
                  <a:tcPr marL="95250" marR="95250" marT="66675" marB="66675"/>
                </a:tc>
                <a:extLst>
                  <a:ext uri="{0D108BD9-81ED-4DB2-BD59-A6C34878D82A}">
                    <a16:rowId xmlns:a16="http://schemas.microsoft.com/office/drawing/2014/main" val="737230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EnvironmentType</a:t>
                      </a:r>
                      <a:endParaRPr lang="en-US" sz="1400">
                        <a:effectLst/>
                      </a:endParaRP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Required</a:t>
                      </a:r>
                      <a:endParaRPr lang="en-US" sz="1400">
                        <a:effectLst/>
                      </a:endParaRP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Provides information on what the resource group is used for (useful for maintenance, policy enforcement, chargeback, etc.)</a:t>
                      </a:r>
                      <a:endParaRPr lang="en-US" sz="1400">
                        <a:effectLst/>
                      </a:endParaRP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Dev, Test, UAT, Prod</a:t>
                      </a:r>
                      <a:endParaRPr lang="en-US" sz="1400">
                        <a:effectLst/>
                      </a:endParaRP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Test</a:t>
                      </a:r>
                      <a:endParaRPr lang="en-US" sz="1400">
                        <a:effectLst/>
                      </a:endParaRPr>
                    </a:p>
                  </a:txBody>
                  <a:tcPr marL="95250" marR="95250" marT="66675" marB="66675"/>
                </a:tc>
                <a:extLst>
                  <a:ext uri="{0D108BD9-81ED-4DB2-BD59-A6C34878D82A}">
                    <a16:rowId xmlns:a16="http://schemas.microsoft.com/office/drawing/2014/main" val="3087046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BillingIdentifier</a:t>
                      </a:r>
                      <a:endParaRPr lang="en-US" sz="1400">
                        <a:effectLst/>
                      </a:endParaRP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Required</a:t>
                      </a:r>
                      <a:endParaRPr lang="en-US" sz="1400">
                        <a:effectLst/>
                      </a:endParaRP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Provides a charge code or cost center to attribute the bill for the resources too</a:t>
                      </a:r>
                      <a:endParaRPr lang="en-US" sz="1400">
                        <a:effectLst/>
                      </a:endParaRP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Cost center</a:t>
                      </a:r>
                      <a:endParaRPr lang="en-US" sz="1400">
                        <a:effectLst/>
                      </a:endParaRP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34821 / client</a:t>
                      </a:r>
                      <a:endParaRPr lang="en-US" sz="1400">
                        <a:effectLst/>
                      </a:endParaRPr>
                    </a:p>
                  </a:txBody>
                  <a:tcPr marL="95250" marR="95250" marT="66675" marB="66675"/>
                </a:tc>
                <a:extLst>
                  <a:ext uri="{0D108BD9-81ED-4DB2-BD59-A6C34878D82A}">
                    <a16:rowId xmlns:a16="http://schemas.microsoft.com/office/drawing/2014/main" val="39554423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 err="1">
                          <a:effectLst/>
                        </a:rPr>
                        <a:t>ExpirationDate</a:t>
                      </a:r>
                      <a:endParaRPr lang="en-US" sz="1400">
                        <a:effectLst/>
                      </a:endParaRP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Optional</a:t>
                      </a:r>
                      <a:endParaRPr lang="en-US" sz="1400">
                        <a:effectLst/>
                      </a:endParaRP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Provides a date when the environment is expected to be removed by so that reporting can be done to confirm if an environment is still needed</a:t>
                      </a:r>
                      <a:endParaRPr lang="en-US" sz="1400">
                        <a:effectLst/>
                      </a:endParaRP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Expiration Date in UTC</a:t>
                      </a:r>
                      <a:endParaRPr lang="en-US" sz="1400">
                        <a:effectLst/>
                      </a:endParaRPr>
                    </a:p>
                  </a:txBody>
                  <a:tcPr marL="95250" marR="95250" marT="66675" marB="6667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2016-06-15T00:0</a:t>
                      </a:r>
                      <a:endParaRPr lang="en-US" sz="1400">
                        <a:effectLst/>
                      </a:endParaRPr>
                    </a:p>
                  </a:txBody>
                  <a:tcPr marL="95250" marR="95250" marT="66675" marB="66675"/>
                </a:tc>
                <a:extLst>
                  <a:ext uri="{0D108BD9-81ED-4DB2-BD59-A6C34878D82A}">
                    <a16:rowId xmlns:a16="http://schemas.microsoft.com/office/drawing/2014/main" val="3834245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896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984893182"/>
              </p:ext>
            </p:extLst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41204419"/>
              </p:ext>
            </p:extLst>
          </p:nvPr>
        </p:nvSpPr>
        <p:spPr>
          <a:xfrm>
            <a:off x="838200" y="3990975"/>
            <a:ext cx="10515600" cy="192783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US" b="1" dirty="0"/>
              <a:t>Environment</a:t>
            </a:r>
            <a:r>
              <a:rPr lang="en-US" dirty="0"/>
              <a:t>: PROD</a:t>
            </a:r>
          </a:p>
        </p:txBody>
      </p:sp>
      <p:pic>
        <p:nvPicPr>
          <p:cNvPr id="5" name="Picture 5" descr="Screenshot from 2017-05-21 15-03-2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24" y="2419350"/>
            <a:ext cx="11456942" cy="1640428"/>
          </a:xfrm>
          <a:prstGeom prst="rect">
            <a:avLst/>
          </a:prstGeom>
        </p:spPr>
      </p:pic>
      <p:pic>
        <p:nvPicPr>
          <p:cNvPr id="4" name="Picture 5" descr="Screenshot from 2017-05-21 13-55-5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12" y="5076825"/>
            <a:ext cx="10069881" cy="1310066"/>
          </a:xfrm>
          <a:prstGeom prst="rect">
            <a:avLst/>
          </a:prstGeom>
        </p:spPr>
      </p:pic>
      <p:sp>
        <p:nvSpPr>
          <p:cNvPr id="6" name="TextBox 5"/>
          <p:cNvSpPr txBox="1"/>
          <p:nvPr>
            <p:extLst>
              <p:ext uri="{D42A27DB-BD31-4B8C-83A1-F6EECF244321}">
                <p14:modId xmlns:p14="http://schemas.microsoft.com/office/powerpoint/2010/main" val="234614930"/>
              </p:ext>
            </p:extLst>
          </p:nvPr>
        </p:nvSpPr>
        <p:spPr>
          <a:xfrm>
            <a:off x="838200" y="1609725"/>
            <a:ext cx="10594975" cy="9541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 sz="2800" b="1" dirty="0">
                <a:cs typeface="Arial"/>
              </a:rPr>
              <a:t>Name</a:t>
            </a:r>
            <a:r>
              <a:rPr lang="en-US" sz="2800" dirty="0">
                <a:cs typeface="Arial"/>
              </a:rPr>
              <a:t>: Location​</a:t>
            </a:r>
          </a:p>
          <a:p>
            <a:pPr>
              <a:buChar char="•"/>
            </a:pPr>
            <a:r>
              <a:rPr lang="en-US" sz="2800" b="1" dirty="0">
                <a:cs typeface="Arial"/>
              </a:rPr>
              <a:t>Value</a:t>
            </a:r>
            <a:r>
              <a:rPr lang="en-US" sz="2800" dirty="0">
                <a:cs typeface="Arial"/>
              </a:rPr>
              <a:t>: Wroclaw​</a:t>
            </a:r>
          </a:p>
        </p:txBody>
      </p:sp>
    </p:spTree>
    <p:extLst>
      <p:ext uri="{BB962C8B-B14F-4D97-AF65-F5344CB8AC3E}">
        <p14:creationId xmlns:p14="http://schemas.microsoft.com/office/powerpoint/2010/main" val="3943905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  <p:extLst/>
          </p:nvPr>
        </p:nvSpPr>
        <p:spPr>
          <a:xfrm>
            <a:off x="780982" y="270510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FFF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24212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455862147"/>
              </p:ext>
            </p:extLst>
          </p:nvPr>
        </p:nvSpPr>
        <p:spPr/>
        <p:txBody>
          <a:bodyPr/>
          <a:lstStyle/>
          <a:p>
            <a:r>
              <a:rPr lang="en-US" dirty="0"/>
              <a:t>How to tagging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4014246631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Podczas deployment'u</a:t>
            </a:r>
          </a:p>
          <a:p>
            <a:r>
              <a:rPr lang="en-US" dirty="0"/>
              <a:t>Powershell</a:t>
            </a:r>
          </a:p>
          <a:p>
            <a:r>
              <a:rPr lang="en-US" dirty="0"/>
              <a:t>CLI</a:t>
            </a:r>
          </a:p>
          <a:p>
            <a:r>
              <a:rPr lang="en-US" dirty="0"/>
              <a:t>Portal</a:t>
            </a:r>
          </a:p>
        </p:txBody>
      </p:sp>
    </p:spTree>
    <p:extLst>
      <p:ext uri="{BB962C8B-B14F-4D97-AF65-F5344CB8AC3E}">
        <p14:creationId xmlns:p14="http://schemas.microsoft.com/office/powerpoint/2010/main" val="3600620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1657632400"/>
              </p:ext>
            </p:extLst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854348178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PowerShell</a:t>
            </a:r>
          </a:p>
          <a:p>
            <a:pPr marL="0" indent="0">
              <a:buNone/>
            </a:pPr>
            <a:r>
              <a:rPr lang="en-US" dirty="0"/>
              <a:t>Set-AzureRmResource -ResourceGroupName GAB2 -Name MyWindowsVM -ResourceType "Microsoft.Compute/VirtualMachines" -Tag $tags</a:t>
            </a:r>
            <a:endParaRPr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Json</a:t>
            </a:r>
          </a:p>
          <a:p>
            <a:pPr>
              <a:buNone/>
            </a:pPr>
            <a:r>
              <a:rPr lang="en-US" dirty="0"/>
              <a:t>      "tags": {</a:t>
            </a:r>
            <a:endParaRPr dirty="0"/>
          </a:p>
          <a:p>
            <a:pPr>
              <a:buNone/>
            </a:pPr>
            <a:r>
              <a:rPr lang="en-US" dirty="0"/>
              <a:t>        "ENV": "PROD"</a:t>
            </a:r>
            <a:endParaRPr dirty="0"/>
          </a:p>
          <a:p>
            <a:pPr>
              <a:buNone/>
            </a:pPr>
            <a:r>
              <a:rPr lang="en-US" dirty="0"/>
              <a:t>      },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097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Sponsor spotkania:</a:t>
            </a:r>
            <a:endParaRPr lang="en-GB" dirty="0"/>
          </a:p>
        </p:txBody>
      </p:sp>
      <p:sp>
        <p:nvSpPr>
          <p:cNvPr id="4" name="Prostokąt 3"/>
          <p:cNvSpPr/>
          <p:nvPr/>
        </p:nvSpPr>
        <p:spPr>
          <a:xfrm>
            <a:off x="3814445" y="5053772"/>
            <a:ext cx="36682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800" dirty="0"/>
              <a:t>web: </a:t>
            </a:r>
            <a:r>
              <a:rPr lang="en-GB" sz="2800" b="1" dirty="0"/>
              <a:t>https://</a:t>
            </a:r>
            <a:r>
              <a:rPr lang="pl-PL" sz="2800" b="1" dirty="0"/>
              <a:t>unit4.com</a:t>
            </a:r>
            <a:endParaRPr lang="en-GB" sz="2800" b="1" dirty="0"/>
          </a:p>
        </p:txBody>
      </p:sp>
      <p:pic>
        <p:nvPicPr>
          <p:cNvPr id="1028" name="Picture 4" descr="Image result for unit4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225" y="2251336"/>
            <a:ext cx="6797201" cy="261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354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730076986"/>
              </p:ext>
            </p:extLst>
          </p:nvPr>
        </p:nvSpPr>
        <p:spPr>
          <a:xfrm>
            <a:off x="780982" y="270510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FFF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50699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2521968364"/>
              </p:ext>
            </p:extLst>
          </p:nvPr>
        </p:nvSpPr>
        <p:spPr/>
        <p:txBody>
          <a:bodyPr/>
          <a:lstStyle/>
          <a:p>
            <a:r>
              <a:rPr lang="en-US" dirty="0"/>
              <a:t>How to find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325218919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Get-AzureRmResource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(Get-AzureRmResource -ResourceGroupName </a:t>
            </a:r>
            <a:r>
              <a:rPr lang="en-US" b="1" dirty="0"/>
              <a:t>XXX</a:t>
            </a:r>
            <a:r>
              <a:rPr lang="en-US" dirty="0"/>
              <a:t> -Name </a:t>
            </a:r>
            <a:r>
              <a:rPr lang="en-US" b="1" dirty="0"/>
              <a:t>RESOURCE</a:t>
            </a:r>
            <a:r>
              <a:rPr lang="en-US" dirty="0"/>
              <a:t>).Tags</a:t>
            </a:r>
            <a:endParaRPr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(Find-AzureRmResource -TagName </a:t>
            </a:r>
            <a:r>
              <a:rPr lang="en-US" b="1" dirty="0"/>
              <a:t>KEY </a:t>
            </a:r>
            <a:r>
              <a:rPr lang="en-US" dirty="0"/>
              <a:t>-TagValue</a:t>
            </a:r>
            <a:r>
              <a:rPr lang="en-US" b="1" dirty="0"/>
              <a:t> VALUE</a:t>
            </a:r>
            <a:r>
              <a:rPr lang="en-US" dirty="0"/>
              <a:t>).Name</a:t>
            </a:r>
            <a:endParaRPr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7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074199722"/>
              </p:ext>
            </p:extLst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7" name="Picture 7" descr="Screenshot from 2017-05-23 20-05-2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2686050"/>
            <a:ext cx="6891866" cy="3865662"/>
          </a:xfrm>
          <a:prstGeom prst="rect">
            <a:avLst/>
          </a:prstGeom>
        </p:spPr>
      </p:pic>
      <p:pic>
        <p:nvPicPr>
          <p:cNvPr id="4" name="Picture 4" descr="Screenshot from 2017-05-23 20-04-02.pn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62475" y="133350"/>
            <a:ext cx="7500055" cy="405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43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  <p:extLst/>
          </p:nvPr>
        </p:nvSpPr>
        <p:spPr>
          <a:xfrm>
            <a:off x="780982" y="270510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FFF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77875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3407425" y="3810000"/>
            <a:ext cx="5379309" cy="820169"/>
          </a:xfrm>
        </p:spPr>
        <p:txBody>
          <a:bodyPr>
            <a:normAutofit/>
          </a:bodyPr>
          <a:lstStyle/>
          <a:p>
            <a:r>
              <a:rPr lang="pl-PL" sz="4000" b="1" dirty="0"/>
              <a:t>Dziękuję za uwagę!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  <p:extLst>
              <p:ext uri="{D42A27DB-BD31-4B8C-83A1-F6EECF244321}">
                <p14:modId xmlns:p14="http://schemas.microsoft.com/office/powerpoint/2010/main" val="2820729736"/>
              </p:ext>
            </p:extLst>
          </p:nvPr>
        </p:nvSpPr>
        <p:spPr>
          <a:xfrm>
            <a:off x="4369867" y="4752975"/>
            <a:ext cx="3453974" cy="79125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 sz="2800" dirty="0"/>
              <a:t>piotr@justcloud.pl</a:t>
            </a:r>
            <a:endParaRPr lang="en-US" sz="280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496" y="295275"/>
            <a:ext cx="3244135" cy="1177028"/>
          </a:xfrm>
          <a:prstGeom prst="rect">
            <a:avLst/>
          </a:prstGeom>
        </p:spPr>
      </p:pic>
      <p:sp>
        <p:nvSpPr>
          <p:cNvPr id="10" name="Tytuł 1"/>
          <p:cNvSpPr txBox="1">
            <a:spLocks/>
          </p:cNvSpPr>
          <p:nvPr/>
        </p:nvSpPr>
        <p:spPr>
          <a:xfrm>
            <a:off x="838199" y="21770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9600" b="1" dirty="0" err="1"/>
              <a:t>Questions</a:t>
            </a:r>
            <a:r>
              <a:rPr lang="pl-PL" sz="96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26277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4349"/>
            <a:ext cx="10515600" cy="52426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Ankieta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000" dirty="0">
                <a:hlinkClick r:id="rId3"/>
              </a:rPr>
              <a:t>http://ankieta.justcloud.pl</a:t>
            </a:r>
            <a:endParaRPr lang="en-US" sz="4000" dirty="0"/>
          </a:p>
          <a:p>
            <a:pPr marL="0" indent="0" algn="ctr">
              <a:buNone/>
            </a:pPr>
            <a:r>
              <a:rPr lang="en-US" sz="4000" b="1" dirty="0"/>
              <a:t>Formularz prelegenta</a:t>
            </a:r>
            <a:endParaRPr sz="4000" b="1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000" dirty="0">
                <a:hlinkClick r:id="rId4"/>
              </a:rPr>
              <a:t>http://prelegent.justcloud.pl</a:t>
            </a:r>
            <a:endParaRPr sz="400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4000" b="1" dirty="0"/>
              <a:t>Presentations</a:t>
            </a:r>
            <a:endParaRPr lang="en-US" sz="4000" dirty="0"/>
          </a:p>
          <a:p>
            <a:pPr algn="ctr">
              <a:buNone/>
            </a:pPr>
            <a:r>
              <a:rPr lang="en-US" sz="4000" dirty="0">
                <a:hlinkClick r:id="rId5"/>
              </a:rPr>
              <a:t>http://maugp.justcloud.pl</a:t>
            </a:r>
            <a:r>
              <a:rPr lang="en-US" sz="4000" dirty="0"/>
              <a:t> </a:t>
            </a:r>
            <a:endParaRPr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84860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155806272"/>
              </p:ext>
            </p:extLst>
          </p:nvPr>
        </p:nvSpPr>
        <p:spPr>
          <a:xfrm>
            <a:off x="888534" y="143189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buNone/>
            </a:pPr>
            <a:r>
              <a:rPr lang="pl-PL" sz="6000" b="1" dirty="0" err="1"/>
              <a:t>Kebernets</a:t>
            </a:r>
            <a:endParaRPr lang="en-US" dirty="0" err="1"/>
          </a:p>
          <a:p>
            <a:pPr marL="0" indent="0" algn="ctr">
              <a:buNone/>
            </a:pPr>
            <a:r>
              <a:rPr lang="pl-PL" sz="6000" dirty="0"/>
              <a:t>Sebastian </a:t>
            </a:r>
            <a:r>
              <a:rPr lang="pl-PL" sz="6000" dirty="0" err="1"/>
              <a:t>Fyda</a:t>
            </a:r>
          </a:p>
          <a:p>
            <a:endParaRPr lang="pl-PL" sz="4000" dirty="0"/>
          </a:p>
        </p:txBody>
      </p:sp>
      <p:pic>
        <p:nvPicPr>
          <p:cNvPr id="7" name="Picture 7" descr="&lt;strong&gt;Kubernetes&lt;/strong&gt; sur &lt;strong&gt;Azure&lt;/strong&gt; Container Service : une clé pour le Cloud ..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431" y="3457575"/>
            <a:ext cx="3406407" cy="1133947"/>
          </a:xfrm>
          <a:prstGeom prst="rect">
            <a:avLst/>
          </a:prstGeom>
        </p:spPr>
      </p:pic>
      <p:pic>
        <p:nvPicPr>
          <p:cNvPr id="9" name="Picture 9" descr="Top 3 Reasons to Get Certified in &lt;strong&gt;Azure&lt;/strong&gt; - Microsoft Training | IT ..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219" y="4752975"/>
            <a:ext cx="3404096" cy="78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3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  <p:extLst>
              <p:ext uri="{D42A27DB-BD31-4B8C-83A1-F6EECF244321}">
                <p14:modId xmlns:p14="http://schemas.microsoft.com/office/powerpoint/2010/main" val="386266021"/>
              </p:ext>
            </p:extLst>
          </p:nvPr>
        </p:nvSpPr>
        <p:spPr/>
        <p:txBody>
          <a:bodyPr/>
          <a:lstStyle/>
          <a:p>
            <a:r>
              <a:rPr lang="pl-PL" dirty="0"/>
              <a:t>Microsoft </a:t>
            </a:r>
            <a:r>
              <a:rPr lang="pl-PL" dirty="0" err="1"/>
              <a:t>Azure</a:t>
            </a:r>
            <a:r>
              <a:rPr lang="pl-PL" dirty="0"/>
              <a:t> User </a:t>
            </a:r>
            <a:r>
              <a:rPr lang="pl-PL" dirty="0" err="1"/>
              <a:t>Group</a:t>
            </a:r>
            <a:r>
              <a:rPr lang="pl-PL" dirty="0"/>
              <a:t> Poland 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274299642"/>
              </p:ext>
            </p:extLst>
          </p:nvPr>
        </p:nvSpPr>
        <p:spPr>
          <a:xfrm>
            <a:off x="838200" y="1837656"/>
            <a:ext cx="1113961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 err="1"/>
              <a:t>Meetup</a:t>
            </a:r>
            <a:r>
              <a:rPr lang="pl-PL" dirty="0"/>
              <a:t>:</a:t>
            </a:r>
          </a:p>
          <a:p>
            <a:pPr marL="457200" lvl="1" indent="0">
              <a:buNone/>
            </a:pPr>
            <a:r>
              <a:rPr lang="en-GB" dirty="0">
                <a:hlinkClick r:id="rId3"/>
              </a:rPr>
              <a:t>http://www.meetup.com/Microsoft-Azure-Users-Group-Poland/events</a:t>
            </a:r>
            <a:endParaRPr lang="pl-PL">
              <a:hlinkClick r:id="rId3"/>
            </a:endParaRPr>
          </a:p>
          <a:p>
            <a:r>
              <a:rPr lang="pl-PL" dirty="0"/>
              <a:t>Facebook:</a:t>
            </a:r>
            <a:endParaRPr/>
          </a:p>
          <a:p>
            <a:pPr lvl="1">
              <a:buNone/>
            </a:pPr>
            <a:r>
              <a:rPr lang="pl-PL" dirty="0">
                <a:hlinkClick r:id="rId4"/>
              </a:rPr>
              <a:t>https://www.facebook.com/groups/azureugpl</a:t>
            </a:r>
          </a:p>
          <a:p>
            <a:r>
              <a:rPr lang="pl-PL" dirty="0"/>
              <a:t>Web</a:t>
            </a:r>
          </a:p>
          <a:p>
            <a:pPr marL="0" indent="0">
              <a:buNone/>
            </a:pPr>
            <a:r>
              <a:rPr lang="pl-PL" sz="2400" dirty="0"/>
              <a:t>     </a:t>
            </a:r>
            <a:r>
              <a:rPr lang="pl-PL" sz="2400" dirty="0">
                <a:hlinkClick r:id="rId5"/>
              </a:rPr>
              <a:t>http://azureug.org</a:t>
            </a:r>
            <a:endParaRPr sz="2400" dirty="0">
              <a:hlinkClick r:id="rId5"/>
            </a:endParaRPr>
          </a:p>
          <a:p>
            <a:pPr marL="0" indent="0">
              <a:buNone/>
            </a:pPr>
            <a:endParaRPr lang="pl-PL" sz="2400" b="1" dirty="0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5682" y="4649211"/>
            <a:ext cx="5434315" cy="196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9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877641280"/>
              </p:ext>
            </p:extLst>
          </p:nvPr>
        </p:nvSpPr>
        <p:spPr>
          <a:xfrm>
            <a:off x="838201" y="131445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/>
          </a:p>
          <a:p>
            <a:pPr marL="0" indent="0" algn="ctr">
              <a:buNone/>
            </a:pPr>
            <a:endParaRPr lang="en-US" sz="3600" b="1" dirty="0"/>
          </a:p>
          <a:p>
            <a:pPr marL="0" indent="0" algn="ctr">
              <a:buNone/>
            </a:pPr>
            <a:r>
              <a:rPr lang="en-US" sz="3600" b="1" dirty="0" err="1"/>
              <a:t>CloudPoland</a:t>
            </a:r>
          </a:p>
          <a:p>
            <a:pPr marL="0" indent="0" algn="ctr">
              <a:buNone/>
            </a:pPr>
            <a:r>
              <a:rPr lang="en-US" sz="3600" dirty="0"/>
              <a:t>Zaproszenie do kanału:</a:t>
            </a:r>
          </a:p>
          <a:p>
            <a:pPr marL="0" indent="0" algn="ctr">
              <a:buNone/>
            </a:pPr>
            <a:r>
              <a:rPr lang="en-US" sz="3600" dirty="0">
                <a:hlinkClick r:id="rId3"/>
              </a:rPr>
              <a:t>https://cloudpoland.azurewebsites.net/</a:t>
            </a:r>
            <a:endParaRPr>
              <a:hlinkClick r:id="" action="ppaction://noaction"/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rgbClr val="FFFFFF"/>
                </a:solidFill>
                <a:hlinkClick r:id="rId4"/>
              </a:rPr>
              <a:t>http://slack.justcloud.pl</a:t>
            </a:r>
            <a:endParaRPr lang="en-US" sz="3600" b="1">
              <a:solidFill>
                <a:srgbClr val="FFFFFF"/>
              </a:solidFill>
              <a:hlinkClick r:id="rId4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6276" y="1476375"/>
            <a:ext cx="2743200" cy="82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67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1649334272"/>
              </p:ext>
            </p:extLst>
          </p:nvPr>
        </p:nvSpPr>
        <p:spPr>
          <a:xfrm>
            <a:off x="838200" y="934349"/>
            <a:ext cx="10515600" cy="52426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Ankieta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000" dirty="0">
                <a:hlinkClick r:id="rId3"/>
              </a:rPr>
              <a:t>http://ankieta.justcloud.pl</a:t>
            </a:r>
            <a:endParaRPr lang="en-US" sz="4000" dirty="0"/>
          </a:p>
          <a:p>
            <a:pPr marL="0" indent="0" algn="ctr">
              <a:buNone/>
            </a:pPr>
            <a:r>
              <a:rPr lang="en-US" sz="4000" b="1" dirty="0"/>
              <a:t>Formularz prelegenta</a:t>
            </a:r>
            <a:endParaRPr sz="4000" b="1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000" dirty="0">
                <a:hlinkClick r:id="rId4"/>
              </a:rPr>
              <a:t>http://prelegent.justcloud.pl</a:t>
            </a:r>
            <a:endParaRPr sz="400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4000" b="1" dirty="0"/>
              <a:t>Presentations</a:t>
            </a:r>
            <a:endParaRPr lang="en-US" sz="4000" dirty="0"/>
          </a:p>
          <a:p>
            <a:pPr algn="ctr">
              <a:buNone/>
            </a:pPr>
            <a:r>
              <a:rPr lang="en-US" sz="4000" dirty="0">
                <a:hlinkClick r:id="rId5"/>
              </a:rPr>
              <a:t>http://maugp.justcloud.pl</a:t>
            </a:r>
            <a:r>
              <a:rPr lang="en-US" sz="4000" dirty="0"/>
              <a:t> </a:t>
            </a:r>
            <a:endParaRPr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64989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Today</a:t>
            </a:r>
            <a:endParaRPr lang="en-GB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3227953442"/>
              </p:ext>
            </p:extLst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 err="1"/>
              <a:t>Session</a:t>
            </a:r>
            <a:r>
              <a:rPr lang="pl-PL" dirty="0"/>
              <a:t> 1: </a:t>
            </a:r>
            <a:r>
              <a:rPr lang="pl-PL" b="1" dirty="0"/>
              <a:t>ARM: </a:t>
            </a:r>
            <a:r>
              <a:rPr lang="pl-PL" b="1" dirty="0" err="1"/>
              <a:t>Tags</a:t>
            </a:r>
            <a:r>
              <a:rPr lang="pl-PL" b="1" dirty="0"/>
              <a:t> in </a:t>
            </a:r>
            <a:r>
              <a:rPr lang="pl-PL" b="1" dirty="0" err="1"/>
              <a:t>Azure</a:t>
            </a:r>
            <a:r>
              <a:rPr lang="pl-PL" b="1" dirty="0"/>
              <a:t> </a:t>
            </a:r>
            <a:r>
              <a:rPr lang="pl-PL" dirty="0"/>
              <a:t>(Piotr Rogala)</a:t>
            </a:r>
          </a:p>
          <a:p>
            <a:r>
              <a:rPr lang="pl-PL" dirty="0" err="1"/>
              <a:t>Session</a:t>
            </a:r>
            <a:r>
              <a:rPr lang="pl-PL" dirty="0"/>
              <a:t> 2: </a:t>
            </a:r>
            <a:r>
              <a:rPr lang="pl-PL" b="1" dirty="0" err="1"/>
              <a:t>Kubernetes</a:t>
            </a:r>
            <a:r>
              <a:rPr lang="pl-PL" b="1" dirty="0"/>
              <a:t> </a:t>
            </a:r>
            <a:r>
              <a:rPr lang="pl-PL" dirty="0"/>
              <a:t>(Sebastian </a:t>
            </a:r>
            <a:r>
              <a:rPr lang="pl-PL" dirty="0" err="1"/>
              <a:t>Fyda</a:t>
            </a:r>
            <a:r>
              <a:rPr lang="pl-PL" dirty="0"/>
              <a:t>)</a:t>
            </a:r>
          </a:p>
          <a:p>
            <a:r>
              <a:rPr lang="pl-PL" dirty="0"/>
              <a:t>Open </a:t>
            </a:r>
            <a:r>
              <a:rPr lang="pl-PL" dirty="0" err="1"/>
              <a:t>Spaces</a:t>
            </a:r>
            <a:r>
              <a:rPr lang="pl-PL" dirty="0"/>
              <a:t> with </a:t>
            </a:r>
            <a:r>
              <a:rPr lang="pl-PL" dirty="0" err="1"/>
              <a:t>beer</a:t>
            </a:r>
            <a:endParaRPr lang="pl-PL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9593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extLst>
              <p:ext uri="{D42A27DB-BD31-4B8C-83A1-F6EECF244321}">
                <p14:modId xmlns:p14="http://schemas.microsoft.com/office/powerpoint/2010/main" val="1868661485"/>
              </p:ext>
            </p:extLst>
          </p:nvPr>
        </p:nvSpPr>
        <p:spPr>
          <a:xfrm>
            <a:off x="981075" y="508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About Me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extLst>
              <p:ext uri="{D42A27DB-BD31-4B8C-83A1-F6EECF244321}">
                <p14:modId xmlns:p14="http://schemas.microsoft.com/office/powerpoint/2010/main" val="770884872"/>
              </p:ext>
            </p:extLst>
          </p:nvPr>
        </p:nvSpPr>
        <p:spPr>
          <a:xfrm>
            <a:off x="981075" y="19685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Current working in UNIT4</a:t>
            </a:r>
          </a:p>
          <a:p>
            <a:r>
              <a:rPr lang="en-US" dirty="0"/>
              <a:t>Blog: </a:t>
            </a:r>
            <a:r>
              <a:rPr lang="en-US" dirty="0">
                <a:hlinkClick r:id="rId3"/>
              </a:rPr>
              <a:t>justcloud.pl</a:t>
            </a:r>
            <a:endParaRPr lang="en-US">
              <a:hlinkClick r:id="rId3"/>
            </a:endParaRPr>
          </a:p>
          <a:p>
            <a:r>
              <a:rPr lang="en-US" dirty="0"/>
              <a:t>FB Page: </a:t>
            </a:r>
            <a:r>
              <a:rPr lang="en-US" dirty="0">
                <a:hlinkClick r:id="rId4"/>
              </a:rPr>
              <a:t>facebook.com/justclou</a:t>
            </a:r>
            <a:r>
              <a:rPr lang="en-US" b="1" dirty="0">
                <a:hlinkClick r:id="rId5"/>
              </a:rPr>
              <a:t>dpl</a:t>
            </a:r>
            <a:endParaRPr lang="en-US" b="1">
              <a:hlinkClick r:id="rId5"/>
            </a:endParaRPr>
          </a:p>
          <a:p>
            <a:r>
              <a:rPr lang="en-US" dirty="0"/>
              <a:t>Group leader: </a:t>
            </a:r>
          </a:p>
          <a:p>
            <a:pPr marL="0" indent="0">
              <a:buNone/>
            </a:pPr>
            <a:r>
              <a:rPr lang="en-US" sz="3200" dirty="0"/>
              <a:t>   Microsoft Azure User Group Poland</a:t>
            </a:r>
          </a:p>
          <a:p>
            <a:pPr marL="0" indent="0">
              <a:buNone/>
            </a:pPr>
            <a:r>
              <a:rPr lang="en-US" dirty="0"/>
              <a:t>   </a:t>
            </a:r>
            <a:endParaRPr lang="en-US" b="1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8294" y="1361440"/>
            <a:ext cx="2743200" cy="3357230"/>
          </a:xfrm>
          <a:prstGeom prst="rect">
            <a:avLst/>
          </a:prstGeom>
        </p:spPr>
      </p:pic>
      <p:pic>
        <p:nvPicPr>
          <p:cNvPr id="17" name="Content Placeholder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5888" y="4905375"/>
            <a:ext cx="3560539" cy="86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58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>
            <p:extLst>
              <p:ext uri="{D42A27DB-BD31-4B8C-83A1-F6EECF244321}">
                <p14:modId xmlns:p14="http://schemas.microsoft.com/office/powerpoint/2010/main" val="2609248477"/>
              </p:ext>
            </p:extLst>
          </p:nvPr>
        </p:nvSpPr>
        <p:spPr>
          <a:xfrm>
            <a:off x="4572000" y="3200400"/>
            <a:ext cx="3048000" cy="45720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Content Placeholder 3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12" y="1485900"/>
            <a:ext cx="10515600" cy="2561492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2973239" y="4562475"/>
            <a:ext cx="6248400" cy="830997"/>
          </a:xfrm>
          <a:prstGeom prst="rect">
            <a:avLst/>
          </a:prstGeom>
        </p:spPr>
        <p:txBody>
          <a:bodyPr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dirty="0"/>
              <a:t>piotr@justcloud.pl</a:t>
            </a:r>
            <a:endParaRPr lang="en-US" sz="540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8215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  <p:extLst>
              <p:ext uri="{D42A27DB-BD31-4B8C-83A1-F6EECF244321}">
                <p14:modId xmlns:p14="http://schemas.microsoft.com/office/powerpoint/2010/main" val="2174897886"/>
              </p:ext>
            </p:extLst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6000" b="1" dirty="0"/>
              <a:t>ARM: </a:t>
            </a:r>
            <a:r>
              <a:rPr lang="pl-PL" sz="6000" b="1" dirty="0" err="1"/>
              <a:t>Tags</a:t>
            </a:r>
            <a:r>
              <a:rPr lang="pl-PL" sz="6000" b="1" dirty="0"/>
              <a:t> in </a:t>
            </a:r>
            <a:r>
              <a:rPr lang="pl-PL" sz="6000" b="1" dirty="0" err="1"/>
              <a:t>Azure</a:t>
            </a:r>
            <a:endParaRPr lang="pl-PL" sz="6000" b="1" dirty="0"/>
          </a:p>
          <a:p>
            <a:pPr marL="0" indent="0" algn="ctr">
              <a:buNone/>
            </a:pPr>
            <a:r>
              <a:rPr lang="pl-PL" sz="6000" dirty="0"/>
              <a:t>Piotr Rogala</a:t>
            </a:r>
          </a:p>
          <a:p>
            <a:endParaRPr lang="pl-PL" sz="4000" dirty="0"/>
          </a:p>
        </p:txBody>
      </p:sp>
      <p:pic>
        <p:nvPicPr>
          <p:cNvPr id="2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840" y="3724275"/>
            <a:ext cx="3560539" cy="865074"/>
          </a:xfrm>
          <a:prstGeom prst="rect">
            <a:avLst/>
          </a:prstGeom>
        </p:spPr>
      </p:pic>
      <p:pic>
        <p:nvPicPr>
          <p:cNvPr id="5" name="Picture 4" descr="Image result for unit4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2" y="4676775"/>
            <a:ext cx="3072531" cy="118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84193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35081</TotalTime>
  <Words>499</Words>
  <Application>Microsoft Office PowerPoint</Application>
  <PresentationFormat>Widescreen</PresentationFormat>
  <Paragraphs>86</Paragraphs>
  <Slides>26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Motyw pakietu Office</vt:lpstr>
      <vt:lpstr>[WRO] 6 spotkanie Microsoft Azure User Group Poland we Wrocławiu</vt:lpstr>
      <vt:lpstr>Sponsor spotkania:</vt:lpstr>
      <vt:lpstr>Microsoft Azure User Group Poland </vt:lpstr>
      <vt:lpstr>PowerPoint Presentation</vt:lpstr>
      <vt:lpstr>PowerPoint Presentation</vt:lpstr>
      <vt:lpstr>Today</vt:lpstr>
      <vt:lpstr>PowerPoint Presentation</vt:lpstr>
      <vt:lpstr>PowerPoint Presentation</vt:lpstr>
      <vt:lpstr>PowerPoint Presentation</vt:lpstr>
      <vt:lpstr>Agenda</vt:lpstr>
      <vt:lpstr>Azure</vt:lpstr>
      <vt:lpstr>Visual Studio Deployment</vt:lpstr>
      <vt:lpstr>Tags in Azure</vt:lpstr>
      <vt:lpstr>How to work with Tags</vt:lpstr>
      <vt:lpstr>Good practices</vt:lpstr>
      <vt:lpstr>Example</vt:lpstr>
      <vt:lpstr>Demo</vt:lpstr>
      <vt:lpstr>How to tagging</vt:lpstr>
      <vt:lpstr>Example</vt:lpstr>
      <vt:lpstr>Demo</vt:lpstr>
      <vt:lpstr>How to find tags</vt:lpstr>
      <vt:lpstr>Example</vt:lpstr>
      <vt:lpstr>Demo</vt:lpstr>
      <vt:lpstr>Dziękuję za uwagę!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Piotr Rogala</dc:creator>
  <cp:lastModifiedBy>Piotr Rogala</cp:lastModifiedBy>
  <cp:revision>106</cp:revision>
  <dcterms:created xsi:type="dcterms:W3CDTF">2016-04-07T19:18:28Z</dcterms:created>
  <dcterms:modified xsi:type="dcterms:W3CDTF">2017-05-24T15:10:30Z</dcterms:modified>
</cp:coreProperties>
</file>