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90" r:id="rId3"/>
    <p:sldId id="289" r:id="rId4"/>
    <p:sldId id="263" r:id="rId5"/>
    <p:sldId id="294" r:id="rId6"/>
    <p:sldId id="293" r:id="rId7"/>
    <p:sldId id="262" r:id="rId8"/>
    <p:sldId id="285" r:id="rId9"/>
    <p:sldId id="283" r:id="rId10"/>
    <p:sldId id="272" r:id="rId11"/>
    <p:sldId id="274" r:id="rId12"/>
    <p:sldId id="295" r:id="rId13"/>
    <p:sldId id="284" r:id="rId14"/>
    <p:sldId id="287" r:id="rId15"/>
    <p:sldId id="296" r:id="rId16"/>
    <p:sldId id="297" r:id="rId17"/>
    <p:sldId id="298" r:id="rId18"/>
    <p:sldId id="288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59C7C-61B7-4C53-8BEA-A442A85DB8DE}" type="datetimeFigureOut">
              <a:rPr lang="en-US"/>
              <a:t>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1393D-1B3F-44B1-BC6F-644B264F65B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18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0877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57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031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69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89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60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91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678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66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9639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galaPiotr/JustCloudPubli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zure-quickstart-templates/tree/master/101-vm-simple-linu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ustcloud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hyperlink" Target="https://facebook.com/justcloudp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slack.justcloud.pl/" TargetMode="External"/><Relationship Id="rId7" Type="http://schemas.openxmlformats.org/officeDocument/2006/relationships/hyperlink" Target="https://www.meetup.com/Wroclaw-DevOps-Meet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etup.com/Microsoft-Azure-Users-Group-Polan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azureug.org/" TargetMode="External"/><Relationship Id="rId4" Type="http://schemas.openxmlformats.org/officeDocument/2006/relationships/hyperlink" Target="https://www.facebook.com/groups/azureugp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facebook.com/WrocShar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gab-2018.codingtv.p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0553"/>
            <a:ext cx="9144000" cy="2387600"/>
          </a:xfrm>
        </p:spPr>
        <p:txBody>
          <a:bodyPr>
            <a:normAutofit/>
          </a:bodyPr>
          <a:lstStyle/>
          <a:p>
            <a:r>
              <a:rPr lang="pl-PL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VSTS</a:t>
            </a:r>
            <a:br>
              <a:rPr lang="pl-PL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pl-PL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Rozwiązanie do tworzenia chmury</a:t>
            </a:r>
            <a:endParaRPr lang="pl-PL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0205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Piotr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Rogala</a:t>
            </a:r>
          </a:p>
        </p:txBody>
      </p:sp>
      <p:pic>
        <p:nvPicPr>
          <p:cNvPr id="1028" name="Picture 4" descr="No automatic alt text available.">
            <a:extLst>
              <a:ext uri="{FF2B5EF4-FFF2-40B4-BE49-F238E27FC236}">
                <a16:creationId xmlns:a16="http://schemas.microsoft.com/office/drawing/2014/main" id="{DEE00A11-BF54-4899-9957-93432BF49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63" b="42019"/>
          <a:stretch/>
        </p:blipFill>
        <p:spPr bwMode="auto">
          <a:xfrm>
            <a:off x="3329731" y="3615654"/>
            <a:ext cx="5529044" cy="121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D855C89-9D82-43C8-B4D6-15F950113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127" y="4833060"/>
            <a:ext cx="4625031" cy="112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Resource Group</a:t>
            </a:r>
          </a:p>
        </p:txBody>
      </p:sp>
      <p:pic>
        <p:nvPicPr>
          <p:cNvPr id="3074" name="Picture 2" descr="Image result for resource group azure">
            <a:extLst>
              <a:ext uri="{FF2B5EF4-FFF2-40B4-BE49-F238E27FC236}">
                <a16:creationId xmlns:a16="http://schemas.microsoft.com/office/drawing/2014/main" id="{E0FD19D9-1E9B-419C-B1B9-E918E769C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72" y="1690688"/>
            <a:ext cx="8424662" cy="490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741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2519" y="142875"/>
            <a:ext cx="11079128" cy="6357635"/>
          </a:xfrm>
        </p:spPr>
      </p:pic>
    </p:spTree>
    <p:extLst>
      <p:ext uri="{BB962C8B-B14F-4D97-AF65-F5344CB8AC3E}">
        <p14:creationId xmlns:p14="http://schemas.microsoft.com/office/powerpoint/2010/main" val="226004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F037FF-CD5C-4AD3-8860-DFF4EE8C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CI / CD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C3278A-406D-4EF8-AB6B-C242832D1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CI – </a:t>
            </a:r>
            <a:r>
              <a:rPr lang="pl-PL" dirty="0" err="1"/>
              <a:t>Continuous</a:t>
            </a:r>
            <a:r>
              <a:rPr lang="pl-PL" dirty="0"/>
              <a:t> Integration</a:t>
            </a:r>
          </a:p>
          <a:p>
            <a:r>
              <a:rPr lang="pl-PL" dirty="0"/>
              <a:t>CD – </a:t>
            </a:r>
            <a:r>
              <a:rPr lang="pl-PL" dirty="0" err="1"/>
              <a:t>Continuous</a:t>
            </a:r>
            <a:r>
              <a:rPr lang="pl-PL" dirty="0"/>
              <a:t> </a:t>
            </a:r>
            <a:r>
              <a:rPr lang="pl-PL" dirty="0" err="1"/>
              <a:t>Deplyoment</a:t>
            </a:r>
            <a:endParaRPr lang="pl-PL" dirty="0"/>
          </a:p>
        </p:txBody>
      </p:sp>
      <p:pic>
        <p:nvPicPr>
          <p:cNvPr id="5122" name="Picture 2" descr="Image result for Continuous Integration">
            <a:extLst>
              <a:ext uri="{FF2B5EF4-FFF2-40B4-BE49-F238E27FC236}">
                <a16:creationId xmlns:a16="http://schemas.microsoft.com/office/drawing/2014/main" id="{5EC137AA-4534-4B4B-817A-19BB7B2DA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768" y="3307404"/>
            <a:ext cx="7294464" cy="321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565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FE76BA-0845-43BD-B598-44637C79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IaC</a:t>
            </a:r>
            <a:endParaRPr lang="pl-PL" dirty="0"/>
          </a:p>
        </p:txBody>
      </p:sp>
      <p:pic>
        <p:nvPicPr>
          <p:cNvPr id="1026" name="Picture 2" descr="Image result for infrastructure as code">
            <a:extLst>
              <a:ext uri="{FF2B5EF4-FFF2-40B4-BE49-F238E27FC236}">
                <a16:creationId xmlns:a16="http://schemas.microsoft.com/office/drawing/2014/main" id="{24CACA38-3924-4C36-9328-0BA295F35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690688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FFC34A-D228-48A9-A880-D439413A7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l-PL" dirty="0">
              <a:latin typeface="Calibri"/>
            </a:endParaRPr>
          </a:p>
          <a:p>
            <a:pPr marL="0" indent="0">
              <a:buNone/>
            </a:pPr>
            <a:endParaRPr lang="pl-PL" dirty="0">
              <a:latin typeface="Calibri"/>
            </a:endParaRPr>
          </a:p>
          <a:p>
            <a:pPr marL="0" indent="0">
              <a:buNone/>
            </a:pPr>
            <a:endParaRPr lang="pl-PL" dirty="0">
              <a:latin typeface="Calibri"/>
            </a:endParaRPr>
          </a:p>
          <a:p>
            <a:pPr marL="0" indent="0">
              <a:buNone/>
            </a:pPr>
            <a:endParaRPr lang="pl-PL" dirty="0">
              <a:latin typeface="Calibri"/>
            </a:endParaRPr>
          </a:p>
          <a:p>
            <a:pPr marL="0" indent="0">
              <a:buNone/>
            </a:pPr>
            <a:endParaRPr lang="pl-PL" dirty="0">
              <a:latin typeface="Calibri"/>
            </a:endParaRPr>
          </a:p>
          <a:p>
            <a:pPr marL="0" indent="0">
              <a:buNone/>
            </a:pPr>
            <a:endParaRPr lang="pl-PL" dirty="0">
              <a:latin typeface="Calibri"/>
            </a:endParaRPr>
          </a:p>
          <a:p>
            <a:pPr marL="0" indent="0" algn="ctr">
              <a:buNone/>
            </a:pPr>
            <a:r>
              <a:rPr lang="pl-PL" sz="3600" dirty="0">
                <a:latin typeface="Calibri"/>
              </a:rPr>
              <a:t>Szablony ARM &gt; VSTS &gt; Azure</a:t>
            </a:r>
          </a:p>
        </p:txBody>
      </p:sp>
    </p:spTree>
    <p:extLst>
      <p:ext uri="{BB962C8B-B14F-4D97-AF65-F5344CB8AC3E}">
        <p14:creationId xmlns:p14="http://schemas.microsoft.com/office/powerpoint/2010/main" val="2666669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Gotowe</a:t>
            </a:r>
            <a:r>
              <a:rPr lang="en-US" dirty="0"/>
              <a:t> </a:t>
            </a:r>
            <a:r>
              <a:rPr lang="en-US" dirty="0" err="1"/>
              <a:t>szablony</a:t>
            </a:r>
            <a:r>
              <a:rPr lang="en-US" dirty="0"/>
              <a:t> - .</a:t>
            </a:r>
            <a:r>
              <a:rPr lang="en-US" dirty="0" err="1"/>
              <a:t>json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C20D18D8-4893-4867-8632-C8B903140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>
              <a:hlinkClick r:id="" action="ppaction://noaction"/>
            </a:endParaRPr>
          </a:p>
          <a:p>
            <a:pPr marL="0" indent="0" algn="ctr">
              <a:buNone/>
            </a:pPr>
            <a:endParaRPr lang="pl-PL" dirty="0">
              <a:hlinkClick r:id="" action="ppaction://noaction"/>
            </a:endParaRPr>
          </a:p>
          <a:p>
            <a:pPr marL="0" indent="0" algn="ctr">
              <a:buNone/>
            </a:pPr>
            <a:r>
              <a:rPr lang="pl-PL" dirty="0">
                <a:hlinkClick r:id="" action="ppaction://noaction"/>
              </a:rPr>
              <a:t>https://github.com/Azure/azure-quickstart-templates</a:t>
            </a:r>
            <a:endParaRPr lang="pl-PL" dirty="0"/>
          </a:p>
          <a:p>
            <a:pPr marL="0" indent="0" algn="ctr">
              <a:buNone/>
            </a:pPr>
            <a:r>
              <a:rPr lang="pl-PL" dirty="0">
                <a:hlinkClick r:id="rId3"/>
              </a:rPr>
              <a:t>https://github.com/RogalaPiotr/JustCloudPublic</a:t>
            </a:r>
            <a:endParaRPr lang="pl-PL" dirty="0"/>
          </a:p>
          <a:p>
            <a:pPr marL="0" indent="0" algn="ctr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52307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C533DC-4AF8-4804-9139-042CF81B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0FECA6-6740-46B4-A816-E7BD4158C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146" name="Picture 2" descr="Image result for vsts">
            <a:extLst>
              <a:ext uri="{FF2B5EF4-FFF2-40B4-BE49-F238E27FC236}">
                <a16:creationId xmlns:a16="http://schemas.microsoft.com/office/drawing/2014/main" id="{E6C4891C-B4E5-4D60-933E-0CD6BC770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75"/>
            <a:ext cx="12192000" cy="674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37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6F95C8-84F8-4025-8D47-6BEA306F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DEMO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A2F6646-370A-411A-BEA6-42BA22BDF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Download</a:t>
            </a:r>
            <a:r>
              <a:rPr lang="pl-PL" dirty="0"/>
              <a:t> and </a:t>
            </a:r>
            <a:r>
              <a:rPr lang="pl-PL" dirty="0" err="1"/>
              <a:t>send</a:t>
            </a:r>
            <a:r>
              <a:rPr lang="pl-PL" dirty="0"/>
              <a:t> to VSTS: </a:t>
            </a:r>
            <a:r>
              <a:rPr lang="pl-PL" dirty="0">
                <a:hlinkClick r:id="rId2"/>
              </a:rPr>
              <a:t>https://github.com/Azure/azure-quickstart-templates/tree/master/101-vm-simple-linux</a:t>
            </a:r>
            <a:endParaRPr lang="pl-PL" dirty="0"/>
          </a:p>
          <a:p>
            <a:r>
              <a:rPr lang="pl-PL" dirty="0"/>
              <a:t>VSTS &gt;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Build</a:t>
            </a:r>
            <a:endParaRPr lang="pl-PL" dirty="0"/>
          </a:p>
          <a:p>
            <a:pPr lvl="1"/>
            <a:r>
              <a:rPr lang="pl-PL" dirty="0" err="1"/>
              <a:t>Parameters</a:t>
            </a:r>
            <a:r>
              <a:rPr lang="pl-PL" dirty="0"/>
              <a:t>: -</a:t>
            </a:r>
            <a:r>
              <a:rPr lang="pl-PL" dirty="0" err="1"/>
              <a:t>adminUsername</a:t>
            </a:r>
            <a:r>
              <a:rPr lang="pl-PL" dirty="0"/>
              <a:t> "</a:t>
            </a:r>
            <a:r>
              <a:rPr lang="pl-PL" dirty="0" err="1"/>
              <a:t>piotr</a:t>
            </a:r>
            <a:r>
              <a:rPr lang="pl-PL" dirty="0"/>
              <a:t>" -</a:t>
            </a:r>
            <a:r>
              <a:rPr lang="pl-PL" dirty="0" err="1"/>
              <a:t>adminPassword</a:t>
            </a:r>
            <a:r>
              <a:rPr lang="pl-PL" dirty="0"/>
              <a:t> „HasloTestowe1000"  -</a:t>
            </a:r>
            <a:r>
              <a:rPr lang="pl-PL" dirty="0" err="1"/>
              <a:t>dnsLabelPrefix</a:t>
            </a:r>
            <a:r>
              <a:rPr lang="pl-PL" dirty="0"/>
              <a:t> "januszwazure1"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8881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6B3C7C-9A9D-4C06-A8E0-C1114CCC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Efekt </a:t>
            </a:r>
            <a:r>
              <a:rPr lang="pl-PL" dirty="0" err="1"/>
              <a:t>deploymentu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2F2D4E-D57D-4009-9B51-AD97023A7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A9CEA5D-264F-4AE2-A53A-63CC06BC2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17" y="1690688"/>
            <a:ext cx="9752381" cy="5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57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  <p:extLst/>
          </p:nvPr>
        </p:nvSpPr>
        <p:spPr>
          <a:xfrm>
            <a:off x="780982" y="270510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50699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latin typeface="Segoe UI Light" panose="020B0502040204020203" pitchFamily="34" charset="0"/>
                <a:cs typeface="Segoe UI Light" panose="020B0502040204020203" pitchFamily="34" charset="0"/>
              </a:rPr>
              <a:t>Questions?</a:t>
            </a:r>
            <a:endParaRPr lang="en-US" sz="7200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piotr@justcloud.pl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997" y="3877287"/>
            <a:ext cx="4386005" cy="106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0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extLst/>
          </p:nvPr>
        </p:nvSpPr>
        <p:spPr>
          <a:xfrm>
            <a:off x="981075" y="508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About Me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extLst/>
          </p:nvPr>
        </p:nvSpPr>
        <p:spPr>
          <a:xfrm>
            <a:off x="981075" y="19685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Current working in UNIT4</a:t>
            </a:r>
            <a:endParaRPr lang="pl-PL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pl-PL" dirty="0">
                <a:latin typeface="Segoe UI Light" panose="020B0502040204020203" pitchFamily="34" charset="0"/>
                <a:cs typeface="Segoe UI Light" panose="020B0502040204020203" pitchFamily="34" charset="0"/>
              </a:rPr>
              <a:t>MVP Azure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Blog: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justcloud.pl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FB Page: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facebook.com/justcloudpl</a:t>
            </a:r>
          </a:p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Group leader: </a:t>
            </a:r>
          </a:p>
          <a:p>
            <a:pPr marL="0" indent="0">
              <a:buNone/>
            </a:pPr>
            <a:r>
              <a:rPr lang="en-US" sz="32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  Microsoft Azure User Group Poland</a:t>
            </a:r>
          </a:p>
          <a:p>
            <a:pPr marL="0" indent="0">
              <a:buNone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  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294" y="1361440"/>
            <a:ext cx="2743200" cy="3357230"/>
          </a:xfrm>
          <a:prstGeom prst="rect">
            <a:avLst/>
          </a:prstGeom>
        </p:spPr>
      </p:pic>
      <p:pic>
        <p:nvPicPr>
          <p:cNvPr id="17" name="Content Placeholder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5888" y="4905375"/>
            <a:ext cx="3560539" cy="86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5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1194418" y="2309579"/>
            <a:ext cx="3154960" cy="7466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dirty="0" err="1"/>
              <a:t>CloudPoland</a:t>
            </a:r>
            <a:endParaRPr lang="en-US" sz="3600" dirty="0"/>
          </a:p>
          <a:p>
            <a:pPr marL="0" indent="0" algn="ctr">
              <a:buNone/>
            </a:pPr>
            <a:r>
              <a:rPr lang="en-US" sz="1200" dirty="0">
                <a:solidFill>
                  <a:srgbClr val="FFFFFF"/>
                </a:solidFill>
                <a:hlinkClick r:id="rId3"/>
              </a:rPr>
              <a:t>http://slack.justcloud.pl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298" y="1425639"/>
            <a:ext cx="2743200" cy="821863"/>
          </a:xfrm>
          <a:prstGeom prst="rect">
            <a:avLst/>
          </a:prstGeom>
        </p:spPr>
      </p:pic>
      <p:grpSp>
        <p:nvGrpSpPr>
          <p:cNvPr id="10" name="Grupa 9">
            <a:extLst>
              <a:ext uri="{FF2B5EF4-FFF2-40B4-BE49-F238E27FC236}">
                <a16:creationId xmlns:a16="http://schemas.microsoft.com/office/drawing/2014/main" id="{1D1EA94F-83B5-4539-A2DA-84B3F196BFF8}"/>
              </a:ext>
            </a:extLst>
          </p:cNvPr>
          <p:cNvGrpSpPr/>
          <p:nvPr/>
        </p:nvGrpSpPr>
        <p:grpSpPr>
          <a:xfrm>
            <a:off x="8281891" y="533210"/>
            <a:ext cx="3325407" cy="2982286"/>
            <a:chOff x="8942791" y="133526"/>
            <a:chExt cx="3325407" cy="2982286"/>
          </a:xfrm>
        </p:grpSpPr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13F12947-B88D-4909-BCB8-A516572EC9B6}"/>
                </a:ext>
              </a:extLst>
            </p:cNvPr>
            <p:cNvSpPr txBox="1">
              <a:spLocks/>
            </p:cNvSpPr>
            <p:nvPr>
              <p:extLst/>
            </p:nvPr>
          </p:nvSpPr>
          <p:spPr>
            <a:xfrm>
              <a:off x="8942791" y="2369192"/>
              <a:ext cx="3325407" cy="7466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3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pl-PL" sz="7400" dirty="0"/>
                <a:t>PPOSH</a:t>
              </a:r>
              <a:endParaRPr lang="en-US" sz="6000" dirty="0"/>
            </a:p>
            <a:p>
              <a:pPr marL="0" indent="0" algn="ctr">
                <a:buNone/>
              </a:pPr>
              <a:r>
                <a:rPr lang="en-US" sz="3600" dirty="0">
                  <a:solidFill>
                    <a:srgbClr val="FFFFFF"/>
                  </a:solidFill>
                  <a:hlinkClick r:id="rId3"/>
                </a:rPr>
                <a:t>https://www.meetup.com/Polish-PowerShell-Group-PPoSh/</a:t>
              </a:r>
            </a:p>
          </p:txBody>
        </p:sp>
        <p:pic>
          <p:nvPicPr>
            <p:cNvPr id="1026" name="Picture 2" descr="http://geekweekwro.pl/images/groups/pposhg.jpg">
              <a:extLst>
                <a:ext uri="{FF2B5EF4-FFF2-40B4-BE49-F238E27FC236}">
                  <a16:creationId xmlns:a16="http://schemas.microsoft.com/office/drawing/2014/main" id="{43320BFC-BF1A-4482-83E6-7F8398F014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6050" y="133526"/>
              <a:ext cx="2218888" cy="2218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upa 11">
            <a:extLst>
              <a:ext uri="{FF2B5EF4-FFF2-40B4-BE49-F238E27FC236}">
                <a16:creationId xmlns:a16="http://schemas.microsoft.com/office/drawing/2014/main" id="{171B91A8-A238-4CC0-ADEA-67CFF44BF85B}"/>
              </a:ext>
            </a:extLst>
          </p:cNvPr>
          <p:cNvGrpSpPr/>
          <p:nvPr/>
        </p:nvGrpSpPr>
        <p:grpSpPr>
          <a:xfrm>
            <a:off x="5109100" y="4258991"/>
            <a:ext cx="5944938" cy="2154966"/>
            <a:chOff x="755689" y="4574403"/>
            <a:chExt cx="5944938" cy="2154966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789A5AC1-E346-4DD1-9680-E0175CBD21E5}"/>
                </a:ext>
              </a:extLst>
            </p:cNvPr>
            <p:cNvSpPr txBox="1">
              <a:spLocks/>
            </p:cNvSpPr>
            <p:nvPr>
              <p:extLst/>
            </p:nvPr>
          </p:nvSpPr>
          <p:spPr>
            <a:xfrm>
              <a:off x="2206432" y="5982749"/>
              <a:ext cx="3154960" cy="7466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pl-PL" sz="3800" dirty="0" err="1"/>
                <a:t>SysOps</a:t>
              </a:r>
              <a:r>
                <a:rPr lang="pl-PL" sz="3800" dirty="0"/>
                <a:t> Polska</a:t>
              </a:r>
              <a:endParaRPr lang="en-US" sz="3800" dirty="0"/>
            </a:p>
            <a:p>
              <a:pPr marL="0" indent="0" algn="ctr">
                <a:buNone/>
              </a:pPr>
              <a:r>
                <a:rPr lang="en-US" sz="2200" dirty="0">
                  <a:solidFill>
                    <a:srgbClr val="FFFFFF"/>
                  </a:solidFill>
                  <a:hlinkClick r:id="rId3"/>
                </a:rPr>
                <a:t>https://www.meetup.com/SysOpsPolska</a:t>
              </a:r>
            </a:p>
          </p:txBody>
        </p:sp>
        <p:pic>
          <p:nvPicPr>
            <p:cNvPr id="1028" name="Picture 4" descr="http://geekweekwro.pl/images/groups/SysOps_DevOps_Polska_logo.png">
              <a:extLst>
                <a:ext uri="{FF2B5EF4-FFF2-40B4-BE49-F238E27FC236}">
                  <a16:creationId xmlns:a16="http://schemas.microsoft.com/office/drawing/2014/main" id="{96430A01-0406-40FF-BCEA-4C9D729224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689" y="4574403"/>
              <a:ext cx="5944938" cy="11611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upa 8">
            <a:extLst>
              <a:ext uri="{FF2B5EF4-FFF2-40B4-BE49-F238E27FC236}">
                <a16:creationId xmlns:a16="http://schemas.microsoft.com/office/drawing/2014/main" id="{B5A239D4-7504-47BD-B814-285D4D111D5A}"/>
              </a:ext>
            </a:extLst>
          </p:cNvPr>
          <p:cNvGrpSpPr/>
          <p:nvPr/>
        </p:nvGrpSpPr>
        <p:grpSpPr>
          <a:xfrm>
            <a:off x="4704278" y="659193"/>
            <a:ext cx="3326182" cy="2904192"/>
            <a:chOff x="4150465" y="736718"/>
            <a:chExt cx="3326182" cy="2904192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CD2EFFE5-A12F-4094-8EAD-608474C1D9F4}"/>
                </a:ext>
              </a:extLst>
            </p:cNvPr>
            <p:cNvSpPr txBox="1">
              <a:spLocks/>
            </p:cNvSpPr>
            <p:nvPr>
              <p:extLst/>
            </p:nvPr>
          </p:nvSpPr>
          <p:spPr>
            <a:xfrm>
              <a:off x="4236076" y="2894290"/>
              <a:ext cx="3154960" cy="7466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3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pl-PL" sz="7400" dirty="0" err="1"/>
                <a:t>DevOps</a:t>
              </a:r>
              <a:r>
                <a:rPr lang="pl-PL" sz="7400" dirty="0"/>
                <a:t> Wrocław</a:t>
              </a:r>
            </a:p>
            <a:p>
              <a:pPr marL="0" indent="0" algn="ctr">
                <a:buNone/>
              </a:pPr>
              <a:r>
                <a:rPr lang="en-US" sz="3600" dirty="0">
                  <a:hlinkClick r:id="rId7"/>
                </a:rPr>
                <a:t>https://www.meetup.com/Wroclaw-DevOps-Meetup</a:t>
              </a:r>
              <a:endParaRPr lang="pl-PL" sz="3600" dirty="0"/>
            </a:p>
            <a:p>
              <a:pPr marL="0" indent="0" algn="ctr">
                <a:buNone/>
              </a:pPr>
              <a:endParaRPr lang="pl-PL" sz="3600" dirty="0"/>
            </a:p>
          </p:txBody>
        </p:sp>
        <p:pic>
          <p:nvPicPr>
            <p:cNvPr id="1030" name="Picture 6" descr="http://geekweekwro.pl/images/groups/devops.png">
              <a:extLst>
                <a:ext uri="{FF2B5EF4-FFF2-40B4-BE49-F238E27FC236}">
                  <a16:creationId xmlns:a16="http://schemas.microsoft.com/office/drawing/2014/main" id="{0BAB1E82-C02F-4207-96B5-B12AED05D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0465" y="736718"/>
              <a:ext cx="3326182" cy="2095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upa 10">
            <a:extLst>
              <a:ext uri="{FF2B5EF4-FFF2-40B4-BE49-F238E27FC236}">
                <a16:creationId xmlns:a16="http://schemas.microsoft.com/office/drawing/2014/main" id="{4CD7A665-BF5A-477B-BDAB-CD8F6C0D39FE}"/>
              </a:ext>
            </a:extLst>
          </p:cNvPr>
          <p:cNvGrpSpPr/>
          <p:nvPr/>
        </p:nvGrpSpPr>
        <p:grpSpPr>
          <a:xfrm>
            <a:off x="1194418" y="3337611"/>
            <a:ext cx="3154960" cy="2237447"/>
            <a:chOff x="8188591" y="3372462"/>
            <a:chExt cx="3154960" cy="2237447"/>
          </a:xfrm>
        </p:grpSpPr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2EFBCA66-1F56-465B-A17A-4F21877E2CA5}"/>
                </a:ext>
              </a:extLst>
            </p:cNvPr>
            <p:cNvSpPr txBox="1">
              <a:spLocks/>
            </p:cNvSpPr>
            <p:nvPr>
              <p:extLst/>
            </p:nvPr>
          </p:nvSpPr>
          <p:spPr>
            <a:xfrm>
              <a:off x="8188591" y="4863289"/>
              <a:ext cx="3154960" cy="7466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2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9600" dirty="0"/>
                <a:t>Wrocław .NET User Group</a:t>
              </a:r>
              <a:endParaRPr lang="pl-PL" sz="9600" dirty="0"/>
            </a:p>
            <a:p>
              <a:pPr marL="0" indent="0" algn="ctr">
                <a:buNone/>
              </a:pPr>
              <a:r>
                <a:rPr lang="en-US" sz="4800" dirty="0">
                  <a:solidFill>
                    <a:srgbClr val="FFFFFF"/>
                  </a:solidFill>
                  <a:hlinkClick r:id="rId3"/>
                </a:rPr>
                <a:t>https://www.meetup.com/wrocnet/</a:t>
              </a:r>
            </a:p>
          </p:txBody>
        </p:sp>
        <p:pic>
          <p:nvPicPr>
            <p:cNvPr id="1032" name="Picture 8" descr="http://geekweekwro.pl/images/groups/wrocnet-logo.png">
              <a:extLst>
                <a:ext uri="{FF2B5EF4-FFF2-40B4-BE49-F238E27FC236}">
                  <a16:creationId xmlns:a16="http://schemas.microsoft.com/office/drawing/2014/main" id="{27C98661-71B5-41C6-AD4F-292EE27523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37321" y="3372462"/>
              <a:ext cx="2857500" cy="1428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5996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Azure User Group Poland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816907099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3"/>
              </a:rPr>
              <a:t>https://www.meetup.com/Microsoft-Azure-Users-Group-Poland</a:t>
            </a:r>
            <a:endParaRPr lang="pl-PL" dirty="0"/>
          </a:p>
          <a:p>
            <a:r>
              <a:rPr lang="en-US" dirty="0">
                <a:hlinkClick r:id="rId4"/>
              </a:rPr>
              <a:t>https://www.facebook.com/groups/azureugpl</a:t>
            </a:r>
            <a:endParaRPr lang="pl-PL" dirty="0"/>
          </a:p>
          <a:p>
            <a:r>
              <a:rPr lang="en-US" dirty="0">
                <a:hlinkClick r:id="rId5"/>
              </a:rPr>
              <a:t>http://azureug.org</a:t>
            </a:r>
            <a:endParaRPr lang="pl-PL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latin typeface="Calibri"/>
            </a:endParaRPr>
          </a:p>
          <a:p>
            <a:endParaRPr lang="en-US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9129" y="3557521"/>
            <a:ext cx="7248009" cy="262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1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7B102B-52BA-4A2E-85A8-358D20882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WROC#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5FED743-A6CA-4D52-86D5-473C4A125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>
              <a:hlinkClick r:id="rId2"/>
            </a:endParaRPr>
          </a:p>
          <a:p>
            <a:endParaRPr lang="pl-PL" dirty="0">
              <a:hlinkClick r:id="rId2"/>
            </a:endParaRPr>
          </a:p>
          <a:p>
            <a:endParaRPr lang="pl-PL" dirty="0">
              <a:hlinkClick r:id="rId2"/>
            </a:endParaRPr>
          </a:p>
          <a:p>
            <a:endParaRPr lang="pl-PL" dirty="0">
              <a:hlinkClick r:id="rId2"/>
            </a:endParaRPr>
          </a:p>
          <a:p>
            <a:endParaRPr lang="pl-PL" dirty="0">
              <a:hlinkClick r:id="rId2"/>
            </a:endParaRPr>
          </a:p>
          <a:p>
            <a:endParaRPr lang="pl-PL" dirty="0">
              <a:hlinkClick r:id="rId2"/>
            </a:endParaRPr>
          </a:p>
          <a:p>
            <a:r>
              <a:rPr lang="pl-PL" dirty="0">
                <a:hlinkClick r:id="rId2"/>
              </a:rPr>
              <a:t>https://www.facebook.com/WrocSharp/</a:t>
            </a:r>
            <a:endParaRPr lang="pl-PL" dirty="0"/>
          </a:p>
          <a:p>
            <a:endParaRPr lang="pl-PL" dirty="0"/>
          </a:p>
        </p:txBody>
      </p:sp>
      <p:pic>
        <p:nvPicPr>
          <p:cNvPr id="4098" name="Picture 2" descr="https://scontent-waw1-1.xx.fbcdn.net/v/t1.0-9/26239203_1975037112760102_1898158913046695342_n.png?oh=d821a547eda0f9244568b092076febe0&amp;oe=5B093EA1">
            <a:extLst>
              <a:ext uri="{FF2B5EF4-FFF2-40B4-BE49-F238E27FC236}">
                <a16:creationId xmlns:a16="http://schemas.microsoft.com/office/drawing/2014/main" id="{A50FCDA5-0A7B-468F-A499-799150093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1690688"/>
            <a:ext cx="78867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385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C0E5AE-725C-493C-9245-C05A66DB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Global Azure </a:t>
            </a:r>
            <a:r>
              <a:rPr lang="pl-PL" dirty="0" err="1"/>
              <a:t>BootCamp</a:t>
            </a:r>
            <a:r>
              <a:rPr lang="pl-PL" dirty="0"/>
              <a:t> 2018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7B250B2-B19C-47D4-8B84-A5B6E8E31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21 Kwietnia</a:t>
            </a:r>
          </a:p>
          <a:p>
            <a:r>
              <a:rPr lang="pl-PL" dirty="0"/>
              <a:t>Ograniczona ilość miejsc (około 25)</a:t>
            </a:r>
          </a:p>
          <a:p>
            <a:r>
              <a:rPr lang="pl-PL" dirty="0">
                <a:hlinkClick r:id="rId2"/>
              </a:rPr>
              <a:t>http://gab-2018.codingtv.pl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2052" name="Picture 4" descr="https://global.azurebootcamp.net/wp-content/uploads/2014/11/logo-2018-500x444-300x266.png">
            <a:extLst>
              <a:ext uri="{FF2B5EF4-FFF2-40B4-BE49-F238E27FC236}">
                <a16:creationId xmlns:a16="http://schemas.microsoft.com/office/drawing/2014/main" id="{D9674E7C-4154-4C4D-BDDB-2445D3C77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4001294"/>
            <a:ext cx="28575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449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VSC / GIT</a:t>
            </a:r>
          </a:p>
          <a:p>
            <a:r>
              <a:rPr lang="pl-PL" dirty="0"/>
              <a:t>CI / CD / </a:t>
            </a:r>
            <a:r>
              <a:rPr lang="pl-PL"/>
              <a:t>IaC</a:t>
            </a:r>
            <a:endParaRPr lang="en-US" dirty="0"/>
          </a:p>
          <a:p>
            <a:r>
              <a:rPr lang="pl-PL" dirty="0"/>
              <a:t>VSTS</a:t>
            </a:r>
          </a:p>
          <a:p>
            <a:r>
              <a:rPr lang="pl-PL" dirty="0"/>
              <a:t>Szablony</a:t>
            </a:r>
          </a:p>
          <a:p>
            <a:r>
              <a:rPr lang="pl-PL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94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DF156E-C00E-4BFA-AED3-8DF0F694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VSC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1A2CEF-625C-4618-B874-512A73D39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Visual Studio </a:t>
            </a:r>
            <a:r>
              <a:rPr lang="pl-PL" dirty="0" err="1"/>
              <a:t>Code</a:t>
            </a:r>
            <a:endParaRPr lang="pl-PL" dirty="0"/>
          </a:p>
          <a:p>
            <a:r>
              <a:rPr lang="pl-PL" dirty="0" err="1"/>
              <a:t>Free</a:t>
            </a:r>
            <a:endParaRPr lang="pl-PL" dirty="0"/>
          </a:p>
          <a:p>
            <a:r>
              <a:rPr lang="pl-PL" dirty="0"/>
              <a:t>Edytor kodu</a:t>
            </a:r>
          </a:p>
          <a:p>
            <a:r>
              <a:rPr lang="pl-PL" dirty="0"/>
              <a:t>Wspiera wiele języków programowania</a:t>
            </a:r>
          </a:p>
          <a:p>
            <a:r>
              <a:rPr lang="pl-PL" dirty="0"/>
              <a:t>Możliwość instalacji dotkanych wtyczek</a:t>
            </a:r>
          </a:p>
          <a:p>
            <a:r>
              <a:rPr lang="pl-PL" dirty="0"/>
              <a:t>Możliwość tworzenia własnych wtyczek</a:t>
            </a:r>
          </a:p>
          <a:p>
            <a:r>
              <a:rPr lang="pl-PL" dirty="0"/>
              <a:t>Integracja z git</a:t>
            </a:r>
          </a:p>
          <a:p>
            <a:endParaRPr lang="pl-PL" dirty="0"/>
          </a:p>
        </p:txBody>
      </p:sp>
      <p:pic>
        <p:nvPicPr>
          <p:cNvPr id="2052" name="Picture 4" descr="Image result for visual studio code logo">
            <a:extLst>
              <a:ext uri="{FF2B5EF4-FFF2-40B4-BE49-F238E27FC236}">
                <a16:creationId xmlns:a16="http://schemas.microsoft.com/office/drawing/2014/main" id="{485FDEA2-19FF-4303-A96D-5EE68C582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926" y="1317159"/>
            <a:ext cx="4257675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428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Manage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Portal WEB</a:t>
            </a:r>
          </a:p>
          <a:p>
            <a:r>
              <a:rPr lang="en-US" dirty="0"/>
              <a:t>Visual Studio</a:t>
            </a:r>
            <a:endParaRPr lang="pl-PL" dirty="0"/>
          </a:p>
          <a:p>
            <a:r>
              <a:rPr lang="pl-PL" dirty="0"/>
              <a:t>Visual Studio </a:t>
            </a:r>
            <a:r>
              <a:rPr lang="pl-PL" dirty="0" err="1"/>
              <a:t>Code</a:t>
            </a:r>
            <a:endParaRPr lang="pl-PL" dirty="0"/>
          </a:p>
          <a:p>
            <a:r>
              <a:rPr lang="pl-PL" dirty="0"/>
              <a:t>VSTS</a:t>
            </a:r>
            <a:endParaRPr lang="en-US" dirty="0"/>
          </a:p>
          <a:p>
            <a:r>
              <a:rPr lang="en-US" dirty="0" err="1"/>
              <a:t>Powe</a:t>
            </a:r>
            <a:r>
              <a:rPr lang="pl-PL" dirty="0"/>
              <a:t>r</a:t>
            </a:r>
            <a:r>
              <a:rPr lang="en-US" dirty="0"/>
              <a:t>Shell</a:t>
            </a:r>
          </a:p>
          <a:p>
            <a:r>
              <a:rPr lang="en-US" dirty="0"/>
              <a:t>CLI (cross-platform)</a:t>
            </a: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CFCF10E-8897-4FFB-81DB-FBE08D2F5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958" y="2097281"/>
            <a:ext cx="2627016" cy="2627016"/>
          </a:xfrm>
          <a:prstGeom prst="rect">
            <a:avLst/>
          </a:prstGeom>
        </p:spPr>
      </p:pic>
      <p:pic>
        <p:nvPicPr>
          <p:cNvPr id="2050" name="Picture 2" descr="Image result for vsts logo">
            <a:extLst>
              <a:ext uri="{FF2B5EF4-FFF2-40B4-BE49-F238E27FC236}">
                <a16:creationId xmlns:a16="http://schemas.microsoft.com/office/drawing/2014/main" id="{02166BC2-CD5E-4FDC-B8B4-995600BA5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860" y="2210356"/>
            <a:ext cx="2972499" cy="15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microsoft powershell logo">
            <a:extLst>
              <a:ext uri="{FF2B5EF4-FFF2-40B4-BE49-F238E27FC236}">
                <a16:creationId xmlns:a16="http://schemas.microsoft.com/office/drawing/2014/main" id="{DA7B35D0-9C63-40F9-91E5-2E98FBE55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559" y="4001294"/>
            <a:ext cx="2790225" cy="189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microsoft cli azure logo">
            <a:extLst>
              <a:ext uri="{FF2B5EF4-FFF2-40B4-BE49-F238E27FC236}">
                <a16:creationId xmlns:a16="http://schemas.microsoft.com/office/drawing/2014/main" id="{F951665C-C503-4428-8747-F99E9C2F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784" y="5035590"/>
            <a:ext cx="28575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visual studio code logo">
            <a:extLst>
              <a:ext uri="{FF2B5EF4-FFF2-40B4-BE49-F238E27FC236}">
                <a16:creationId xmlns:a16="http://schemas.microsoft.com/office/drawing/2014/main" id="{D6C13E7B-6EF0-4C2C-810E-BB163749E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981" y="467589"/>
            <a:ext cx="1900604" cy="193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39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gi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4382</TotalTime>
  <Words>303</Words>
  <Application>Microsoft Office PowerPoint</Application>
  <PresentationFormat>Panoramiczny</PresentationFormat>
  <Paragraphs>93</Paragraphs>
  <Slides>19</Slides>
  <Notes>10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3" baseType="lpstr">
      <vt:lpstr>Arial</vt:lpstr>
      <vt:lpstr>Calibri</vt:lpstr>
      <vt:lpstr>Segoe UI Light</vt:lpstr>
      <vt:lpstr>Office Theme</vt:lpstr>
      <vt:lpstr>VSTS Rozwiązanie do tworzenia chmury</vt:lpstr>
      <vt:lpstr>Prezentacja programu PowerPoint</vt:lpstr>
      <vt:lpstr>Prezentacja programu PowerPoint</vt:lpstr>
      <vt:lpstr>Microsoft Azure User Group Poland</vt:lpstr>
      <vt:lpstr>WROC#</vt:lpstr>
      <vt:lpstr>Global Azure BootCamp 2018</vt:lpstr>
      <vt:lpstr>Agenda</vt:lpstr>
      <vt:lpstr>VSC</vt:lpstr>
      <vt:lpstr>Azure Manage</vt:lpstr>
      <vt:lpstr>Azure Resource Group</vt:lpstr>
      <vt:lpstr>Prezentacja programu PowerPoint</vt:lpstr>
      <vt:lpstr>CI / CD</vt:lpstr>
      <vt:lpstr>IaC</vt:lpstr>
      <vt:lpstr>Gotowe szablony - .json</vt:lpstr>
      <vt:lpstr>Prezentacja programu PowerPoint</vt:lpstr>
      <vt:lpstr>DEMO</vt:lpstr>
      <vt:lpstr>Efekt deploymentu</vt:lpstr>
      <vt:lpstr>Demo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 wprowadzenie do rozwiazań chmurowych</dc:title>
  <dc:creator>Piotr Rogala</dc:creator>
  <cp:lastModifiedBy>Piotr Rogala</cp:lastModifiedBy>
  <cp:revision>38</cp:revision>
  <dcterms:created xsi:type="dcterms:W3CDTF">2012-07-27T01:16:44Z</dcterms:created>
  <dcterms:modified xsi:type="dcterms:W3CDTF">2018-02-21T19:58:38Z</dcterms:modified>
</cp:coreProperties>
</file>