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  <p:sldMasterId id="2147483773" r:id="rId2"/>
    <p:sldMasterId id="2147483785" r:id="rId3"/>
  </p:sldMasterIdLst>
  <p:notesMasterIdLst>
    <p:notesMasterId r:id="rId25"/>
  </p:notesMasterIdLst>
  <p:sldIdLst>
    <p:sldId id="256" r:id="rId4"/>
    <p:sldId id="259" r:id="rId5"/>
    <p:sldId id="260" r:id="rId6"/>
    <p:sldId id="263" r:id="rId7"/>
    <p:sldId id="305" r:id="rId8"/>
    <p:sldId id="303" r:id="rId9"/>
    <p:sldId id="310" r:id="rId10"/>
    <p:sldId id="262" r:id="rId11"/>
    <p:sldId id="291" r:id="rId12"/>
    <p:sldId id="307" r:id="rId13"/>
    <p:sldId id="282" r:id="rId14"/>
    <p:sldId id="274" r:id="rId15"/>
    <p:sldId id="309" r:id="rId16"/>
    <p:sldId id="304" r:id="rId17"/>
    <p:sldId id="276" r:id="rId18"/>
    <p:sldId id="306" r:id="rId19"/>
    <p:sldId id="308" r:id="rId20"/>
    <p:sldId id="298" r:id="rId21"/>
    <p:sldId id="295" r:id="rId22"/>
    <p:sldId id="311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59C7C-61B7-4C53-8BEA-A442A85DB8DE}" type="datetimeFigureOut">
              <a:rPr lang="en-US"/>
              <a:t>4/14/2018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1393D-1B3F-44B1-BC6F-644B264F65B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18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52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78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73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88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57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9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https://docs.microsoft.com/en-us/azure/azure-resource-manager/resource-group-using-tags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444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57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81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13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69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09C53-9324-49EA-BE47-5BC3C1A7610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0487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09C53-9324-49EA-BE47-5BC3C1A7610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2567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89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46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38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7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7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28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15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15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72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62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102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581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080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8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546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955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010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255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1E1A20-BE46-4205-A1D1-DB4A56202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55425BA-5CDF-4B8B-B1E2-976DCB51E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7EF3140-DBD9-4578-A38F-C5B28AEA6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081E62A-D62F-47BF-B02A-8113E1A36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695A947-F374-4FB8-BE11-16122DFF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44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65F343-7D92-452B-8C61-22CF19BB4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4F73F9D-0BCB-40FA-9171-7840F01E7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483829B-EFEC-4EEA-AB2C-36C89B209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FA2EB47-055B-4726-A771-BA7C9E133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58E8C00-B28D-42BA-A67C-D9DC194DF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708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93C44D-8235-4583-8568-589410652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4C1E438-DEED-42A0-B02E-E8A4219C0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77544DA-1DEA-4F70-85A2-C5C27DFB5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7921D94-0AC1-49B8-9E28-84865293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EEB6EDC-A56C-4515-B49F-D76D03B86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734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507086-3E61-4424-A6A4-34059D268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082F403-67A4-4E31-8355-BB2E4E345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ED30504-23FD-43DF-AA3E-1F6D92E88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A221DDE-8636-41A7-9847-215B0B489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54F4E85-EEF6-4021-9A5E-0FC4EC5DB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E6914F9-4456-484B-9776-A05BC533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481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50EDEE-C7CA-4CF6-80A6-67F191773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38C0E0C-67B6-4C5E-9478-DDE05AE8E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A978188-2B43-4229-8D43-8094A302F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232AAF1-2276-4D60-9C57-28AB85CB5A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05401F6-B036-40EF-9EA1-17D080A50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15526582-3B33-4045-BF17-6830D932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32020DCD-C9AA-41A2-8123-8EA329F12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EDEBD1C6-0E99-4984-95FC-A4CE34F6B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578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795DC1-0EC0-4F01-AEDB-35D5120A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C90682F9-5F3F-4066-9B55-07AA3C8AA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01A0D1D-AA52-45AA-9BE8-3F5D8A19C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057FE73-69E0-4DFF-B5FB-51765B093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764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BD79E6B-8969-4D30-B16A-4474D8C3D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F4E9A14D-BB18-408C-82E1-D9389F854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0F893ED-2895-4FAC-A270-57C9025A6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8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228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8B19D3-C08C-40A9-80CA-56FC27B9D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4C399B8-7204-491A-8665-CA455B808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FA0335E-727A-45BE-B4FD-E828A7DEE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D296862-8260-465B-995A-1EEF50F55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31C9D52-7AEF-447B-B995-211FC851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38B96FD-90FC-40EC-B487-045B0C418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25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101E3F-D13C-4066-89FB-D5AB45B65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8A7B842-AD52-4388-B8FF-340640253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D92BEB8-6C79-4007-821C-F0935036F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43BE22D-CEAE-424F-8144-5B9FDC248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CF97C45-01DF-46C0-987F-22AC41E3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2A093B1-234C-492D-9D5B-FF15F7154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395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4E4AAC-860B-4DDB-B41F-A537609B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C05681F-C631-4F7D-BF64-2E3F31F39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3807B2B-23CE-448C-A2D4-7413592B4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97356BF-48C5-4712-83C8-C937EC45F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3BC25E9-61A6-460C-87BC-0D03EA75D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968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49188D80-2ACE-45D5-BD9C-C77618CEE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790527F-690B-4284-B300-B45DD17DE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D58A2CE-9015-4696-A589-BB64173CA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34EC339-2C61-472B-A6ED-81CDA1DB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846FCC7-6913-44A5-BA13-B1AD00F80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3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9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61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9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14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32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1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0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9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9EC6A64C-E083-431A-A19A-4A7F52D3F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A75718D-2F6D-498A-BC25-6DC0DC7D4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FF4B790-4683-4FF4-BD6D-9CB48C1B9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AE851BD-DB19-4DEB-83C3-342099094D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A8DB1AB-A41A-4C66-8DB0-47CE19D49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2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ocs.microsoft.com/en-us/azure/azure-resource-manager/resource-group-authoring-templates" TargetMode="Externa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azure-quickstart-templat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github.com/RogalaPiotr/JustCloudPublic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galaPiotr/JustCloudPublic/tree/master/simple-vm-index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ustcloud.p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facebook.com/justcloudp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stcloud.visualstudio.com/JustCloud/_build" TargetMode="Externa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Microsoft-Azure-Users-Group-Polan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5.png"/><Relationship Id="rId4" Type="http://schemas.openxmlformats.org/officeDocument/2006/relationships/hyperlink" Target="https://www.facebook.com/groups/azureugp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nkieta.justcloud.pl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maugp.justcloud.pl/" TargetMode="External"/><Relationship Id="rId4" Type="http://schemas.openxmlformats.org/officeDocument/2006/relationships/hyperlink" Target="https://prelegent.justcloud.pl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eetup.com/wrocnet" TargetMode="External"/><Relationship Id="rId13" Type="http://schemas.openxmlformats.org/officeDocument/2006/relationships/hyperlink" Target="http://azureug.org/" TargetMode="External"/><Relationship Id="rId3" Type="http://schemas.openxmlformats.org/officeDocument/2006/relationships/hyperlink" Target="https://www.meetup.com/Polish-PowerShell-Group-PPoSh" TargetMode="External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www.meetup.com/Wroclaw-DevOps-Meetup" TargetMode="External"/><Relationship Id="rId11" Type="http://schemas.openxmlformats.org/officeDocument/2006/relationships/image" Target="../media/image9.jpg"/><Relationship Id="rId5" Type="http://schemas.openxmlformats.org/officeDocument/2006/relationships/image" Target="../media/image6.jpeg"/><Relationship Id="rId10" Type="http://schemas.openxmlformats.org/officeDocument/2006/relationships/hyperlink" Target="https://www.meetup.com/SysOpsPolska" TargetMode="External"/><Relationship Id="rId4" Type="http://schemas.openxmlformats.org/officeDocument/2006/relationships/hyperlink" Target="http://slack.justcloud.pl/" TargetMode="External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www.facebook.com/events/181011562620862/" TargetMode="Externa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ab2018.justcloud.pl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5065" y="514350"/>
            <a:ext cx="9144000" cy="2387600"/>
          </a:xfrm>
        </p:spPr>
        <p:txBody>
          <a:bodyPr>
            <a:normAutofit/>
          </a:bodyPr>
          <a:lstStyle/>
          <a:p>
            <a:r>
              <a:rPr lang="pl-PL" sz="3600" dirty="0">
                <a:solidFill>
                  <a:srgbClr val="212121"/>
                </a:solidFill>
              </a:rPr>
              <a:t>Global Azure </a:t>
            </a:r>
            <a:r>
              <a:rPr lang="pl-PL" sz="3600" dirty="0" err="1">
                <a:solidFill>
                  <a:srgbClr val="212121"/>
                </a:solidFill>
              </a:rPr>
              <a:t>BootCamp</a:t>
            </a:r>
            <a:r>
              <a:rPr lang="pl-PL" sz="3600" dirty="0">
                <a:solidFill>
                  <a:srgbClr val="212121"/>
                </a:solidFill>
              </a:rPr>
              <a:t> 2018</a:t>
            </a:r>
            <a:br>
              <a:rPr lang="pl-PL" sz="3600" dirty="0">
                <a:solidFill>
                  <a:srgbClr val="212121"/>
                </a:solidFill>
              </a:rPr>
            </a:br>
            <a:r>
              <a:rPr lang="en-US" sz="3600" dirty="0">
                <a:solidFill>
                  <a:srgbClr val="212121"/>
                </a:solidFill>
              </a:rPr>
              <a:t>Azure Resource Manager </a:t>
            </a:r>
            <a:r>
              <a:rPr lang="en-US" sz="3600" dirty="0" err="1">
                <a:solidFill>
                  <a:srgbClr val="212121"/>
                </a:solidFill>
              </a:rPr>
              <a:t>czyli</a:t>
            </a:r>
            <a:r>
              <a:rPr lang="en-US" sz="3600" dirty="0">
                <a:solidFill>
                  <a:srgbClr val="212121"/>
                </a:solidFill>
              </a:rPr>
              <a:t> </a:t>
            </a:r>
            <a:r>
              <a:rPr lang="en-US" sz="3600" dirty="0" err="1">
                <a:solidFill>
                  <a:srgbClr val="212121"/>
                </a:solidFill>
              </a:rPr>
              <a:t>automatyzacja</a:t>
            </a:r>
            <a:r>
              <a:rPr lang="en-US" sz="3600" dirty="0">
                <a:solidFill>
                  <a:srgbClr val="212121"/>
                </a:solidFill>
              </a:rPr>
              <a:t> z </a:t>
            </a:r>
            <a:r>
              <a:rPr lang="en-US" sz="3600" dirty="0" err="1">
                <a:solidFill>
                  <a:srgbClr val="212121"/>
                </a:solidFill>
              </a:rPr>
              <a:t>PowerShell’a</a:t>
            </a:r>
            <a:r>
              <a:rPr lang="en-US" sz="3600" dirty="0">
                <a:solidFill>
                  <a:srgbClr val="212121"/>
                </a:solidFill>
              </a:rPr>
              <a:t> i </a:t>
            </a:r>
            <a:r>
              <a:rPr lang="en-US" sz="3600" dirty="0" err="1">
                <a:solidFill>
                  <a:srgbClr val="212121"/>
                </a:solidFill>
              </a:rPr>
              <a:t>VSTS’a</a:t>
            </a:r>
            <a:endParaRPr lang="en-US" sz="3600" dirty="0">
              <a:solidFill>
                <a:srgbClr val="212121"/>
              </a:solidFill>
              <a:latin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5065" y="3067050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Piotr </a:t>
            </a:r>
            <a:r>
              <a:rPr lang="en-US" dirty="0" err="1"/>
              <a:t>Rogala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638" y="3667125"/>
            <a:ext cx="2743200" cy="382190"/>
          </a:xfrm>
          <a:prstGeom prst="rect">
            <a:avLst/>
          </a:prstGeom>
        </p:spPr>
      </p:pic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8510A4EE-334F-468F-911E-0A663CD4B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488" y="3858220"/>
            <a:ext cx="28575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nalezione obrazy dla zapytania meme json">
            <a:extLst>
              <a:ext uri="{FF2B5EF4-FFF2-40B4-BE49-F238E27FC236}">
                <a16:creationId xmlns:a16="http://schemas.microsoft.com/office/drawing/2014/main" id="{DA0A09A8-5B04-4254-A48D-5D6891D47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438" y="1166813"/>
            <a:ext cx="5953125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79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– Deploy .json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Prosta budowa skryptów do tworzenia zasobów w RG</a:t>
            </a:r>
          </a:p>
          <a:p>
            <a:r>
              <a:rPr lang="en-US" dirty="0"/>
              <a:t>Automatyzacja tworzenia środowisk</a:t>
            </a:r>
          </a:p>
          <a:p>
            <a:r>
              <a:rPr lang="en-US" dirty="0"/>
              <a:t>Uniwersalne rozwiązanie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572" y="36576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347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2519" y="142875"/>
            <a:ext cx="11079128" cy="6357635"/>
          </a:xfrm>
        </p:spPr>
      </p:pic>
    </p:spTree>
    <p:extLst>
      <p:ext uri="{BB962C8B-B14F-4D97-AF65-F5344CB8AC3E}">
        <p14:creationId xmlns:p14="http://schemas.microsoft.com/office/powerpoint/2010/main" val="226004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Resource Group</a:t>
            </a:r>
          </a:p>
        </p:txBody>
      </p:sp>
      <p:pic>
        <p:nvPicPr>
          <p:cNvPr id="3074" name="Picture 2" descr="Image result for resource group azure">
            <a:extLst>
              <a:ext uri="{FF2B5EF4-FFF2-40B4-BE49-F238E27FC236}">
                <a16:creationId xmlns:a16="http://schemas.microsoft.com/office/drawing/2014/main" id="{E0FD19D9-1E9B-419C-B1B9-E918E769C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772" y="1690688"/>
            <a:ext cx="8424662" cy="490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741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8B3459E-4F1E-4A42-8CD3-32FAED96F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792" y="6516654"/>
            <a:ext cx="9794414" cy="35500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l-PL" sz="1800" dirty="0">
                <a:hlinkClick r:id="rId2"/>
              </a:rPr>
              <a:t>https://docs.microsoft.com/en-us/azure/azure-resource-manager/resource-group-authoring-templates</a:t>
            </a:r>
            <a:endParaRPr lang="pl-PL" sz="1800" dirty="0"/>
          </a:p>
          <a:p>
            <a:pPr marL="0" indent="0">
              <a:buNone/>
            </a:pPr>
            <a:endParaRPr lang="pl-PL" sz="1800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BD2BB74-E385-44A9-986C-107591B21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71" y="9177"/>
            <a:ext cx="10342857" cy="6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388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Gotowe</a:t>
            </a:r>
            <a:r>
              <a:rPr lang="en-US" dirty="0"/>
              <a:t> </a:t>
            </a:r>
            <a:r>
              <a:rPr lang="en-US" dirty="0" err="1"/>
              <a:t>szablony</a:t>
            </a:r>
            <a:r>
              <a:rPr lang="en-US" dirty="0"/>
              <a:t> - .</a:t>
            </a:r>
            <a:r>
              <a:rPr lang="en-US" dirty="0" err="1"/>
              <a:t>json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2DBC6A80-3E05-4415-B30E-62393990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>
                <a:hlinkClick r:id="rId3"/>
              </a:rPr>
              <a:t>https://github.com/Azure/azure-quickstart-templates</a:t>
            </a:r>
            <a:endParaRPr lang="pl-PL" dirty="0"/>
          </a:p>
          <a:p>
            <a:pPr marL="0" indent="0">
              <a:buNone/>
            </a:pPr>
            <a:r>
              <a:rPr lang="pl-PL" dirty="0">
                <a:hlinkClick r:id="rId4"/>
              </a:rPr>
              <a:t>https://github.com/RogalaPiotr/JustCloudPublic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18378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Manage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Portal WEB</a:t>
            </a:r>
          </a:p>
          <a:p>
            <a:r>
              <a:rPr lang="en-US" dirty="0"/>
              <a:t>Visual Studio</a:t>
            </a:r>
            <a:endParaRPr lang="pl-PL" dirty="0"/>
          </a:p>
          <a:p>
            <a:r>
              <a:rPr lang="pl-PL" dirty="0"/>
              <a:t>Visual Studio </a:t>
            </a:r>
            <a:r>
              <a:rPr lang="pl-PL" dirty="0" err="1"/>
              <a:t>Code</a:t>
            </a:r>
            <a:endParaRPr lang="pl-PL" dirty="0"/>
          </a:p>
          <a:p>
            <a:r>
              <a:rPr lang="pl-PL" dirty="0"/>
              <a:t>VSTS</a:t>
            </a:r>
            <a:endParaRPr lang="en-US" dirty="0"/>
          </a:p>
          <a:p>
            <a:r>
              <a:rPr lang="en-US" dirty="0" err="1"/>
              <a:t>Powe</a:t>
            </a:r>
            <a:r>
              <a:rPr lang="pl-PL" dirty="0"/>
              <a:t>r</a:t>
            </a:r>
            <a:r>
              <a:rPr lang="en-US" dirty="0"/>
              <a:t>Shell</a:t>
            </a:r>
          </a:p>
          <a:p>
            <a:r>
              <a:rPr lang="en-US" dirty="0"/>
              <a:t>CLI (cross-platform)</a:t>
            </a:r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FCFCF10E-8897-4FFB-81DB-FBE08D2F5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958" y="2097281"/>
            <a:ext cx="2627016" cy="2627016"/>
          </a:xfrm>
          <a:prstGeom prst="rect">
            <a:avLst/>
          </a:prstGeom>
        </p:spPr>
      </p:pic>
      <p:pic>
        <p:nvPicPr>
          <p:cNvPr id="2050" name="Picture 2" descr="Image result for vsts logo">
            <a:extLst>
              <a:ext uri="{FF2B5EF4-FFF2-40B4-BE49-F238E27FC236}">
                <a16:creationId xmlns:a16="http://schemas.microsoft.com/office/drawing/2014/main" id="{02166BC2-CD5E-4FDC-B8B4-995600BA5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860" y="2210356"/>
            <a:ext cx="2972499" cy="156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microsoft powershell logo">
            <a:extLst>
              <a:ext uri="{FF2B5EF4-FFF2-40B4-BE49-F238E27FC236}">
                <a16:creationId xmlns:a16="http://schemas.microsoft.com/office/drawing/2014/main" id="{DA7B35D0-9C63-40F9-91E5-2E98FBE55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559" y="4001294"/>
            <a:ext cx="2790225" cy="189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microsoft cli azure logo">
            <a:extLst>
              <a:ext uri="{FF2B5EF4-FFF2-40B4-BE49-F238E27FC236}">
                <a16:creationId xmlns:a16="http://schemas.microsoft.com/office/drawing/2014/main" id="{F951665C-C503-4428-8747-F99E9C2FC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6784" y="5035590"/>
            <a:ext cx="28575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visual studio code logo">
            <a:extLst>
              <a:ext uri="{FF2B5EF4-FFF2-40B4-BE49-F238E27FC236}">
                <a16:creationId xmlns:a16="http://schemas.microsoft.com/office/drawing/2014/main" id="{D6C13E7B-6EF0-4C2C-810E-BB163749E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981" y="467589"/>
            <a:ext cx="1900604" cy="193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391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C533DC-4AF8-4804-9139-042CF81BA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40FECA6-6740-46B4-A816-E7BD4158C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146" name="Picture 2" descr="Image result for vsts">
            <a:extLst>
              <a:ext uri="{FF2B5EF4-FFF2-40B4-BE49-F238E27FC236}">
                <a16:creationId xmlns:a16="http://schemas.microsoft.com/office/drawing/2014/main" id="{E6C4891C-B4E5-4D60-933E-0CD6BC770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975"/>
            <a:ext cx="12192000" cy="674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37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4A70C88B-CEA0-4D09-8548-3C72E811A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524000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699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dirty="0" err="1"/>
              <a:t>Download</a:t>
            </a:r>
            <a:r>
              <a:rPr lang="pl-PL" dirty="0"/>
              <a:t> </a:t>
            </a:r>
            <a:r>
              <a:rPr lang="pl-PL" dirty="0" err="1"/>
              <a:t>json’s</a:t>
            </a:r>
            <a:r>
              <a:rPr lang="pl-PL" dirty="0"/>
              <a:t>: </a:t>
            </a:r>
          </a:p>
          <a:p>
            <a:pPr marL="0" indent="0">
              <a:buNone/>
            </a:pPr>
            <a:r>
              <a:rPr lang="pl-PL" sz="1800" dirty="0">
                <a:hlinkClick r:id="rId3"/>
              </a:rPr>
              <a:t>https://github.com/RogalaPiotr/JustCloudPublic/tree/master/simple-vm-index</a:t>
            </a:r>
            <a:endParaRPr lang="pl-PL" sz="1800" dirty="0"/>
          </a:p>
          <a:p>
            <a:pPr marL="0" indent="0">
              <a:buNone/>
            </a:pPr>
            <a:r>
              <a:rPr lang="pl-PL" dirty="0" err="1"/>
              <a:t>Deplyoment</a:t>
            </a:r>
            <a:r>
              <a:rPr lang="pl-PL" dirty="0"/>
              <a:t> via PowerShell</a:t>
            </a:r>
          </a:p>
          <a:p>
            <a:pPr marL="0" indent="0">
              <a:buNone/>
            </a:pPr>
            <a:r>
              <a:rPr lang="pl-PL" sz="1800" dirty="0"/>
              <a:t>New-</a:t>
            </a:r>
            <a:r>
              <a:rPr lang="pl-PL" sz="1800" dirty="0" err="1"/>
              <a:t>AzureRMResourceGroupDeployment</a:t>
            </a:r>
            <a:r>
              <a:rPr lang="pl-PL" sz="1800" dirty="0"/>
              <a:t> -</a:t>
            </a:r>
            <a:r>
              <a:rPr lang="pl-PL" sz="1800" dirty="0" err="1"/>
              <a:t>ResourceGroupName</a:t>
            </a:r>
            <a:r>
              <a:rPr lang="pl-PL" sz="1800" dirty="0"/>
              <a:t> XXX -</a:t>
            </a:r>
            <a:r>
              <a:rPr lang="pl-PL" sz="1800" dirty="0" err="1"/>
              <a:t>TemplateFile</a:t>
            </a:r>
            <a:r>
              <a:rPr lang="pl-PL" sz="1800" dirty="0"/>
              <a:t> -</a:t>
            </a:r>
            <a:r>
              <a:rPr lang="pl-PL" sz="1800" dirty="0" err="1"/>
              <a:t>adminUsername</a:t>
            </a:r>
            <a:r>
              <a:rPr lang="pl-PL" sz="1800" dirty="0"/>
              <a:t> XXX -</a:t>
            </a:r>
            <a:r>
              <a:rPr lang="pl-PL" sz="1800" dirty="0" err="1"/>
              <a:t>adminPassword</a:t>
            </a:r>
            <a:r>
              <a:rPr lang="pl-PL" sz="1800" dirty="0"/>
              <a:t> XXX</a:t>
            </a:r>
          </a:p>
          <a:p>
            <a:pPr marL="0" indent="0">
              <a:buNone/>
            </a:pPr>
            <a:r>
              <a:rPr lang="pl-PL" dirty="0" err="1"/>
              <a:t>Find</a:t>
            </a:r>
            <a:r>
              <a:rPr lang="pl-PL" dirty="0"/>
              <a:t> </a:t>
            </a:r>
            <a:r>
              <a:rPr lang="pl-PL" dirty="0" err="1"/>
              <a:t>bug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36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Current working in UNIT4</a:t>
            </a:r>
            <a:endParaRPr lang="pl-PL" dirty="0"/>
          </a:p>
          <a:p>
            <a:r>
              <a:rPr lang="pl-PL" dirty="0"/>
              <a:t>MVP Azure</a:t>
            </a:r>
            <a:endParaRPr lang="en-US" dirty="0"/>
          </a:p>
          <a:p>
            <a:r>
              <a:rPr lang="en-US" dirty="0"/>
              <a:t>Blog: </a:t>
            </a:r>
            <a:r>
              <a:rPr lang="en-US" b="1" dirty="0">
                <a:hlinkClick r:id="rId3"/>
              </a:rPr>
              <a:t>justcloud.pl</a:t>
            </a:r>
          </a:p>
          <a:p>
            <a:r>
              <a:rPr lang="en-US" dirty="0"/>
              <a:t>FB Page: </a:t>
            </a:r>
            <a:r>
              <a:rPr lang="en-US" b="1" dirty="0">
                <a:hlinkClick r:id="rId4"/>
              </a:rPr>
              <a:t>facebook.com/</a:t>
            </a:r>
            <a:r>
              <a:rPr lang="en-US" b="1" dirty="0" err="1">
                <a:hlinkClick r:id="rId4"/>
              </a:rPr>
              <a:t>justcloudpl</a:t>
            </a:r>
            <a:endParaRPr lang="en-US" b="1" dirty="0">
              <a:hlinkClick r:id="rId4"/>
            </a:endParaRPr>
          </a:p>
          <a:p>
            <a:r>
              <a:rPr lang="en-US" dirty="0"/>
              <a:t>Group leader: </a:t>
            </a:r>
          </a:p>
          <a:p>
            <a:pPr marL="0" indent="0">
              <a:buNone/>
            </a:pPr>
            <a:r>
              <a:rPr lang="en-US" b="1" dirty="0"/>
              <a:t>   Microsoft Azure User Group Poland</a:t>
            </a:r>
          </a:p>
          <a:p>
            <a:pPr marL="0" indent="0">
              <a:buNone/>
            </a:pPr>
            <a:r>
              <a:rPr lang="en-US" dirty="0"/>
              <a:t>   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5419" y="1218565"/>
            <a:ext cx="2743200" cy="3357230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3013" y="4762500"/>
            <a:ext cx="3560539" cy="86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416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359F92-5E38-4CE3-A7D2-26A791C9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#2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A845823-D99A-4E50-86ED-CF750797B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Open VSTS </a:t>
            </a:r>
            <a:r>
              <a:rPr lang="pl-PL" dirty="0" err="1"/>
              <a:t>project</a:t>
            </a:r>
            <a:endParaRPr lang="pl-PL" dirty="0"/>
          </a:p>
          <a:p>
            <a:r>
              <a:rPr lang="pl-PL" sz="2000" dirty="0"/>
              <a:t>i.e. </a:t>
            </a:r>
            <a:r>
              <a:rPr lang="pl-PL" sz="2000" dirty="0">
                <a:hlinkClick r:id="rId2"/>
              </a:rPr>
              <a:t>https://justcloud.visualstudio.com/JustCloud/_build</a:t>
            </a:r>
            <a:endParaRPr lang="pl-PL" sz="2000" dirty="0"/>
          </a:p>
          <a:p>
            <a:r>
              <a:rPr lang="pl-PL" dirty="0" err="1"/>
              <a:t>Sync</a:t>
            </a:r>
            <a:r>
              <a:rPr lang="pl-PL" dirty="0"/>
              <a:t> </a:t>
            </a:r>
            <a:r>
              <a:rPr lang="pl-PL" dirty="0" err="1"/>
              <a:t>json</a:t>
            </a:r>
            <a:r>
              <a:rPr lang="pl-PL" dirty="0"/>
              <a:t> to </a:t>
            </a:r>
            <a:r>
              <a:rPr lang="pl-PL" dirty="0" err="1"/>
              <a:t>repo</a:t>
            </a:r>
            <a:r>
              <a:rPr lang="pl-PL" dirty="0"/>
              <a:t> on VSTS</a:t>
            </a:r>
          </a:p>
          <a:p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build</a:t>
            </a:r>
            <a:endParaRPr lang="pl-PL" dirty="0"/>
          </a:p>
          <a:p>
            <a:pPr lvl="1"/>
            <a:r>
              <a:rPr lang="pl-PL" dirty="0" err="1"/>
              <a:t>Configure</a:t>
            </a:r>
            <a:r>
              <a:rPr lang="pl-PL" dirty="0"/>
              <a:t> CI</a:t>
            </a:r>
          </a:p>
          <a:p>
            <a:pPr lvl="1"/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deployment</a:t>
            </a:r>
            <a:r>
              <a:rPr lang="pl-PL" dirty="0"/>
              <a:t> to Azure</a:t>
            </a:r>
          </a:p>
          <a:p>
            <a:pPr lvl="1"/>
            <a:r>
              <a:rPr lang="pl-PL" dirty="0" err="1"/>
              <a:t>Configure</a:t>
            </a:r>
            <a:r>
              <a:rPr lang="pl-PL" dirty="0"/>
              <a:t> </a:t>
            </a:r>
            <a:r>
              <a:rPr lang="pl-PL" dirty="0" err="1"/>
              <a:t>Variables</a:t>
            </a:r>
            <a:endParaRPr lang="pl-PL" dirty="0"/>
          </a:p>
          <a:p>
            <a:pPr lvl="1"/>
            <a:r>
              <a:rPr lang="pl-PL" dirty="0" err="1"/>
              <a:t>Deploy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08659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10">
            <a:extLst>
              <a:ext uri="{FF2B5EF4-FFF2-40B4-BE49-F238E27FC236}">
                <a16:creationId xmlns:a16="http://schemas.microsoft.com/office/drawing/2014/main" id="{C99A8FB7-A79B-4BC9-9D56-B79587F6AA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5005" y="2650637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12">
            <a:extLst>
              <a:ext uri="{FF2B5EF4-FFF2-40B4-BE49-F238E27FC236}">
                <a16:creationId xmlns:a16="http://schemas.microsoft.com/office/drawing/2014/main" id="{B6114379-CEF2-4927-BEAC-763037C09A9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9597" y="2815229"/>
            <a:ext cx="2788920" cy="27889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14">
            <a:extLst>
              <a:ext uri="{FF2B5EF4-FFF2-40B4-BE49-F238E27FC236}">
                <a16:creationId xmlns:a16="http://schemas.microsoft.com/office/drawing/2014/main" id="{B23893E2-3349-46D7-A7AA-B9E447957FB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6859" y="0"/>
            <a:ext cx="4198060" cy="3650200"/>
          </a:xfrm>
          <a:custGeom>
            <a:avLst/>
            <a:gdLst>
              <a:gd name="connsiteX0" fmla="*/ 262846 w 4198060"/>
              <a:gd name="connsiteY0" fmla="*/ 0 h 3650200"/>
              <a:gd name="connsiteX1" fmla="*/ 4198060 w 4198060"/>
              <a:gd name="connsiteY1" fmla="*/ 0 h 3650200"/>
              <a:gd name="connsiteX2" fmla="*/ 4198060 w 4198060"/>
              <a:gd name="connsiteY2" fmla="*/ 3021648 h 3650200"/>
              <a:gd name="connsiteX3" fmla="*/ 4142653 w 4198060"/>
              <a:gd name="connsiteY3" fmla="*/ 3072005 h 3650200"/>
              <a:gd name="connsiteX4" fmla="*/ 2532040 w 4198060"/>
              <a:gd name="connsiteY4" fmla="*/ 3650200 h 3650200"/>
              <a:gd name="connsiteX5" fmla="*/ 0 w 4198060"/>
              <a:gd name="connsiteY5" fmla="*/ 1118160 h 3650200"/>
              <a:gd name="connsiteX6" fmla="*/ 198981 w 4198060"/>
              <a:gd name="connsiteY6" fmla="*/ 132576 h 365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8060" h="365020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16">
            <a:extLst>
              <a:ext uri="{FF2B5EF4-FFF2-40B4-BE49-F238E27FC236}">
                <a16:creationId xmlns:a16="http://schemas.microsoft.com/office/drawing/2014/main" id="{2B7592FE-10D1-4664-B623-353F47C8DF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8132" y="4032250"/>
            <a:ext cx="3303868" cy="2825750"/>
          </a:xfrm>
          <a:custGeom>
            <a:avLst/>
            <a:gdLst>
              <a:gd name="connsiteX0" fmla="*/ 1888600 w 3303868"/>
              <a:gd name="connsiteY0" fmla="*/ 0 h 2825750"/>
              <a:gd name="connsiteX1" fmla="*/ 3224042 w 3303868"/>
              <a:gd name="connsiteY1" fmla="*/ 553158 h 2825750"/>
              <a:gd name="connsiteX2" fmla="*/ 3303868 w 3303868"/>
              <a:gd name="connsiteY2" fmla="*/ 640989 h 2825750"/>
              <a:gd name="connsiteX3" fmla="*/ 3303868 w 3303868"/>
              <a:gd name="connsiteY3" fmla="*/ 2825750 h 2825750"/>
              <a:gd name="connsiteX4" fmla="*/ 250380 w 3303868"/>
              <a:gd name="connsiteY4" fmla="*/ 2825750 h 2825750"/>
              <a:gd name="connsiteX5" fmla="*/ 227944 w 3303868"/>
              <a:gd name="connsiteY5" fmla="*/ 2788819 h 2825750"/>
              <a:gd name="connsiteX6" fmla="*/ 0 w 3303868"/>
              <a:gd name="connsiteY6" fmla="*/ 1888600 h 2825750"/>
              <a:gd name="connsiteX7" fmla="*/ 1888600 w 3303868"/>
              <a:gd name="connsiteY7" fmla="*/ 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3868" h="282575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303868" y="640989"/>
                </a:lnTo>
                <a:lnTo>
                  <a:pt x="3303868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18">
            <a:extLst>
              <a:ext uri="{FF2B5EF4-FFF2-40B4-BE49-F238E27FC236}">
                <a16:creationId xmlns:a16="http://schemas.microsoft.com/office/drawing/2014/main" id="{32248578-C6EF-47FB-8B88-AD65C27452B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53088" y="4197206"/>
            <a:ext cx="3138912" cy="2660795"/>
          </a:xfrm>
          <a:custGeom>
            <a:avLst/>
            <a:gdLst>
              <a:gd name="connsiteX0" fmla="*/ 1723644 w 3138912"/>
              <a:gd name="connsiteY0" fmla="*/ 0 h 2660795"/>
              <a:gd name="connsiteX1" fmla="*/ 3053691 w 3138912"/>
              <a:gd name="connsiteY1" fmla="*/ 627247 h 2660795"/>
              <a:gd name="connsiteX2" fmla="*/ 3138912 w 3138912"/>
              <a:gd name="connsiteY2" fmla="*/ 741211 h 2660795"/>
              <a:gd name="connsiteX3" fmla="*/ 3138912 w 3138912"/>
              <a:gd name="connsiteY3" fmla="*/ 2660795 h 2660795"/>
              <a:gd name="connsiteX4" fmla="*/ 278239 w 3138912"/>
              <a:gd name="connsiteY4" fmla="*/ 2660795 h 2660795"/>
              <a:gd name="connsiteX5" fmla="*/ 208035 w 3138912"/>
              <a:gd name="connsiteY5" fmla="*/ 2545235 h 2660795"/>
              <a:gd name="connsiteX6" fmla="*/ 0 w 3138912"/>
              <a:gd name="connsiteY6" fmla="*/ 1723644 h 2660795"/>
              <a:gd name="connsiteX7" fmla="*/ 1723644 w 3138912"/>
              <a:gd name="connsiteY7" fmla="*/ 0 h 266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8912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20">
            <a:extLst>
              <a:ext uri="{FF2B5EF4-FFF2-40B4-BE49-F238E27FC236}">
                <a16:creationId xmlns:a16="http://schemas.microsoft.com/office/drawing/2014/main" id="{C14C23C8-0D86-4D9E-A9C7-76291675C44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0603" y="1"/>
            <a:ext cx="4034316" cy="3486455"/>
          </a:xfrm>
          <a:custGeom>
            <a:avLst/>
            <a:gdLst>
              <a:gd name="connsiteX0" fmla="*/ 280681 w 4034316"/>
              <a:gd name="connsiteY0" fmla="*/ 0 h 3486455"/>
              <a:gd name="connsiteX1" fmla="*/ 4034316 w 4034316"/>
              <a:gd name="connsiteY1" fmla="*/ 0 h 3486455"/>
              <a:gd name="connsiteX2" fmla="*/ 4034316 w 4034316"/>
              <a:gd name="connsiteY2" fmla="*/ 2800630 h 3486455"/>
              <a:gd name="connsiteX3" fmla="*/ 3874752 w 4034316"/>
              <a:gd name="connsiteY3" fmla="*/ 2945652 h 3486455"/>
              <a:gd name="connsiteX4" fmla="*/ 2368296 w 4034316"/>
              <a:gd name="connsiteY4" fmla="*/ 3486455 h 3486455"/>
              <a:gd name="connsiteX5" fmla="*/ 0 w 4034316"/>
              <a:gd name="connsiteY5" fmla="*/ 1118159 h 3486455"/>
              <a:gd name="connsiteX6" fmla="*/ 186113 w 4034316"/>
              <a:gd name="connsiteY6" fmla="*/ 196311 h 348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id="{A3A97E05-3F3E-4F22-AF0B-DC97569DD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088" y="49553"/>
            <a:ext cx="2727766" cy="24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2404" y="3930413"/>
            <a:ext cx="2303305" cy="558551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D4D5AE43-6EF1-4BF3-98E1-A4B1F06546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4262" y="5768741"/>
            <a:ext cx="2926222" cy="40967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543" y="2871982"/>
            <a:ext cx="4558309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Questions?</a:t>
            </a:r>
            <a:endParaRPr lang="pl-PL" sz="2400" dirty="0"/>
          </a:p>
          <a:p>
            <a:pPr marL="0" indent="0">
              <a:buNone/>
            </a:pPr>
            <a:r>
              <a:rPr lang="en-US" sz="2400" dirty="0"/>
              <a:t>piotr@justcloud.pl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01098" y="1396289"/>
            <a:ext cx="52773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dirty="0" err="1">
                <a:latin typeface="+mj-lt"/>
                <a:ea typeface="+mj-ea"/>
                <a:cs typeface="+mj-cs"/>
              </a:rPr>
              <a:t>Podobała</a:t>
            </a:r>
            <a:r>
              <a:rPr lang="en-US" sz="3100" dirty="0">
                <a:latin typeface="+mj-lt"/>
                <a:ea typeface="+mj-ea"/>
                <a:cs typeface="+mj-cs"/>
              </a:rPr>
              <a:t> Ci </a:t>
            </a:r>
            <a:r>
              <a:rPr lang="en-US" sz="3100" dirty="0" err="1">
                <a:latin typeface="+mj-lt"/>
                <a:ea typeface="+mj-ea"/>
                <a:cs typeface="+mj-cs"/>
              </a:rPr>
              <a:t>się</a:t>
            </a:r>
            <a:r>
              <a:rPr lang="en-US" sz="3100" dirty="0">
                <a:latin typeface="+mj-lt"/>
                <a:ea typeface="+mj-ea"/>
                <a:cs typeface="+mj-cs"/>
              </a:rPr>
              <a:t> </a:t>
            </a:r>
            <a:r>
              <a:rPr lang="en-US" sz="3100" dirty="0" err="1">
                <a:latin typeface="+mj-lt"/>
                <a:ea typeface="+mj-ea"/>
                <a:cs typeface="+mj-cs"/>
              </a:rPr>
              <a:t>prezentacja</a:t>
            </a:r>
            <a:r>
              <a:rPr lang="en-US" sz="3100" dirty="0">
                <a:latin typeface="+mj-lt"/>
                <a:ea typeface="+mj-ea"/>
                <a:cs typeface="+mj-cs"/>
              </a:rPr>
              <a:t>? </a:t>
            </a:r>
            <a:r>
              <a:rPr lang="en-US" sz="3100" dirty="0" err="1">
                <a:latin typeface="+mj-lt"/>
                <a:ea typeface="+mj-ea"/>
                <a:cs typeface="+mj-cs"/>
              </a:rPr>
              <a:t>Napisz</a:t>
            </a:r>
            <a:r>
              <a:rPr lang="en-US" sz="3100" dirty="0">
                <a:latin typeface="+mj-lt"/>
                <a:ea typeface="+mj-ea"/>
                <a:cs typeface="+mj-cs"/>
              </a:rPr>
              <a:t> do </a:t>
            </a:r>
            <a:r>
              <a:rPr lang="en-US" sz="3100" dirty="0" err="1">
                <a:latin typeface="+mj-lt"/>
                <a:ea typeface="+mj-ea"/>
                <a:cs typeface="+mj-cs"/>
              </a:rPr>
              <a:t>mnie</a:t>
            </a:r>
            <a:r>
              <a:rPr lang="en-US" sz="3100" dirty="0">
                <a:latin typeface="+mj-lt"/>
                <a:ea typeface="+mj-ea"/>
                <a:cs typeface="+mj-cs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72501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1012" y="1485900"/>
            <a:ext cx="10515600" cy="2561492"/>
          </a:xfrm>
        </p:spPr>
      </p:pic>
      <p:sp>
        <p:nvSpPr>
          <p:cNvPr id="5" name="TextBox 4"/>
          <p:cNvSpPr txBox="1"/>
          <p:nvPr/>
        </p:nvSpPr>
        <p:spPr>
          <a:xfrm>
            <a:off x="2973239" y="4562475"/>
            <a:ext cx="6248400" cy="83099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4800" dirty="0"/>
              <a:t>piotr@justcloud.pl</a:t>
            </a:r>
            <a:endParaRPr lang="en-US" sz="5400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6332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Wrocławska</a:t>
            </a:r>
            <a:r>
              <a:rPr lang="en-US" dirty="0"/>
              <a:t> Grupa</a:t>
            </a:r>
            <a:br>
              <a:rPr lang="en-US" dirty="0"/>
            </a:br>
            <a:r>
              <a:rPr lang="en-US" dirty="0"/>
              <a:t>Microsoft Azure User Group Poland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hlinkClick r:id="rId3"/>
              </a:rPr>
              <a:t>https://www.meetup.com/Microsoft-Azure-Users-Group-Poland</a:t>
            </a:r>
            <a:endParaRPr lang="pl-PL" dirty="0"/>
          </a:p>
          <a:p>
            <a:r>
              <a:rPr lang="en-US" dirty="0">
                <a:hlinkClick r:id="rId4"/>
              </a:rPr>
              <a:t>https://www.facebook.com/groups/azureugpl</a:t>
            </a:r>
            <a:endParaRPr lang="pl-P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995" y="3080001"/>
            <a:ext cx="7248009" cy="262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1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4349"/>
            <a:ext cx="10515600" cy="52426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Ankieta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000" dirty="0">
                <a:hlinkClick r:id="rId3"/>
              </a:rPr>
              <a:t>https://ankieta.justcloud.pl</a:t>
            </a: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Formularz prelegenta</a:t>
            </a:r>
            <a:endParaRPr sz="40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000" dirty="0">
                <a:hlinkClick r:id="rId4"/>
              </a:rPr>
              <a:t>http</a:t>
            </a:r>
            <a:r>
              <a:rPr lang="pl-PL" sz="4000" dirty="0">
                <a:hlinkClick r:id="rId4"/>
              </a:rPr>
              <a:t>s</a:t>
            </a:r>
            <a:r>
              <a:rPr lang="en-US" sz="4000" dirty="0">
                <a:hlinkClick r:id="rId4"/>
              </a:rPr>
              <a:t>://prelegent.justcloud.pl</a:t>
            </a:r>
            <a:endParaRPr sz="40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4000" dirty="0"/>
              <a:t>Pre</a:t>
            </a:r>
            <a:r>
              <a:rPr lang="pl-PL" sz="4000" dirty="0" err="1"/>
              <a:t>zentacje</a:t>
            </a:r>
            <a:endParaRPr lang="en-US" sz="4000" dirty="0"/>
          </a:p>
          <a:p>
            <a:pPr algn="ctr">
              <a:buNone/>
            </a:pPr>
            <a:r>
              <a:rPr lang="en-US" sz="4000" dirty="0">
                <a:hlinkClick r:id="rId5"/>
              </a:rPr>
              <a:t>https://maugp.justcloud.pl</a:t>
            </a:r>
            <a:r>
              <a:rPr lang="en-US" sz="4000" dirty="0"/>
              <a:t> </a:t>
            </a:r>
            <a:endParaRPr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84860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a 20">
            <a:extLst>
              <a:ext uri="{FF2B5EF4-FFF2-40B4-BE49-F238E27FC236}">
                <a16:creationId xmlns:a16="http://schemas.microsoft.com/office/drawing/2014/main" id="{635706DC-C9E8-41AB-A5D7-AF1D0C2FC3E6}"/>
              </a:ext>
            </a:extLst>
          </p:cNvPr>
          <p:cNvGrpSpPr/>
          <p:nvPr/>
        </p:nvGrpSpPr>
        <p:grpSpPr>
          <a:xfrm>
            <a:off x="7944673" y="1081280"/>
            <a:ext cx="3325407" cy="2982286"/>
            <a:chOff x="8281891" y="533210"/>
            <a:chExt cx="3325407" cy="2982286"/>
          </a:xfrm>
        </p:grpSpPr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13F12947-B88D-4909-BCB8-A516572EC9B6}"/>
                </a:ext>
              </a:extLst>
            </p:cNvPr>
            <p:cNvSpPr txBox="1">
              <a:spLocks/>
            </p:cNvSpPr>
            <p:nvPr>
              <p:extLst/>
            </p:nvPr>
          </p:nvSpPr>
          <p:spPr>
            <a:xfrm>
              <a:off x="8281891" y="2768876"/>
              <a:ext cx="3325407" cy="74662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3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pl-PL" sz="7400" dirty="0"/>
                <a:t>PPOSH</a:t>
              </a:r>
              <a:endParaRPr lang="en-US" sz="6000" dirty="0"/>
            </a:p>
            <a:p>
              <a:pPr marL="0" indent="0" algn="ctr">
                <a:buNone/>
              </a:pPr>
              <a:r>
                <a:rPr lang="en-US" sz="3600" dirty="0">
                  <a:solidFill>
                    <a:srgbClr val="FFFFFF"/>
                  </a:solidFill>
                  <a:hlinkClick r:id="rId3"/>
                </a:rPr>
                <a:t>https://www.meetup.com/Polish-PowerShell-Group-PPoSh</a:t>
              </a:r>
              <a:endParaRPr lang="en-US" sz="3600" dirty="0">
                <a:solidFill>
                  <a:srgbClr val="FFFFFF"/>
                </a:solidFill>
                <a:hlinkClick r:id="rId4"/>
              </a:endParaRPr>
            </a:p>
          </p:txBody>
        </p:sp>
        <p:pic>
          <p:nvPicPr>
            <p:cNvPr id="1026" name="Picture 2" descr="http://geekweekwro.pl/images/groups/pposhg.jpg">
              <a:extLst>
                <a:ext uri="{FF2B5EF4-FFF2-40B4-BE49-F238E27FC236}">
                  <a16:creationId xmlns:a16="http://schemas.microsoft.com/office/drawing/2014/main" id="{43320BFC-BF1A-4482-83E6-7F8398F014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5150" y="533210"/>
              <a:ext cx="2218888" cy="2218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upa 22">
            <a:extLst>
              <a:ext uri="{FF2B5EF4-FFF2-40B4-BE49-F238E27FC236}">
                <a16:creationId xmlns:a16="http://schemas.microsoft.com/office/drawing/2014/main" id="{13F324E2-A060-4942-91C6-FDA484F2D5F5}"/>
              </a:ext>
            </a:extLst>
          </p:cNvPr>
          <p:cNvGrpSpPr/>
          <p:nvPr/>
        </p:nvGrpSpPr>
        <p:grpSpPr>
          <a:xfrm>
            <a:off x="4287782" y="1159374"/>
            <a:ext cx="3326182" cy="2904192"/>
            <a:chOff x="4704278" y="659193"/>
            <a:chExt cx="3326182" cy="2904192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CD2EFFE5-A12F-4094-8EAD-608474C1D9F4}"/>
                </a:ext>
              </a:extLst>
            </p:cNvPr>
            <p:cNvSpPr txBox="1">
              <a:spLocks/>
            </p:cNvSpPr>
            <p:nvPr>
              <p:extLst/>
            </p:nvPr>
          </p:nvSpPr>
          <p:spPr>
            <a:xfrm>
              <a:off x="4789889" y="2816765"/>
              <a:ext cx="3154960" cy="74662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3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pl-PL" sz="7400" dirty="0" err="1"/>
                <a:t>DevOps</a:t>
              </a:r>
              <a:r>
                <a:rPr lang="pl-PL" sz="7400" dirty="0"/>
                <a:t> Wrocław</a:t>
              </a:r>
            </a:p>
            <a:p>
              <a:pPr marL="0" indent="0" algn="ctr">
                <a:buNone/>
              </a:pPr>
              <a:r>
                <a:rPr lang="en-US" sz="3600" dirty="0">
                  <a:hlinkClick r:id="rId6"/>
                </a:rPr>
                <a:t>https://www.meetup.com/Wroclaw-DevOps-Meetup</a:t>
              </a:r>
              <a:endParaRPr lang="pl-PL" sz="3600" dirty="0"/>
            </a:p>
            <a:p>
              <a:pPr marL="0" indent="0" algn="ctr">
                <a:buNone/>
              </a:pPr>
              <a:endParaRPr lang="pl-PL" sz="3600" dirty="0"/>
            </a:p>
          </p:txBody>
        </p:sp>
        <p:pic>
          <p:nvPicPr>
            <p:cNvPr id="1030" name="Picture 6" descr="http://geekweekwro.pl/images/groups/devops.png">
              <a:extLst>
                <a:ext uri="{FF2B5EF4-FFF2-40B4-BE49-F238E27FC236}">
                  <a16:creationId xmlns:a16="http://schemas.microsoft.com/office/drawing/2014/main" id="{0BAB1E82-C02F-4207-96B5-B12AED05D9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278" y="659193"/>
              <a:ext cx="3326182" cy="2095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upa 18">
            <a:extLst>
              <a:ext uri="{FF2B5EF4-FFF2-40B4-BE49-F238E27FC236}">
                <a16:creationId xmlns:a16="http://schemas.microsoft.com/office/drawing/2014/main" id="{6AFCD3F1-24EB-45C2-B578-46E0013D4E7E}"/>
              </a:ext>
            </a:extLst>
          </p:cNvPr>
          <p:cNvGrpSpPr/>
          <p:nvPr/>
        </p:nvGrpSpPr>
        <p:grpSpPr>
          <a:xfrm>
            <a:off x="510622" y="4192670"/>
            <a:ext cx="3154960" cy="2237447"/>
            <a:chOff x="3702727" y="3722297"/>
            <a:chExt cx="3154960" cy="2237447"/>
          </a:xfrm>
        </p:grpSpPr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2EFBCA66-1F56-465B-A17A-4F21877E2CA5}"/>
                </a:ext>
              </a:extLst>
            </p:cNvPr>
            <p:cNvSpPr txBox="1">
              <a:spLocks/>
            </p:cNvSpPr>
            <p:nvPr>
              <p:extLst/>
            </p:nvPr>
          </p:nvSpPr>
          <p:spPr>
            <a:xfrm>
              <a:off x="3702727" y="5213124"/>
              <a:ext cx="3154960" cy="74662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25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9600" dirty="0"/>
                <a:t>Wrocław .NET User Group</a:t>
              </a:r>
              <a:endParaRPr lang="pl-PL" sz="9600" dirty="0"/>
            </a:p>
            <a:p>
              <a:pPr marL="0" indent="0" algn="ctr">
                <a:buNone/>
              </a:pPr>
              <a:r>
                <a:rPr lang="en-US" sz="4800" dirty="0">
                  <a:solidFill>
                    <a:srgbClr val="FFFFFF"/>
                  </a:solidFill>
                  <a:hlinkClick r:id="rId8"/>
                </a:rPr>
                <a:t>https://www.meetup.com/wrocnet</a:t>
              </a:r>
              <a:endParaRPr lang="en-US" sz="4800" dirty="0">
                <a:solidFill>
                  <a:srgbClr val="FFFFFF"/>
                </a:solidFill>
                <a:hlinkClick r:id="rId4"/>
              </a:endParaRPr>
            </a:p>
          </p:txBody>
        </p:sp>
        <p:pic>
          <p:nvPicPr>
            <p:cNvPr id="1032" name="Picture 8" descr="http://geekweekwro.pl/images/groups/wrocnet-logo.png">
              <a:extLst>
                <a:ext uri="{FF2B5EF4-FFF2-40B4-BE49-F238E27FC236}">
                  <a16:creationId xmlns:a16="http://schemas.microsoft.com/office/drawing/2014/main" id="{27C98661-71B5-41C6-AD4F-292EE27523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457" y="3722297"/>
              <a:ext cx="285750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upa 19">
            <a:extLst>
              <a:ext uri="{FF2B5EF4-FFF2-40B4-BE49-F238E27FC236}">
                <a16:creationId xmlns:a16="http://schemas.microsoft.com/office/drawing/2014/main" id="{70BD0D41-C4EB-4477-AF1C-B66177C488CB}"/>
              </a:ext>
            </a:extLst>
          </p:cNvPr>
          <p:cNvGrpSpPr/>
          <p:nvPr/>
        </p:nvGrpSpPr>
        <p:grpSpPr>
          <a:xfrm>
            <a:off x="7944673" y="4940170"/>
            <a:ext cx="3552330" cy="1589542"/>
            <a:chOff x="7308761" y="4444405"/>
            <a:chExt cx="3552330" cy="1589542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789A5AC1-E346-4DD1-9680-E0175CBD21E5}"/>
                </a:ext>
              </a:extLst>
            </p:cNvPr>
            <p:cNvSpPr txBox="1">
              <a:spLocks/>
            </p:cNvSpPr>
            <p:nvPr>
              <p:extLst/>
            </p:nvPr>
          </p:nvSpPr>
          <p:spPr>
            <a:xfrm>
              <a:off x="7501708" y="5287327"/>
              <a:ext cx="3154960" cy="74662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pl-PL" sz="3800" dirty="0" err="1"/>
                <a:t>SysOps</a:t>
              </a:r>
              <a:r>
                <a:rPr lang="pl-PL" sz="3800" dirty="0"/>
                <a:t> Polska</a:t>
              </a:r>
              <a:endParaRPr lang="en-US" sz="3800" dirty="0"/>
            </a:p>
            <a:p>
              <a:pPr marL="0" indent="0" algn="ctr">
                <a:buNone/>
              </a:pPr>
              <a:r>
                <a:rPr lang="en-US" sz="2200" dirty="0">
                  <a:solidFill>
                    <a:srgbClr val="FFFFFF"/>
                  </a:solidFill>
                  <a:hlinkClick r:id="rId10"/>
                </a:rPr>
                <a:t>https://www.meetup.com/SysOpsPolska</a:t>
              </a:r>
              <a:endParaRPr lang="en-US" sz="2200" dirty="0">
                <a:solidFill>
                  <a:srgbClr val="FFFFFF"/>
                </a:solidFill>
                <a:hlinkClick r:id="rId4"/>
              </a:endParaRPr>
            </a:p>
          </p:txBody>
        </p:sp>
        <p:pic>
          <p:nvPicPr>
            <p:cNvPr id="13" name="Obraz 12">
              <a:extLst>
                <a:ext uri="{FF2B5EF4-FFF2-40B4-BE49-F238E27FC236}">
                  <a16:creationId xmlns:a16="http://schemas.microsoft.com/office/drawing/2014/main" id="{FA33B564-BB05-4304-8F77-D8C2BA620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8761" y="4444405"/>
              <a:ext cx="3552330" cy="742448"/>
            </a:xfrm>
            <a:prstGeom prst="rect">
              <a:avLst/>
            </a:prstGeom>
          </p:spPr>
        </p:pic>
      </p:grpSp>
      <p:grpSp>
        <p:nvGrpSpPr>
          <p:cNvPr id="18" name="Grupa 17">
            <a:extLst>
              <a:ext uri="{FF2B5EF4-FFF2-40B4-BE49-F238E27FC236}">
                <a16:creationId xmlns:a16="http://schemas.microsoft.com/office/drawing/2014/main" id="{9A664F00-93F6-41D3-8D77-B2C44DBCB8A6}"/>
              </a:ext>
            </a:extLst>
          </p:cNvPr>
          <p:cNvGrpSpPr/>
          <p:nvPr/>
        </p:nvGrpSpPr>
        <p:grpSpPr>
          <a:xfrm>
            <a:off x="4364361" y="4631864"/>
            <a:ext cx="3173023" cy="1897848"/>
            <a:chOff x="480743" y="3861058"/>
            <a:chExt cx="3173023" cy="1897848"/>
          </a:xfrm>
        </p:grpSpPr>
        <p:pic>
          <p:nvPicPr>
            <p:cNvPr id="16" name="Obraz 15">
              <a:extLst>
                <a:ext uri="{FF2B5EF4-FFF2-40B4-BE49-F238E27FC236}">
                  <a16:creationId xmlns:a16="http://schemas.microsoft.com/office/drawing/2014/main" id="{40F41451-54F3-4DB0-8B13-327C6BEE1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743" y="3861058"/>
              <a:ext cx="3173023" cy="1151228"/>
            </a:xfrm>
            <a:prstGeom prst="rect">
              <a:avLst/>
            </a:prstGeom>
          </p:spPr>
        </p:pic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A425F7D0-1F3E-40D4-8692-FC72BC3FD917}"/>
                </a:ext>
              </a:extLst>
            </p:cNvPr>
            <p:cNvSpPr txBox="1">
              <a:spLocks/>
            </p:cNvSpPr>
            <p:nvPr>
              <p:extLst/>
            </p:nvPr>
          </p:nvSpPr>
          <p:spPr>
            <a:xfrm>
              <a:off x="489774" y="5012286"/>
              <a:ext cx="3154960" cy="74662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3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pl-PL" sz="8600" dirty="0"/>
                <a:t>MAUGP</a:t>
              </a:r>
            </a:p>
            <a:p>
              <a:pPr marL="0" indent="0" algn="ctr">
                <a:buNone/>
              </a:pPr>
              <a:r>
                <a:rPr lang="pl-PL" sz="4300" dirty="0">
                  <a:hlinkClick r:id="rId13"/>
                </a:rPr>
                <a:t>http://azureug.org</a:t>
              </a:r>
              <a:endParaRPr lang="pl-PL" sz="4300" dirty="0"/>
            </a:p>
            <a:p>
              <a:endParaRPr lang="pl-PL" sz="4800" dirty="0"/>
            </a:p>
          </p:txBody>
        </p:sp>
      </p:grpSp>
      <p:grpSp>
        <p:nvGrpSpPr>
          <p:cNvPr id="24" name="Grupa 23">
            <a:extLst>
              <a:ext uri="{FF2B5EF4-FFF2-40B4-BE49-F238E27FC236}">
                <a16:creationId xmlns:a16="http://schemas.microsoft.com/office/drawing/2014/main" id="{E8A5FD18-B12C-4CDA-A3FA-72DAF7468629}"/>
              </a:ext>
            </a:extLst>
          </p:cNvPr>
          <p:cNvGrpSpPr/>
          <p:nvPr/>
        </p:nvGrpSpPr>
        <p:grpSpPr>
          <a:xfrm>
            <a:off x="716502" y="2145062"/>
            <a:ext cx="3154960" cy="1714564"/>
            <a:chOff x="1236326" y="2321061"/>
            <a:chExt cx="3154960" cy="1714564"/>
          </a:xfrm>
        </p:grpSpPr>
        <p:sp>
          <p:nvSpPr>
            <p:cNvPr id="28" name="Content Placeholder 2">
              <a:extLst>
                <a:ext uri="{FF2B5EF4-FFF2-40B4-BE49-F238E27FC236}">
                  <a16:creationId xmlns:a16="http://schemas.microsoft.com/office/drawing/2014/main" id="{C52FC811-430E-4BFC-845A-B48C42EFD4DD}"/>
                </a:ext>
              </a:extLst>
            </p:cNvPr>
            <p:cNvSpPr txBox="1">
              <a:spLocks/>
            </p:cNvSpPr>
            <p:nvPr>
              <p:extLst/>
            </p:nvPr>
          </p:nvSpPr>
          <p:spPr>
            <a:xfrm>
              <a:off x="1236326" y="3289005"/>
              <a:ext cx="3154960" cy="74662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 err="1"/>
                <a:t>CloudPoland</a:t>
              </a:r>
              <a:endParaRPr lang="en-US" sz="4000" dirty="0"/>
            </a:p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200" dirty="0">
                  <a:solidFill>
                    <a:srgbClr val="FFFFFF"/>
                  </a:solidFill>
                  <a:hlinkClick r:id="rId4"/>
                </a:rPr>
                <a:t>http://slack.justcloud.pl</a:t>
              </a:r>
            </a:p>
          </p:txBody>
        </p:sp>
        <p:pic>
          <p:nvPicPr>
            <p:cNvPr id="29" name="Picture 4">
              <a:extLst>
                <a:ext uri="{FF2B5EF4-FFF2-40B4-BE49-F238E27FC236}">
                  <a16:creationId xmlns:a16="http://schemas.microsoft.com/office/drawing/2014/main" id="{A23DD1E0-93E0-4853-AEA6-56E473727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442206" y="2321061"/>
              <a:ext cx="2743200" cy="821863"/>
            </a:xfrm>
            <a:prstGeom prst="rect">
              <a:avLst/>
            </a:prstGeom>
          </p:spPr>
        </p:pic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CE29866D-85C5-420B-8DB3-32ABD2DF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/>
              <a:t>Grupy we </a:t>
            </a:r>
            <a:r>
              <a:rPr lang="pl-PL" dirty="0" err="1"/>
              <a:t>Wro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071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7BB6E5-A151-45A5-BD38-011F7A699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Unit4 warsztaty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5551EF-5E5B-4D1A-9815-8CC935578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678"/>
          </a:xfrm>
        </p:spPr>
        <p:txBody>
          <a:bodyPr>
            <a:normAutofit lnSpcReduction="10000"/>
          </a:bodyPr>
          <a:lstStyle/>
          <a:p>
            <a:r>
              <a:rPr lang="pl-PL" dirty="0"/>
              <a:t>Dla studentów</a:t>
            </a:r>
          </a:p>
          <a:p>
            <a:r>
              <a:rPr lang="pl-PL" dirty="0"/>
              <a:t>Cały dzień</a:t>
            </a:r>
          </a:p>
          <a:p>
            <a:r>
              <a:rPr lang="pl-PL" dirty="0"/>
              <a:t>Sobota 28.04.2018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r>
              <a:rPr lang="pl-PL" dirty="0">
                <a:hlinkClick r:id="rId2"/>
              </a:rPr>
              <a:t>https://www.facebook.com/events/181011562620862/</a:t>
            </a:r>
            <a:endParaRPr lang="pl-PL" dirty="0"/>
          </a:p>
          <a:p>
            <a:endParaRPr lang="pl-PL" dirty="0"/>
          </a:p>
        </p:txBody>
      </p:sp>
      <p:pic>
        <p:nvPicPr>
          <p:cNvPr id="6146" name="Picture 2" descr="Image may contain: text">
            <a:extLst>
              <a:ext uri="{FF2B5EF4-FFF2-40B4-BE49-F238E27FC236}">
                <a16:creationId xmlns:a16="http://schemas.microsoft.com/office/drawing/2014/main" id="{D6345BE9-AEFE-45A3-867B-ADE1E737B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281" y="2072937"/>
            <a:ext cx="7381271" cy="385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013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Azure Resource Manager</a:t>
            </a:r>
          </a:p>
          <a:p>
            <a:r>
              <a:rPr lang="pl-PL" dirty="0" err="1"/>
              <a:t>JSON’s</a:t>
            </a:r>
            <a:endParaRPr lang="en-US" dirty="0"/>
          </a:p>
          <a:p>
            <a:r>
              <a:rPr lang="pl-PL" dirty="0"/>
              <a:t>Azure </a:t>
            </a:r>
            <a:r>
              <a:rPr lang="pl-PL" dirty="0" err="1"/>
              <a:t>Manage</a:t>
            </a:r>
            <a:endParaRPr lang="pl-PL" dirty="0"/>
          </a:p>
          <a:p>
            <a:r>
              <a:rPr lang="pl-PL" dirty="0"/>
              <a:t>VSTS</a:t>
            </a:r>
            <a:endParaRPr lang="en-US" dirty="0"/>
          </a:p>
          <a:p>
            <a:r>
              <a:rPr lang="en-US" dirty="0" err="1"/>
              <a:t>WorkShop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940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GAB Workshop materials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hlinkClick r:id="rId3"/>
              </a:rPr>
              <a:t>http</a:t>
            </a:r>
            <a:r>
              <a:rPr lang="pl-PL" sz="5400" dirty="0">
                <a:hlinkClick r:id="rId3"/>
              </a:rPr>
              <a:t>s</a:t>
            </a:r>
            <a:r>
              <a:rPr lang="en-US" sz="5400" dirty="0">
                <a:hlinkClick r:id="rId3"/>
              </a:rPr>
              <a:t>://gab201</a:t>
            </a:r>
            <a:r>
              <a:rPr lang="pl-PL" sz="5400" dirty="0">
                <a:hlinkClick r:id="rId3"/>
              </a:rPr>
              <a:t>8</a:t>
            </a:r>
            <a:r>
              <a:rPr lang="en-US" sz="5400" dirty="0">
                <a:hlinkClick r:id="rId3"/>
              </a:rPr>
              <a:t>.justcloud.pl</a:t>
            </a:r>
            <a:endParaRPr lang="pl-PL" sz="5400" dirty="0"/>
          </a:p>
        </p:txBody>
      </p:sp>
    </p:spTree>
    <p:extLst>
      <p:ext uri="{BB962C8B-B14F-4D97-AF65-F5344CB8AC3E}">
        <p14:creationId xmlns:p14="http://schemas.microsoft.com/office/powerpoint/2010/main" val="289423924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ogi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9959</TotalTime>
  <Words>379</Words>
  <Application>Microsoft Office PowerPoint</Application>
  <PresentationFormat>Panoramiczny</PresentationFormat>
  <Paragraphs>103</Paragraphs>
  <Slides>21</Slides>
  <Notes>16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3</vt:i4>
      </vt:variant>
      <vt:variant>
        <vt:lpstr>Tytuły slajdów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Segoe UI Light</vt:lpstr>
      <vt:lpstr>Wingdings 2</vt:lpstr>
      <vt:lpstr>HDOfficeLightV0</vt:lpstr>
      <vt:lpstr>1_HDOfficeLightV0</vt:lpstr>
      <vt:lpstr>Motyw pakietu Office</vt:lpstr>
      <vt:lpstr>Global Azure BootCamp 2018 Azure Resource Manager czyli automatyzacja z PowerShell’a i VSTS’a</vt:lpstr>
      <vt:lpstr>About Me</vt:lpstr>
      <vt:lpstr>Prezentacja programu PowerPoint</vt:lpstr>
      <vt:lpstr>Wrocławska Grupa Microsoft Azure User Group Poland</vt:lpstr>
      <vt:lpstr>Prezentacja programu PowerPoint</vt:lpstr>
      <vt:lpstr>Grupy we Wro</vt:lpstr>
      <vt:lpstr>Unit4 warsztaty</vt:lpstr>
      <vt:lpstr>Agenda</vt:lpstr>
      <vt:lpstr>GAB Workshop materials</vt:lpstr>
      <vt:lpstr>Prezentacja programu PowerPoint</vt:lpstr>
      <vt:lpstr>Automation – Deploy .json</vt:lpstr>
      <vt:lpstr>Prezentacja programu PowerPoint</vt:lpstr>
      <vt:lpstr>Azure Resource Group</vt:lpstr>
      <vt:lpstr>Prezentacja programu PowerPoint</vt:lpstr>
      <vt:lpstr>Gotowe szablony - .json</vt:lpstr>
      <vt:lpstr>Azure Manage</vt:lpstr>
      <vt:lpstr>Prezentacja programu PowerPoint</vt:lpstr>
      <vt:lpstr>Prezentacja programu PowerPoint</vt:lpstr>
      <vt:lpstr>#1</vt:lpstr>
      <vt:lpstr>#2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Azure wprowadzenie do rozwiazań chmurowych</dc:title>
  <dc:creator/>
  <cp:lastModifiedBy>Piotr Rogala</cp:lastModifiedBy>
  <cp:revision>40</cp:revision>
  <dcterms:created xsi:type="dcterms:W3CDTF">2012-07-27T01:16:44Z</dcterms:created>
  <dcterms:modified xsi:type="dcterms:W3CDTF">2018-04-21T07:11:25Z</dcterms:modified>
</cp:coreProperties>
</file>