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415E"/>
    <a:srgbClr val="387D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62" autoAdjust="0"/>
    <p:restoredTop sz="94676" autoAdjust="0"/>
  </p:normalViewPr>
  <p:slideViewPr>
    <p:cSldViewPr>
      <p:cViewPr varScale="1">
        <p:scale>
          <a:sx n="69" d="100"/>
          <a:sy n="69" d="100"/>
        </p:scale>
        <p:origin x="-2448" y="-102"/>
      </p:cViewPr>
      <p:guideLst>
        <p:guide orient="horz" pos="2880"/>
        <p:guide pos="216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3D3324-40E4-4956-A657-5A1136A3A2CB}" type="datetimeFigureOut">
              <a:rPr lang="en-GB" smtClean="0"/>
              <a:t>30/04/2015</a:t>
            </a:fld>
            <a:endParaRPr lang="en-GB"/>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F38E40-D27E-4821-8DB8-165915C97354}" type="slidenum">
              <a:rPr lang="en-GB" smtClean="0"/>
              <a:t>‹#›</a:t>
            </a:fld>
            <a:endParaRPr lang="en-GB"/>
          </a:p>
        </p:txBody>
      </p:sp>
    </p:spTree>
    <p:extLst>
      <p:ext uri="{BB962C8B-B14F-4D97-AF65-F5344CB8AC3E}">
        <p14:creationId xmlns:p14="http://schemas.microsoft.com/office/powerpoint/2010/main" val="1410685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BF38E40-D27E-4821-8DB8-165915C97354}" type="slidenum">
              <a:rPr lang="en-GB" smtClean="0"/>
              <a:t>1</a:t>
            </a:fld>
            <a:endParaRPr lang="en-GB"/>
          </a:p>
        </p:txBody>
      </p:sp>
    </p:spTree>
    <p:extLst>
      <p:ext uri="{BB962C8B-B14F-4D97-AF65-F5344CB8AC3E}">
        <p14:creationId xmlns:p14="http://schemas.microsoft.com/office/powerpoint/2010/main" val="119739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8"/>
            <a:ext cx="5829300" cy="1960033"/>
          </a:xfrm>
        </p:spPr>
        <p:txBody>
          <a:bodyPr/>
          <a:lstStyle/>
          <a:p>
            <a:r>
              <a:rPr lang="en-US" smtClean="0"/>
              <a:t>Click to edit Master title style</a:t>
            </a:r>
            <a:endParaRPr lang="en-GB"/>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C2012D9-2E16-4F3E-807A-09D5F4B412CC}" type="datetimeFigureOut">
              <a:rPr lang="en-GB" smtClean="0"/>
              <a:t>30/04/2015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F6B89-FBDB-4441-A40B-4B34050737CF}" type="slidenum">
              <a:rPr lang="en-GB" smtClean="0"/>
              <a:t>‹#›</a:t>
            </a:fld>
            <a:endParaRPr lang="en-GB"/>
          </a:p>
        </p:txBody>
      </p:sp>
    </p:spTree>
    <p:extLst>
      <p:ext uri="{BB962C8B-B14F-4D97-AF65-F5344CB8AC3E}">
        <p14:creationId xmlns:p14="http://schemas.microsoft.com/office/powerpoint/2010/main" val="3232324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C2012D9-2E16-4F3E-807A-09D5F4B412CC}" type="datetimeFigureOut">
              <a:rPr lang="en-GB" smtClean="0"/>
              <a:t>30/04/2015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F6B89-FBDB-4441-A40B-4B34050737CF}" type="slidenum">
              <a:rPr lang="en-GB" smtClean="0"/>
              <a:t>‹#›</a:t>
            </a:fld>
            <a:endParaRPr lang="en-GB"/>
          </a:p>
        </p:txBody>
      </p:sp>
    </p:spTree>
    <p:extLst>
      <p:ext uri="{BB962C8B-B14F-4D97-AF65-F5344CB8AC3E}">
        <p14:creationId xmlns:p14="http://schemas.microsoft.com/office/powerpoint/2010/main" val="4119386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29037" y="488951"/>
            <a:ext cx="1157288" cy="104013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257175" y="488951"/>
            <a:ext cx="3357563" cy="10401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C2012D9-2E16-4F3E-807A-09D5F4B412CC}" type="datetimeFigureOut">
              <a:rPr lang="en-GB" smtClean="0"/>
              <a:t>30/04/2015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F6B89-FBDB-4441-A40B-4B34050737CF}" type="slidenum">
              <a:rPr lang="en-GB" smtClean="0"/>
              <a:t>‹#›</a:t>
            </a:fld>
            <a:endParaRPr lang="en-GB"/>
          </a:p>
        </p:txBody>
      </p:sp>
    </p:spTree>
    <p:extLst>
      <p:ext uri="{BB962C8B-B14F-4D97-AF65-F5344CB8AC3E}">
        <p14:creationId xmlns:p14="http://schemas.microsoft.com/office/powerpoint/2010/main" val="1833983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C2012D9-2E16-4F3E-807A-09D5F4B412CC}" type="datetimeFigureOut">
              <a:rPr lang="en-GB" smtClean="0"/>
              <a:t>30/04/2015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F6B89-FBDB-4441-A40B-4B34050737CF}" type="slidenum">
              <a:rPr lang="en-GB" smtClean="0"/>
              <a:t>‹#›</a:t>
            </a:fld>
            <a:endParaRPr lang="en-GB"/>
          </a:p>
        </p:txBody>
      </p:sp>
    </p:spTree>
    <p:extLst>
      <p:ext uri="{BB962C8B-B14F-4D97-AF65-F5344CB8AC3E}">
        <p14:creationId xmlns:p14="http://schemas.microsoft.com/office/powerpoint/2010/main" val="700648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2012D9-2E16-4F3E-807A-09D5F4B412CC}" type="datetimeFigureOut">
              <a:rPr lang="en-GB" smtClean="0"/>
              <a:t>30/04/2015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F6B89-FBDB-4441-A40B-4B34050737CF}" type="slidenum">
              <a:rPr lang="en-GB" smtClean="0"/>
              <a:t>‹#›</a:t>
            </a:fld>
            <a:endParaRPr lang="en-GB"/>
          </a:p>
        </p:txBody>
      </p:sp>
    </p:spTree>
    <p:extLst>
      <p:ext uri="{BB962C8B-B14F-4D97-AF65-F5344CB8AC3E}">
        <p14:creationId xmlns:p14="http://schemas.microsoft.com/office/powerpoint/2010/main" val="1925063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57175" y="2844800"/>
            <a:ext cx="2257425" cy="80454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2628900" y="2844800"/>
            <a:ext cx="2257425" cy="80454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CC2012D9-2E16-4F3E-807A-09D5F4B412CC}" type="datetimeFigureOut">
              <a:rPr lang="en-GB" smtClean="0"/>
              <a:t>30/04/2015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CF6B89-FBDB-4441-A40B-4B34050737CF}" type="slidenum">
              <a:rPr lang="en-GB" smtClean="0"/>
              <a:t>‹#›</a:t>
            </a:fld>
            <a:endParaRPr lang="en-GB"/>
          </a:p>
        </p:txBody>
      </p:sp>
    </p:spTree>
    <p:extLst>
      <p:ext uri="{BB962C8B-B14F-4D97-AF65-F5344CB8AC3E}">
        <p14:creationId xmlns:p14="http://schemas.microsoft.com/office/powerpoint/2010/main" val="1739157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6184"/>
            <a:ext cx="6172200" cy="1524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CC2012D9-2E16-4F3E-807A-09D5F4B412CC}" type="datetimeFigureOut">
              <a:rPr lang="en-GB" smtClean="0"/>
              <a:t>30/04/2015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8CF6B89-FBDB-4441-A40B-4B34050737CF}" type="slidenum">
              <a:rPr lang="en-GB" smtClean="0"/>
              <a:t>‹#›</a:t>
            </a:fld>
            <a:endParaRPr lang="en-GB"/>
          </a:p>
        </p:txBody>
      </p:sp>
    </p:spTree>
    <p:extLst>
      <p:ext uri="{BB962C8B-B14F-4D97-AF65-F5344CB8AC3E}">
        <p14:creationId xmlns:p14="http://schemas.microsoft.com/office/powerpoint/2010/main" val="598640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CC2012D9-2E16-4F3E-807A-09D5F4B412CC}" type="datetimeFigureOut">
              <a:rPr lang="en-GB" smtClean="0"/>
              <a:t>30/04/2015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8CF6B89-FBDB-4441-A40B-4B34050737CF}" type="slidenum">
              <a:rPr lang="en-GB" smtClean="0"/>
              <a:t>‹#›</a:t>
            </a:fld>
            <a:endParaRPr lang="en-GB"/>
          </a:p>
        </p:txBody>
      </p:sp>
    </p:spTree>
    <p:extLst>
      <p:ext uri="{BB962C8B-B14F-4D97-AF65-F5344CB8AC3E}">
        <p14:creationId xmlns:p14="http://schemas.microsoft.com/office/powerpoint/2010/main" val="1728754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2012D9-2E16-4F3E-807A-09D5F4B412CC}" type="datetimeFigureOut">
              <a:rPr lang="en-GB" smtClean="0"/>
              <a:t>30/04/2015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8CF6B89-FBDB-4441-A40B-4B34050737CF}" type="slidenum">
              <a:rPr lang="en-GB" smtClean="0"/>
              <a:t>‹#›</a:t>
            </a:fld>
            <a:endParaRPr lang="en-GB"/>
          </a:p>
        </p:txBody>
      </p:sp>
    </p:spTree>
    <p:extLst>
      <p:ext uri="{BB962C8B-B14F-4D97-AF65-F5344CB8AC3E}">
        <p14:creationId xmlns:p14="http://schemas.microsoft.com/office/powerpoint/2010/main" val="2902292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2256235" cy="154940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2012D9-2E16-4F3E-807A-09D5F4B412CC}" type="datetimeFigureOut">
              <a:rPr lang="en-GB" smtClean="0"/>
              <a:t>30/04/2015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CF6B89-FBDB-4441-A40B-4B34050737CF}" type="slidenum">
              <a:rPr lang="en-GB" smtClean="0"/>
              <a:t>‹#›</a:t>
            </a:fld>
            <a:endParaRPr lang="en-GB"/>
          </a:p>
        </p:txBody>
      </p:sp>
    </p:spTree>
    <p:extLst>
      <p:ext uri="{BB962C8B-B14F-4D97-AF65-F5344CB8AC3E}">
        <p14:creationId xmlns:p14="http://schemas.microsoft.com/office/powerpoint/2010/main" val="1925305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0"/>
            <a:ext cx="4114800" cy="755651"/>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2012D9-2E16-4F3E-807A-09D5F4B412CC}" type="datetimeFigureOut">
              <a:rPr lang="en-GB" smtClean="0"/>
              <a:t>30/04/2015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CF6B89-FBDB-4441-A40B-4B34050737CF}" type="slidenum">
              <a:rPr lang="en-GB" smtClean="0"/>
              <a:t>‹#›</a:t>
            </a:fld>
            <a:endParaRPr lang="en-GB"/>
          </a:p>
        </p:txBody>
      </p:sp>
    </p:spTree>
    <p:extLst>
      <p:ext uri="{BB962C8B-B14F-4D97-AF65-F5344CB8AC3E}">
        <p14:creationId xmlns:p14="http://schemas.microsoft.com/office/powerpoint/2010/main" val="3629922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CC2012D9-2E16-4F3E-807A-09D5F4B412CC}" type="datetimeFigureOut">
              <a:rPr lang="en-GB" smtClean="0"/>
              <a:t>30/04/2015</a:t>
            </a:fld>
            <a:endParaRPr lang="en-GB"/>
          </a:p>
        </p:txBody>
      </p:sp>
      <p:sp>
        <p:nvSpPr>
          <p:cNvPr id="5" name="Footer Placeholder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18CF6B89-FBDB-4441-A40B-4B34050737CF}" type="slidenum">
              <a:rPr lang="en-GB" smtClean="0"/>
              <a:t>‹#›</a:t>
            </a:fld>
            <a:endParaRPr lang="en-GB"/>
          </a:p>
        </p:txBody>
      </p:sp>
    </p:spTree>
    <p:extLst>
      <p:ext uri="{BB962C8B-B14F-4D97-AF65-F5344CB8AC3E}">
        <p14:creationId xmlns:p14="http://schemas.microsoft.com/office/powerpoint/2010/main" val="20913229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6858000" cy="827583"/>
          </a:xfrm>
        </p:spPr>
        <p:txBody>
          <a:bodyPr>
            <a:noAutofit/>
          </a:bodyPr>
          <a:lstStyle/>
          <a:p>
            <a:r>
              <a:rPr lang="en-GB" sz="2000" b="1" dirty="0" smtClean="0"/>
              <a:t>Riddles Project</a:t>
            </a:r>
            <a:br>
              <a:rPr lang="en-GB" sz="2000" b="1" dirty="0" smtClean="0"/>
            </a:br>
            <a:r>
              <a:rPr lang="en-GB" sz="2000" i="1" dirty="0" smtClean="0"/>
              <a:t>In BYOB (Build Your Own Blocks)</a:t>
            </a:r>
            <a:endParaRPr lang="en-GB" sz="2000" b="1" dirty="0"/>
          </a:p>
        </p:txBody>
      </p:sp>
      <p:sp>
        <p:nvSpPr>
          <p:cNvPr id="5" name="TextBox 4"/>
          <p:cNvSpPr txBox="1"/>
          <p:nvPr/>
        </p:nvSpPr>
        <p:spPr>
          <a:xfrm>
            <a:off x="0" y="755576"/>
            <a:ext cx="6858000" cy="461665"/>
          </a:xfrm>
          <a:prstGeom prst="rect">
            <a:avLst/>
          </a:prstGeom>
          <a:noFill/>
        </p:spPr>
        <p:txBody>
          <a:bodyPr wrap="square" rtlCol="0">
            <a:spAutoFit/>
          </a:bodyPr>
          <a:lstStyle/>
          <a:p>
            <a:r>
              <a:rPr lang="en-GB" sz="1200" dirty="0" smtClean="0"/>
              <a:t>Step 1 (OPTION 1):</a:t>
            </a:r>
          </a:p>
          <a:p>
            <a:r>
              <a:rPr lang="en-GB" sz="1200" dirty="0" smtClean="0"/>
              <a:t>Design an algorithm using a flowchart</a:t>
            </a:r>
            <a:r>
              <a:rPr lang="en-GB" sz="1200" dirty="0"/>
              <a:t> </a:t>
            </a:r>
            <a:r>
              <a:rPr lang="en-GB" sz="1200" dirty="0" smtClean="0"/>
              <a:t>icons:</a:t>
            </a:r>
          </a:p>
        </p:txBody>
      </p:sp>
      <p:sp>
        <p:nvSpPr>
          <p:cNvPr id="6" name="Flowchart: Alternate Process 5"/>
          <p:cNvSpPr/>
          <p:nvPr/>
        </p:nvSpPr>
        <p:spPr>
          <a:xfrm>
            <a:off x="1520788" y="1288696"/>
            <a:ext cx="3816424" cy="245089"/>
          </a:xfrm>
          <a:prstGeom prst="flowChartAlternateProcess">
            <a:avLst/>
          </a:prstGeom>
          <a:solidFill>
            <a:srgbClr val="387DB6"/>
          </a:solidFill>
          <a:ln w="28575">
            <a:solidFill>
              <a:srgbClr val="1E41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latin typeface="Century Gothic" panose="020B0502020202020204" pitchFamily="34" charset="0"/>
              </a:rPr>
              <a:t>When Green Flag Clicked</a:t>
            </a:r>
            <a:endParaRPr lang="en-GB" sz="1600" dirty="0">
              <a:latin typeface="Century Gothic" panose="020B0502020202020204" pitchFamily="34" charset="0"/>
            </a:endParaRPr>
          </a:p>
        </p:txBody>
      </p:sp>
      <p:cxnSp>
        <p:nvCxnSpPr>
          <p:cNvPr id="8" name="Straight Arrow Connector 7"/>
          <p:cNvCxnSpPr>
            <a:stCxn id="6" idx="2"/>
          </p:cNvCxnSpPr>
          <p:nvPr/>
        </p:nvCxnSpPr>
        <p:spPr>
          <a:xfrm>
            <a:off x="3429000" y="1533785"/>
            <a:ext cx="0" cy="5899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Flowchart: Decision 8"/>
          <p:cNvSpPr/>
          <p:nvPr/>
        </p:nvSpPr>
        <p:spPr>
          <a:xfrm>
            <a:off x="1758730" y="3110501"/>
            <a:ext cx="3387547" cy="813427"/>
          </a:xfrm>
          <a:prstGeom prst="flowChartDecision">
            <a:avLst/>
          </a:prstGeom>
          <a:solidFill>
            <a:srgbClr val="387DB6"/>
          </a:solidFill>
          <a:ln w="28575">
            <a:solidFill>
              <a:srgbClr val="1E41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bg1"/>
                </a:solidFill>
                <a:latin typeface="Century Gothic" panose="020B0502020202020204" pitchFamily="34" charset="0"/>
              </a:rPr>
              <a:t>Tries is less than or equal to </a:t>
            </a:r>
            <a:r>
              <a:rPr lang="en-GB" sz="1600" dirty="0">
                <a:solidFill>
                  <a:schemeClr val="bg1"/>
                </a:solidFill>
                <a:latin typeface="Century Gothic" panose="020B0502020202020204" pitchFamily="34" charset="0"/>
              </a:rPr>
              <a:t>3</a:t>
            </a:r>
          </a:p>
        </p:txBody>
      </p:sp>
      <p:cxnSp>
        <p:nvCxnSpPr>
          <p:cNvPr id="17" name="Straight Connector 16"/>
          <p:cNvCxnSpPr/>
          <p:nvPr/>
        </p:nvCxnSpPr>
        <p:spPr>
          <a:xfrm>
            <a:off x="4437112" y="2424549"/>
            <a:ext cx="504056" cy="0"/>
          </a:xfrm>
          <a:prstGeom prst="line">
            <a:avLst/>
          </a:prstGeom>
          <a:ln>
            <a:solidFill>
              <a:schemeClr val="accent6">
                <a:lumMod val="75000"/>
              </a:schemeClr>
            </a:solidFill>
            <a:prstDash val="lgDash"/>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941168" y="2239882"/>
            <a:ext cx="1512168" cy="369332"/>
          </a:xfrm>
          <a:prstGeom prst="rect">
            <a:avLst/>
          </a:prstGeom>
          <a:noFill/>
          <a:ln>
            <a:solidFill>
              <a:schemeClr val="accent6">
                <a:lumMod val="75000"/>
              </a:schemeClr>
            </a:solidFill>
            <a:prstDash val="lgDash"/>
          </a:ln>
        </p:spPr>
        <p:txBody>
          <a:bodyPr wrap="square" rtlCol="0">
            <a:spAutoFit/>
          </a:bodyPr>
          <a:lstStyle/>
          <a:p>
            <a:r>
              <a:rPr lang="en-GB" dirty="0" smtClean="0"/>
              <a:t>Tries, Answer</a:t>
            </a:r>
            <a:endParaRPr lang="en-GB" dirty="0"/>
          </a:p>
        </p:txBody>
      </p:sp>
      <p:cxnSp>
        <p:nvCxnSpPr>
          <p:cNvPr id="22" name="Straight Arrow Connector 21"/>
          <p:cNvCxnSpPr/>
          <p:nvPr/>
        </p:nvCxnSpPr>
        <p:spPr>
          <a:xfrm>
            <a:off x="3452503" y="2721171"/>
            <a:ext cx="0" cy="3960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420888" y="2123728"/>
            <a:ext cx="2016224" cy="576000"/>
          </a:xfrm>
          <a:prstGeom prst="rect">
            <a:avLst/>
          </a:prstGeom>
          <a:solidFill>
            <a:srgbClr val="387DB6"/>
          </a:solidFill>
          <a:ln w="28575">
            <a:solidFill>
              <a:srgbClr val="1E415E"/>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dirty="0">
                <a:latin typeface="Century Gothic" panose="020B0502020202020204" pitchFamily="34" charset="0"/>
              </a:rPr>
              <a:t>Initialize Variables</a:t>
            </a:r>
          </a:p>
          <a:p>
            <a:pPr algn="ctr"/>
            <a:endParaRPr lang="en-GB" dirty="0">
              <a:latin typeface="Century Gothic" panose="020B0502020202020204" pitchFamily="34" charset="0"/>
            </a:endParaRPr>
          </a:p>
        </p:txBody>
      </p:sp>
      <p:sp>
        <p:nvSpPr>
          <p:cNvPr id="23" name="Flowchart: Data 22"/>
          <p:cNvSpPr/>
          <p:nvPr/>
        </p:nvSpPr>
        <p:spPr>
          <a:xfrm>
            <a:off x="2250361" y="4826347"/>
            <a:ext cx="2357275" cy="288032"/>
          </a:xfrm>
          <a:prstGeom prst="flowChartInputOutput">
            <a:avLst/>
          </a:prstGeom>
          <a:solidFill>
            <a:srgbClr val="387DB6"/>
          </a:solidFill>
          <a:ln w="28575">
            <a:solidFill>
              <a:srgbClr val="1E41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600" dirty="0" smtClean="0">
                <a:latin typeface="Century Gothic" panose="020B0502020202020204" pitchFamily="34" charset="0"/>
              </a:rPr>
              <a:t>Ask a Riddle</a:t>
            </a:r>
            <a:endParaRPr lang="en-GB" sz="1600" dirty="0">
              <a:latin typeface="Century Gothic" panose="020B0502020202020204" pitchFamily="34" charset="0"/>
            </a:endParaRPr>
          </a:p>
        </p:txBody>
      </p:sp>
      <p:sp>
        <p:nvSpPr>
          <p:cNvPr id="24" name="Flowchart: Decision 23"/>
          <p:cNvSpPr/>
          <p:nvPr/>
        </p:nvSpPr>
        <p:spPr>
          <a:xfrm>
            <a:off x="1840904" y="5497392"/>
            <a:ext cx="3223196" cy="792088"/>
          </a:xfrm>
          <a:prstGeom prst="flowChartDecision">
            <a:avLst/>
          </a:prstGeom>
          <a:solidFill>
            <a:srgbClr val="387DB6"/>
          </a:solidFill>
          <a:ln w="28575">
            <a:solidFill>
              <a:srgbClr val="1E41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bg1"/>
                </a:solidFill>
                <a:latin typeface="Century Gothic" panose="020B0502020202020204" pitchFamily="34" charset="0"/>
              </a:rPr>
              <a:t>Guess is Equal to Answer</a:t>
            </a:r>
            <a:endParaRPr lang="en-GB" sz="1600" dirty="0">
              <a:solidFill>
                <a:schemeClr val="bg1"/>
              </a:solidFill>
              <a:latin typeface="Century Gothic" panose="020B0502020202020204" pitchFamily="34" charset="0"/>
            </a:endParaRPr>
          </a:p>
        </p:txBody>
      </p:sp>
      <p:sp>
        <p:nvSpPr>
          <p:cNvPr id="26" name="TextBox 25"/>
          <p:cNvSpPr txBox="1"/>
          <p:nvPr/>
        </p:nvSpPr>
        <p:spPr>
          <a:xfrm>
            <a:off x="5040597" y="5641408"/>
            <a:ext cx="477565" cy="307777"/>
          </a:xfrm>
          <a:prstGeom prst="rect">
            <a:avLst/>
          </a:prstGeom>
          <a:noFill/>
        </p:spPr>
        <p:txBody>
          <a:bodyPr wrap="square" rtlCol="0">
            <a:spAutoFit/>
          </a:bodyPr>
          <a:lstStyle/>
          <a:p>
            <a:r>
              <a:rPr lang="en-GB" sz="1400" dirty="0" smtClean="0">
                <a:solidFill>
                  <a:srgbClr val="1E415E"/>
                </a:solidFill>
                <a:latin typeface="Century Gothic" panose="020B0502020202020204" pitchFamily="34" charset="0"/>
              </a:rPr>
              <a:t>No</a:t>
            </a:r>
            <a:endParaRPr lang="en-GB" sz="1400" dirty="0">
              <a:solidFill>
                <a:srgbClr val="1E415E"/>
              </a:solidFill>
              <a:latin typeface="Century Gothic" panose="020B0502020202020204" pitchFamily="34" charset="0"/>
            </a:endParaRPr>
          </a:p>
        </p:txBody>
      </p:sp>
      <p:cxnSp>
        <p:nvCxnSpPr>
          <p:cNvPr id="29" name="Straight Arrow Connector 28"/>
          <p:cNvCxnSpPr>
            <a:endCxn id="31" idx="0"/>
          </p:cNvCxnSpPr>
          <p:nvPr/>
        </p:nvCxnSpPr>
        <p:spPr>
          <a:xfrm>
            <a:off x="3452501" y="3916374"/>
            <a:ext cx="1" cy="3240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2624410" y="4240410"/>
            <a:ext cx="1656184" cy="288032"/>
          </a:xfrm>
          <a:prstGeom prst="rect">
            <a:avLst/>
          </a:prstGeom>
          <a:solidFill>
            <a:srgbClr val="387DB6"/>
          </a:solidFill>
          <a:ln>
            <a:solidFill>
              <a:srgbClr val="1E41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latin typeface="Century Gothic" panose="020B0502020202020204" pitchFamily="34" charset="0"/>
              </a:rPr>
              <a:t>Tries = Tries + 1</a:t>
            </a:r>
            <a:endParaRPr lang="en-GB" sz="1600" dirty="0">
              <a:latin typeface="Century Gothic" panose="020B0502020202020204" pitchFamily="34" charset="0"/>
            </a:endParaRPr>
          </a:p>
        </p:txBody>
      </p:sp>
      <p:cxnSp>
        <p:nvCxnSpPr>
          <p:cNvPr id="10" name="Straight Arrow Connector 9"/>
          <p:cNvCxnSpPr>
            <a:stCxn id="31" idx="2"/>
          </p:cNvCxnSpPr>
          <p:nvPr/>
        </p:nvCxnSpPr>
        <p:spPr>
          <a:xfrm flipH="1">
            <a:off x="3452501" y="4528442"/>
            <a:ext cx="1" cy="2979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3452502" y="5114378"/>
            <a:ext cx="1" cy="3830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24" idx="3"/>
          </p:cNvCxnSpPr>
          <p:nvPr/>
        </p:nvCxnSpPr>
        <p:spPr>
          <a:xfrm>
            <a:off x="5064100" y="5893436"/>
            <a:ext cx="10018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6065975" y="2919194"/>
            <a:ext cx="0" cy="297424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3452504" y="2919193"/>
            <a:ext cx="261347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3428999" y="3874274"/>
            <a:ext cx="707579" cy="307777"/>
          </a:xfrm>
          <a:prstGeom prst="rect">
            <a:avLst/>
          </a:prstGeom>
          <a:noFill/>
        </p:spPr>
        <p:txBody>
          <a:bodyPr wrap="square" rtlCol="0">
            <a:spAutoFit/>
          </a:bodyPr>
          <a:lstStyle/>
          <a:p>
            <a:r>
              <a:rPr lang="en-GB" sz="1400" dirty="0" smtClean="0">
                <a:latin typeface="Century Gothic" panose="020B0502020202020204" pitchFamily="34" charset="0"/>
              </a:rPr>
              <a:t>Yes</a:t>
            </a:r>
            <a:endParaRPr lang="en-GB" dirty="0">
              <a:latin typeface="Century Gothic" panose="020B0502020202020204" pitchFamily="34" charset="0"/>
            </a:endParaRPr>
          </a:p>
        </p:txBody>
      </p:sp>
      <p:cxnSp>
        <p:nvCxnSpPr>
          <p:cNvPr id="45" name="Straight Arrow Connector 44"/>
          <p:cNvCxnSpPr>
            <a:stCxn id="24" idx="2"/>
          </p:cNvCxnSpPr>
          <p:nvPr/>
        </p:nvCxnSpPr>
        <p:spPr>
          <a:xfrm>
            <a:off x="3452502" y="6289480"/>
            <a:ext cx="2" cy="3184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429000" y="6280447"/>
            <a:ext cx="984608" cy="307777"/>
          </a:xfrm>
          <a:prstGeom prst="rect">
            <a:avLst/>
          </a:prstGeom>
          <a:noFill/>
        </p:spPr>
        <p:txBody>
          <a:bodyPr wrap="square" rtlCol="0">
            <a:spAutoFit/>
          </a:bodyPr>
          <a:lstStyle/>
          <a:p>
            <a:r>
              <a:rPr lang="en-GB" sz="1400" dirty="0" smtClean="0">
                <a:latin typeface="Century Gothic" panose="020B0502020202020204" pitchFamily="34" charset="0"/>
              </a:rPr>
              <a:t>Yes</a:t>
            </a:r>
            <a:endParaRPr lang="en-GB" sz="1400" dirty="0">
              <a:latin typeface="Century Gothic" panose="020B0502020202020204" pitchFamily="34" charset="0"/>
            </a:endParaRPr>
          </a:p>
        </p:txBody>
      </p:sp>
      <p:sp>
        <p:nvSpPr>
          <p:cNvPr id="48" name="Flowchart: Data 47"/>
          <p:cNvSpPr/>
          <p:nvPr/>
        </p:nvSpPr>
        <p:spPr>
          <a:xfrm>
            <a:off x="1285929" y="6607969"/>
            <a:ext cx="4371966" cy="950838"/>
          </a:xfrm>
          <a:prstGeom prst="flowChartInputOutput">
            <a:avLst/>
          </a:prstGeom>
          <a:solidFill>
            <a:srgbClr val="387DB6"/>
          </a:solidFill>
          <a:ln>
            <a:solidFill>
              <a:srgbClr val="1E41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latin typeface="Century Gothic" panose="020B0502020202020204" pitchFamily="34" charset="0"/>
              </a:rPr>
              <a:t>Print “Well Done, you got the answer correct in *Tries* guesses!”</a:t>
            </a:r>
            <a:endParaRPr lang="en-GB" sz="1600" dirty="0">
              <a:latin typeface="Century Gothic" panose="020B0502020202020204" pitchFamily="34" charset="0"/>
            </a:endParaRPr>
          </a:p>
        </p:txBody>
      </p:sp>
      <p:cxnSp>
        <p:nvCxnSpPr>
          <p:cNvPr id="50" name="Straight Connector 49"/>
          <p:cNvCxnSpPr>
            <a:stCxn id="9" idx="1"/>
          </p:cNvCxnSpPr>
          <p:nvPr/>
        </p:nvCxnSpPr>
        <p:spPr>
          <a:xfrm flipH="1" flipV="1">
            <a:off x="548680" y="3517214"/>
            <a:ext cx="121005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48680" y="3517215"/>
            <a:ext cx="0" cy="4583177"/>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548680" y="8100392"/>
            <a:ext cx="97210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Flowchart: Data 55"/>
          <p:cNvSpPr/>
          <p:nvPr/>
        </p:nvSpPr>
        <p:spPr>
          <a:xfrm>
            <a:off x="1023640" y="7711207"/>
            <a:ext cx="4634255" cy="950838"/>
          </a:xfrm>
          <a:prstGeom prst="flowChartInputOutput">
            <a:avLst/>
          </a:prstGeom>
          <a:solidFill>
            <a:srgbClr val="387DB6"/>
          </a:solidFill>
          <a:ln>
            <a:solidFill>
              <a:srgbClr val="1E41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latin typeface="Century Gothic" panose="020B0502020202020204" pitchFamily="34" charset="0"/>
              </a:rPr>
              <a:t>Print “I’m sorry, that is incorrect. The answer to the riddle was *Answer*”</a:t>
            </a:r>
            <a:endParaRPr lang="en-GB" sz="1600" dirty="0">
              <a:latin typeface="Century Gothic" panose="020B0502020202020204" pitchFamily="34" charset="0"/>
            </a:endParaRPr>
          </a:p>
        </p:txBody>
      </p:sp>
      <p:sp>
        <p:nvSpPr>
          <p:cNvPr id="60" name="Flowchart: Alternate Process 59"/>
          <p:cNvSpPr/>
          <p:nvPr/>
        </p:nvSpPr>
        <p:spPr>
          <a:xfrm>
            <a:off x="1544289" y="8849651"/>
            <a:ext cx="3816424" cy="245089"/>
          </a:xfrm>
          <a:prstGeom prst="flowChartAlternateProcess">
            <a:avLst/>
          </a:prstGeom>
          <a:solidFill>
            <a:srgbClr val="387DB6"/>
          </a:solidFill>
          <a:ln w="28575">
            <a:solidFill>
              <a:srgbClr val="1E41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latin typeface="Century Gothic" panose="020B0502020202020204" pitchFamily="34" charset="0"/>
              </a:rPr>
              <a:t>End Program</a:t>
            </a:r>
            <a:endParaRPr lang="en-GB" sz="1600" dirty="0">
              <a:latin typeface="Century Gothic" panose="020B0502020202020204" pitchFamily="34" charset="0"/>
            </a:endParaRPr>
          </a:p>
        </p:txBody>
      </p:sp>
      <p:cxnSp>
        <p:nvCxnSpPr>
          <p:cNvPr id="61" name="Straight Arrow Connector 60"/>
          <p:cNvCxnSpPr/>
          <p:nvPr/>
        </p:nvCxnSpPr>
        <p:spPr>
          <a:xfrm>
            <a:off x="3340765" y="8690406"/>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56" idx="4"/>
          </p:cNvCxnSpPr>
          <p:nvPr/>
        </p:nvCxnSpPr>
        <p:spPr>
          <a:xfrm flipH="1">
            <a:off x="3340765" y="8662045"/>
            <a:ext cx="3" cy="1876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48" idx="5"/>
          </p:cNvCxnSpPr>
          <p:nvPr/>
        </p:nvCxnSpPr>
        <p:spPr>
          <a:xfrm>
            <a:off x="5220698" y="7083388"/>
            <a:ext cx="101661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6237312" y="7083388"/>
            <a:ext cx="0" cy="1881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5360713" y="8964488"/>
            <a:ext cx="87659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1425277" y="3491880"/>
            <a:ext cx="707579" cy="307777"/>
          </a:xfrm>
          <a:prstGeom prst="rect">
            <a:avLst/>
          </a:prstGeom>
          <a:noFill/>
        </p:spPr>
        <p:txBody>
          <a:bodyPr wrap="square" rtlCol="0">
            <a:spAutoFit/>
          </a:bodyPr>
          <a:lstStyle/>
          <a:p>
            <a:r>
              <a:rPr lang="en-GB" sz="1400" dirty="0" smtClean="0">
                <a:latin typeface="Century Gothic" panose="020B0502020202020204" pitchFamily="34" charset="0"/>
              </a:rPr>
              <a:t>No</a:t>
            </a:r>
            <a:endParaRPr lang="en-GB" sz="1400" dirty="0">
              <a:latin typeface="Century Gothic" panose="020B0502020202020204" pitchFamily="34" charset="0"/>
            </a:endParaRPr>
          </a:p>
        </p:txBody>
      </p:sp>
    </p:spTree>
    <p:extLst>
      <p:ext uri="{BB962C8B-B14F-4D97-AF65-F5344CB8AC3E}">
        <p14:creationId xmlns:p14="http://schemas.microsoft.com/office/powerpoint/2010/main" val="4105347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755576"/>
            <a:ext cx="6858000" cy="646331"/>
          </a:xfrm>
          <a:prstGeom prst="rect">
            <a:avLst/>
          </a:prstGeom>
          <a:noFill/>
        </p:spPr>
        <p:txBody>
          <a:bodyPr wrap="square" rtlCol="0">
            <a:spAutoFit/>
          </a:bodyPr>
          <a:lstStyle/>
          <a:p>
            <a:r>
              <a:rPr lang="en-GB" dirty="0" smtClean="0"/>
              <a:t>Step 5 (continued):</a:t>
            </a:r>
          </a:p>
          <a:p>
            <a:r>
              <a:rPr lang="en-GB" dirty="0" smtClean="0">
                <a:sym typeface="Wingdings" panose="05000000000000000000" pitchFamily="2" charset="2"/>
              </a:rPr>
              <a:t>Testing the program (evidence):</a:t>
            </a:r>
            <a:endParaRPr lang="en-GB" dirty="0">
              <a:sym typeface="Wingdings" panose="05000000000000000000" pitchFamily="2" charset="2"/>
            </a:endParaRPr>
          </a:p>
        </p:txBody>
      </p:sp>
      <p:sp>
        <p:nvSpPr>
          <p:cNvPr id="5" name="Title 1"/>
          <p:cNvSpPr txBox="1">
            <a:spLocks/>
          </p:cNvSpPr>
          <p:nvPr/>
        </p:nvSpPr>
        <p:spPr>
          <a:xfrm>
            <a:off x="0" y="1"/>
            <a:ext cx="6858000" cy="82758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2000" b="1" smtClean="0"/>
              <a:t>Riddles Project</a:t>
            </a:r>
            <a:br>
              <a:rPr lang="en-GB" sz="2000" b="1" smtClean="0"/>
            </a:br>
            <a:r>
              <a:rPr lang="en-GB" sz="2000" i="1" smtClean="0"/>
              <a:t>In BYOB (Build Your Own Blocks)</a:t>
            </a:r>
            <a:endParaRPr lang="en-GB" sz="2000" b="1" dirty="0"/>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7660" y="1619668"/>
            <a:ext cx="4420217" cy="3372321"/>
          </a:xfrm>
          <a:prstGeom prst="rect">
            <a:avLst/>
          </a:prstGeom>
        </p:spPr>
      </p:pic>
      <p:sp>
        <p:nvSpPr>
          <p:cNvPr id="6" name="TextBox 5"/>
          <p:cNvSpPr txBox="1"/>
          <p:nvPr/>
        </p:nvSpPr>
        <p:spPr>
          <a:xfrm>
            <a:off x="332656" y="2712755"/>
            <a:ext cx="936104" cy="1200329"/>
          </a:xfrm>
          <a:prstGeom prst="rect">
            <a:avLst/>
          </a:prstGeom>
          <a:noFill/>
        </p:spPr>
        <p:txBody>
          <a:bodyPr wrap="square" rtlCol="0">
            <a:spAutoFit/>
          </a:bodyPr>
          <a:lstStyle/>
          <a:p>
            <a:r>
              <a:rPr lang="en-GB" sz="7200" b="1" dirty="0" smtClean="0"/>
              <a:t>1</a:t>
            </a:r>
            <a:endParaRPr lang="en-GB" sz="7200" b="1" dirty="0"/>
          </a:p>
        </p:txBody>
      </p:sp>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7660" y="5292080"/>
            <a:ext cx="4410691" cy="3353268"/>
          </a:xfrm>
          <a:prstGeom prst="rect">
            <a:avLst/>
          </a:prstGeom>
        </p:spPr>
      </p:pic>
      <p:sp>
        <p:nvSpPr>
          <p:cNvPr id="8" name="TextBox 7"/>
          <p:cNvSpPr txBox="1"/>
          <p:nvPr/>
        </p:nvSpPr>
        <p:spPr>
          <a:xfrm>
            <a:off x="407616" y="6368549"/>
            <a:ext cx="936104" cy="1200329"/>
          </a:xfrm>
          <a:prstGeom prst="rect">
            <a:avLst/>
          </a:prstGeom>
          <a:noFill/>
        </p:spPr>
        <p:txBody>
          <a:bodyPr wrap="square" rtlCol="0">
            <a:spAutoFit/>
          </a:bodyPr>
          <a:lstStyle/>
          <a:p>
            <a:r>
              <a:rPr lang="en-GB" sz="7200" b="1" dirty="0"/>
              <a:t>2</a:t>
            </a:r>
          </a:p>
        </p:txBody>
      </p:sp>
      <p:cxnSp>
        <p:nvCxnSpPr>
          <p:cNvPr id="10" name="Straight Arrow Connector 9"/>
          <p:cNvCxnSpPr/>
          <p:nvPr/>
        </p:nvCxnSpPr>
        <p:spPr>
          <a:xfrm>
            <a:off x="2780928" y="2267744"/>
            <a:ext cx="638061"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780928" y="2267744"/>
            <a:ext cx="0" cy="216024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386260" y="2757319"/>
            <a:ext cx="1394668" cy="461665"/>
          </a:xfrm>
          <a:prstGeom prst="rect">
            <a:avLst/>
          </a:prstGeom>
          <a:noFill/>
        </p:spPr>
        <p:txBody>
          <a:bodyPr wrap="square" rtlCol="0">
            <a:spAutoFit/>
          </a:bodyPr>
          <a:lstStyle/>
          <a:p>
            <a:r>
              <a:rPr lang="en-GB" sz="1200" b="1" dirty="0" smtClean="0">
                <a:solidFill>
                  <a:srgbClr val="FF0000"/>
                </a:solidFill>
              </a:rPr>
              <a:t>Asks Question and allows user input</a:t>
            </a:r>
            <a:endParaRPr lang="en-GB" sz="1200" b="1" dirty="0">
              <a:solidFill>
                <a:srgbClr val="FF0000"/>
              </a:solidFill>
            </a:endParaRPr>
          </a:p>
        </p:txBody>
      </p:sp>
      <p:cxnSp>
        <p:nvCxnSpPr>
          <p:cNvPr id="15" name="Straight Arrow Connector 14"/>
          <p:cNvCxnSpPr/>
          <p:nvPr/>
        </p:nvCxnSpPr>
        <p:spPr>
          <a:xfrm>
            <a:off x="2780928" y="6156176"/>
            <a:ext cx="669828"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556792" y="6035967"/>
            <a:ext cx="1394668" cy="1200329"/>
          </a:xfrm>
          <a:prstGeom prst="rect">
            <a:avLst/>
          </a:prstGeom>
          <a:noFill/>
        </p:spPr>
        <p:txBody>
          <a:bodyPr wrap="square" rtlCol="0">
            <a:spAutoFit/>
          </a:bodyPr>
          <a:lstStyle/>
          <a:p>
            <a:r>
              <a:rPr lang="en-GB" sz="1200" b="1" dirty="0" smtClean="0">
                <a:solidFill>
                  <a:srgbClr val="FF0000"/>
                </a:solidFill>
              </a:rPr>
              <a:t>Continues to ask question when wrong answer is inputted and when the user has not had 3 tries. </a:t>
            </a:r>
            <a:endParaRPr lang="en-GB" sz="1200" b="1" dirty="0">
              <a:solidFill>
                <a:srgbClr val="FF0000"/>
              </a:solidFill>
            </a:endParaRPr>
          </a:p>
        </p:txBody>
      </p:sp>
      <p:cxnSp>
        <p:nvCxnSpPr>
          <p:cNvPr id="21" name="Straight Arrow Connector 20"/>
          <p:cNvCxnSpPr/>
          <p:nvPr/>
        </p:nvCxnSpPr>
        <p:spPr>
          <a:xfrm flipV="1">
            <a:off x="2492896" y="5724128"/>
            <a:ext cx="0" cy="311839"/>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1900089" y="5508103"/>
            <a:ext cx="0" cy="55956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2222897" y="7164288"/>
            <a:ext cx="0" cy="100811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2254126" y="5436096"/>
            <a:ext cx="275905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026273" y="5292080"/>
            <a:ext cx="1394668" cy="461665"/>
          </a:xfrm>
          <a:prstGeom prst="rect">
            <a:avLst/>
          </a:prstGeom>
          <a:noFill/>
        </p:spPr>
        <p:txBody>
          <a:bodyPr wrap="square" rtlCol="0">
            <a:spAutoFit/>
          </a:bodyPr>
          <a:lstStyle/>
          <a:p>
            <a:r>
              <a:rPr lang="en-GB" sz="1200" b="1" dirty="0" smtClean="0">
                <a:solidFill>
                  <a:srgbClr val="FF0000"/>
                </a:solidFill>
              </a:rPr>
              <a:t>Keeps track of</a:t>
            </a:r>
          </a:p>
          <a:p>
            <a:r>
              <a:rPr lang="en-GB" sz="1200" b="1" smtClean="0">
                <a:solidFill>
                  <a:srgbClr val="FF0000"/>
                </a:solidFill>
              </a:rPr>
              <a:t>Attempts</a:t>
            </a:r>
            <a:endParaRPr lang="en-GB" sz="1200" b="1" dirty="0">
              <a:solidFill>
                <a:srgbClr val="FF0000"/>
              </a:solidFill>
            </a:endParaRPr>
          </a:p>
        </p:txBody>
      </p:sp>
    </p:spTree>
    <p:extLst>
      <p:ext uri="{BB962C8B-B14F-4D97-AF65-F5344CB8AC3E}">
        <p14:creationId xmlns:p14="http://schemas.microsoft.com/office/powerpoint/2010/main" val="11803490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755576"/>
            <a:ext cx="6858000" cy="646331"/>
          </a:xfrm>
          <a:prstGeom prst="rect">
            <a:avLst/>
          </a:prstGeom>
          <a:noFill/>
        </p:spPr>
        <p:txBody>
          <a:bodyPr wrap="square" rtlCol="0">
            <a:spAutoFit/>
          </a:bodyPr>
          <a:lstStyle/>
          <a:p>
            <a:r>
              <a:rPr lang="en-GB" dirty="0" smtClean="0"/>
              <a:t>Step 5 (continued):</a:t>
            </a:r>
          </a:p>
          <a:p>
            <a:r>
              <a:rPr lang="en-GB" dirty="0" smtClean="0">
                <a:sym typeface="Wingdings" panose="05000000000000000000" pitchFamily="2" charset="2"/>
              </a:rPr>
              <a:t>Testing the program (evidence):</a:t>
            </a:r>
            <a:endParaRPr lang="en-GB" dirty="0">
              <a:sym typeface="Wingdings" panose="05000000000000000000" pitchFamily="2" charset="2"/>
            </a:endParaRPr>
          </a:p>
        </p:txBody>
      </p:sp>
      <p:sp>
        <p:nvSpPr>
          <p:cNvPr id="5" name="Title 1"/>
          <p:cNvSpPr txBox="1">
            <a:spLocks/>
          </p:cNvSpPr>
          <p:nvPr/>
        </p:nvSpPr>
        <p:spPr>
          <a:xfrm>
            <a:off x="0" y="1"/>
            <a:ext cx="6858000" cy="82758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2000" b="1" smtClean="0"/>
              <a:t>Riddles Project</a:t>
            </a:r>
            <a:br>
              <a:rPr lang="en-GB" sz="2000" b="1" smtClean="0"/>
            </a:br>
            <a:r>
              <a:rPr lang="en-GB" sz="2000" i="1" smtClean="0"/>
              <a:t>In BYOB (Build Your Own Blocks)</a:t>
            </a:r>
            <a:endParaRPr lang="en-GB" sz="2000" b="1" dirty="0"/>
          </a:p>
        </p:txBody>
      </p:sp>
      <p:pic>
        <p:nvPicPr>
          <p:cNvPr id="18" name="Picture 1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6792" y="1851130"/>
            <a:ext cx="4458323" cy="3324689"/>
          </a:xfrm>
          <a:prstGeom prst="rect">
            <a:avLst/>
          </a:prstGeom>
        </p:spPr>
      </p:pic>
      <p:sp>
        <p:nvSpPr>
          <p:cNvPr id="20" name="TextBox 19"/>
          <p:cNvSpPr txBox="1"/>
          <p:nvPr/>
        </p:nvSpPr>
        <p:spPr>
          <a:xfrm>
            <a:off x="332656" y="4021305"/>
            <a:ext cx="936104" cy="1200329"/>
          </a:xfrm>
          <a:prstGeom prst="rect">
            <a:avLst/>
          </a:prstGeom>
          <a:noFill/>
        </p:spPr>
        <p:txBody>
          <a:bodyPr wrap="square" rtlCol="0">
            <a:spAutoFit/>
          </a:bodyPr>
          <a:lstStyle/>
          <a:p>
            <a:r>
              <a:rPr lang="en-GB" sz="7200" b="1" dirty="0"/>
              <a:t>3</a:t>
            </a:r>
          </a:p>
        </p:txBody>
      </p:sp>
      <p:cxnSp>
        <p:nvCxnSpPr>
          <p:cNvPr id="22" name="Straight Arrow Connector 21"/>
          <p:cNvCxnSpPr/>
          <p:nvPr/>
        </p:nvCxnSpPr>
        <p:spPr>
          <a:xfrm flipV="1">
            <a:off x="2061172" y="2037241"/>
            <a:ext cx="0" cy="734559"/>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403326" y="2771800"/>
            <a:ext cx="1809650" cy="646331"/>
          </a:xfrm>
          <a:prstGeom prst="rect">
            <a:avLst/>
          </a:prstGeom>
          <a:noFill/>
        </p:spPr>
        <p:txBody>
          <a:bodyPr wrap="square" rtlCol="0">
            <a:spAutoFit/>
          </a:bodyPr>
          <a:lstStyle/>
          <a:p>
            <a:r>
              <a:rPr lang="en-GB" sz="1200" b="1" dirty="0" smtClean="0">
                <a:solidFill>
                  <a:srgbClr val="FF0000"/>
                </a:solidFill>
              </a:rPr>
              <a:t>User inputted correct answer in under 3 guesses</a:t>
            </a:r>
            <a:endParaRPr lang="en-GB" sz="1200" b="1" dirty="0">
              <a:solidFill>
                <a:srgbClr val="FF0000"/>
              </a:solidFill>
            </a:endParaRPr>
          </a:p>
        </p:txBody>
      </p:sp>
      <p:cxnSp>
        <p:nvCxnSpPr>
          <p:cNvPr id="26" name="Straight Arrow Connector 25"/>
          <p:cNvCxnSpPr/>
          <p:nvPr/>
        </p:nvCxnSpPr>
        <p:spPr>
          <a:xfrm flipV="1">
            <a:off x="2276872" y="2249791"/>
            <a:ext cx="0" cy="522009"/>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5013176" y="2727685"/>
            <a:ext cx="0" cy="734559"/>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flipV="1">
            <a:off x="4293096" y="2727686"/>
            <a:ext cx="216024" cy="73455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4408681" y="3513474"/>
            <a:ext cx="1809650" cy="1015663"/>
          </a:xfrm>
          <a:prstGeom prst="rect">
            <a:avLst/>
          </a:prstGeom>
          <a:noFill/>
        </p:spPr>
        <p:txBody>
          <a:bodyPr wrap="square" rtlCol="0">
            <a:spAutoFit/>
          </a:bodyPr>
          <a:lstStyle/>
          <a:p>
            <a:r>
              <a:rPr lang="en-GB" sz="1200" b="1" dirty="0" smtClean="0">
                <a:solidFill>
                  <a:srgbClr val="FF0000"/>
                </a:solidFill>
              </a:rPr>
              <a:t>Program outputs congratulatory message and the number of tries it took them, to get the correct answer</a:t>
            </a:r>
            <a:endParaRPr lang="en-GB" sz="1200" b="1" dirty="0">
              <a:solidFill>
                <a:srgbClr val="FF0000"/>
              </a:solidFill>
            </a:endParaRPr>
          </a:p>
        </p:txBody>
      </p:sp>
      <p:pic>
        <p:nvPicPr>
          <p:cNvPr id="38" name="Picture 37"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3326" y="5580112"/>
            <a:ext cx="4467849" cy="3286584"/>
          </a:xfrm>
          <a:prstGeom prst="rect">
            <a:avLst/>
          </a:prstGeom>
        </p:spPr>
      </p:pic>
      <p:cxnSp>
        <p:nvCxnSpPr>
          <p:cNvPr id="39" name="Straight Arrow Connector 38"/>
          <p:cNvCxnSpPr/>
          <p:nvPr/>
        </p:nvCxnSpPr>
        <p:spPr>
          <a:xfrm flipV="1">
            <a:off x="2432844" y="6012160"/>
            <a:ext cx="0" cy="522009"/>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1916832" y="5799610"/>
            <a:ext cx="0" cy="734559"/>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268760" y="6534169"/>
            <a:ext cx="1809650" cy="646331"/>
          </a:xfrm>
          <a:prstGeom prst="rect">
            <a:avLst/>
          </a:prstGeom>
          <a:noFill/>
        </p:spPr>
        <p:txBody>
          <a:bodyPr wrap="square" rtlCol="0">
            <a:spAutoFit/>
          </a:bodyPr>
          <a:lstStyle/>
          <a:p>
            <a:r>
              <a:rPr lang="en-GB" sz="1200" b="1" dirty="0" smtClean="0">
                <a:solidFill>
                  <a:srgbClr val="FF0000"/>
                </a:solidFill>
              </a:rPr>
              <a:t>User did not guess the correct answer in under three guesses</a:t>
            </a:r>
            <a:endParaRPr lang="en-GB" sz="1200" b="1" dirty="0">
              <a:solidFill>
                <a:srgbClr val="FF0000"/>
              </a:solidFill>
            </a:endParaRPr>
          </a:p>
        </p:txBody>
      </p:sp>
      <p:cxnSp>
        <p:nvCxnSpPr>
          <p:cNvPr id="42" name="Straight Arrow Connector 41"/>
          <p:cNvCxnSpPr/>
          <p:nvPr/>
        </p:nvCxnSpPr>
        <p:spPr>
          <a:xfrm flipV="1">
            <a:off x="4653136" y="6439261"/>
            <a:ext cx="0" cy="734559"/>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4108351" y="7223404"/>
            <a:ext cx="1809650" cy="646331"/>
          </a:xfrm>
          <a:prstGeom prst="rect">
            <a:avLst/>
          </a:prstGeom>
          <a:noFill/>
        </p:spPr>
        <p:txBody>
          <a:bodyPr wrap="square" rtlCol="0">
            <a:spAutoFit/>
          </a:bodyPr>
          <a:lstStyle/>
          <a:p>
            <a:r>
              <a:rPr lang="en-GB" sz="1200" b="1" dirty="0" smtClean="0">
                <a:solidFill>
                  <a:srgbClr val="FF0000"/>
                </a:solidFill>
              </a:rPr>
              <a:t>Program outputs message telling user the correct answer</a:t>
            </a:r>
            <a:endParaRPr lang="en-GB" sz="1200" b="1" dirty="0">
              <a:solidFill>
                <a:srgbClr val="FF0000"/>
              </a:solidFill>
            </a:endParaRPr>
          </a:p>
        </p:txBody>
      </p:sp>
    </p:spTree>
    <p:extLst>
      <p:ext uri="{BB962C8B-B14F-4D97-AF65-F5344CB8AC3E}">
        <p14:creationId xmlns:p14="http://schemas.microsoft.com/office/powerpoint/2010/main" val="14665333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755576"/>
            <a:ext cx="6858000" cy="6617196"/>
          </a:xfrm>
          <a:prstGeom prst="rect">
            <a:avLst/>
          </a:prstGeom>
          <a:noFill/>
        </p:spPr>
        <p:txBody>
          <a:bodyPr wrap="square" rtlCol="0">
            <a:spAutoFit/>
          </a:bodyPr>
          <a:lstStyle/>
          <a:p>
            <a:r>
              <a:rPr lang="en-GB" sz="1400" dirty="0" smtClean="0"/>
              <a:t>Step </a:t>
            </a:r>
            <a:r>
              <a:rPr lang="en-GB" sz="1400" dirty="0" smtClean="0"/>
              <a:t>6</a:t>
            </a:r>
            <a:r>
              <a:rPr lang="en-GB" sz="1400" dirty="0" smtClean="0"/>
              <a:t>:</a:t>
            </a:r>
          </a:p>
          <a:p>
            <a:r>
              <a:rPr lang="en-GB" sz="1400" dirty="0" smtClean="0"/>
              <a:t>Evaluation:</a:t>
            </a:r>
          </a:p>
          <a:p>
            <a:endParaRPr lang="en-GB" sz="1400" dirty="0"/>
          </a:p>
          <a:p>
            <a:r>
              <a:rPr lang="en-GB" sz="1400" b="1" dirty="0" smtClean="0">
                <a:solidFill>
                  <a:srgbClr val="FF0000"/>
                </a:solidFill>
              </a:rPr>
              <a:t>Success Criteria, with cross-referencing</a:t>
            </a:r>
          </a:p>
          <a:p>
            <a:pPr marL="342900" indent="-342900">
              <a:buFont typeface="+mj-lt"/>
              <a:buAutoNum type="arabicPeriod"/>
            </a:pPr>
            <a:r>
              <a:rPr lang="en-GB" sz="1400" dirty="0" smtClean="0"/>
              <a:t>Ask the user a riddle: the program asks the user a riddle and gives them the chance to input an answer, as seen in Stage 1 of testing.</a:t>
            </a:r>
          </a:p>
          <a:p>
            <a:pPr marL="342900" indent="-342900">
              <a:buFont typeface="+mj-lt"/>
              <a:buAutoNum type="arabicPeriod"/>
            </a:pPr>
            <a:r>
              <a:rPr lang="en-GB" sz="1400" dirty="0">
                <a:sym typeface="Wingdings" panose="05000000000000000000" pitchFamily="2" charset="2"/>
              </a:rPr>
              <a:t>Keep asking the riddle until the user answers correctly or they have had 3 </a:t>
            </a:r>
            <a:r>
              <a:rPr lang="en-GB" sz="1400" dirty="0" smtClean="0">
                <a:sym typeface="Wingdings" panose="05000000000000000000" pitchFamily="2" charset="2"/>
              </a:rPr>
              <a:t>guesses: the program will continue to ask the user a riddle, as long as the automatically-generated “answer” does not match the answer to the riddle and the user has not tried to guess the answer to the riddle more than 3 times. The program also keeps track of the amount of times the user has tried to answer the riddle successfully. Evidence of this can be seen in Stage 2 of testing.</a:t>
            </a:r>
          </a:p>
          <a:p>
            <a:pPr marL="342900" indent="-342900">
              <a:buFont typeface="+mj-lt"/>
              <a:buAutoNum type="arabicPeriod"/>
            </a:pPr>
            <a:r>
              <a:rPr lang="en-GB" sz="1400" dirty="0">
                <a:sym typeface="Wingdings" panose="05000000000000000000" pitchFamily="2" charset="2"/>
              </a:rPr>
              <a:t>If the user has guessed the riddle in 3 guesses or fewer, it should congratulate them and tell them how many guesses it took them to guess the answer, and stop </a:t>
            </a:r>
            <a:r>
              <a:rPr lang="en-GB" sz="1400" dirty="0" smtClean="0">
                <a:sym typeface="Wingdings" panose="05000000000000000000" pitchFamily="2" charset="2"/>
              </a:rPr>
              <a:t>running</a:t>
            </a:r>
            <a:r>
              <a:rPr lang="en-GB" sz="1400" dirty="0">
                <a:sym typeface="Wingdings" panose="05000000000000000000" pitchFamily="2" charset="2"/>
              </a:rPr>
              <a:t> </a:t>
            </a:r>
            <a:r>
              <a:rPr lang="en-GB" sz="1400" b="1" dirty="0" smtClean="0">
                <a:sym typeface="Wingdings" panose="05000000000000000000" pitchFamily="2" charset="2"/>
              </a:rPr>
              <a:t>OR</a:t>
            </a:r>
            <a:r>
              <a:rPr lang="en-GB" sz="1400" dirty="0" smtClean="0">
                <a:sym typeface="Wingdings" panose="05000000000000000000" pitchFamily="2" charset="2"/>
              </a:rPr>
              <a:t> if </a:t>
            </a:r>
            <a:r>
              <a:rPr lang="en-GB" sz="1400" dirty="0">
                <a:sym typeface="Wingdings" panose="05000000000000000000" pitchFamily="2" charset="2"/>
              </a:rPr>
              <a:t>the user does not guess the riddle after 3 guesses it should tell them the correct answer and, stop </a:t>
            </a:r>
            <a:r>
              <a:rPr lang="en-GB" sz="1400" dirty="0" smtClean="0">
                <a:sym typeface="Wingdings" panose="05000000000000000000" pitchFamily="2" charset="2"/>
              </a:rPr>
              <a:t>running: the program does: the program congratulates the user if they inputted the correct answer in 3 guesses or fewer as seen in the first picture in Stage 3 of testing. Alternatively, the program will output a message with the correct answer if the user did not input the correct answer in 3 guesses or fewer, as seen in the second picture in Stage 3 of testing.</a:t>
            </a:r>
          </a:p>
          <a:p>
            <a:pPr marL="342900" indent="-342900">
              <a:buFont typeface="+mj-lt"/>
              <a:buAutoNum type="arabicPeriod"/>
            </a:pPr>
            <a:endParaRPr lang="en-GB" sz="1400" dirty="0"/>
          </a:p>
          <a:p>
            <a:endParaRPr lang="en-GB" sz="1400" dirty="0" smtClean="0"/>
          </a:p>
          <a:p>
            <a:r>
              <a:rPr lang="en-GB" sz="1400" b="1" dirty="0" smtClean="0">
                <a:solidFill>
                  <a:srgbClr val="FF0000"/>
                </a:solidFill>
              </a:rPr>
              <a:t>Strengths/Weaknesses</a:t>
            </a:r>
          </a:p>
          <a:p>
            <a:pPr marL="285750" indent="-285750">
              <a:buFont typeface="Arial" panose="020B0604020202020204" pitchFamily="34" charset="0"/>
              <a:buChar char="•"/>
            </a:pPr>
            <a:r>
              <a:rPr lang="en-GB" sz="1600" dirty="0" smtClean="0"/>
              <a:t>The program classes many forms of the answer as correct. I.e. It is not case-sensitive and does not require an indefinite article in the answer.</a:t>
            </a:r>
          </a:p>
          <a:p>
            <a:endParaRPr lang="en-GB" sz="1400" dirty="0"/>
          </a:p>
          <a:p>
            <a:endParaRPr lang="en-GB" sz="1400" dirty="0" smtClean="0"/>
          </a:p>
          <a:p>
            <a:r>
              <a:rPr lang="en-GB" sz="1400" b="1" dirty="0" smtClean="0">
                <a:solidFill>
                  <a:srgbClr val="FF0000"/>
                </a:solidFill>
              </a:rPr>
              <a:t>End user testing</a:t>
            </a:r>
          </a:p>
          <a:p>
            <a:endParaRPr lang="en-GB" sz="1400">
              <a:solidFill>
                <a:srgbClr val="FF0000"/>
              </a:solidFill>
            </a:endParaRPr>
          </a:p>
          <a:p>
            <a:endParaRPr lang="en-GB" sz="1400" dirty="0" smtClean="0"/>
          </a:p>
        </p:txBody>
      </p:sp>
      <p:sp>
        <p:nvSpPr>
          <p:cNvPr id="5" name="Title 1"/>
          <p:cNvSpPr txBox="1">
            <a:spLocks/>
          </p:cNvSpPr>
          <p:nvPr/>
        </p:nvSpPr>
        <p:spPr>
          <a:xfrm>
            <a:off x="0" y="1"/>
            <a:ext cx="6858000" cy="82758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2000" b="1" smtClean="0"/>
              <a:t>Riddles Project</a:t>
            </a:r>
            <a:br>
              <a:rPr lang="en-GB" sz="2000" b="1" smtClean="0"/>
            </a:br>
            <a:r>
              <a:rPr lang="en-GB" sz="2000" i="1" smtClean="0"/>
              <a:t>In BYOB (Build Your Own Blocks)</a:t>
            </a:r>
            <a:endParaRPr lang="en-GB" sz="2000" b="1" dirty="0"/>
          </a:p>
        </p:txBody>
      </p:sp>
    </p:spTree>
    <p:extLst>
      <p:ext uri="{BB962C8B-B14F-4D97-AF65-F5344CB8AC3E}">
        <p14:creationId xmlns:p14="http://schemas.microsoft.com/office/powerpoint/2010/main" val="31599440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755576"/>
            <a:ext cx="6858000" cy="4339650"/>
          </a:xfrm>
          <a:prstGeom prst="rect">
            <a:avLst/>
          </a:prstGeom>
          <a:noFill/>
        </p:spPr>
        <p:txBody>
          <a:bodyPr wrap="square" rtlCol="0">
            <a:spAutoFit/>
          </a:bodyPr>
          <a:lstStyle/>
          <a:p>
            <a:r>
              <a:rPr lang="en-GB" sz="1200" dirty="0" smtClean="0"/>
              <a:t>Step 1 (OPTION 2):</a:t>
            </a:r>
          </a:p>
          <a:p>
            <a:r>
              <a:rPr lang="en-GB" sz="1200" dirty="0" smtClean="0"/>
              <a:t>Design a psedocode algorithm:</a:t>
            </a:r>
          </a:p>
          <a:p>
            <a:endParaRPr lang="en-GB" sz="1200" dirty="0"/>
          </a:p>
          <a:p>
            <a:r>
              <a:rPr lang="en-GB" sz="1600" dirty="0" smtClean="0"/>
              <a:t>WHEN the Green Flag is clicked</a:t>
            </a:r>
          </a:p>
          <a:p>
            <a:r>
              <a:rPr lang="en-GB" sz="1600" dirty="0" smtClean="0"/>
              <a:t>INITIALIZE Tries </a:t>
            </a:r>
            <a:r>
              <a:rPr lang="en-GB" sz="1600" dirty="0" smtClean="0">
                <a:sym typeface="Wingdings" panose="05000000000000000000" pitchFamily="2" charset="2"/>
              </a:rPr>
              <a:t> 0</a:t>
            </a:r>
          </a:p>
          <a:p>
            <a:r>
              <a:rPr lang="en-GB" sz="1600" dirty="0" smtClean="0">
                <a:sym typeface="Wingdings" panose="05000000000000000000" pitchFamily="2" charset="2"/>
              </a:rPr>
              <a:t>INITIALIZE Answer </a:t>
            </a:r>
            <a:r>
              <a:rPr lang="en-GB" sz="1600" dirty="0">
                <a:sym typeface="Wingdings" panose="05000000000000000000" pitchFamily="2" charset="2"/>
              </a:rPr>
              <a:t> </a:t>
            </a:r>
            <a:r>
              <a:rPr lang="en-GB" sz="1600" dirty="0" smtClean="0">
                <a:sym typeface="Wingdings" panose="05000000000000000000" pitchFamily="2" charset="2"/>
              </a:rPr>
              <a:t>“A Candle”</a:t>
            </a:r>
          </a:p>
          <a:p>
            <a:r>
              <a:rPr lang="en-GB" sz="1600" dirty="0" smtClean="0">
                <a:sym typeface="Wingdings" panose="05000000000000000000" pitchFamily="2" charset="2"/>
              </a:rPr>
              <a:t>Asking Riddle:</a:t>
            </a:r>
          </a:p>
          <a:p>
            <a:r>
              <a:rPr lang="en-GB" sz="1600" dirty="0" smtClean="0">
                <a:sym typeface="Wingdings" panose="05000000000000000000" pitchFamily="2" charset="2"/>
              </a:rPr>
              <a:t>IF Tries &gt; 3:</a:t>
            </a:r>
          </a:p>
          <a:p>
            <a:r>
              <a:rPr lang="en-GB" sz="1600" dirty="0">
                <a:sym typeface="Wingdings" panose="05000000000000000000" pitchFamily="2" charset="2"/>
              </a:rPr>
              <a:t> </a:t>
            </a:r>
            <a:r>
              <a:rPr lang="en-GB" sz="1600" dirty="0" smtClean="0">
                <a:sym typeface="Wingdings" panose="05000000000000000000" pitchFamily="2" charset="2"/>
              </a:rPr>
              <a:t>    OUTPUT Riddle</a:t>
            </a:r>
          </a:p>
          <a:p>
            <a:r>
              <a:rPr lang="en-GB" sz="1600" dirty="0" smtClean="0">
                <a:sym typeface="Wingdings" panose="05000000000000000000" pitchFamily="2" charset="2"/>
              </a:rPr>
              <a:t>     SET Tries  Tries + 1</a:t>
            </a:r>
          </a:p>
          <a:p>
            <a:r>
              <a:rPr lang="en-GB" sz="1600" dirty="0" smtClean="0">
                <a:sym typeface="Wingdings" panose="05000000000000000000" pitchFamily="2" charset="2"/>
              </a:rPr>
              <a:t>     INPUT Guess to Riddle</a:t>
            </a:r>
          </a:p>
          <a:p>
            <a:r>
              <a:rPr lang="en-GB" sz="1600" dirty="0" smtClean="0">
                <a:sym typeface="Wingdings" panose="05000000000000000000" pitchFamily="2" charset="2"/>
              </a:rPr>
              <a:t>     IF Guess  to Riddle  Answer:</a:t>
            </a:r>
          </a:p>
          <a:p>
            <a:r>
              <a:rPr lang="en-GB" sz="1600" dirty="0" smtClean="0">
                <a:sym typeface="Wingdings" panose="05000000000000000000" pitchFamily="2" charset="2"/>
              </a:rPr>
              <a:t>          GOTO Asking Riddle</a:t>
            </a:r>
          </a:p>
          <a:p>
            <a:r>
              <a:rPr lang="en-GB" sz="1600" dirty="0">
                <a:sym typeface="Wingdings" panose="05000000000000000000" pitchFamily="2" charset="2"/>
              </a:rPr>
              <a:t> </a:t>
            </a:r>
            <a:r>
              <a:rPr lang="en-GB" sz="1600" dirty="0" smtClean="0">
                <a:sym typeface="Wingdings" panose="05000000000000000000" pitchFamily="2" charset="2"/>
              </a:rPr>
              <a:t>    ELSE:</a:t>
            </a:r>
          </a:p>
          <a:p>
            <a:r>
              <a:rPr lang="en-GB" sz="1600" dirty="0">
                <a:sym typeface="Wingdings" panose="05000000000000000000" pitchFamily="2" charset="2"/>
              </a:rPr>
              <a:t>          OUTPUT “Well Done, you got the answer correct in *Tries* guesses</a:t>
            </a:r>
            <a:r>
              <a:rPr lang="en-GB" sz="1600" dirty="0" smtClean="0">
                <a:sym typeface="Wingdings" panose="05000000000000000000" pitchFamily="2" charset="2"/>
              </a:rPr>
              <a:t>!”</a:t>
            </a:r>
          </a:p>
          <a:p>
            <a:r>
              <a:rPr lang="en-GB" sz="1600" dirty="0" smtClean="0">
                <a:sym typeface="Wingdings" panose="05000000000000000000" pitchFamily="2" charset="2"/>
              </a:rPr>
              <a:t>ELSE:</a:t>
            </a:r>
          </a:p>
          <a:p>
            <a:r>
              <a:rPr lang="en-GB" sz="1600" dirty="0">
                <a:sym typeface="Wingdings" panose="05000000000000000000" pitchFamily="2" charset="2"/>
              </a:rPr>
              <a:t> </a:t>
            </a:r>
            <a:r>
              <a:rPr lang="en-GB" sz="1600" dirty="0" smtClean="0">
                <a:sym typeface="Wingdings" panose="05000000000000000000" pitchFamily="2" charset="2"/>
              </a:rPr>
              <a:t>    OUTPUT “I’m sorry, that is incorrect. The answer to the riddle was *Answer*”</a:t>
            </a:r>
          </a:p>
          <a:p>
            <a:r>
              <a:rPr lang="en-GB" sz="1600" dirty="0" smtClean="0">
                <a:sym typeface="Wingdings" panose="05000000000000000000" pitchFamily="2" charset="2"/>
              </a:rPr>
              <a:t>END PROGRAM</a:t>
            </a:r>
          </a:p>
        </p:txBody>
      </p:sp>
      <p:sp>
        <p:nvSpPr>
          <p:cNvPr id="5" name="Title 1"/>
          <p:cNvSpPr txBox="1">
            <a:spLocks/>
          </p:cNvSpPr>
          <p:nvPr/>
        </p:nvSpPr>
        <p:spPr>
          <a:xfrm>
            <a:off x="0" y="1"/>
            <a:ext cx="6858000" cy="82758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2000" b="1" smtClean="0"/>
              <a:t>Riddles Project</a:t>
            </a:r>
            <a:br>
              <a:rPr lang="en-GB" sz="2000" b="1" smtClean="0"/>
            </a:br>
            <a:r>
              <a:rPr lang="en-GB" sz="2000" i="1" smtClean="0"/>
              <a:t>In BYOB (Build Your Own Blocks)</a:t>
            </a:r>
            <a:endParaRPr lang="en-GB" sz="2000" b="1" dirty="0"/>
          </a:p>
        </p:txBody>
      </p:sp>
    </p:spTree>
    <p:extLst>
      <p:ext uri="{BB962C8B-B14F-4D97-AF65-F5344CB8AC3E}">
        <p14:creationId xmlns:p14="http://schemas.microsoft.com/office/powerpoint/2010/main" val="19777979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755576"/>
            <a:ext cx="6858000" cy="3416320"/>
          </a:xfrm>
          <a:prstGeom prst="rect">
            <a:avLst/>
          </a:prstGeom>
          <a:noFill/>
        </p:spPr>
        <p:txBody>
          <a:bodyPr wrap="square" rtlCol="0">
            <a:spAutoFit/>
          </a:bodyPr>
          <a:lstStyle/>
          <a:p>
            <a:r>
              <a:rPr lang="en-GB" dirty="0" smtClean="0"/>
              <a:t>Step 2:</a:t>
            </a:r>
          </a:p>
          <a:p>
            <a:r>
              <a:rPr lang="en-GB" dirty="0" smtClean="0">
                <a:sym typeface="Wingdings" panose="05000000000000000000" pitchFamily="2" charset="2"/>
              </a:rPr>
              <a:t>Success Criteria:</a:t>
            </a:r>
          </a:p>
          <a:p>
            <a:pPr marL="285750" indent="-285750">
              <a:buFont typeface="Calibri" panose="020F0502020204030204" pitchFamily="34" charset="0"/>
              <a:buChar char="-"/>
            </a:pPr>
            <a:r>
              <a:rPr lang="en-GB" dirty="0" smtClean="0">
                <a:sym typeface="Wingdings" panose="05000000000000000000" pitchFamily="2" charset="2"/>
              </a:rPr>
              <a:t>Ask the user a riddle.</a:t>
            </a:r>
          </a:p>
          <a:p>
            <a:pPr marL="285750" indent="-285750">
              <a:buFont typeface="Calibri" panose="020F0502020204030204" pitchFamily="34" charset="0"/>
              <a:buChar char="-"/>
            </a:pPr>
            <a:r>
              <a:rPr lang="en-GB" dirty="0" smtClean="0">
                <a:sym typeface="Wingdings" panose="05000000000000000000" pitchFamily="2" charset="2"/>
              </a:rPr>
              <a:t>Keep asking the riddle until the user answers correctly or they have had 3 guesses.</a:t>
            </a:r>
          </a:p>
          <a:p>
            <a:pPr marL="285750" indent="-285750">
              <a:buFont typeface="Calibri" panose="020F0502020204030204" pitchFamily="34" charset="0"/>
              <a:buChar char="-"/>
            </a:pPr>
            <a:r>
              <a:rPr lang="en-GB" dirty="0" smtClean="0">
                <a:sym typeface="Wingdings" panose="05000000000000000000" pitchFamily="2" charset="2"/>
              </a:rPr>
              <a:t>Keep a count of how many attempts the user has entered their answer.</a:t>
            </a:r>
          </a:p>
          <a:p>
            <a:pPr marL="285750" indent="-285750">
              <a:buFont typeface="Calibri" panose="020F0502020204030204" pitchFamily="34" charset="0"/>
              <a:buChar char="-"/>
            </a:pPr>
            <a:r>
              <a:rPr lang="en-GB" dirty="0" smtClean="0">
                <a:sym typeface="Wingdings" panose="05000000000000000000" pitchFamily="2" charset="2"/>
              </a:rPr>
              <a:t>If the user has guessed the riddle in 3 guesses or fewer it should congratulate them and tell them how many guesses it took them to guess the answer, and stop running.</a:t>
            </a:r>
          </a:p>
          <a:p>
            <a:r>
              <a:rPr lang="en-GB" dirty="0">
                <a:sym typeface="Wingdings" panose="05000000000000000000" pitchFamily="2" charset="2"/>
              </a:rPr>
              <a:t> </a:t>
            </a:r>
            <a:r>
              <a:rPr lang="en-GB" dirty="0" smtClean="0">
                <a:sym typeface="Wingdings" panose="05000000000000000000" pitchFamily="2" charset="2"/>
              </a:rPr>
              <a:t>    If the user does not guess the riddle after 3 guesses it should tell</a:t>
            </a:r>
          </a:p>
          <a:p>
            <a:r>
              <a:rPr lang="en-GB" dirty="0">
                <a:sym typeface="Wingdings" panose="05000000000000000000" pitchFamily="2" charset="2"/>
              </a:rPr>
              <a:t> </a:t>
            </a:r>
            <a:r>
              <a:rPr lang="en-GB" dirty="0" smtClean="0">
                <a:sym typeface="Wingdings" panose="05000000000000000000" pitchFamily="2" charset="2"/>
              </a:rPr>
              <a:t>    them the correct answer and, stop running.</a:t>
            </a:r>
          </a:p>
        </p:txBody>
      </p:sp>
      <p:sp>
        <p:nvSpPr>
          <p:cNvPr id="5" name="Title 1"/>
          <p:cNvSpPr txBox="1">
            <a:spLocks/>
          </p:cNvSpPr>
          <p:nvPr/>
        </p:nvSpPr>
        <p:spPr>
          <a:xfrm>
            <a:off x="0" y="1"/>
            <a:ext cx="6858000" cy="82758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2000" b="1" smtClean="0"/>
              <a:t>Riddles Project</a:t>
            </a:r>
            <a:br>
              <a:rPr lang="en-GB" sz="2000" b="1" smtClean="0"/>
            </a:br>
            <a:r>
              <a:rPr lang="en-GB" sz="2000" i="1" smtClean="0"/>
              <a:t>In BYOB (Build Your Own Blocks)</a:t>
            </a:r>
            <a:endParaRPr lang="en-GB" sz="2000" b="1" dirty="0"/>
          </a:p>
        </p:txBody>
      </p:sp>
      <p:sp>
        <p:nvSpPr>
          <p:cNvPr id="6" name="TextBox 5"/>
          <p:cNvSpPr txBox="1"/>
          <p:nvPr/>
        </p:nvSpPr>
        <p:spPr>
          <a:xfrm>
            <a:off x="-1136" y="4750856"/>
            <a:ext cx="6858000" cy="1477328"/>
          </a:xfrm>
          <a:prstGeom prst="rect">
            <a:avLst/>
          </a:prstGeom>
          <a:noFill/>
        </p:spPr>
        <p:txBody>
          <a:bodyPr wrap="square" rtlCol="0">
            <a:spAutoFit/>
          </a:bodyPr>
          <a:lstStyle/>
          <a:p>
            <a:r>
              <a:rPr lang="en-GB" dirty="0" smtClean="0"/>
              <a:t>Step 3:</a:t>
            </a:r>
          </a:p>
          <a:p>
            <a:r>
              <a:rPr lang="en-GB" dirty="0" smtClean="0">
                <a:sym typeface="Wingdings" panose="05000000000000000000" pitchFamily="2" charset="2"/>
              </a:rPr>
              <a:t>Listing Variables:</a:t>
            </a:r>
          </a:p>
          <a:p>
            <a:pPr marL="285750" indent="-285750">
              <a:buFont typeface="Arial" panose="020B0604020202020204" pitchFamily="34" charset="0"/>
              <a:buChar char="•"/>
            </a:pPr>
            <a:r>
              <a:rPr lang="en-GB" dirty="0" smtClean="0">
                <a:sym typeface="Wingdings" panose="05000000000000000000" pitchFamily="2" charset="2"/>
              </a:rPr>
              <a:t>Tries</a:t>
            </a:r>
          </a:p>
          <a:p>
            <a:pPr marL="285750" indent="-285750">
              <a:buFont typeface="Arial" panose="020B0604020202020204" pitchFamily="34" charset="0"/>
              <a:buChar char="•"/>
            </a:pPr>
            <a:r>
              <a:rPr lang="en-GB" dirty="0" smtClean="0">
                <a:sym typeface="Wingdings" panose="05000000000000000000" pitchFamily="2" charset="2"/>
              </a:rPr>
              <a:t>Answer (to the riddle)</a:t>
            </a:r>
          </a:p>
          <a:p>
            <a:pPr marL="285750" indent="-285750">
              <a:buFont typeface="Arial" panose="020B0604020202020204" pitchFamily="34" charset="0"/>
              <a:buChar char="•"/>
            </a:pPr>
            <a:r>
              <a:rPr lang="en-GB" dirty="0" smtClean="0">
                <a:sym typeface="Wingdings" panose="05000000000000000000" pitchFamily="2" charset="2"/>
              </a:rPr>
              <a:t>Answer (that the user has given)</a:t>
            </a:r>
          </a:p>
        </p:txBody>
      </p:sp>
    </p:spTree>
    <p:extLst>
      <p:ext uri="{BB962C8B-B14F-4D97-AF65-F5344CB8AC3E}">
        <p14:creationId xmlns:p14="http://schemas.microsoft.com/office/powerpoint/2010/main" val="9527048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755576"/>
            <a:ext cx="6858000" cy="1754326"/>
          </a:xfrm>
          <a:prstGeom prst="rect">
            <a:avLst/>
          </a:prstGeom>
          <a:noFill/>
        </p:spPr>
        <p:txBody>
          <a:bodyPr wrap="square" rtlCol="0">
            <a:spAutoFit/>
          </a:bodyPr>
          <a:lstStyle/>
          <a:p>
            <a:r>
              <a:rPr lang="en-GB" dirty="0" smtClean="0"/>
              <a:t>Step 4:</a:t>
            </a:r>
          </a:p>
          <a:p>
            <a:r>
              <a:rPr lang="en-GB" dirty="0" smtClean="0">
                <a:sym typeface="Wingdings" panose="05000000000000000000" pitchFamily="2" charset="2"/>
              </a:rPr>
              <a:t>Making the Program:</a:t>
            </a:r>
          </a:p>
          <a:p>
            <a:endParaRPr lang="en-GB" dirty="0">
              <a:sym typeface="Wingdings" panose="05000000000000000000" pitchFamily="2" charset="2"/>
            </a:endParaRPr>
          </a:p>
          <a:p>
            <a:r>
              <a:rPr lang="en-GB" dirty="0" smtClean="0">
                <a:sym typeface="Wingdings" panose="05000000000000000000" pitchFamily="2" charset="2"/>
              </a:rPr>
              <a:t>1.) I started off by initializing the variables I would need. I did not need to initialize the variable “</a:t>
            </a:r>
            <a:r>
              <a:rPr lang="en-GB" dirty="0">
                <a:sym typeface="Wingdings" panose="05000000000000000000" pitchFamily="2" charset="2"/>
              </a:rPr>
              <a:t>Answer (that the user has given</a:t>
            </a:r>
            <a:r>
              <a:rPr lang="en-GB" dirty="0" smtClean="0">
                <a:sym typeface="Wingdings" panose="05000000000000000000" pitchFamily="2" charset="2"/>
              </a:rPr>
              <a:t>)”, because this variable is automatically generated by BYOB when a question is asked.</a:t>
            </a:r>
            <a:endParaRPr lang="en-GB" dirty="0">
              <a:sym typeface="Wingdings" panose="05000000000000000000" pitchFamily="2" charset="2"/>
            </a:endParaRPr>
          </a:p>
        </p:txBody>
      </p:sp>
      <p:sp>
        <p:nvSpPr>
          <p:cNvPr id="5" name="Title 1"/>
          <p:cNvSpPr txBox="1">
            <a:spLocks/>
          </p:cNvSpPr>
          <p:nvPr/>
        </p:nvSpPr>
        <p:spPr>
          <a:xfrm>
            <a:off x="0" y="1"/>
            <a:ext cx="6858000" cy="82758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2000" b="1" smtClean="0"/>
              <a:t>Riddles Project</a:t>
            </a:r>
            <a:br>
              <a:rPr lang="en-GB" sz="2000" b="1" smtClean="0"/>
            </a:br>
            <a:r>
              <a:rPr lang="en-GB" sz="2000" i="1" smtClean="0"/>
              <a:t>In BYOB (Build Your Own Blocks)</a:t>
            </a:r>
            <a:endParaRPr lang="en-GB" sz="2000" b="1" dirty="0"/>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0808" y="2657294"/>
            <a:ext cx="3456384" cy="2058722"/>
          </a:xfrm>
          <a:prstGeom prst="rect">
            <a:avLst/>
          </a:prstGeom>
        </p:spPr>
      </p:pic>
      <p:cxnSp>
        <p:nvCxnSpPr>
          <p:cNvPr id="7" name="Straight Connector 6"/>
          <p:cNvCxnSpPr/>
          <p:nvPr/>
        </p:nvCxnSpPr>
        <p:spPr>
          <a:xfrm>
            <a:off x="0" y="4788024"/>
            <a:ext cx="68580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0" y="4860032"/>
            <a:ext cx="6741368" cy="646331"/>
          </a:xfrm>
          <a:prstGeom prst="rect">
            <a:avLst/>
          </a:prstGeom>
          <a:noFill/>
        </p:spPr>
        <p:txBody>
          <a:bodyPr wrap="square" rtlCol="0">
            <a:spAutoFit/>
          </a:bodyPr>
          <a:lstStyle/>
          <a:p>
            <a:r>
              <a:rPr lang="en-GB" dirty="0" smtClean="0"/>
              <a:t>2.) I then added a Repeat Until control block that would work with the Tries variable, I initialized.</a:t>
            </a:r>
            <a:endParaRPr lang="en-GB" dirty="0"/>
          </a:p>
        </p:txBody>
      </p:sp>
      <p:pic>
        <p:nvPicPr>
          <p:cNvPr id="11" name="Picture 10"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0808" y="5698320"/>
            <a:ext cx="3456000" cy="2666057"/>
          </a:xfrm>
          <a:prstGeom prst="rect">
            <a:avLst/>
          </a:prstGeom>
        </p:spPr>
      </p:pic>
    </p:spTree>
    <p:extLst>
      <p:ext uri="{BB962C8B-B14F-4D97-AF65-F5344CB8AC3E}">
        <p14:creationId xmlns:p14="http://schemas.microsoft.com/office/powerpoint/2010/main" val="6170607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755576"/>
            <a:ext cx="6858000" cy="2308324"/>
          </a:xfrm>
          <a:prstGeom prst="rect">
            <a:avLst/>
          </a:prstGeom>
          <a:noFill/>
        </p:spPr>
        <p:txBody>
          <a:bodyPr wrap="square" rtlCol="0">
            <a:spAutoFit/>
          </a:bodyPr>
          <a:lstStyle/>
          <a:p>
            <a:r>
              <a:rPr lang="en-GB" dirty="0" smtClean="0"/>
              <a:t>Step 4 (continued) :</a:t>
            </a:r>
          </a:p>
          <a:p>
            <a:r>
              <a:rPr lang="en-GB" dirty="0" smtClean="0">
                <a:sym typeface="Wingdings" panose="05000000000000000000" pitchFamily="2" charset="2"/>
              </a:rPr>
              <a:t>Making the Program:</a:t>
            </a:r>
          </a:p>
          <a:p>
            <a:endParaRPr lang="en-GB" dirty="0">
              <a:sym typeface="Wingdings" panose="05000000000000000000" pitchFamily="2" charset="2"/>
            </a:endParaRPr>
          </a:p>
          <a:p>
            <a:r>
              <a:rPr lang="en-GB" dirty="0" smtClean="0">
                <a:sym typeface="Wingdings" panose="05000000000000000000" pitchFamily="2" charset="2"/>
              </a:rPr>
              <a:t>3.) I then added, at the beginning of the repeat until block, a block that would set the variable Tries to itself plus 1. Hence whenever the repeat until block starts to go through its contents, it will keep track of the number of times it has done this, and thus keep track of the number of times the user has tried to answer the riddle.</a:t>
            </a:r>
            <a:endParaRPr lang="en-GB" dirty="0">
              <a:sym typeface="Wingdings" panose="05000000000000000000" pitchFamily="2" charset="2"/>
            </a:endParaRPr>
          </a:p>
        </p:txBody>
      </p:sp>
      <p:sp>
        <p:nvSpPr>
          <p:cNvPr id="5" name="Title 1"/>
          <p:cNvSpPr txBox="1">
            <a:spLocks/>
          </p:cNvSpPr>
          <p:nvPr/>
        </p:nvSpPr>
        <p:spPr>
          <a:xfrm>
            <a:off x="0" y="1"/>
            <a:ext cx="6858000" cy="82758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2000" b="1" smtClean="0"/>
              <a:t>Riddles Project</a:t>
            </a:r>
            <a:br>
              <a:rPr lang="en-GB" sz="2000" b="1" smtClean="0"/>
            </a:br>
            <a:r>
              <a:rPr lang="en-GB" sz="2000" i="1" smtClean="0"/>
              <a:t>In BYOB (Build Your Own Blocks)</a:t>
            </a:r>
            <a:endParaRPr lang="en-GB" sz="2000" b="1" dirty="0"/>
          </a:p>
        </p:txBody>
      </p:sp>
      <p:cxnSp>
        <p:nvCxnSpPr>
          <p:cNvPr id="7" name="Straight Connector 6"/>
          <p:cNvCxnSpPr/>
          <p:nvPr/>
        </p:nvCxnSpPr>
        <p:spPr>
          <a:xfrm>
            <a:off x="0" y="4788024"/>
            <a:ext cx="6858000"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9120" y="2744615"/>
            <a:ext cx="2212351" cy="1971401"/>
          </a:xfrm>
          <a:prstGeom prst="rect">
            <a:avLst/>
          </a:prstGeom>
        </p:spPr>
      </p:pic>
      <p:sp>
        <p:nvSpPr>
          <p:cNvPr id="12" name="TextBox 11"/>
          <p:cNvSpPr txBox="1"/>
          <p:nvPr/>
        </p:nvSpPr>
        <p:spPr>
          <a:xfrm>
            <a:off x="-3301" y="4932040"/>
            <a:ext cx="6858000" cy="1200329"/>
          </a:xfrm>
          <a:prstGeom prst="rect">
            <a:avLst/>
          </a:prstGeom>
          <a:noFill/>
        </p:spPr>
        <p:txBody>
          <a:bodyPr wrap="square" rtlCol="0">
            <a:spAutoFit/>
          </a:bodyPr>
          <a:lstStyle/>
          <a:p>
            <a:r>
              <a:rPr lang="en-GB" dirty="0" smtClean="0">
                <a:sym typeface="Wingdings" panose="05000000000000000000" pitchFamily="2" charset="2"/>
              </a:rPr>
              <a:t>4.) I then asked the riddle, and used an If block to verify whether the users input (which is automatically assigned to a variable named “answer”), matches my initialized variable called “Answer”, to check whether the user’s guess is correct.</a:t>
            </a:r>
            <a:endParaRPr lang="en-GB" dirty="0">
              <a:sym typeface="Wingdings" panose="05000000000000000000" pitchFamily="2" charset="2"/>
            </a:endParaRPr>
          </a:p>
        </p:txBody>
      </p:sp>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4642" y="6300192"/>
            <a:ext cx="4086796" cy="2476846"/>
          </a:xfrm>
          <a:prstGeom prst="rect">
            <a:avLst/>
          </a:prstGeom>
        </p:spPr>
      </p:pic>
    </p:spTree>
    <p:extLst>
      <p:ext uri="{BB962C8B-B14F-4D97-AF65-F5344CB8AC3E}">
        <p14:creationId xmlns:p14="http://schemas.microsoft.com/office/powerpoint/2010/main" val="717102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755576"/>
            <a:ext cx="6858000" cy="2862322"/>
          </a:xfrm>
          <a:prstGeom prst="rect">
            <a:avLst/>
          </a:prstGeom>
          <a:noFill/>
        </p:spPr>
        <p:txBody>
          <a:bodyPr wrap="square" rtlCol="0">
            <a:spAutoFit/>
          </a:bodyPr>
          <a:lstStyle/>
          <a:p>
            <a:r>
              <a:rPr lang="en-GB" dirty="0" smtClean="0"/>
              <a:t>Step 4 (continued) :</a:t>
            </a:r>
          </a:p>
          <a:p>
            <a:r>
              <a:rPr lang="en-GB" dirty="0" smtClean="0">
                <a:sym typeface="Wingdings" panose="05000000000000000000" pitchFamily="2" charset="2"/>
              </a:rPr>
              <a:t>Making the Program:</a:t>
            </a:r>
          </a:p>
          <a:p>
            <a:endParaRPr lang="en-GB" dirty="0">
              <a:sym typeface="Wingdings" panose="05000000000000000000" pitchFamily="2" charset="2"/>
            </a:endParaRPr>
          </a:p>
          <a:p>
            <a:r>
              <a:rPr lang="en-GB" dirty="0">
                <a:sym typeface="Wingdings" panose="05000000000000000000" pitchFamily="2" charset="2"/>
              </a:rPr>
              <a:t>5</a:t>
            </a:r>
            <a:r>
              <a:rPr lang="en-GB" dirty="0" smtClean="0">
                <a:sym typeface="Wingdings" panose="05000000000000000000" pitchFamily="2" charset="2"/>
              </a:rPr>
              <a:t>.) If the user’s input matched the answer to the riddle, I would have the program display a congratulatory message that also displayed the number of tries it took the user to guess the answer. I realised that if the program ended straight after the message was displayed, the message would disappear – so, I added a wait block, that waited 10 seconds (a long enough time for the user to read the message), and then stopped the program.</a:t>
            </a:r>
            <a:endParaRPr lang="en-GB" dirty="0">
              <a:sym typeface="Wingdings" panose="05000000000000000000" pitchFamily="2" charset="2"/>
            </a:endParaRPr>
          </a:p>
        </p:txBody>
      </p:sp>
      <p:sp>
        <p:nvSpPr>
          <p:cNvPr id="5" name="Title 1"/>
          <p:cNvSpPr txBox="1">
            <a:spLocks/>
          </p:cNvSpPr>
          <p:nvPr/>
        </p:nvSpPr>
        <p:spPr>
          <a:xfrm>
            <a:off x="0" y="1"/>
            <a:ext cx="6858000" cy="82758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2000" b="1" smtClean="0"/>
              <a:t>Riddles Project</a:t>
            </a:r>
            <a:br>
              <a:rPr lang="en-GB" sz="2000" b="1" smtClean="0"/>
            </a:br>
            <a:r>
              <a:rPr lang="en-GB" sz="2000" i="1" smtClean="0"/>
              <a:t>In BYOB (Build Your Own Blocks)</a:t>
            </a:r>
            <a:endParaRPr lang="en-GB" sz="2000" b="1" dirty="0"/>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382" y="3814729"/>
            <a:ext cx="5093146" cy="4091216"/>
          </a:xfrm>
          <a:prstGeom prst="rect">
            <a:avLst/>
          </a:prstGeom>
        </p:spPr>
      </p:pic>
    </p:spTree>
    <p:extLst>
      <p:ext uri="{BB962C8B-B14F-4D97-AF65-F5344CB8AC3E}">
        <p14:creationId xmlns:p14="http://schemas.microsoft.com/office/powerpoint/2010/main" val="5146659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755576"/>
            <a:ext cx="6858000" cy="2031325"/>
          </a:xfrm>
          <a:prstGeom prst="rect">
            <a:avLst/>
          </a:prstGeom>
          <a:noFill/>
        </p:spPr>
        <p:txBody>
          <a:bodyPr wrap="square" rtlCol="0">
            <a:spAutoFit/>
          </a:bodyPr>
          <a:lstStyle/>
          <a:p>
            <a:r>
              <a:rPr lang="en-GB" dirty="0" smtClean="0"/>
              <a:t>Step 4 (continued) :</a:t>
            </a:r>
          </a:p>
          <a:p>
            <a:r>
              <a:rPr lang="en-GB" dirty="0" smtClean="0">
                <a:sym typeface="Wingdings" panose="05000000000000000000" pitchFamily="2" charset="2"/>
              </a:rPr>
              <a:t>Making the Program:</a:t>
            </a:r>
          </a:p>
          <a:p>
            <a:endParaRPr lang="en-GB" dirty="0">
              <a:sym typeface="Wingdings" panose="05000000000000000000" pitchFamily="2" charset="2"/>
            </a:endParaRPr>
          </a:p>
          <a:p>
            <a:r>
              <a:rPr lang="en-GB" dirty="0" smtClean="0">
                <a:sym typeface="Wingdings" panose="05000000000000000000" pitchFamily="2" charset="2"/>
              </a:rPr>
              <a:t>6.) After that, I added a message that would appear if the user had not guessed the answer to the riddle in 3 guesses. The message gave the answer to the riddle. I also added a 10 second wait after the message, before stopping the program.</a:t>
            </a:r>
            <a:endParaRPr lang="en-GB" dirty="0">
              <a:sym typeface="Wingdings" panose="05000000000000000000" pitchFamily="2" charset="2"/>
            </a:endParaRPr>
          </a:p>
        </p:txBody>
      </p:sp>
      <p:sp>
        <p:nvSpPr>
          <p:cNvPr id="5" name="Title 1"/>
          <p:cNvSpPr txBox="1">
            <a:spLocks/>
          </p:cNvSpPr>
          <p:nvPr/>
        </p:nvSpPr>
        <p:spPr>
          <a:xfrm>
            <a:off x="0" y="1"/>
            <a:ext cx="6858000" cy="82758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2000" b="1" smtClean="0"/>
              <a:t>Riddles Project</a:t>
            </a:r>
            <a:br>
              <a:rPr lang="en-GB" sz="2000" b="1" smtClean="0"/>
            </a:br>
            <a:r>
              <a:rPr lang="en-GB" sz="2000" i="1" smtClean="0"/>
              <a:t>In BYOB (Build Your Own Blocks)</a:t>
            </a:r>
            <a:endParaRPr lang="en-GB" sz="2000" b="1"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432" y="2987824"/>
            <a:ext cx="5181136" cy="5168858"/>
          </a:xfrm>
          <a:prstGeom prst="rect">
            <a:avLst/>
          </a:prstGeom>
        </p:spPr>
      </p:pic>
    </p:spTree>
    <p:extLst>
      <p:ext uri="{BB962C8B-B14F-4D97-AF65-F5344CB8AC3E}">
        <p14:creationId xmlns:p14="http://schemas.microsoft.com/office/powerpoint/2010/main" val="29030866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755576"/>
            <a:ext cx="6858000" cy="2308324"/>
          </a:xfrm>
          <a:prstGeom prst="rect">
            <a:avLst/>
          </a:prstGeom>
          <a:noFill/>
        </p:spPr>
        <p:txBody>
          <a:bodyPr wrap="square" rtlCol="0">
            <a:spAutoFit/>
          </a:bodyPr>
          <a:lstStyle/>
          <a:p>
            <a:r>
              <a:rPr lang="en-GB" dirty="0" smtClean="0"/>
              <a:t>Step 4 (continued) :</a:t>
            </a:r>
          </a:p>
          <a:p>
            <a:r>
              <a:rPr lang="en-GB" dirty="0" smtClean="0">
                <a:sym typeface="Wingdings" panose="05000000000000000000" pitchFamily="2" charset="2"/>
              </a:rPr>
              <a:t>Making the Program:</a:t>
            </a:r>
          </a:p>
          <a:p>
            <a:endParaRPr lang="en-GB" dirty="0">
              <a:sym typeface="Wingdings" panose="05000000000000000000" pitchFamily="2" charset="2"/>
            </a:endParaRPr>
          </a:p>
          <a:p>
            <a:r>
              <a:rPr lang="en-GB" dirty="0">
                <a:sym typeface="Wingdings" panose="05000000000000000000" pitchFamily="2" charset="2"/>
              </a:rPr>
              <a:t>7</a:t>
            </a:r>
            <a:r>
              <a:rPr lang="en-GB" dirty="0" smtClean="0">
                <a:sym typeface="Wingdings" panose="05000000000000000000" pitchFamily="2" charset="2"/>
              </a:rPr>
              <a:t>.) I realised that the program was very specific about the answer, as it must be exactly “A candle” to be classed as correct. So, I modified the If block that compared the user input to the correct answer to the riddle, to have several variations of the answer – thus, added more lenience on “user-inputted” terminology.</a:t>
            </a:r>
            <a:endParaRPr lang="en-GB" dirty="0">
              <a:sym typeface="Wingdings" panose="05000000000000000000" pitchFamily="2" charset="2"/>
            </a:endParaRPr>
          </a:p>
        </p:txBody>
      </p:sp>
      <p:sp>
        <p:nvSpPr>
          <p:cNvPr id="5" name="Title 1"/>
          <p:cNvSpPr txBox="1">
            <a:spLocks/>
          </p:cNvSpPr>
          <p:nvPr/>
        </p:nvSpPr>
        <p:spPr>
          <a:xfrm>
            <a:off x="0" y="1"/>
            <a:ext cx="6858000" cy="82758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2000" b="1" smtClean="0"/>
              <a:t>Riddles Project</a:t>
            </a:r>
            <a:br>
              <a:rPr lang="en-GB" sz="2000" b="1" smtClean="0"/>
            </a:br>
            <a:r>
              <a:rPr lang="en-GB" sz="2000" i="1" smtClean="0"/>
              <a:t>In BYOB (Build Your Own Blocks)</a:t>
            </a:r>
            <a:endParaRPr lang="en-GB" sz="2000" b="1" dirty="0"/>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653" y="3063901"/>
            <a:ext cx="5036694" cy="5582140"/>
          </a:xfrm>
          <a:prstGeom prst="rect">
            <a:avLst/>
          </a:prstGeom>
        </p:spPr>
      </p:pic>
    </p:spTree>
    <p:extLst>
      <p:ext uri="{BB962C8B-B14F-4D97-AF65-F5344CB8AC3E}">
        <p14:creationId xmlns:p14="http://schemas.microsoft.com/office/powerpoint/2010/main" val="28126579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755576"/>
            <a:ext cx="6858000" cy="646331"/>
          </a:xfrm>
          <a:prstGeom prst="rect">
            <a:avLst/>
          </a:prstGeom>
          <a:noFill/>
        </p:spPr>
        <p:txBody>
          <a:bodyPr wrap="square" rtlCol="0">
            <a:spAutoFit/>
          </a:bodyPr>
          <a:lstStyle/>
          <a:p>
            <a:r>
              <a:rPr lang="en-GB" dirty="0" smtClean="0"/>
              <a:t>Step 5:</a:t>
            </a:r>
          </a:p>
          <a:p>
            <a:r>
              <a:rPr lang="en-GB" dirty="0" smtClean="0">
                <a:sym typeface="Wingdings" panose="05000000000000000000" pitchFamily="2" charset="2"/>
              </a:rPr>
              <a:t>Testing the program:</a:t>
            </a:r>
            <a:endParaRPr lang="en-GB" dirty="0">
              <a:sym typeface="Wingdings" panose="05000000000000000000" pitchFamily="2" charset="2"/>
            </a:endParaRPr>
          </a:p>
        </p:txBody>
      </p:sp>
      <p:sp>
        <p:nvSpPr>
          <p:cNvPr id="5" name="Title 1"/>
          <p:cNvSpPr txBox="1">
            <a:spLocks/>
          </p:cNvSpPr>
          <p:nvPr/>
        </p:nvSpPr>
        <p:spPr>
          <a:xfrm>
            <a:off x="0" y="1"/>
            <a:ext cx="6858000" cy="82758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2000" b="1" smtClean="0"/>
              <a:t>Riddles Project</a:t>
            </a:r>
            <a:br>
              <a:rPr lang="en-GB" sz="2000" b="1" smtClean="0"/>
            </a:br>
            <a:r>
              <a:rPr lang="en-GB" sz="2000" i="1" smtClean="0"/>
              <a:t>In BYOB (Build Your Own Blocks)</a:t>
            </a:r>
            <a:endParaRPr lang="en-GB" sz="2000" b="1" dirty="0"/>
          </a:p>
        </p:txBody>
      </p:sp>
      <p:graphicFrame>
        <p:nvGraphicFramePr>
          <p:cNvPr id="3" name="Table 2"/>
          <p:cNvGraphicFramePr>
            <a:graphicFrameLocks noGrp="1"/>
          </p:cNvGraphicFramePr>
          <p:nvPr>
            <p:extLst>
              <p:ext uri="{D42A27DB-BD31-4B8C-83A1-F6EECF244321}">
                <p14:modId xmlns:p14="http://schemas.microsoft.com/office/powerpoint/2010/main" val="652242413"/>
              </p:ext>
            </p:extLst>
          </p:nvPr>
        </p:nvGraphicFramePr>
        <p:xfrm>
          <a:off x="116632" y="1401908"/>
          <a:ext cx="6552730" cy="6201324"/>
        </p:xfrm>
        <a:graphic>
          <a:graphicData uri="http://schemas.openxmlformats.org/drawingml/2006/table">
            <a:tbl>
              <a:tblPr firstRow="1" bandRow="1">
                <a:tableStyleId>{5C22544A-7EE6-4342-B048-85BDC9FD1C3A}</a:tableStyleId>
              </a:tblPr>
              <a:tblGrid>
                <a:gridCol w="576064"/>
                <a:gridCol w="1728192"/>
                <a:gridCol w="1368152"/>
                <a:gridCol w="1512168"/>
                <a:gridCol w="1368154"/>
              </a:tblGrid>
              <a:tr h="1109271">
                <a:tc>
                  <a:txBody>
                    <a:bodyPr/>
                    <a:lstStyle/>
                    <a:p>
                      <a:r>
                        <a:rPr lang="en-GB" sz="1200" dirty="0" smtClean="0"/>
                        <a:t>Test No.</a:t>
                      </a:r>
                      <a:endParaRPr lang="en-GB" sz="1200" dirty="0"/>
                    </a:p>
                  </a:txBody>
                  <a:tcPr/>
                </a:tc>
                <a:tc>
                  <a:txBody>
                    <a:bodyPr/>
                    <a:lstStyle/>
                    <a:p>
                      <a:r>
                        <a:rPr lang="en-GB" sz="1200" dirty="0" smtClean="0"/>
                        <a:t>Success Criteria</a:t>
                      </a:r>
                      <a:endParaRPr lang="en-GB" sz="1200" dirty="0"/>
                    </a:p>
                  </a:txBody>
                  <a:tcPr/>
                </a:tc>
                <a:tc>
                  <a:txBody>
                    <a:bodyPr/>
                    <a:lstStyle/>
                    <a:p>
                      <a:r>
                        <a:rPr lang="en-GB" sz="1200" dirty="0" smtClean="0"/>
                        <a:t>Data</a:t>
                      </a:r>
                      <a:r>
                        <a:rPr lang="en-GB" sz="1200" baseline="0" dirty="0" smtClean="0"/>
                        <a:t> Used (when applicable)</a:t>
                      </a:r>
                      <a:endParaRPr lang="en-GB" sz="1200" dirty="0"/>
                    </a:p>
                  </a:txBody>
                  <a:tcPr/>
                </a:tc>
                <a:tc>
                  <a:txBody>
                    <a:bodyPr/>
                    <a:lstStyle/>
                    <a:p>
                      <a:r>
                        <a:rPr lang="en-GB" sz="1200" dirty="0" smtClean="0"/>
                        <a:t>Expected</a:t>
                      </a:r>
                      <a:r>
                        <a:rPr lang="en-GB" sz="1200" baseline="0" dirty="0" smtClean="0"/>
                        <a:t> Output/</a:t>
                      </a:r>
                    </a:p>
                    <a:p>
                      <a:r>
                        <a:rPr lang="en-GB" sz="1200" baseline="0" dirty="0" smtClean="0"/>
                        <a:t>Outcome</a:t>
                      </a:r>
                      <a:endParaRPr lang="en-GB" sz="1200" dirty="0"/>
                    </a:p>
                  </a:txBody>
                  <a:tcPr/>
                </a:tc>
                <a:tc>
                  <a:txBody>
                    <a:bodyPr/>
                    <a:lstStyle/>
                    <a:p>
                      <a:r>
                        <a:rPr lang="en-GB" sz="1200" dirty="0" smtClean="0"/>
                        <a:t>Real</a:t>
                      </a:r>
                      <a:r>
                        <a:rPr lang="en-GB" sz="1200" baseline="0" dirty="0" smtClean="0"/>
                        <a:t> Output/</a:t>
                      </a:r>
                    </a:p>
                    <a:p>
                      <a:r>
                        <a:rPr lang="en-GB" sz="1200" baseline="0" dirty="0" smtClean="0"/>
                        <a:t>Outcome</a:t>
                      </a:r>
                      <a:endParaRPr lang="en-GB" sz="1200" dirty="0"/>
                    </a:p>
                  </a:txBody>
                  <a:tcPr/>
                </a:tc>
              </a:tr>
              <a:tr h="764677">
                <a:tc>
                  <a:txBody>
                    <a:bodyPr/>
                    <a:lstStyle/>
                    <a:p>
                      <a:r>
                        <a:rPr lang="en-GB" sz="1200" dirty="0" smtClean="0"/>
                        <a:t>1</a:t>
                      </a:r>
                      <a:endParaRPr lang="en-GB" sz="1200" dirty="0"/>
                    </a:p>
                  </a:txBody>
                  <a:tcPr/>
                </a:tc>
                <a:tc>
                  <a:txBody>
                    <a:bodyPr/>
                    <a:lstStyle/>
                    <a:p>
                      <a:r>
                        <a:rPr lang="en-GB" sz="1200" dirty="0" smtClean="0"/>
                        <a:t>Ask the user a riddle</a:t>
                      </a:r>
                      <a:endParaRPr lang="en-GB" sz="1200" dirty="0"/>
                    </a:p>
                  </a:txBody>
                  <a:tcPr/>
                </a:tc>
                <a:tc>
                  <a:txBody>
                    <a:bodyPr/>
                    <a:lstStyle/>
                    <a:p>
                      <a:r>
                        <a:rPr lang="en-GB" sz="1200" dirty="0" smtClean="0"/>
                        <a:t>Riddle var.</a:t>
                      </a:r>
                      <a:r>
                        <a:rPr lang="en-GB" sz="1200" baseline="0" dirty="0" smtClean="0"/>
                        <a:t>, Tries var.</a:t>
                      </a:r>
                      <a:endParaRPr lang="en-GB" sz="1200" dirty="0"/>
                    </a:p>
                  </a:txBody>
                  <a:tcPr/>
                </a:tc>
                <a:tc>
                  <a:txBody>
                    <a:bodyPr/>
                    <a:lstStyle/>
                    <a:p>
                      <a:r>
                        <a:rPr lang="en-GB" sz="1200" dirty="0" smtClean="0"/>
                        <a:t>The</a:t>
                      </a:r>
                      <a:r>
                        <a:rPr lang="en-GB" sz="1200" baseline="0" dirty="0" smtClean="0"/>
                        <a:t> Riddle</a:t>
                      </a:r>
                      <a:endParaRPr lang="en-GB" sz="1200" dirty="0"/>
                    </a:p>
                  </a:txBody>
                  <a:tcPr/>
                </a:tc>
                <a:tc>
                  <a:txBody>
                    <a:bodyPr/>
                    <a:lstStyle/>
                    <a:p>
                      <a:r>
                        <a:rPr lang="en-GB" sz="1200" dirty="0" smtClean="0"/>
                        <a:t>The Riddle</a:t>
                      </a:r>
                      <a:endParaRPr lang="en-GB" sz="1200" dirty="0"/>
                    </a:p>
                  </a:txBody>
                  <a:tcPr/>
                </a:tc>
              </a:tr>
              <a:tr h="864096">
                <a:tc>
                  <a:txBody>
                    <a:bodyPr/>
                    <a:lstStyle/>
                    <a:p>
                      <a:r>
                        <a:rPr lang="en-GB" sz="1200" dirty="0" smtClean="0"/>
                        <a:t>2</a:t>
                      </a:r>
                      <a:endParaRPr lang="en-GB"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smtClean="0">
                          <a:sym typeface="Wingdings" panose="05000000000000000000" pitchFamily="2" charset="2"/>
                        </a:rPr>
                        <a:t>Keep asking the riddle until the user answers correctly or they have had 3 guesses.</a:t>
                      </a:r>
                    </a:p>
                  </a:txBody>
                  <a:tcPr/>
                </a:tc>
                <a:tc>
                  <a:txBody>
                    <a:bodyPr/>
                    <a:lstStyle/>
                    <a:p>
                      <a:r>
                        <a:rPr lang="en-GB" sz="1200" dirty="0" smtClean="0"/>
                        <a:t>Riddle</a:t>
                      </a:r>
                      <a:r>
                        <a:rPr lang="en-GB" sz="1200" baseline="0" dirty="0" smtClean="0"/>
                        <a:t> var., Tries var., Answer var., Correct Answer var.,</a:t>
                      </a:r>
                      <a:endParaRPr lang="en-GB" sz="1200" dirty="0"/>
                    </a:p>
                  </a:txBody>
                  <a:tcPr/>
                </a:tc>
                <a:tc>
                  <a:txBody>
                    <a:bodyPr/>
                    <a:lstStyle/>
                    <a:p>
                      <a:r>
                        <a:rPr lang="en-GB" sz="1200" dirty="0" smtClean="0"/>
                        <a:t>The Riddle</a:t>
                      </a:r>
                      <a:endParaRPr lang="en-GB" sz="1200" dirty="0"/>
                    </a:p>
                  </a:txBody>
                  <a:tcPr/>
                </a:tc>
                <a:tc>
                  <a:txBody>
                    <a:bodyPr/>
                    <a:lstStyle/>
                    <a:p>
                      <a:r>
                        <a:rPr lang="en-GB" sz="1200" dirty="0" smtClean="0"/>
                        <a:t>The Riddle</a:t>
                      </a:r>
                      <a:endParaRPr lang="en-GB" sz="1200" dirty="0"/>
                    </a:p>
                  </a:txBody>
                  <a:tcPr/>
                </a:tc>
              </a:tr>
              <a:tr h="720080">
                <a:tc>
                  <a:txBody>
                    <a:bodyPr/>
                    <a:lstStyle/>
                    <a:p>
                      <a:r>
                        <a:rPr lang="en-GB" sz="1200" dirty="0" smtClean="0"/>
                        <a:t>2</a:t>
                      </a:r>
                    </a:p>
                    <a:p>
                      <a:r>
                        <a:rPr lang="en-GB" sz="1200" dirty="0" smtClean="0"/>
                        <a:t>(also)</a:t>
                      </a:r>
                      <a:endParaRPr lang="en-GB" sz="1200" dirty="0"/>
                    </a:p>
                  </a:txBody>
                  <a:tcPr/>
                </a:tc>
                <a:tc>
                  <a:txBody>
                    <a:bodyPr/>
                    <a:lstStyle/>
                    <a:p>
                      <a:r>
                        <a:rPr lang="en-GB" sz="1200" dirty="0" smtClean="0"/>
                        <a:t>Keep</a:t>
                      </a:r>
                      <a:r>
                        <a:rPr lang="en-GB" sz="1200" baseline="0" dirty="0" smtClean="0"/>
                        <a:t> track of how many attempts the user has taken.</a:t>
                      </a:r>
                      <a:endParaRPr lang="en-GB" sz="1200" dirty="0"/>
                    </a:p>
                  </a:txBody>
                  <a:tcPr/>
                </a:tc>
                <a:tc>
                  <a:txBody>
                    <a:bodyPr/>
                    <a:lstStyle/>
                    <a:p>
                      <a:r>
                        <a:rPr lang="en-GB" sz="1200" dirty="0" smtClean="0"/>
                        <a:t>Tries. </a:t>
                      </a:r>
                      <a:r>
                        <a:rPr lang="en-GB" sz="1200" dirty="0" err="1" smtClean="0"/>
                        <a:t>var</a:t>
                      </a:r>
                      <a:r>
                        <a:rPr lang="en-GB" sz="1200" dirty="0" smtClean="0"/>
                        <a:t>,</a:t>
                      </a:r>
                      <a:endParaRPr lang="en-GB" sz="1200" dirty="0"/>
                    </a:p>
                  </a:txBody>
                  <a:tcPr/>
                </a:tc>
                <a:tc>
                  <a:txBody>
                    <a:bodyPr/>
                    <a:lstStyle/>
                    <a:p>
                      <a:r>
                        <a:rPr lang="en-GB" sz="1200" dirty="0" smtClean="0"/>
                        <a:t>To continue</a:t>
                      </a:r>
                      <a:r>
                        <a:rPr lang="en-GB" sz="1200" baseline="0" dirty="0" smtClean="0"/>
                        <a:t> asking the riddle if under 3 tries.</a:t>
                      </a:r>
                      <a:endParaRPr lang="en-GB"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smtClean="0"/>
                        <a:t>To continue</a:t>
                      </a:r>
                      <a:r>
                        <a:rPr lang="en-GB" sz="1200" baseline="0" dirty="0" smtClean="0"/>
                        <a:t> asking the riddle if under 3 tries.</a:t>
                      </a:r>
                      <a:endParaRPr lang="en-GB" sz="1200" dirty="0" smtClean="0"/>
                    </a:p>
                  </a:txBody>
                  <a:tcPr/>
                </a:tc>
              </a:tr>
              <a:tr h="1109271">
                <a:tc>
                  <a:txBody>
                    <a:bodyPr/>
                    <a:lstStyle/>
                    <a:p>
                      <a:r>
                        <a:rPr lang="en-GB" sz="1200" dirty="0" smtClean="0"/>
                        <a:t>3</a:t>
                      </a:r>
                      <a:endParaRPr lang="en-GB"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smtClean="0">
                          <a:sym typeface="Wingdings" panose="05000000000000000000" pitchFamily="2" charset="2"/>
                        </a:rPr>
                        <a:t>If the user has guessed the riddle in 3 guesses or fewer, it should congratulate them and tell them how many guesses it took them to guess the answer, and stop running.</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aseline="0" dirty="0" smtClean="0"/>
                        <a:t>Tries var., Answer var., Correct Answer var.,</a:t>
                      </a:r>
                      <a:endParaRPr lang="en-GB" sz="1200" dirty="0" smtClean="0"/>
                    </a:p>
                  </a:txBody>
                  <a:tcPr/>
                </a:tc>
                <a:tc>
                  <a:txBody>
                    <a:bodyPr/>
                    <a:lstStyle/>
                    <a:p>
                      <a:r>
                        <a:rPr lang="en-GB" sz="1200" dirty="0" smtClean="0"/>
                        <a:t>Congratulations message</a:t>
                      </a:r>
                      <a:r>
                        <a:rPr lang="en-GB" sz="1200" baseline="0" dirty="0" smtClean="0"/>
                        <a:t> and display of how many attempts it took them to answer the riddle.</a:t>
                      </a:r>
                      <a:endParaRPr lang="en-GB"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smtClean="0"/>
                        <a:t>Congratulations message</a:t>
                      </a:r>
                      <a:r>
                        <a:rPr lang="en-GB" sz="1200" baseline="0" dirty="0" smtClean="0"/>
                        <a:t> and display of how many attempts it took them to answer the riddle.</a:t>
                      </a:r>
                      <a:endParaRPr lang="en-GB" sz="1200" dirty="0" smtClean="0"/>
                    </a:p>
                    <a:p>
                      <a:endParaRPr lang="en-GB" sz="1200" dirty="0"/>
                    </a:p>
                  </a:txBody>
                  <a:tcPr/>
                </a:tc>
              </a:tr>
              <a:tr h="1109271">
                <a:tc>
                  <a:txBody>
                    <a:bodyPr/>
                    <a:lstStyle/>
                    <a:p>
                      <a:r>
                        <a:rPr lang="en-GB" sz="1200" dirty="0" smtClean="0"/>
                        <a:t>3</a:t>
                      </a:r>
                    </a:p>
                    <a:p>
                      <a:r>
                        <a:rPr lang="en-GB" sz="1200" dirty="0" smtClean="0"/>
                        <a:t>(also)</a:t>
                      </a:r>
                      <a:endParaRPr lang="en-GB" sz="1200" dirty="0"/>
                    </a:p>
                  </a:txBody>
                  <a:tcPr/>
                </a:tc>
                <a:tc>
                  <a:txBody>
                    <a:bodyPr/>
                    <a:lstStyle/>
                    <a:p>
                      <a:r>
                        <a:rPr lang="en-GB" sz="1200" dirty="0" smtClean="0">
                          <a:sym typeface="Wingdings" panose="05000000000000000000" pitchFamily="2" charset="2"/>
                        </a:rPr>
                        <a:t>If the user does not guess the riddle after 3 guesses it should tell</a:t>
                      </a:r>
                      <a:r>
                        <a:rPr lang="en-GB" sz="1200" baseline="0" dirty="0" smtClean="0">
                          <a:sym typeface="Wingdings" panose="05000000000000000000" pitchFamily="2" charset="2"/>
                        </a:rPr>
                        <a:t> </a:t>
                      </a:r>
                      <a:r>
                        <a:rPr lang="en-GB" sz="1200" dirty="0" smtClean="0">
                          <a:sym typeface="Wingdings" panose="05000000000000000000" pitchFamily="2" charset="2"/>
                        </a:rPr>
                        <a:t>them the correct answer and, stop running.</a:t>
                      </a:r>
                    </a:p>
                    <a:p>
                      <a:endParaRPr lang="en-GB"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aseline="0" dirty="0" smtClean="0"/>
                        <a:t>Tries var., Answer var., Correct Answer var.,</a:t>
                      </a:r>
                      <a:endParaRPr lang="en-GB" sz="1200" dirty="0" smtClean="0"/>
                    </a:p>
                  </a:txBody>
                  <a:tcPr/>
                </a:tc>
                <a:tc>
                  <a:txBody>
                    <a:bodyPr/>
                    <a:lstStyle/>
                    <a:p>
                      <a:r>
                        <a:rPr lang="en-GB" sz="1200" dirty="0" smtClean="0"/>
                        <a:t>Display the correct answer to</a:t>
                      </a:r>
                      <a:r>
                        <a:rPr lang="en-GB" sz="1200" baseline="0" dirty="0" smtClean="0"/>
                        <a:t> the riddle</a:t>
                      </a:r>
                      <a:endParaRPr lang="en-GB"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smtClean="0"/>
                        <a:t>Display the correct answer to</a:t>
                      </a:r>
                      <a:r>
                        <a:rPr lang="en-GB" sz="1200" baseline="0" dirty="0" smtClean="0"/>
                        <a:t> the riddle</a:t>
                      </a:r>
                      <a:endParaRPr lang="en-GB" sz="1200" dirty="0" smtClean="0"/>
                    </a:p>
                    <a:p>
                      <a:endParaRPr lang="en-GB" sz="1200" dirty="0"/>
                    </a:p>
                  </a:txBody>
                  <a:tcPr/>
                </a:tc>
              </a:tr>
            </a:tbl>
          </a:graphicData>
        </a:graphic>
      </p:graphicFrame>
    </p:spTree>
    <p:extLst>
      <p:ext uri="{BB962C8B-B14F-4D97-AF65-F5344CB8AC3E}">
        <p14:creationId xmlns:p14="http://schemas.microsoft.com/office/powerpoint/2010/main" val="2371994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193</TotalTime>
  <Words>1416</Words>
  <Application>Microsoft Office PowerPoint</Application>
  <PresentationFormat>On-screen Show (4:3)</PresentationFormat>
  <Paragraphs>147</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Riddles Project In BYOB (Build Your Own Blocks)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Riddles Project In BYOB (Build Your Own Blocks)</dc:title>
  <dc:creator>Staff</dc:creator>
  <cp:lastModifiedBy>Staff</cp:lastModifiedBy>
  <cp:revision>24</cp:revision>
  <dcterms:created xsi:type="dcterms:W3CDTF">2015-03-04T14:09:25Z</dcterms:created>
  <dcterms:modified xsi:type="dcterms:W3CDTF">2015-04-30T11:20:50Z</dcterms:modified>
</cp:coreProperties>
</file>