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60" r:id="rId3"/>
    <p:sldId id="297" r:id="rId4"/>
    <p:sldId id="290" r:id="rId5"/>
    <p:sldId id="292" r:id="rId6"/>
    <p:sldId id="293" r:id="rId7"/>
    <p:sldId id="294" r:id="rId8"/>
    <p:sldId id="296" r:id="rId9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B14F"/>
    <a:srgbClr val="1E415E"/>
    <a:srgbClr val="387DB6"/>
    <a:srgbClr val="387CB5"/>
    <a:srgbClr val="FFC534"/>
    <a:srgbClr val="FFE95B"/>
    <a:srgbClr val="548DD8"/>
    <a:srgbClr val="66F782"/>
    <a:srgbClr val="E16E31"/>
    <a:srgbClr val="FF9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>
        <p:scale>
          <a:sx n="54" d="100"/>
          <a:sy n="54" d="100"/>
        </p:scale>
        <p:origin x="-1872" y="-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0982" y="3904758"/>
            <a:ext cx="6115050" cy="596987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rgbClr val="387CB5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995432" y="2585228"/>
            <a:ext cx="6355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>
                <a:solidFill>
                  <a:srgbClr val="1E415E"/>
                </a:solidFill>
                <a:latin typeface="Century Gothic" panose="020B0502020202020204" pitchFamily="34" charset="0"/>
              </a:rPr>
              <a:t>Python</a:t>
            </a:r>
            <a:endParaRPr lang="en-GB" sz="9600" dirty="0">
              <a:solidFill>
                <a:srgbClr val="1E415E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-28238"/>
            <a:ext cx="2766785" cy="6886237"/>
          </a:xfrm>
          <a:prstGeom prst="rect">
            <a:avLst/>
          </a:prstGeom>
          <a:solidFill>
            <a:srgbClr val="1E41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1" t="13870" r="64885" b="27854"/>
          <a:stretch/>
        </p:blipFill>
        <p:spPr>
          <a:xfrm>
            <a:off x="-64374" y="2279887"/>
            <a:ext cx="2922716" cy="226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32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95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76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1406106"/>
          </a:xfrm>
          <a:prstGeom prst="rect">
            <a:avLst/>
          </a:prstGeom>
          <a:solidFill>
            <a:srgbClr val="1E41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51" y="1543948"/>
            <a:ext cx="8729849" cy="463301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1" t="13870" r="64885" b="27854"/>
          <a:stretch/>
        </p:blipFill>
        <p:spPr>
          <a:xfrm>
            <a:off x="-84666" y="62404"/>
            <a:ext cx="1620982" cy="12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4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4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6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17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55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99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52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95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47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3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Task 1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212781" y="1557145"/>
            <a:ext cx="8702619" cy="621206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Open Python, type the code below and press enter: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2779" y="3087012"/>
            <a:ext cx="8702619" cy="605221"/>
          </a:xfrm>
          <a:prstGeom prst="rect">
            <a:avLst/>
          </a:prstGeom>
          <a:noFill/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1E415E"/>
                </a:solidFill>
                <a:latin typeface="Century Gothic" panose="020B0502020202020204" pitchFamily="34" charset="0"/>
              </a:rPr>
              <a:t>Hello World is outputted to the shell and is displayed on screen.</a:t>
            </a:r>
            <a:endParaRPr lang="en-GB" sz="2000" dirty="0">
              <a:solidFill>
                <a:srgbClr val="1E415E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2779" y="2336087"/>
            <a:ext cx="8702619" cy="6052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print (“Hello World”)</a:t>
            </a:r>
            <a:endParaRPr lang="en-GB" sz="2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779" y="3837937"/>
            <a:ext cx="8702619" cy="621206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Now write a program that writes your name on the screen.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6852" y="4604847"/>
            <a:ext cx="6768546" cy="2034492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779" y="4604847"/>
            <a:ext cx="1934073" cy="2034492"/>
          </a:xfrm>
          <a:prstGeom prst="rect">
            <a:avLst/>
          </a:prstGeom>
          <a:solidFill>
            <a:srgbClr val="39B14F"/>
          </a:solidFill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Place a screenshot of your code here.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45" y="5452219"/>
            <a:ext cx="2138408" cy="33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4564090" y="5622092"/>
            <a:ext cx="15201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030" y="5480102"/>
            <a:ext cx="764565" cy="28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3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Task 2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212781" y="1557145"/>
            <a:ext cx="8702619" cy="621206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Open Python, type the code below and press enter: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2779" y="3087012"/>
            <a:ext cx="8702619" cy="605221"/>
          </a:xfrm>
          <a:prstGeom prst="rect">
            <a:avLst/>
          </a:prstGeom>
          <a:noFill/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1E415E"/>
                </a:solidFill>
                <a:latin typeface="Century Gothic" panose="020B0502020202020204" pitchFamily="34" charset="0"/>
              </a:rPr>
              <a:t>Hello, displayed 10 times, on the same line, with spaces in between each, is outputted to the shell and displayed in the format described.</a:t>
            </a:r>
            <a:endParaRPr lang="en-GB" sz="2000" dirty="0">
              <a:solidFill>
                <a:srgbClr val="1E415E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2779" y="2336087"/>
            <a:ext cx="8702619" cy="6052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print (“Hello ” * 10)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2779" y="3837937"/>
            <a:ext cx="8702619" cy="621206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Now write a program that prints your name six times.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6852" y="4604847"/>
            <a:ext cx="6768546" cy="2034492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779" y="4604847"/>
            <a:ext cx="1934073" cy="2034492"/>
          </a:xfrm>
          <a:prstGeom prst="rect">
            <a:avLst/>
          </a:prstGeom>
          <a:solidFill>
            <a:srgbClr val="39B14F"/>
          </a:solidFill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Place a screenshot of your code here.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571" y="5555418"/>
            <a:ext cx="2268000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081954" y="5681418"/>
            <a:ext cx="5978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946" y="4866093"/>
            <a:ext cx="639101" cy="15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8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Task 3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212781" y="1557145"/>
            <a:ext cx="8702619" cy="778942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Escape sequences can be used to alter how the information is displayed on the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screen.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2779" y="3122574"/>
            <a:ext cx="8702619" cy="10764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print("\</a:t>
            </a:r>
            <a:r>
              <a:rPr lang="en-GB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tQuestion</a:t>
            </a:r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 what goes woof\t\</a:t>
            </a:r>
            <a:r>
              <a:rPr lang="en-GB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tdogs</a:t>
            </a:r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\t\t\</a:t>
            </a:r>
            <a:r>
              <a:rPr lang="en-GB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trabbits</a:t>
            </a:r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")</a:t>
            </a:r>
          </a:p>
          <a:p>
            <a:pPr algn="ctr"/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print("\n\</a:t>
            </a:r>
            <a:r>
              <a:rPr lang="en-GB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nwhat</a:t>
            </a:r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 kind of snake is good at maths?\n\</a:t>
            </a:r>
            <a:r>
              <a:rPr lang="en-GB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nAn</a:t>
            </a:r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 adder\n\n")</a:t>
            </a:r>
          </a:p>
          <a:p>
            <a:pPr algn="ctr"/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print("\n\</a:t>
            </a:r>
            <a:r>
              <a:rPr lang="en-GB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nGoodbye</a:t>
            </a:r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\n\n")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779" y="2486861"/>
            <a:ext cx="8702619" cy="484939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Experiment with these escape sequences and complete the table.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10637"/>
              </p:ext>
            </p:extLst>
          </p:nvPr>
        </p:nvGraphicFramePr>
        <p:xfrm>
          <a:off x="212778" y="4300810"/>
          <a:ext cx="8702620" cy="245933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700243"/>
                <a:gridCol w="7002377"/>
              </a:tblGrid>
              <a:tr h="651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  <a:latin typeface="Century Gothic" panose="020B0502020202020204" pitchFamily="34" charset="0"/>
                        </a:rPr>
                        <a:t>Escape sequence</a:t>
                      </a:r>
                      <a:endParaRPr lang="en-GB" sz="105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9B1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  <a:latin typeface="Century Gothic" panose="020B0502020202020204" pitchFamily="34" charset="0"/>
                        </a:rPr>
                        <a:t>Effect</a:t>
                      </a:r>
                      <a:endParaRPr lang="en-GB" sz="105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9B14F"/>
                    </a:solidFill>
                  </a:tcPr>
                </a:tc>
              </a:tr>
              <a:tr h="3197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  <a:latin typeface="Century Gothic" panose="020B0502020202020204" pitchFamily="34" charset="0"/>
                        </a:rPr>
                        <a:t>\t</a:t>
                      </a:r>
                      <a:endParaRPr lang="en-GB" sz="105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9B1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r>
                        <a:rPr lang="en-GB" sz="1100" dirty="0" smtClean="0">
                          <a:effectLst/>
                          <a:latin typeface="Century Gothic" panose="020B0502020202020204" pitchFamily="34" charset="0"/>
                        </a:rPr>
                        <a:t>Inserts and indent/tab</a:t>
                      </a:r>
                      <a:r>
                        <a:rPr lang="en-GB" sz="1100" baseline="0" dirty="0" smtClean="0">
                          <a:effectLst/>
                          <a:latin typeface="Century Gothic" panose="020B0502020202020204" pitchFamily="34" charset="0"/>
                        </a:rPr>
                        <a:t> space</a:t>
                      </a:r>
                      <a:endParaRPr lang="en-GB" sz="105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97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  <a:latin typeface="Century Gothic" panose="020B0502020202020204" pitchFamily="34" charset="0"/>
                        </a:rPr>
                        <a:t>\n</a:t>
                      </a:r>
                      <a:endParaRPr lang="en-GB" sz="105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9B1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r>
                        <a:rPr lang="en-GB" sz="1100" dirty="0" smtClean="0">
                          <a:effectLst/>
                          <a:latin typeface="Century Gothic" panose="020B0502020202020204" pitchFamily="34" charset="0"/>
                        </a:rPr>
                        <a:t>Adds a new line</a:t>
                      </a:r>
                      <a:endParaRPr lang="en-GB" sz="105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97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  <a:latin typeface="Century Gothic" panose="020B0502020202020204" pitchFamily="34" charset="0"/>
                        </a:rPr>
                        <a:t>\\</a:t>
                      </a:r>
                      <a:endParaRPr lang="en-GB" sz="105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9B1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r>
                        <a:rPr lang="en-GB" sz="1100" dirty="0" smtClean="0">
                          <a:effectLst/>
                          <a:latin typeface="Century Gothic" panose="020B0502020202020204" pitchFamily="34" charset="0"/>
                        </a:rPr>
                        <a:t>Displays</a:t>
                      </a:r>
                      <a:r>
                        <a:rPr lang="en-GB" sz="1100" baseline="0" dirty="0" smtClean="0">
                          <a:effectLst/>
                          <a:latin typeface="Century Gothic" panose="020B0502020202020204" pitchFamily="34" charset="0"/>
                        </a:rPr>
                        <a:t> “\”</a:t>
                      </a:r>
                      <a:endParaRPr lang="en-GB" sz="105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97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  <a:latin typeface="Century Gothic" panose="020B0502020202020204" pitchFamily="34" charset="0"/>
                        </a:rPr>
                        <a:t>\’</a:t>
                      </a:r>
                      <a:endParaRPr lang="en-GB" sz="105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9B1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r>
                        <a:rPr lang="en-GB" sz="1100" dirty="0" smtClean="0">
                          <a:effectLst/>
                          <a:latin typeface="Century Gothic" panose="020B0502020202020204" pitchFamily="34" charset="0"/>
                        </a:rPr>
                        <a:t>Adds a ‘ mark without</a:t>
                      </a:r>
                      <a:r>
                        <a:rPr lang="en-GB" sz="1100" baseline="0" dirty="0" smtClean="0">
                          <a:effectLst/>
                          <a:latin typeface="Century Gothic" panose="020B0502020202020204" pitchFamily="34" charset="0"/>
                        </a:rPr>
                        <a:t> interfering with the quotation marks associated with the print statement.</a:t>
                      </a:r>
                      <a:endParaRPr lang="en-GB" sz="105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9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  <a:latin typeface="Century Gothic" panose="020B0502020202020204" pitchFamily="34" charset="0"/>
                        </a:rPr>
                        <a:t>\”</a:t>
                      </a:r>
                      <a:endParaRPr lang="en-GB" sz="105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9B1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r>
                        <a:rPr lang="en-GB" sz="1050" dirty="0" smtClean="0">
                          <a:effectLst/>
                          <a:latin typeface="Century Gothic" panose="020B0502020202020204" pitchFamily="34" charset="0"/>
                        </a:rPr>
                        <a:t> Adds a “ mark without</a:t>
                      </a:r>
                      <a:r>
                        <a:rPr lang="en-GB" sz="1050" baseline="0" dirty="0" smtClean="0">
                          <a:effectLst/>
                          <a:latin typeface="Century Gothic" panose="020B0502020202020204" pitchFamily="34" charset="0"/>
                        </a:rPr>
                        <a:t> interfering with the quotation marks associated with the print statement.</a:t>
                      </a:r>
                      <a:endParaRPr lang="en-GB" sz="1000" dirty="0" smtClean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05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7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Task 4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212781" y="1557145"/>
            <a:ext cx="8702619" cy="488223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Print this text using just one line of code.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2781" y="2220206"/>
            <a:ext cx="8702619" cy="10764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Help, I need somebody</a:t>
            </a:r>
          </a:p>
          <a:p>
            <a:pPr algn="ctr"/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Help, not just anybody</a:t>
            </a:r>
          </a:p>
          <a:p>
            <a:pPr algn="ctr"/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Help, you know, I need someone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6854" y="3471491"/>
            <a:ext cx="6768546" cy="2034492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2781" y="3471491"/>
            <a:ext cx="1934073" cy="2034492"/>
          </a:xfrm>
          <a:prstGeom prst="rect">
            <a:avLst/>
          </a:prstGeom>
          <a:solidFill>
            <a:srgbClr val="39B14F"/>
          </a:solidFill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Place a screenshot of your code here.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3"/>
          <a:stretch/>
        </p:blipFill>
        <p:spPr bwMode="auto">
          <a:xfrm>
            <a:off x="2305050" y="3571875"/>
            <a:ext cx="6534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4436349"/>
            <a:ext cx="2362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486150" y="382905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5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Task 5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212781" y="1557145"/>
            <a:ext cx="8702619" cy="740887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Write a program using print commands to display your initials five characters high on the screen.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781" y="2436776"/>
            <a:ext cx="8702619" cy="17868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X      </a:t>
            </a:r>
            <a:r>
              <a:rPr lang="fr-FR" sz="2000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X</a:t>
            </a:r>
            <a:r>
              <a:rPr lang="fr-FR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X</a:t>
            </a:r>
            <a:r>
              <a:rPr lang="fr-FR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   </a:t>
            </a:r>
            <a:r>
              <a:rPr lang="fr-FR" sz="2000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X</a:t>
            </a:r>
            <a:endParaRPr lang="fr-FR" sz="2000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fr-FR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XX    X </a:t>
            </a:r>
            <a:r>
              <a:rPr lang="fr-FR" sz="2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X</a:t>
            </a:r>
            <a:r>
              <a:rPr lang="fr-FR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   </a:t>
            </a:r>
            <a:r>
              <a:rPr lang="fr-FR" sz="2000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X</a:t>
            </a:r>
            <a:endParaRPr lang="fr-FR" sz="2000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fr-FR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X  </a:t>
            </a:r>
            <a:r>
              <a:rPr lang="fr-FR" sz="2000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X</a:t>
            </a:r>
            <a:r>
              <a:rPr lang="fr-FR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  </a:t>
            </a:r>
            <a:r>
              <a:rPr lang="fr-FR" sz="2000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X</a:t>
            </a:r>
            <a:r>
              <a:rPr lang="fr-FR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XXXXXX </a:t>
            </a:r>
          </a:p>
          <a:p>
            <a:pPr algn="ctr"/>
            <a:r>
              <a:rPr lang="fr-FR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X    </a:t>
            </a:r>
            <a:r>
              <a:rPr lang="fr-FR" sz="2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XX  X          </a:t>
            </a:r>
            <a:r>
              <a:rPr lang="fr-FR" sz="2000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X</a:t>
            </a:r>
            <a:endParaRPr lang="fr-FR" sz="2000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fr-FR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X      </a:t>
            </a:r>
            <a:r>
              <a:rPr lang="fr-FR" sz="2000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X</a:t>
            </a:r>
            <a:r>
              <a:rPr lang="fr-FR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  </a:t>
            </a:r>
            <a:r>
              <a:rPr lang="fr-FR" sz="2000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X</a:t>
            </a:r>
            <a:r>
              <a:rPr lang="fr-FR" sz="2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         </a:t>
            </a:r>
            <a:r>
              <a:rPr lang="fr-FR" sz="2000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X</a:t>
            </a:r>
            <a:endParaRPr lang="fr-FR" sz="20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6854" y="4362391"/>
            <a:ext cx="6768546" cy="2034492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2781" y="4362391"/>
            <a:ext cx="1934073" cy="2034492"/>
          </a:xfrm>
          <a:prstGeom prst="rect">
            <a:avLst/>
          </a:prstGeom>
          <a:solidFill>
            <a:srgbClr val="39B14F"/>
          </a:solidFill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Place a screenshot of your code here.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217194" y="4591488"/>
            <a:ext cx="6552017" cy="1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493202" y="4906108"/>
            <a:ext cx="0" cy="473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52" y="5379637"/>
            <a:ext cx="1866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68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Task 6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212781" y="1557145"/>
            <a:ext cx="8702619" cy="740887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Copy and run these lines of code. Complete the table to explain what the mathematical operators do.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781" y="2424743"/>
            <a:ext cx="2073219" cy="29654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&gt;&gt;&gt; 60/5</a:t>
            </a:r>
          </a:p>
          <a:p>
            <a:r>
              <a:rPr lang="en-GB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&gt;&gt;&gt; 987+34</a:t>
            </a:r>
          </a:p>
          <a:p>
            <a:r>
              <a:rPr lang="en-GB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&gt;&gt;&gt; 564*89</a:t>
            </a:r>
          </a:p>
          <a:p>
            <a:r>
              <a:rPr lang="en-GB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&gt;&gt;&gt; 2**5</a:t>
            </a:r>
          </a:p>
          <a:p>
            <a:r>
              <a:rPr lang="en-GB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&gt;&gt;&gt; 43-5</a:t>
            </a:r>
          </a:p>
          <a:p>
            <a:r>
              <a:rPr lang="en-GB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&gt;&gt;&gt; 11//2</a:t>
            </a:r>
          </a:p>
          <a:p>
            <a:r>
              <a:rPr lang="en-GB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&gt;&gt;&gt; 11%2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585515"/>
              </p:ext>
            </p:extLst>
          </p:nvPr>
        </p:nvGraphicFramePr>
        <p:xfrm>
          <a:off x="2415640" y="2424743"/>
          <a:ext cx="6499760" cy="308546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204486"/>
                <a:gridCol w="4295274"/>
              </a:tblGrid>
              <a:tr h="370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entury Gothic" panose="020B0502020202020204" pitchFamily="34" charset="0"/>
                        </a:rPr>
                        <a:t>Mathematical </a:t>
                      </a:r>
                      <a:r>
                        <a:rPr lang="en-GB" sz="1400" dirty="0" smtClean="0">
                          <a:effectLst/>
                          <a:latin typeface="Century Gothic" panose="020B0502020202020204" pitchFamily="34" charset="0"/>
                        </a:rPr>
                        <a:t>operator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9B1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entury Gothic" panose="020B0502020202020204" pitchFamily="34" charset="0"/>
                        </a:rPr>
                        <a:t>Operation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9B14F"/>
                    </a:solidFill>
                  </a:tcPr>
                </a:tc>
              </a:tr>
              <a:tr h="370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entury Gothic" panose="020B0502020202020204" pitchFamily="34" charset="0"/>
                        </a:rPr>
                        <a:t>/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9B1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r>
                        <a:rPr lang="en-GB" sz="1400" dirty="0" smtClean="0">
                          <a:effectLst/>
                          <a:latin typeface="Century Gothic" panose="020B0502020202020204" pitchFamily="34" charset="0"/>
                        </a:rPr>
                        <a:t>Division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entury Gothic" panose="020B0502020202020204" pitchFamily="34" charset="0"/>
                        </a:rPr>
                        <a:t>+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9B1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 smtClean="0">
                          <a:effectLst/>
                          <a:latin typeface="Century Gothic" panose="020B0502020202020204" pitchFamily="34" charset="0"/>
                        </a:rPr>
                        <a:t>Addition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entury Gothic" panose="020B0502020202020204" pitchFamily="34" charset="0"/>
                        </a:rPr>
                        <a:t>*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9B1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 smtClean="0">
                          <a:effectLst/>
                          <a:latin typeface="Century Gothic" panose="020B0502020202020204" pitchFamily="34" charset="0"/>
                        </a:rPr>
                        <a:t>Multiplication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Century Gothic" panose="020B0502020202020204" pitchFamily="34" charset="0"/>
                        </a:rPr>
                        <a:t>**</a:t>
                      </a:r>
                      <a:endParaRPr lang="en-GB" sz="14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9B1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r>
                        <a:rPr lang="en-GB" sz="1400" dirty="0" smtClean="0">
                          <a:effectLst/>
                          <a:latin typeface="Century Gothic" panose="020B0502020202020204" pitchFamily="34" charset="0"/>
                        </a:rPr>
                        <a:t>To the power of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9B1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 smtClean="0">
                          <a:effectLst/>
                          <a:latin typeface="Century Gothic" panose="020B0502020202020204" pitchFamily="34" charset="0"/>
                        </a:rPr>
                        <a:t>Subtraction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entury Gothic" panose="020B0502020202020204" pitchFamily="34" charset="0"/>
                        </a:rPr>
                        <a:t>//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9B1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 smtClean="0">
                          <a:effectLst/>
                          <a:latin typeface="Century Gothic" panose="020B0502020202020204" pitchFamily="34" charset="0"/>
                        </a:rPr>
                        <a:t>Performs</a:t>
                      </a:r>
                      <a:r>
                        <a:rPr lang="en-GB" sz="1400" baseline="0" dirty="0" smtClean="0">
                          <a:effectLst/>
                          <a:latin typeface="Century Gothic" panose="020B0502020202020204" pitchFamily="34" charset="0"/>
                        </a:rPr>
                        <a:t> integer division without showing the remainders or decimal places</a:t>
                      </a:r>
                      <a:endParaRPr lang="en-GB" sz="12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9B1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 smtClean="0">
                          <a:effectLst/>
                          <a:latin typeface="Century Gothic" panose="020B0502020202020204" pitchFamily="34" charset="0"/>
                        </a:rPr>
                        <a:t>Performs Modulo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14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smtClean="0"/>
              <a:t>Task 7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212781" y="1557145"/>
            <a:ext cx="8702619" cy="472071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Copy and run these lines of code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2781" y="2188232"/>
            <a:ext cx="8702619" cy="7303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&gt;&gt;&gt; 5 * 3 / 6 + 4</a:t>
            </a:r>
          </a:p>
          <a:p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&gt;&gt;&gt;(5 * 3) / (6 + 4)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780" y="4389714"/>
            <a:ext cx="8702619" cy="6062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15 / 2 * 3 + 2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4032" y="3087007"/>
            <a:ext cx="5771368" cy="1134265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781" y="3087007"/>
            <a:ext cx="2931251" cy="1134265"/>
          </a:xfrm>
          <a:prstGeom prst="rect">
            <a:avLst/>
          </a:prstGeom>
          <a:solidFill>
            <a:srgbClr val="39B14F"/>
          </a:solidFill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What effect do the parentheses () have?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44032" y="5164388"/>
            <a:ext cx="5771368" cy="1417382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779" y="5166568"/>
            <a:ext cx="2931253" cy="1415202"/>
          </a:xfrm>
          <a:prstGeom prst="rect">
            <a:avLst/>
          </a:prstGeom>
          <a:solidFill>
            <a:srgbClr val="39B14F"/>
          </a:solidFill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Predict what you think will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happen when the line of code above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is executed.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44032" y="3087007"/>
            <a:ext cx="5771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Changes the order in which arithmetic operators are performed. Works out all brackets/parentheses first, then performs arithmetic with the results of those</a:t>
            </a:r>
            <a:r>
              <a:rPr lang="en-GB" dirty="0" smtClean="0"/>
              <a:t>. This is python applying BIDMAS to its arithmetic.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144032" y="5166568"/>
            <a:ext cx="5771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Python will work out 15/2 (7.5), then the result of that multiplied by 3 (22.5), then the result of that  plus 2 (24.5).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09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b56099ad6ddd21df2f989776794cec865b8476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2176</TotalTime>
  <Words>454</Words>
  <Application>Microsoft Office PowerPoint</Application>
  <PresentationFormat>On-screen Show (4:3)</PresentationFormat>
  <Paragraphs>79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</vt:lpstr>
      <vt:lpstr>Task 1</vt:lpstr>
      <vt:lpstr>Task 2</vt:lpstr>
      <vt:lpstr>Task 3</vt:lpstr>
      <vt:lpstr>Task 4</vt:lpstr>
      <vt:lpstr>Task 5</vt:lpstr>
      <vt:lpstr>Task 6</vt:lpstr>
      <vt:lpstr>Task 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Bennett</dc:creator>
  <cp:lastModifiedBy>Staff</cp:lastModifiedBy>
  <cp:revision>107</cp:revision>
  <dcterms:created xsi:type="dcterms:W3CDTF">2013-12-31T18:27:18Z</dcterms:created>
  <dcterms:modified xsi:type="dcterms:W3CDTF">2015-01-19T11:12:14Z</dcterms:modified>
</cp:coreProperties>
</file>