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8" r:id="rId2"/>
    <p:sldId id="274" r:id="rId3"/>
    <p:sldId id="277" r:id="rId4"/>
    <p:sldId id="262" r:id="rId5"/>
    <p:sldId id="276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15E"/>
    <a:srgbClr val="387CB5"/>
    <a:srgbClr val="387DB6"/>
    <a:srgbClr val="FFC534"/>
    <a:srgbClr val="FFE95B"/>
    <a:srgbClr val="548DD8"/>
    <a:srgbClr val="39B14F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-99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Sequencing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0" y="1574172"/>
            <a:ext cx="8718440" cy="85311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most simple type of program uses sequencing, a set of instructions carried out one after another.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7588" y="2014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284573" y="2621749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3284573" y="6147428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0" y="3170207"/>
            <a:ext cx="1" cy="331287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71999" y="3952323"/>
            <a:ext cx="3" cy="381665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71682" y="5785429"/>
            <a:ext cx="637" cy="355284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1999" y="4877727"/>
            <a:ext cx="2" cy="354213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212407" y="3405549"/>
            <a:ext cx="2719186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“Computer”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3212407" y="4330953"/>
            <a:ext cx="2719186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“Science”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7" name="Flowchart: Data 16"/>
          <p:cNvSpPr/>
          <p:nvPr/>
        </p:nvSpPr>
        <p:spPr>
          <a:xfrm>
            <a:off x="3212407" y="5231940"/>
            <a:ext cx="2719186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“Rocks”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Flowcharts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0" y="1574172"/>
            <a:ext cx="8718440" cy="530992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Flowcharts are used to plan programs before they are created.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7588" y="2014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15277"/>
              </p:ext>
            </p:extLst>
          </p:nvPr>
        </p:nvGraphicFramePr>
        <p:xfrm>
          <a:off x="210951" y="2216991"/>
          <a:ext cx="8720269" cy="4468556"/>
        </p:xfrm>
        <a:graphic>
          <a:graphicData uri="http://schemas.openxmlformats.org/drawingml/2006/table">
            <a:tbl>
              <a:tblPr/>
              <a:tblGrid>
                <a:gridCol w="2375838"/>
                <a:gridCol w="6344431"/>
              </a:tblGrid>
              <a:tr h="748325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The </a:t>
                      </a:r>
                      <a:r>
                        <a:rPr lang="en-GB" sz="1600" b="1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start </a:t>
                      </a:r>
                      <a:r>
                        <a:rPr lang="en-GB" sz="1600" b="0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or </a:t>
                      </a:r>
                      <a:r>
                        <a:rPr lang="en-GB" sz="1600" b="1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end</a:t>
                      </a:r>
                      <a:r>
                        <a:rPr lang="en-GB" sz="1600" b="0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 of the program. There may be more than one way to complete the algorithm and </a:t>
                      </a:r>
                      <a:r>
                        <a:rPr lang="en-GB" sz="1600" b="0" i="0" u="none" strike="noStrike" dirty="0" smtClean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there </a:t>
                      </a:r>
                      <a:r>
                        <a:rPr lang="en-GB" sz="1600" b="0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may be more than one end box.</a:t>
                      </a:r>
                      <a:endParaRPr lang="en-GB" sz="16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15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A process, that is doing something for example calculating something.</a:t>
                      </a:r>
                      <a:endParaRPr lang="en-GB" sz="160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An </a:t>
                      </a:r>
                      <a:r>
                        <a:rPr lang="en-GB" sz="1600" b="1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input </a:t>
                      </a: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or </a:t>
                      </a:r>
                      <a:r>
                        <a:rPr lang="en-GB" sz="1600" b="1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output</a:t>
                      </a: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, for example: </a:t>
                      </a:r>
                      <a:endParaRPr lang="en-GB" sz="160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Input num1</a:t>
                      </a:r>
                      <a:endParaRPr lang="en-GB" sz="160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31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GB" sz="1600" b="1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decision</a:t>
                      </a: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, YES or NO, or a choice of paths, for example:</a:t>
                      </a:r>
                      <a:endParaRPr lang="en-GB" sz="160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Is it a weekday?</a:t>
                      </a:r>
                      <a:endParaRPr lang="en-GB" sz="160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09"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GB" sz="1600" b="1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subroutine</a:t>
                      </a:r>
                      <a:r>
                        <a:rPr lang="en-GB" sz="1600" b="0" i="0" u="none" strike="noStrike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 or self-contained program that can be used as required.</a:t>
                      </a:r>
                      <a:endParaRPr lang="en-GB" sz="160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325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When a flowchart will not fit onto a single page we use this shape to show how the sections of the flowchart </a:t>
                      </a:r>
                      <a:r>
                        <a:rPr lang="en-GB" sz="1600" b="1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connect</a:t>
                      </a:r>
                      <a:r>
                        <a:rPr lang="en-GB" sz="1600" b="0" i="0" u="none" strike="noStrike" dirty="0">
                          <a:ln>
                            <a:noFill/>
                          </a:ln>
                          <a:solidFill>
                            <a:srgbClr val="39B14F"/>
                          </a:solidFill>
                          <a:effectLst/>
                          <a:latin typeface="Century Gothic" panose="020B0502020202020204" pitchFamily="34" charset="0"/>
                        </a:rPr>
                        <a:t> together.</a:t>
                      </a:r>
                      <a:endParaRPr lang="en-GB" sz="1600" dirty="0">
                        <a:ln>
                          <a:noFill/>
                        </a:ln>
                        <a:solidFill>
                          <a:srgbClr val="39B14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0" marR="76200" marT="76200" marB="76200">
                    <a:lnL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Flowchart: Terminator 9"/>
          <p:cNvSpPr/>
          <p:nvPr/>
        </p:nvSpPr>
        <p:spPr>
          <a:xfrm>
            <a:off x="564241" y="2405143"/>
            <a:ext cx="1744231" cy="528698"/>
          </a:xfrm>
          <a:prstGeom prst="flowChartTerminator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Process 10"/>
          <p:cNvSpPr/>
          <p:nvPr/>
        </p:nvSpPr>
        <p:spPr>
          <a:xfrm>
            <a:off x="564241" y="3159184"/>
            <a:ext cx="1744231" cy="518663"/>
          </a:xfrm>
          <a:prstGeom prst="flowChartProcess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ata 11"/>
          <p:cNvSpPr/>
          <p:nvPr/>
        </p:nvSpPr>
        <p:spPr>
          <a:xfrm>
            <a:off x="564240" y="3827543"/>
            <a:ext cx="1744231" cy="552091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ecision 12"/>
          <p:cNvSpPr/>
          <p:nvPr/>
        </p:nvSpPr>
        <p:spPr>
          <a:xfrm>
            <a:off x="598321" y="4519478"/>
            <a:ext cx="1676067" cy="581912"/>
          </a:xfrm>
          <a:prstGeom prst="flowChartDecision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Predefined Process 13"/>
          <p:cNvSpPr/>
          <p:nvPr/>
        </p:nvSpPr>
        <p:spPr>
          <a:xfrm>
            <a:off x="598321" y="5230110"/>
            <a:ext cx="1676067" cy="514445"/>
          </a:xfrm>
          <a:prstGeom prst="flowChartPredefinedProcess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/>
          <p:cNvSpPr/>
          <p:nvPr/>
        </p:nvSpPr>
        <p:spPr>
          <a:xfrm>
            <a:off x="1121985" y="5939526"/>
            <a:ext cx="604178" cy="612475"/>
          </a:xfrm>
          <a:prstGeom prst="flowChartConnector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Strings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0" y="1574172"/>
            <a:ext cx="8718440" cy="853116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 programming we usually call normal text a string.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7588" y="2014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950" y="2598818"/>
            <a:ext cx="3239615" cy="1688977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A string is a collection of alphabetic and/or numeric characters.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0950" y="4438389"/>
            <a:ext cx="3239615" cy="2037003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We tell the computer something is a string by putting quote marks around it.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www.irisclasson.com/wp-content/uploads/2012/08/st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58" y="3801568"/>
            <a:ext cx="4475945" cy="30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450564" y="2427288"/>
            <a:ext cx="5480655" cy="16889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387CB5"/>
                </a:solidFill>
                <a:latin typeface="Century Gothic" panose="020B0502020202020204" pitchFamily="34" charset="0"/>
              </a:rPr>
              <a:t>“What’s your name?”</a:t>
            </a:r>
            <a:endParaRPr lang="en-GB" sz="4000" dirty="0">
              <a:solidFill>
                <a:srgbClr val="387CB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Sequencing</a:t>
            </a:r>
            <a:endParaRPr lang="en-GB" sz="36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297444" y="2393149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225278" y="5918828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84871" y="2941607"/>
            <a:ext cx="1" cy="331287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584871" y="3723723"/>
            <a:ext cx="3" cy="381665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57510" y="5556829"/>
            <a:ext cx="637" cy="355284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57510" y="4649127"/>
            <a:ext cx="2" cy="354213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0748" y="1583483"/>
            <a:ext cx="8718440" cy="527495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Match the Python code to the correct part of the flowchart.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99" y="3236023"/>
            <a:ext cx="3686175" cy="4286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52" y="4180477"/>
            <a:ext cx="3467100" cy="39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299" y="5071939"/>
            <a:ext cx="3076575" cy="409575"/>
          </a:xfrm>
          <a:prstGeom prst="rect">
            <a:avLst/>
          </a:prstGeom>
        </p:spPr>
      </p:pic>
      <p:sp>
        <p:nvSpPr>
          <p:cNvPr id="18" name="Flowchart: Data 17"/>
          <p:cNvSpPr/>
          <p:nvPr/>
        </p:nvSpPr>
        <p:spPr>
          <a:xfrm>
            <a:off x="153113" y="3176949"/>
            <a:ext cx="2719186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“Computer”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153113" y="4102353"/>
            <a:ext cx="2719186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“Science”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2" name="Flowchart: Data 21"/>
          <p:cNvSpPr/>
          <p:nvPr/>
        </p:nvSpPr>
        <p:spPr>
          <a:xfrm>
            <a:off x="153113" y="5003340"/>
            <a:ext cx="2719186" cy="546774"/>
          </a:xfrm>
          <a:prstGeom prst="flowChartInputOutput">
            <a:avLst/>
          </a:prstGeom>
          <a:solidFill>
            <a:srgbClr val="387CB5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Display “Rocks”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Python</a:t>
            </a:r>
            <a:endParaRPr lang="en-GB" sz="3600" dirty="0"/>
          </a:p>
        </p:txBody>
      </p:sp>
      <p:sp>
        <p:nvSpPr>
          <p:cNvPr id="27" name="Rectangle 26"/>
          <p:cNvSpPr/>
          <p:nvPr/>
        </p:nvSpPr>
        <p:spPr>
          <a:xfrm>
            <a:off x="198919" y="1568153"/>
            <a:ext cx="8728512" cy="910351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39B14F"/>
                </a:solidFill>
                <a:latin typeface="Century Gothic" panose="020B0502020202020204" pitchFamily="34" charset="0"/>
              </a:rPr>
              <a:t>Open the </a:t>
            </a:r>
            <a:r>
              <a:rPr lang="en-GB" sz="2400" b="1" dirty="0">
                <a:solidFill>
                  <a:srgbClr val="387DB6"/>
                </a:solidFill>
                <a:latin typeface="Century Gothic" panose="020B0502020202020204" pitchFamily="34" charset="0"/>
              </a:rPr>
              <a:t>Python IDLE</a:t>
            </a:r>
            <a:r>
              <a:rPr lang="en-GB" sz="2400" dirty="0">
                <a:solidFill>
                  <a:srgbClr val="39B14F"/>
                </a:solidFill>
                <a:latin typeface="Century Gothic" panose="020B0502020202020204" pitchFamily="34" charset="0"/>
              </a:rPr>
              <a:t>. 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Start a new program by clicking on 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File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&gt; 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New File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919" y="2628903"/>
            <a:ext cx="8728512" cy="571497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Enter the code from the previous slide.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919" y="3350799"/>
            <a:ext cx="8728512" cy="896348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Save your program as </a:t>
            </a:r>
            <a:r>
              <a:rPr lang="en-GB" sz="2400" b="1" dirty="0">
                <a:solidFill>
                  <a:srgbClr val="387DB6"/>
                </a:solidFill>
                <a:latin typeface="Century Gothic" panose="020B0502020202020204" pitchFamily="34" charset="0"/>
              </a:rPr>
              <a:t>s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equencing.py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and press </a:t>
            </a:r>
            <a:r>
              <a:rPr lang="en-GB" sz="2400" b="1" dirty="0" smtClean="0">
                <a:solidFill>
                  <a:srgbClr val="387DB6"/>
                </a:solidFill>
                <a:latin typeface="Century Gothic" panose="020B0502020202020204" pitchFamily="34" charset="0"/>
              </a:rPr>
              <a:t>F5</a:t>
            </a:r>
            <a:r>
              <a:rPr lang="en-GB" sz="24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 to run it.</a:t>
            </a:r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f573dd58306f1f59c2a4f69059af8abc9a6d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262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Sequencing</vt:lpstr>
      <vt:lpstr>Flowcharts</vt:lpstr>
      <vt:lpstr>Strings</vt:lpstr>
      <vt:lpstr>Sequencing</vt:lpstr>
      <vt:lpstr>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65</cp:revision>
  <dcterms:created xsi:type="dcterms:W3CDTF">2013-12-31T18:27:18Z</dcterms:created>
  <dcterms:modified xsi:type="dcterms:W3CDTF">2015-01-19T11:28:12Z</dcterms:modified>
</cp:coreProperties>
</file>