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278" r:id="rId4"/>
    <p:sldId id="267" r:id="rId5"/>
    <p:sldId id="284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15E"/>
    <a:srgbClr val="387DB6"/>
    <a:srgbClr val="387CB5"/>
    <a:srgbClr val="FFC534"/>
    <a:srgbClr val="FFE95B"/>
    <a:srgbClr val="548DD8"/>
    <a:srgbClr val="39B14F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-84" y="-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Selection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605270"/>
            <a:ext cx="5369872" cy="143871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All the programs you have been developing so far have been sequential, this means that each instruction is executed in a set order.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781" y="3211296"/>
            <a:ext cx="5369872" cy="1324609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39B14F"/>
                </a:solidFill>
                <a:latin typeface="Century Gothic" panose="020B0502020202020204" pitchFamily="34" charset="0"/>
              </a:rPr>
              <a:t>With selection the path through a program can be decided by looking at a condition and then taking one of a set of alternative paths based on the result.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77" y="1605270"/>
            <a:ext cx="3206665" cy="491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2781" y="4678013"/>
            <a:ext cx="5369872" cy="184282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rgbClr val="39B14F"/>
                </a:solidFill>
                <a:latin typeface="Century Gothic" panose="020B0502020202020204" pitchFamily="34" charset="0"/>
              </a:rPr>
              <a:t>Selection in flowcharts is represented using the decision symbol.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951398" y="5551296"/>
            <a:ext cx="1898706" cy="777313"/>
          </a:xfrm>
          <a:prstGeom prst="flowChartDecision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 1</a:t>
            </a:r>
            <a:endParaRPr lang="en-GB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181880" y="1632132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81880" y="6187580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1468674" y="2160830"/>
            <a:ext cx="634" cy="164811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1469944" y="2877595"/>
            <a:ext cx="0" cy="251784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1468674" y="5974399"/>
            <a:ext cx="634" cy="213181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74186" y="3129379"/>
            <a:ext cx="1991516" cy="966651"/>
          </a:xfrm>
          <a:prstGeom prst="flowChartDecision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Is Age&gt;=15?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1468674" y="4096030"/>
            <a:ext cx="1270" cy="966651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7" idx="3"/>
          </p:cNvCxnSpPr>
          <p:nvPr/>
        </p:nvCxnSpPr>
        <p:spPr>
          <a:xfrm rot="5400000">
            <a:off x="2094585" y="5466052"/>
            <a:ext cx="1648028" cy="323727"/>
          </a:xfrm>
          <a:prstGeom prst="bentConnector2">
            <a:avLst/>
          </a:prstGeom>
          <a:ln w="28575">
            <a:solidFill>
              <a:srgbClr val="1E415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901" y="4085296"/>
            <a:ext cx="4775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No</a:t>
            </a:r>
            <a:endParaRPr lang="en-GB" sz="14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7787" y="3257691"/>
            <a:ext cx="4775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Yes</a:t>
            </a:r>
            <a:endParaRPr lang="en-GB" sz="14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r="29525" b="78717"/>
          <a:stretch/>
        </p:blipFill>
        <p:spPr>
          <a:xfrm>
            <a:off x="2955236" y="2482458"/>
            <a:ext cx="4857038" cy="282279"/>
          </a:xfrm>
          <a:prstGeom prst="rect">
            <a:avLst/>
          </a:prstGeom>
          <a:ln>
            <a:solidFill>
              <a:srgbClr val="1E415E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19966" r="78230" b="59452"/>
          <a:stretch/>
        </p:blipFill>
        <p:spPr>
          <a:xfrm>
            <a:off x="1645678" y="3738012"/>
            <a:ext cx="1199674" cy="218289"/>
          </a:xfrm>
          <a:prstGeom prst="rect">
            <a:avLst/>
          </a:prstGeom>
          <a:ln>
            <a:solidFill>
              <a:srgbClr val="1E415E"/>
            </a:solidFill>
          </a:ln>
        </p:spPr>
      </p:pic>
      <p:cxnSp>
        <p:nvCxnSpPr>
          <p:cNvPr id="52" name="Elbow Connector 51"/>
          <p:cNvCxnSpPr>
            <a:stCxn id="14" idx="3"/>
          </p:cNvCxnSpPr>
          <p:nvPr/>
        </p:nvCxnSpPr>
        <p:spPr>
          <a:xfrm>
            <a:off x="2465702" y="3612705"/>
            <a:ext cx="614760" cy="513400"/>
          </a:xfrm>
          <a:prstGeom prst="bentConnector2">
            <a:avLst/>
          </a:prstGeom>
          <a:ln w="28575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00399" y="5974399"/>
            <a:ext cx="5813263" cy="726210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Match the code to the flowchart and then create the program in Python.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Flowchart: Data 25"/>
          <p:cNvSpPr/>
          <p:nvPr/>
        </p:nvSpPr>
        <p:spPr>
          <a:xfrm>
            <a:off x="181880" y="2350211"/>
            <a:ext cx="2574855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latin typeface="Century Gothic" panose="020B0502020202020204" pitchFamily="34" charset="0"/>
              </a:rPr>
              <a:t>Input Age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7" name="Flowchart: Data 26"/>
          <p:cNvSpPr/>
          <p:nvPr/>
        </p:nvSpPr>
        <p:spPr>
          <a:xfrm>
            <a:off x="1793033" y="4116908"/>
            <a:ext cx="2574855" cy="824735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latin typeface="Century Gothic" panose="020B0502020202020204" pitchFamily="34" charset="0"/>
              </a:rPr>
              <a:t>Display “You can watch this movie”</a:t>
            </a:r>
          </a:p>
        </p:txBody>
      </p:sp>
      <p:sp>
        <p:nvSpPr>
          <p:cNvPr id="28" name="Flowchart: Data 27"/>
          <p:cNvSpPr/>
          <p:nvPr/>
        </p:nvSpPr>
        <p:spPr>
          <a:xfrm>
            <a:off x="181880" y="5062681"/>
            <a:ext cx="2773356" cy="1003861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latin typeface="Century Gothic" panose="020B0502020202020204" pitchFamily="34" charset="0"/>
              </a:rPr>
              <a:t>Display “You are too young to watch this movie”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t="57680"/>
          <a:stretch/>
        </p:blipFill>
        <p:spPr>
          <a:xfrm>
            <a:off x="738818" y="6066542"/>
            <a:ext cx="6584890" cy="536303"/>
          </a:xfrm>
          <a:prstGeom prst="rect">
            <a:avLst/>
          </a:prstGeom>
          <a:ln>
            <a:solidFill>
              <a:srgbClr val="1E415E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7146" t="39649" r="26576" b="39561"/>
          <a:stretch/>
        </p:blipFill>
        <p:spPr>
          <a:xfrm>
            <a:off x="3686537" y="4404746"/>
            <a:ext cx="4125737" cy="249057"/>
          </a:xfrm>
          <a:prstGeom prst="rect">
            <a:avLst/>
          </a:prstGeom>
          <a:ln>
            <a:solidFill>
              <a:srgbClr val="1E415E"/>
            </a:solidFill>
          </a:ln>
        </p:spPr>
      </p:pic>
    </p:spTree>
    <p:extLst>
      <p:ext uri="{BB962C8B-B14F-4D97-AF65-F5344CB8AC3E}">
        <p14:creationId xmlns:p14="http://schemas.microsoft.com/office/powerpoint/2010/main" val="7149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Comparison Operators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38228"/>
              </p:ext>
            </p:extLst>
          </p:nvPr>
        </p:nvGraphicFramePr>
        <p:xfrm>
          <a:off x="211865" y="1635694"/>
          <a:ext cx="4697019" cy="4206240"/>
        </p:xfrm>
        <a:graphic>
          <a:graphicData uri="http://schemas.openxmlformats.org/drawingml/2006/table">
            <a:tbl>
              <a:tblPr/>
              <a:tblGrid>
                <a:gridCol w="1116421"/>
                <a:gridCol w="3580598"/>
              </a:tblGrid>
              <a:tr h="6960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3600" b="1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  <a:r>
                        <a:rPr lang="en-GB" sz="3600" b="1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==</a:t>
                      </a:r>
                      <a:endParaRPr lang="en-GB" sz="3600" b="1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Is</a:t>
                      </a:r>
                      <a:r>
                        <a:rPr lang="en-GB" sz="2400" b="0" i="0" u="none" strike="noStrike" baseline="0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 equal to</a:t>
                      </a:r>
                      <a:endParaRPr lang="en-GB" sz="24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3600" b="1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  <a:r>
                        <a:rPr lang="en-GB" sz="3600" b="1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&gt;</a:t>
                      </a:r>
                      <a:endParaRPr lang="en-GB" sz="3600" b="1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Is greater</a:t>
                      </a:r>
                      <a:r>
                        <a:rPr lang="en-GB" sz="2400" b="0" i="0" u="none" strike="noStrike" baseline="0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 than</a:t>
                      </a:r>
                      <a:endParaRPr lang="en-GB" sz="24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3600" b="1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  <a:r>
                        <a:rPr lang="en-GB" sz="3600" b="1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&lt;</a:t>
                      </a:r>
                      <a:endParaRPr lang="en-GB" sz="3600" b="1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Is less than</a:t>
                      </a:r>
                      <a:endParaRPr lang="en-GB" sz="24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3600" b="1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  <a:r>
                        <a:rPr lang="en-GB" sz="3600" b="1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!=</a:t>
                      </a:r>
                      <a:endParaRPr lang="en-GB" sz="3600" b="1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Is not equal to</a:t>
                      </a:r>
                      <a:endParaRPr lang="en-GB" sz="24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3600" b="1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  <a:r>
                        <a:rPr lang="en-GB" sz="3600" b="1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&gt;=</a:t>
                      </a:r>
                      <a:endParaRPr lang="en-GB" sz="3600" b="1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Is greater than or equal to</a:t>
                      </a:r>
                      <a:endParaRPr lang="en-GB" sz="24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3600" b="1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  <a:r>
                        <a:rPr lang="en-GB" sz="3600" b="1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&lt;=</a:t>
                      </a:r>
                      <a:endParaRPr lang="en-GB" sz="3600" b="1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alibri Light" panose="020F0302020204030204" pitchFamily="34" charset="0"/>
                        </a:rPr>
                        <a:t>Is less than or equal to</a:t>
                      </a:r>
                      <a:endParaRPr lang="en-GB" sz="24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33207" y="1617301"/>
            <a:ext cx="3870161" cy="122215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39B14F"/>
                </a:solidFill>
              </a:rPr>
              <a:t>You can also use the logical operators </a:t>
            </a:r>
            <a:r>
              <a:rPr lang="en-GB" sz="2400" b="1" dirty="0" smtClean="0">
                <a:solidFill>
                  <a:srgbClr val="387DB6"/>
                </a:solidFill>
              </a:rPr>
              <a:t>AND, OR</a:t>
            </a:r>
            <a:r>
              <a:rPr lang="en-GB" sz="2400" dirty="0" smtClean="0">
                <a:solidFill>
                  <a:srgbClr val="39B14F"/>
                </a:solidFill>
              </a:rPr>
              <a:t> and </a:t>
            </a:r>
            <a:r>
              <a:rPr lang="en-GB" sz="2400" b="1" dirty="0" smtClean="0">
                <a:solidFill>
                  <a:srgbClr val="387DB6"/>
                </a:solidFill>
              </a:rPr>
              <a:t>NOT</a:t>
            </a:r>
            <a:r>
              <a:rPr lang="en-GB" sz="2400" dirty="0" smtClean="0">
                <a:solidFill>
                  <a:srgbClr val="39B14F"/>
                </a:solidFill>
              </a:rPr>
              <a:t>.</a:t>
            </a:r>
            <a:endParaRPr lang="en-GB" sz="2400" dirty="0">
              <a:solidFill>
                <a:srgbClr val="39B1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 2</a:t>
            </a:r>
            <a:endParaRPr lang="en-GB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48780" y="1632132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81880" y="6187580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536208" y="2160830"/>
            <a:ext cx="636" cy="294116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1536208" y="3514257"/>
            <a:ext cx="0" cy="251784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8186" y="5974399"/>
            <a:ext cx="634" cy="213181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540450" y="3766041"/>
            <a:ext cx="1991516" cy="966651"/>
          </a:xfrm>
          <a:prstGeom prst="flowChartDecision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536208" y="4732692"/>
            <a:ext cx="7548" cy="616297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7" idx="3"/>
          </p:cNvCxnSpPr>
          <p:nvPr/>
        </p:nvCxnSpPr>
        <p:spPr>
          <a:xfrm rot="5400000">
            <a:off x="2246676" y="5668701"/>
            <a:ext cx="1293288" cy="273169"/>
          </a:xfrm>
          <a:prstGeom prst="bentConnector2">
            <a:avLst/>
          </a:prstGeom>
          <a:ln w="28575">
            <a:solidFill>
              <a:srgbClr val="1E415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619" y="4691709"/>
            <a:ext cx="4775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No</a:t>
            </a:r>
            <a:endParaRPr lang="en-GB" sz="14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7952" y="3915112"/>
            <a:ext cx="4775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Yes</a:t>
            </a:r>
            <a:endParaRPr lang="en-GB" sz="14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2" name="Elbow Connector 51"/>
          <p:cNvCxnSpPr>
            <a:stCxn id="14" idx="3"/>
          </p:cNvCxnSpPr>
          <p:nvPr/>
        </p:nvCxnSpPr>
        <p:spPr>
          <a:xfrm>
            <a:off x="2531966" y="4249367"/>
            <a:ext cx="497938" cy="435559"/>
          </a:xfrm>
          <a:prstGeom prst="bentConnector2">
            <a:avLst/>
          </a:prstGeom>
          <a:ln w="28575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r="86860" b="85019"/>
          <a:stretch/>
        </p:blipFill>
        <p:spPr>
          <a:xfrm>
            <a:off x="2780935" y="2554211"/>
            <a:ext cx="932410" cy="211396"/>
          </a:xfrm>
          <a:prstGeom prst="rect">
            <a:avLst/>
          </a:prstGeom>
          <a:ln>
            <a:solidFill>
              <a:srgbClr val="1E415E"/>
            </a:solidFill>
          </a:ln>
        </p:spPr>
      </p:pic>
      <p:sp>
        <p:nvSpPr>
          <p:cNvPr id="27" name="Rounded Rectangle 26"/>
          <p:cNvSpPr/>
          <p:nvPr/>
        </p:nvSpPr>
        <p:spPr>
          <a:xfrm>
            <a:off x="398311" y="2456110"/>
            <a:ext cx="2275794" cy="376091"/>
          </a:xfrm>
          <a:prstGeom prst="roundRect">
            <a:avLst>
              <a:gd name="adj" fmla="val 0"/>
            </a:avLst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5716" y="2832201"/>
            <a:ext cx="0" cy="251784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6373" t="45390" r="59296" b="34165"/>
          <a:stretch/>
        </p:blipFill>
        <p:spPr>
          <a:xfrm>
            <a:off x="4497917" y="4739466"/>
            <a:ext cx="2487083" cy="294523"/>
          </a:xfrm>
          <a:prstGeom prst="rect">
            <a:avLst/>
          </a:prstGeom>
          <a:ln>
            <a:solidFill>
              <a:srgbClr val="1E415E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t="13767" b="68060"/>
          <a:stretch/>
        </p:blipFill>
        <p:spPr>
          <a:xfrm>
            <a:off x="2785535" y="3190409"/>
            <a:ext cx="6320365" cy="228411"/>
          </a:xfrm>
          <a:prstGeom prst="rect">
            <a:avLst/>
          </a:prstGeom>
          <a:ln>
            <a:solidFill>
              <a:srgbClr val="1E415E"/>
            </a:solidFill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30836" r="74873" b="50990"/>
          <a:stretch/>
        </p:blipFill>
        <p:spPr>
          <a:xfrm>
            <a:off x="3449828" y="4012469"/>
            <a:ext cx="1888480" cy="271606"/>
          </a:xfrm>
          <a:prstGeom prst="rect">
            <a:avLst/>
          </a:prstGeom>
          <a:ln>
            <a:solidFill>
              <a:srgbClr val="1E415E"/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/>
          <a:srcRect t="64435" r="59280"/>
          <a:stretch/>
        </p:blipFill>
        <p:spPr>
          <a:xfrm>
            <a:off x="3247140" y="5380436"/>
            <a:ext cx="2998096" cy="520700"/>
          </a:xfrm>
          <a:prstGeom prst="rect">
            <a:avLst/>
          </a:prstGeom>
          <a:ln>
            <a:solidFill>
              <a:srgbClr val="1E415E"/>
            </a:solidFill>
          </a:ln>
        </p:spPr>
      </p:pic>
      <p:sp>
        <p:nvSpPr>
          <p:cNvPr id="46" name="Rectangle 45"/>
          <p:cNvSpPr/>
          <p:nvPr/>
        </p:nvSpPr>
        <p:spPr>
          <a:xfrm>
            <a:off x="3200399" y="5974398"/>
            <a:ext cx="5813263" cy="726211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Complete the flowchart and then create the program in Python.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lowchart: Data 27"/>
          <p:cNvSpPr/>
          <p:nvPr/>
        </p:nvSpPr>
        <p:spPr>
          <a:xfrm>
            <a:off x="330776" y="3108302"/>
            <a:ext cx="2343329" cy="457307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1823852" y="4691709"/>
            <a:ext cx="2343329" cy="457307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30" name="Flowchart: Data 29"/>
          <p:cNvSpPr/>
          <p:nvPr/>
        </p:nvSpPr>
        <p:spPr>
          <a:xfrm>
            <a:off x="312576" y="5355356"/>
            <a:ext cx="2343329" cy="619042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438bc54c03a95b21037fa461a9d9c8221634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170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Selection</vt:lpstr>
      <vt:lpstr>Selection</vt:lpstr>
      <vt:lpstr>Example 1</vt:lpstr>
      <vt:lpstr>Comparison Operators</vt:lpstr>
      <vt:lpstr>Example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84</cp:revision>
  <dcterms:created xsi:type="dcterms:W3CDTF">2013-12-31T18:27:18Z</dcterms:created>
  <dcterms:modified xsi:type="dcterms:W3CDTF">2015-01-15T16:50:41Z</dcterms:modified>
</cp:coreProperties>
</file>