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0" r:id="rId2"/>
    <p:sldId id="261" r:id="rId3"/>
    <p:sldId id="262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15E"/>
    <a:srgbClr val="39B14F"/>
    <a:srgbClr val="387DB6"/>
    <a:srgbClr val="387CB5"/>
    <a:srgbClr val="FFC534"/>
    <a:srgbClr val="FFE95B"/>
    <a:srgbClr val="548DD8"/>
    <a:srgbClr val="66F782"/>
    <a:srgbClr val="E16E31"/>
    <a:srgbClr val="FF9D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54" d="100"/>
          <a:sy n="54" d="100"/>
        </p:scale>
        <p:origin x="-102" y="-9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0982" y="3904758"/>
            <a:ext cx="6115050" cy="596987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rgbClr val="387CB5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995432" y="2585228"/>
            <a:ext cx="6355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 smtClean="0">
                <a:solidFill>
                  <a:srgbClr val="1E415E"/>
                </a:solidFill>
                <a:latin typeface="Century Gothic" panose="020B0502020202020204" pitchFamily="34" charset="0"/>
              </a:rPr>
              <a:t>Python</a:t>
            </a:r>
            <a:endParaRPr lang="en-GB" sz="9600" dirty="0">
              <a:solidFill>
                <a:srgbClr val="1E415E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0" y="-28238"/>
            <a:ext cx="2766785" cy="6886237"/>
          </a:xfrm>
          <a:prstGeom prst="rect">
            <a:avLst/>
          </a:prstGeom>
          <a:solidFill>
            <a:srgbClr val="1E415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1" t="13870" r="64885" b="27854"/>
          <a:stretch/>
        </p:blipFill>
        <p:spPr>
          <a:xfrm>
            <a:off x="-64374" y="2279887"/>
            <a:ext cx="2922716" cy="226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32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95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76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1406106"/>
          </a:xfrm>
          <a:prstGeom prst="rect">
            <a:avLst/>
          </a:prstGeom>
          <a:solidFill>
            <a:srgbClr val="1E415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951" y="1543948"/>
            <a:ext cx="8729849" cy="463301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1" t="13870" r="64885" b="27854"/>
          <a:stretch/>
        </p:blipFill>
        <p:spPr>
          <a:xfrm>
            <a:off x="-84666" y="62404"/>
            <a:ext cx="1620982" cy="12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46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34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76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17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55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991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52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95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47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Extra - Task 1</a:t>
            </a:r>
            <a:endParaRPr lang="en-GB" sz="3600" dirty="0"/>
          </a:p>
        </p:txBody>
      </p:sp>
      <p:sp>
        <p:nvSpPr>
          <p:cNvPr id="9" name="Rectangle 8"/>
          <p:cNvSpPr/>
          <p:nvPr/>
        </p:nvSpPr>
        <p:spPr>
          <a:xfrm>
            <a:off x="225305" y="2189402"/>
            <a:ext cx="8702619" cy="209165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value=</a:t>
            </a:r>
            <a:r>
              <a:rPr lang="en-GB" b="1" dirty="0" err="1" smtClean="0">
                <a:solidFill>
                  <a:srgbClr val="C00000"/>
                </a:solidFill>
                <a:latin typeface="Century Gothic" panose="020B0502020202020204" pitchFamily="34" charset="0"/>
              </a:rPr>
              <a:t>int</a:t>
            </a:r>
            <a:r>
              <a:rPr lang="en-GB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(input</a:t>
            </a:r>
            <a:r>
              <a:rPr lang="en-GB" b="1" dirty="0">
                <a:solidFill>
                  <a:srgbClr val="C00000"/>
                </a:solidFill>
                <a:latin typeface="Century Gothic" panose="020B0502020202020204" pitchFamily="34" charset="0"/>
              </a:rPr>
              <a:t>('Guess a number </a:t>
            </a:r>
            <a:r>
              <a:rPr lang="en-GB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 between 1 and 10: ')</a:t>
            </a:r>
            <a:endParaRPr lang="en-GB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r>
              <a:rPr lang="en-GB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if </a:t>
            </a:r>
            <a:r>
              <a:rPr lang="en-GB" b="1" dirty="0">
                <a:solidFill>
                  <a:srgbClr val="C00000"/>
                </a:solidFill>
                <a:latin typeface="Century Gothic" panose="020B0502020202020204" pitchFamily="34" charset="0"/>
              </a:rPr>
              <a:t>value&gt;7:</a:t>
            </a:r>
          </a:p>
          <a:p>
            <a:r>
              <a:rPr lang="en-GB" b="1" dirty="0">
                <a:solidFill>
                  <a:srgbClr val="C00000"/>
                </a:solidFill>
                <a:latin typeface="Century Gothic" panose="020B0502020202020204" pitchFamily="34" charset="0"/>
              </a:rPr>
              <a:t>    print('Too high!')</a:t>
            </a:r>
          </a:p>
          <a:p>
            <a:r>
              <a:rPr lang="en-GB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elif</a:t>
            </a:r>
            <a:r>
              <a:rPr lang="en-GB" b="1" dirty="0">
                <a:solidFill>
                  <a:srgbClr val="C00000"/>
                </a:solidFill>
                <a:latin typeface="Century Gothic" panose="020B0502020202020204" pitchFamily="34" charset="0"/>
              </a:rPr>
              <a:t> value&lt;7</a:t>
            </a:r>
          </a:p>
          <a:p>
            <a:r>
              <a:rPr lang="en-GB" b="1" dirty="0">
                <a:solidFill>
                  <a:srgbClr val="C00000"/>
                </a:solidFill>
                <a:latin typeface="Century Gothic" panose="020B0502020202020204" pitchFamily="34" charset="0"/>
              </a:rPr>
              <a:t>    print('Too low!')</a:t>
            </a:r>
          </a:p>
          <a:p>
            <a:r>
              <a:rPr lang="en-GB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elif</a:t>
            </a:r>
            <a:r>
              <a:rPr lang="en-GB" b="1" dirty="0">
                <a:solidFill>
                  <a:srgbClr val="C00000"/>
                </a:solidFill>
                <a:latin typeface="Century Gothic" panose="020B0502020202020204" pitchFamily="34" charset="0"/>
              </a:rPr>
              <a:t> value=7:</a:t>
            </a:r>
          </a:p>
          <a:p>
            <a:r>
              <a:rPr lang="en-GB" b="1" dirty="0">
                <a:solidFill>
                  <a:srgbClr val="C00000"/>
                </a:solidFill>
                <a:latin typeface="Century Gothic" panose="020B0502020202020204" pitchFamily="34" charset="0"/>
              </a:rPr>
              <a:t>    print(Well done!)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5305" y="4384964"/>
            <a:ext cx="8702620" cy="2312736"/>
            <a:chOff x="225305" y="4499264"/>
            <a:chExt cx="8702620" cy="2177654"/>
          </a:xfrm>
        </p:grpSpPr>
        <p:sp>
          <p:nvSpPr>
            <p:cNvPr id="12" name="Rectangle 11"/>
            <p:cNvSpPr/>
            <p:nvPr/>
          </p:nvSpPr>
          <p:spPr>
            <a:xfrm>
              <a:off x="225305" y="4499264"/>
              <a:ext cx="8702619" cy="463570"/>
            </a:xfrm>
            <a:prstGeom prst="rect">
              <a:avLst/>
            </a:prstGeom>
            <a:solidFill>
              <a:srgbClr val="1E415E"/>
            </a:solidFill>
            <a:ln w="28575">
              <a:solidFill>
                <a:srgbClr val="1E41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Run the program to find the </a:t>
              </a:r>
              <a:r>
                <a:rPr lang="en-GB" sz="2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4</a:t>
              </a:r>
              <a:r>
                <a:rPr lang="en-GB" sz="20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 errors and fix them:</a:t>
              </a:r>
              <a:endParaRPr lang="en-GB" sz="2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59379" y="5087171"/>
              <a:ext cx="6768546" cy="1589746"/>
            </a:xfrm>
            <a:prstGeom prst="rect">
              <a:avLst/>
            </a:prstGeom>
            <a:noFill/>
            <a:ln w="28575">
              <a:solidFill>
                <a:srgbClr val="39B1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>
                <a:solidFill>
                  <a:srgbClr val="39B14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5306" y="5087171"/>
              <a:ext cx="1934073" cy="1589747"/>
            </a:xfrm>
            <a:prstGeom prst="rect">
              <a:avLst/>
            </a:prstGeom>
            <a:solidFill>
              <a:srgbClr val="39B14F"/>
            </a:solidFill>
            <a:ln w="28575">
              <a:solidFill>
                <a:srgbClr val="39B1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Place a screenshot of your fixed code here.</a:t>
              </a:r>
              <a:endParaRPr lang="en-GB" sz="2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225305" y="1525036"/>
            <a:ext cx="8702619" cy="518874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Copy and paste the code below into Python: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590" y="5131411"/>
            <a:ext cx="5622123" cy="1444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31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Extra - Task 2</a:t>
            </a:r>
            <a:endParaRPr lang="en-GB" sz="3600" dirty="0"/>
          </a:p>
        </p:txBody>
      </p:sp>
      <p:sp>
        <p:nvSpPr>
          <p:cNvPr id="9" name="Rectangle 8"/>
          <p:cNvSpPr/>
          <p:nvPr/>
        </p:nvSpPr>
        <p:spPr>
          <a:xfrm>
            <a:off x="225305" y="2189402"/>
            <a:ext cx="8702619" cy="209165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rgbClr val="C00000"/>
                </a:solidFill>
                <a:latin typeface="Century Gothic" panose="020B0502020202020204" pitchFamily="34" charset="0"/>
              </a:rPr>
              <a:t>marks = </a:t>
            </a:r>
            <a:r>
              <a:rPr lang="en-GB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inf</a:t>
            </a:r>
            <a:r>
              <a:rPr lang="en-GB" b="1" dirty="0">
                <a:solidFill>
                  <a:srgbClr val="C00000"/>
                </a:solidFill>
                <a:latin typeface="Century Gothic" panose="020B0502020202020204" pitchFamily="34" charset="0"/>
              </a:rPr>
              <a:t>(input("Please enter your marks: "))</a:t>
            </a:r>
          </a:p>
          <a:p>
            <a:r>
              <a:rPr lang="en-GB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if </a:t>
            </a:r>
            <a:r>
              <a:rPr lang="en-GB" b="1" dirty="0">
                <a:solidFill>
                  <a:srgbClr val="C00000"/>
                </a:solidFill>
                <a:latin typeface="Century Gothic" panose="020B0502020202020204" pitchFamily="34" charset="0"/>
              </a:rPr>
              <a:t>Marks&gt;66:</a:t>
            </a:r>
          </a:p>
          <a:p>
            <a:r>
              <a:rPr lang="en-GB" b="1" dirty="0">
                <a:solidFill>
                  <a:srgbClr val="C00000"/>
                </a:solidFill>
                <a:latin typeface="Century Gothic" panose="020B0502020202020204" pitchFamily="34" charset="0"/>
              </a:rPr>
              <a:t>    print ("Your got gold")</a:t>
            </a:r>
          </a:p>
          <a:p>
            <a:r>
              <a:rPr lang="en-GB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elif</a:t>
            </a:r>
            <a:r>
              <a:rPr lang="en-GB" b="1" dirty="0">
                <a:solidFill>
                  <a:srgbClr val="C00000"/>
                </a:solidFill>
                <a:latin typeface="Century Gothic" panose="020B0502020202020204" pitchFamily="34" charset="0"/>
              </a:rPr>
              <a:t> marks&gt;33:</a:t>
            </a:r>
          </a:p>
          <a:p>
            <a:r>
              <a:rPr lang="en-GB" b="1" dirty="0">
                <a:solidFill>
                  <a:srgbClr val="C00000"/>
                </a:solidFill>
                <a:latin typeface="Century Gothic" panose="020B0502020202020204" pitchFamily="34" charset="0"/>
              </a:rPr>
              <a:t>    print ("You got bronze")</a:t>
            </a:r>
          </a:p>
          <a:p>
            <a:r>
              <a:rPr lang="en-GB" b="1" dirty="0">
                <a:solidFill>
                  <a:srgbClr val="C00000"/>
                </a:solidFill>
                <a:latin typeface="Century Gothic" panose="020B0502020202020204" pitchFamily="34" charset="0"/>
              </a:rPr>
              <a:t>else;</a:t>
            </a:r>
          </a:p>
          <a:p>
            <a:r>
              <a:rPr lang="en-GB" b="1" dirty="0">
                <a:solidFill>
                  <a:srgbClr val="C00000"/>
                </a:solidFill>
                <a:latin typeface="Century Gothic" panose="020B0502020202020204" pitchFamily="34" charset="0"/>
              </a:rPr>
              <a:t>    print ("You got silver")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5305" y="4384964"/>
            <a:ext cx="8702620" cy="2312736"/>
            <a:chOff x="225305" y="4499264"/>
            <a:chExt cx="8702620" cy="2177654"/>
          </a:xfrm>
        </p:grpSpPr>
        <p:sp>
          <p:nvSpPr>
            <p:cNvPr id="12" name="Rectangle 11"/>
            <p:cNvSpPr/>
            <p:nvPr/>
          </p:nvSpPr>
          <p:spPr>
            <a:xfrm>
              <a:off x="225305" y="4499264"/>
              <a:ext cx="8702619" cy="463570"/>
            </a:xfrm>
            <a:prstGeom prst="rect">
              <a:avLst/>
            </a:prstGeom>
            <a:solidFill>
              <a:srgbClr val="1E415E"/>
            </a:solidFill>
            <a:ln w="28575">
              <a:solidFill>
                <a:srgbClr val="1E41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Run the program to find the </a:t>
              </a:r>
              <a:r>
                <a:rPr lang="en-GB" sz="2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4</a:t>
              </a:r>
              <a:r>
                <a:rPr lang="en-GB" sz="20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 errors and fix them:</a:t>
              </a:r>
              <a:endParaRPr lang="en-GB" sz="2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59379" y="5087171"/>
              <a:ext cx="6768546" cy="1589746"/>
            </a:xfrm>
            <a:prstGeom prst="rect">
              <a:avLst/>
            </a:prstGeom>
            <a:noFill/>
            <a:ln w="28575">
              <a:solidFill>
                <a:srgbClr val="39B1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>
                <a:solidFill>
                  <a:srgbClr val="39B14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5306" y="5087171"/>
              <a:ext cx="1934073" cy="1589747"/>
            </a:xfrm>
            <a:prstGeom prst="rect">
              <a:avLst/>
            </a:prstGeom>
            <a:solidFill>
              <a:srgbClr val="39B14F"/>
            </a:solidFill>
            <a:ln w="28575">
              <a:solidFill>
                <a:srgbClr val="39B1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Place a screenshot of your fixed code here.</a:t>
              </a:r>
              <a:endParaRPr lang="en-GB" sz="2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225305" y="1525036"/>
            <a:ext cx="8702619" cy="518874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Copy and paste the code below into Python: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Explosion 2 1"/>
          <p:cNvSpPr/>
          <p:nvPr/>
        </p:nvSpPr>
        <p:spPr>
          <a:xfrm>
            <a:off x="6049643" y="2265218"/>
            <a:ext cx="3013364" cy="2282783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 of the errors is a logical error!</a:t>
            </a:r>
            <a:endParaRPr lang="en-GB" dirty="0"/>
          </a:p>
        </p:txBody>
      </p:sp>
      <p:sp>
        <p:nvSpPr>
          <p:cNvPr id="4" name="Curved Right Arrow 3"/>
          <p:cNvSpPr/>
          <p:nvPr/>
        </p:nvSpPr>
        <p:spPr>
          <a:xfrm rot="11229607">
            <a:off x="7785687" y="3526378"/>
            <a:ext cx="426028" cy="1221798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402" y="5102613"/>
            <a:ext cx="5263224" cy="150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167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Extra - Task 3</a:t>
            </a:r>
            <a:endParaRPr lang="en-GB" sz="3600" dirty="0"/>
          </a:p>
        </p:txBody>
      </p:sp>
      <p:sp>
        <p:nvSpPr>
          <p:cNvPr id="9" name="Rectangle 8"/>
          <p:cNvSpPr/>
          <p:nvPr/>
        </p:nvSpPr>
        <p:spPr>
          <a:xfrm>
            <a:off x="225305" y="2189402"/>
            <a:ext cx="8702619" cy="167601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rgbClr val="C00000"/>
                </a:solidFill>
                <a:latin typeface="Century Gothic" panose="020B0502020202020204" pitchFamily="34" charset="0"/>
              </a:rPr>
              <a:t>age = </a:t>
            </a:r>
            <a:r>
              <a:rPr lang="en-GB" b="1" dirty="0" err="1" smtClean="0">
                <a:solidFill>
                  <a:srgbClr val="C00000"/>
                </a:solidFill>
                <a:latin typeface="Century Gothic" panose="020B0502020202020204" pitchFamily="34" charset="0"/>
              </a:rPr>
              <a:t>inp</a:t>
            </a:r>
            <a:r>
              <a:rPr lang="en-GB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(input(‘How </a:t>
            </a:r>
            <a:r>
              <a:rPr lang="en-GB" b="1" dirty="0">
                <a:solidFill>
                  <a:srgbClr val="C00000"/>
                </a:solidFill>
                <a:latin typeface="Century Gothic" panose="020B0502020202020204" pitchFamily="34" charset="0"/>
              </a:rPr>
              <a:t>old are you? "))</a:t>
            </a:r>
          </a:p>
          <a:p>
            <a:r>
              <a:rPr lang="en-GB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agedays</a:t>
            </a:r>
            <a:r>
              <a:rPr lang="en-GB" b="1" dirty="0">
                <a:solidFill>
                  <a:srgbClr val="C00000"/>
                </a:solidFill>
                <a:latin typeface="Century Gothic" panose="020B0502020202020204" pitchFamily="34" charset="0"/>
              </a:rPr>
              <a:t> = age * 365</a:t>
            </a:r>
          </a:p>
          <a:p>
            <a:r>
              <a:rPr lang="en-GB" b="1" dirty="0">
                <a:solidFill>
                  <a:srgbClr val="C00000"/>
                </a:solidFill>
                <a:latin typeface="Century Gothic" panose="020B0502020202020204" pitchFamily="34" charset="0"/>
              </a:rPr>
              <a:t>    print("You are" + </a:t>
            </a:r>
            <a:r>
              <a:rPr lang="en-GB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agedays</a:t>
            </a:r>
            <a:r>
              <a:rPr lang="en-GB" b="1" dirty="0">
                <a:solidFill>
                  <a:srgbClr val="C00000"/>
                </a:solidFill>
                <a:latin typeface="Century Gothic" panose="020B0502020202020204" pitchFamily="34" charset="0"/>
              </a:rPr>
              <a:t>, "days old!")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5305" y="4062845"/>
            <a:ext cx="8702620" cy="2634855"/>
            <a:chOff x="225305" y="4499264"/>
            <a:chExt cx="8702620" cy="2177654"/>
          </a:xfrm>
        </p:grpSpPr>
        <p:sp>
          <p:nvSpPr>
            <p:cNvPr id="12" name="Rectangle 11"/>
            <p:cNvSpPr/>
            <p:nvPr/>
          </p:nvSpPr>
          <p:spPr>
            <a:xfrm>
              <a:off x="225305" y="4499264"/>
              <a:ext cx="8702619" cy="463570"/>
            </a:xfrm>
            <a:prstGeom prst="rect">
              <a:avLst/>
            </a:prstGeom>
            <a:solidFill>
              <a:srgbClr val="1E415E"/>
            </a:solidFill>
            <a:ln w="28575">
              <a:solidFill>
                <a:srgbClr val="1E41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Run the program to find the </a:t>
              </a:r>
              <a:r>
                <a:rPr lang="en-GB" sz="2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4</a:t>
              </a:r>
              <a:r>
                <a:rPr lang="en-GB" sz="20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 errors and fix them:</a:t>
              </a:r>
              <a:endParaRPr lang="en-GB" sz="2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59379" y="5087171"/>
              <a:ext cx="6768546" cy="1589746"/>
            </a:xfrm>
            <a:prstGeom prst="rect">
              <a:avLst/>
            </a:prstGeom>
            <a:noFill/>
            <a:ln w="28575">
              <a:solidFill>
                <a:srgbClr val="39B1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>
                <a:solidFill>
                  <a:srgbClr val="39B14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5306" y="5087171"/>
              <a:ext cx="1934073" cy="1589747"/>
            </a:xfrm>
            <a:prstGeom prst="rect">
              <a:avLst/>
            </a:prstGeom>
            <a:solidFill>
              <a:srgbClr val="39B14F"/>
            </a:solidFill>
            <a:ln w="28575">
              <a:solidFill>
                <a:srgbClr val="39B1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Place a screenshot of your fixed code here.</a:t>
              </a:r>
              <a:endParaRPr lang="en-GB" sz="2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225305" y="1525036"/>
            <a:ext cx="8702619" cy="518874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Copy and paste the code below into Python: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572" y="5283503"/>
            <a:ext cx="619642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62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e3d2b3d240cf3a5d4f36331be8ede4a6670e6a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2777</TotalTime>
  <Words>213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Extra - Task 1</vt:lpstr>
      <vt:lpstr>Extra - Task 2</vt:lpstr>
      <vt:lpstr>Extra - Task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Bennett</dc:creator>
  <cp:lastModifiedBy>Staff</cp:lastModifiedBy>
  <cp:revision>124</cp:revision>
  <dcterms:created xsi:type="dcterms:W3CDTF">2013-12-31T18:27:18Z</dcterms:created>
  <dcterms:modified xsi:type="dcterms:W3CDTF">2015-01-19T11:52:20Z</dcterms:modified>
</cp:coreProperties>
</file>