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94" r:id="rId3"/>
    <p:sldId id="257" r:id="rId4"/>
    <p:sldId id="258" r:id="rId5"/>
    <p:sldId id="259" r:id="rId6"/>
    <p:sldId id="260" r:id="rId7"/>
    <p:sldId id="261" r:id="rId8"/>
    <p:sldId id="262" r:id="rId9"/>
    <p:sldId id="263" r:id="rId10"/>
    <p:sldId id="264" r:id="rId11"/>
    <p:sldId id="288" r:id="rId12"/>
    <p:sldId id="265" r:id="rId13"/>
    <p:sldId id="270" r:id="rId14"/>
    <p:sldId id="271" r:id="rId15"/>
    <p:sldId id="267" r:id="rId16"/>
    <p:sldId id="266" r:id="rId17"/>
    <p:sldId id="269" r:id="rId18"/>
    <p:sldId id="268" r:id="rId19"/>
    <p:sldId id="272" r:id="rId20"/>
    <p:sldId id="273" r:id="rId21"/>
    <p:sldId id="274" r:id="rId22"/>
    <p:sldId id="289" r:id="rId23"/>
    <p:sldId id="275" r:id="rId24"/>
    <p:sldId id="276" r:id="rId25"/>
    <p:sldId id="278" r:id="rId26"/>
    <p:sldId id="277" r:id="rId27"/>
    <p:sldId id="279" r:id="rId28"/>
    <p:sldId id="280" r:id="rId29"/>
    <p:sldId id="281" r:id="rId30"/>
    <p:sldId id="282" r:id="rId31"/>
    <p:sldId id="283" r:id="rId32"/>
    <p:sldId id="290" r:id="rId33"/>
    <p:sldId id="291" r:id="rId34"/>
    <p:sldId id="284" r:id="rId35"/>
    <p:sldId id="285" r:id="rId36"/>
    <p:sldId id="286" r:id="rId37"/>
    <p:sldId id="287" r:id="rId38"/>
    <p:sldId id="293" r:id="rId39"/>
    <p:sldId id="292" r:id="rId4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D2F"/>
    <a:srgbClr val="FFE699"/>
    <a:srgbClr val="000000"/>
    <a:srgbClr val="FFFFFF"/>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0"/>
    <p:restoredTop sz="92838"/>
  </p:normalViewPr>
  <p:slideViewPr>
    <p:cSldViewPr snapToGrid="0">
      <p:cViewPr varScale="1">
        <p:scale>
          <a:sx n="55" d="100"/>
          <a:sy n="55" d="100"/>
        </p:scale>
        <p:origin x="216" y="23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Microsoft YaHei Light" panose="020B0502040204020203" pitchFamily="34" charset="-122"/>
                <a:ea typeface="Microsoft YaHei Light" panose="020B0502040204020203" pitchFamily="34" charset="-122"/>
              </a:defRPr>
            </a:lvl1pPr>
          </a:lstStyle>
          <a:p>
            <a:endParaRPr kumimoji="1"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Microsoft YaHei Light" panose="020B0502040204020203" pitchFamily="34" charset="-122"/>
                <a:ea typeface="Microsoft YaHei Light" panose="020B0502040204020203" pitchFamily="34" charset="-122"/>
              </a:defRPr>
            </a:lvl1pPr>
          </a:lstStyle>
          <a:p>
            <a:fld id="{A4EC3685-9B28-6A4A-924D-C1BC998BFBE9}" type="datetimeFigureOut">
              <a:rPr kumimoji="1" lang="zh-TW" altLang="en-US" smtClean="0"/>
              <a:pPr/>
              <a:t>2019/1/4</a:t>
            </a:fld>
            <a:endParaRPr kumimoji="1"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dirty="0"/>
              <a:t>按一下以編輯母片文字樣式</a:t>
            </a:r>
          </a:p>
          <a:p>
            <a:pPr lvl="1"/>
            <a:r>
              <a:rPr kumimoji="1" lang="zh-TW" altLang="en-US" dirty="0"/>
              <a:t>第二層</a:t>
            </a:r>
          </a:p>
          <a:p>
            <a:pPr lvl="2"/>
            <a:r>
              <a:rPr kumimoji="1" lang="zh-TW" altLang="en-US" dirty="0"/>
              <a:t>第三層</a:t>
            </a:r>
          </a:p>
          <a:p>
            <a:pPr lvl="3"/>
            <a:r>
              <a:rPr kumimoji="1" lang="zh-TW" altLang="en-US" dirty="0"/>
              <a:t>第四層</a:t>
            </a:r>
          </a:p>
          <a:p>
            <a:pPr lvl="4"/>
            <a:r>
              <a:rPr kumimoji="1"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Microsoft YaHei Light" panose="020B0502040204020203" pitchFamily="34" charset="-122"/>
                <a:ea typeface="Microsoft YaHei Light" panose="020B0502040204020203" pitchFamily="34" charset="-122"/>
              </a:defRPr>
            </a:lvl1pPr>
          </a:lstStyle>
          <a:p>
            <a:endParaRPr kumimoji="1"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Microsoft YaHei Light" panose="020B0502040204020203" pitchFamily="34" charset="-122"/>
                <a:ea typeface="Microsoft YaHei Light" panose="020B0502040204020203" pitchFamily="34" charset="-122"/>
              </a:defRPr>
            </a:lvl1pPr>
          </a:lstStyle>
          <a:p>
            <a:fld id="{8D77919A-BBCB-BC4C-BA96-997795B5D5BE}" type="slidenum">
              <a:rPr kumimoji="1" lang="zh-TW" altLang="en-US" smtClean="0"/>
              <a:pPr/>
              <a:t>‹#›</a:t>
            </a:fld>
            <a:endParaRPr kumimoji="1" lang="zh-TW" altLang="en-US" dirty="0"/>
          </a:p>
        </p:txBody>
      </p:sp>
    </p:spTree>
    <p:extLst>
      <p:ext uri="{BB962C8B-B14F-4D97-AF65-F5344CB8AC3E}">
        <p14:creationId xmlns:p14="http://schemas.microsoft.com/office/powerpoint/2010/main" val="1664163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icrosoft YaHei Light" panose="020B0502040204020203" pitchFamily="34" charset="-122"/>
        <a:ea typeface="Microsoft YaHei Light" panose="020B0502040204020203" pitchFamily="34" charset="-122"/>
        <a:cs typeface="+mn-cs"/>
      </a:defRPr>
    </a:lvl1pPr>
    <a:lvl2pPr marL="457200" algn="l" defTabSz="914400" rtl="0" eaLnBrk="1" latinLnBrk="0" hangingPunct="1">
      <a:defRPr sz="1200" b="0" i="0" kern="1200">
        <a:solidFill>
          <a:schemeClr val="tx1"/>
        </a:solidFill>
        <a:latin typeface="Microsoft YaHei Light" panose="020B0502040204020203" pitchFamily="34" charset="-122"/>
        <a:ea typeface="Microsoft YaHei Light" panose="020B0502040204020203" pitchFamily="34" charset="-122"/>
        <a:cs typeface="+mn-cs"/>
      </a:defRPr>
    </a:lvl2pPr>
    <a:lvl3pPr marL="914400" algn="l" defTabSz="914400" rtl="0" eaLnBrk="1" latinLnBrk="0" hangingPunct="1">
      <a:defRPr sz="1200" b="0" i="0" kern="1200">
        <a:solidFill>
          <a:schemeClr val="tx1"/>
        </a:solidFill>
        <a:latin typeface="Microsoft YaHei Light" panose="020B0502040204020203" pitchFamily="34" charset="-122"/>
        <a:ea typeface="Microsoft YaHei Light" panose="020B0502040204020203" pitchFamily="34" charset="-122"/>
        <a:cs typeface="+mn-cs"/>
      </a:defRPr>
    </a:lvl3pPr>
    <a:lvl4pPr marL="1371600" algn="l" defTabSz="914400" rtl="0" eaLnBrk="1" latinLnBrk="0" hangingPunct="1">
      <a:defRPr sz="1200" b="0" i="0" kern="1200">
        <a:solidFill>
          <a:schemeClr val="tx1"/>
        </a:solidFill>
        <a:latin typeface="Microsoft YaHei Light" panose="020B0502040204020203" pitchFamily="34" charset="-122"/>
        <a:ea typeface="Microsoft YaHei Light" panose="020B0502040204020203" pitchFamily="34" charset="-122"/>
        <a:cs typeface="+mn-cs"/>
      </a:defRPr>
    </a:lvl4pPr>
    <a:lvl5pPr marL="1828800" algn="l" defTabSz="914400" rtl="0" eaLnBrk="1" latinLnBrk="0" hangingPunct="1">
      <a:defRPr sz="1200" b="0" i="0" kern="1200">
        <a:solidFill>
          <a:schemeClr val="tx1"/>
        </a:solidFill>
        <a:latin typeface="Microsoft YaHei Light" panose="020B0502040204020203" pitchFamily="34" charset="-122"/>
        <a:ea typeface="Microsoft YaHei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kumimoji="1" lang="zh-TW" altLang="en-US" dirty="0"/>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pic>
        <p:nvPicPr>
          <p:cNvPr id="1026" name="Picture 2" descr="https://mirrors.creativecommons.org/presskit/buttons/88x31/png/by-nc-sa.png">
            <a:extLst>
              <a:ext uri="{FF2B5EF4-FFF2-40B4-BE49-F238E27FC236}">
                <a16:creationId xmlns:a16="http://schemas.microsoft.com/office/drawing/2014/main" id="{8961A33C-907E-6A49-99CC-DD648606B8E2}"/>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9269941" y="5743181"/>
            <a:ext cx="2796117" cy="97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59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Tree>
    <p:extLst>
      <p:ext uri="{BB962C8B-B14F-4D97-AF65-F5344CB8AC3E}">
        <p14:creationId xmlns:p14="http://schemas.microsoft.com/office/powerpoint/2010/main" val="135772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Tree>
    <p:extLst>
      <p:ext uri="{BB962C8B-B14F-4D97-AF65-F5344CB8AC3E}">
        <p14:creationId xmlns:p14="http://schemas.microsoft.com/office/powerpoint/2010/main" val="7553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idx="1"/>
          </p:nvPr>
        </p:nvSpPr>
        <p:spPr/>
        <p:txBody>
          <a:bodyPr/>
          <a:lstStyle>
            <a:lvl2pPr marL="685800" indent="-228600">
              <a:buFontTx/>
              <a:buBlip>
                <a:blip r:embed="rId2"/>
              </a:buBlip>
              <a:defRPr/>
            </a:lvl2pPr>
          </a:lstStyle>
          <a:p>
            <a:pPr lvl="0"/>
            <a:r>
              <a:rPr kumimoji="1" lang="zh-TW" altLang="en-US" dirty="0"/>
              <a:t>按一下以編輯母片文字樣式</a:t>
            </a:r>
          </a:p>
          <a:p>
            <a:pPr lvl="1"/>
            <a:r>
              <a:rPr kumimoji="1" lang="zh-TW" altLang="en-US" dirty="0"/>
              <a:t>第二層</a:t>
            </a:r>
          </a:p>
          <a:p>
            <a:pPr lvl="2"/>
            <a:r>
              <a:rPr kumimoji="1" lang="zh-TW" altLang="en-US" dirty="0"/>
              <a:t>第三層</a:t>
            </a:r>
          </a:p>
          <a:p>
            <a:pPr lvl="3"/>
            <a:r>
              <a:rPr kumimoji="1" lang="zh-TW" altLang="en-US" dirty="0"/>
              <a:t>第四層</a:t>
            </a:r>
          </a:p>
          <a:p>
            <a:pPr lvl="4"/>
            <a:r>
              <a:rPr kumimoji="1" lang="zh-TW" altLang="en-US" dirty="0"/>
              <a:t>第五層</a:t>
            </a:r>
          </a:p>
        </p:txBody>
      </p:sp>
      <p:sp>
        <p:nvSpPr>
          <p:cNvPr id="7" name="文字方塊 6">
            <a:extLst>
              <a:ext uri="{FF2B5EF4-FFF2-40B4-BE49-F238E27FC236}">
                <a16:creationId xmlns:a16="http://schemas.microsoft.com/office/drawing/2014/main" id="{F7FDB24F-1125-6E4C-8D80-7E52A5D4DEE8}"/>
              </a:ext>
            </a:extLst>
          </p:cNvPr>
          <p:cNvSpPr txBox="1"/>
          <p:nvPr userDrawn="1"/>
        </p:nvSpPr>
        <p:spPr>
          <a:xfrm>
            <a:off x="9110546" y="6356350"/>
            <a:ext cx="2243254" cy="369332"/>
          </a:xfrm>
          <a:prstGeom prst="rect">
            <a:avLst/>
          </a:prstGeom>
          <a:noFill/>
        </p:spPr>
        <p:txBody>
          <a:bodyPr wrap="square" rtlCol="0">
            <a:spAutoFit/>
          </a:bodyPr>
          <a:lstStyle/>
          <a:p>
            <a:pPr algn="r"/>
            <a:fld id="{0BD542A3-F8C0-B840-81BE-178D77014D2C}" type="slidenum">
              <a:rPr kumimoji="1" lang="zh-TW" altLang="en-US" b="0" i="0" smtClean="0">
                <a:solidFill>
                  <a:schemeClr val="bg2">
                    <a:lumMod val="25000"/>
                  </a:schemeClr>
                </a:solidFill>
                <a:ea typeface="Microsoft YaHei Light" panose="020B0502040204020203" pitchFamily="34" charset="-122"/>
              </a:rPr>
              <a:pPr algn="r"/>
              <a:t>‹#›</a:t>
            </a:fld>
            <a:endParaRPr kumimoji="1" lang="zh-TW" altLang="en-US" b="0" i="0" dirty="0">
              <a:solidFill>
                <a:schemeClr val="bg2">
                  <a:lumMod val="25000"/>
                </a:schemeClr>
              </a:solidFill>
              <a:ea typeface="Microsoft YaHei Light" panose="020B0502040204020203" pitchFamily="34" charset="-122"/>
            </a:endParaRPr>
          </a:p>
        </p:txBody>
      </p:sp>
    </p:spTree>
    <p:extLst>
      <p:ext uri="{BB962C8B-B14F-4D97-AF65-F5344CB8AC3E}">
        <p14:creationId xmlns:p14="http://schemas.microsoft.com/office/powerpoint/2010/main" val="180544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kumimoji="1" lang="zh-TW" altLang="en-US" dirty="0"/>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Tree>
    <p:extLst>
      <p:ext uri="{BB962C8B-B14F-4D97-AF65-F5344CB8AC3E}">
        <p14:creationId xmlns:p14="http://schemas.microsoft.com/office/powerpoint/2010/main" val="144182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Tree>
    <p:extLst>
      <p:ext uri="{BB962C8B-B14F-4D97-AF65-F5344CB8AC3E}">
        <p14:creationId xmlns:p14="http://schemas.microsoft.com/office/powerpoint/2010/main" val="63084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Tree>
    <p:extLst>
      <p:ext uri="{BB962C8B-B14F-4D97-AF65-F5344CB8AC3E}">
        <p14:creationId xmlns:p14="http://schemas.microsoft.com/office/powerpoint/2010/main" val="56664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Tree>
    <p:extLst>
      <p:ext uri="{BB962C8B-B14F-4D97-AF65-F5344CB8AC3E}">
        <p14:creationId xmlns:p14="http://schemas.microsoft.com/office/powerpoint/2010/main" val="169202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Tree>
    <p:extLst>
      <p:ext uri="{BB962C8B-B14F-4D97-AF65-F5344CB8AC3E}">
        <p14:creationId xmlns:p14="http://schemas.microsoft.com/office/powerpoint/2010/main" val="100445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Tree>
    <p:extLst>
      <p:ext uri="{BB962C8B-B14F-4D97-AF65-F5344CB8AC3E}">
        <p14:creationId xmlns:p14="http://schemas.microsoft.com/office/powerpoint/2010/main" val="58758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kumimoji="1" lang="zh-TW" altLang="en-US" dirty="0"/>
              <a:t>按一下以編輯母片文字樣式</a:t>
            </a:r>
          </a:p>
          <a:p>
            <a:pPr lvl="1"/>
            <a:r>
              <a:rPr kumimoji="1" lang="zh-TW" altLang="en-US" dirty="0"/>
              <a:t>第二層</a:t>
            </a:r>
          </a:p>
          <a:p>
            <a:pPr lvl="2"/>
            <a:r>
              <a:rPr kumimoji="1" lang="zh-TW" altLang="en-US" dirty="0"/>
              <a:t>第三層</a:t>
            </a:r>
          </a:p>
          <a:p>
            <a:pPr lvl="3"/>
            <a:r>
              <a:rPr kumimoji="1" lang="zh-TW" altLang="en-US" dirty="0"/>
              <a:t>第四層</a:t>
            </a:r>
          </a:p>
          <a:p>
            <a:pPr lvl="4"/>
            <a:r>
              <a:rPr kumimoji="1" lang="zh-TW" altLang="en-US" dirty="0"/>
              <a:t>第五層</a:t>
            </a:r>
          </a:p>
        </p:txBody>
      </p:sp>
      <p:sp>
        <p:nvSpPr>
          <p:cNvPr id="8" name="文字方塊 7">
            <a:extLst>
              <a:ext uri="{FF2B5EF4-FFF2-40B4-BE49-F238E27FC236}">
                <a16:creationId xmlns:a16="http://schemas.microsoft.com/office/drawing/2014/main" id="{5C02FDF4-5FA2-6549-831E-4596435BDC97}"/>
              </a:ext>
            </a:extLst>
          </p:cNvPr>
          <p:cNvSpPr txBox="1"/>
          <p:nvPr userDrawn="1"/>
        </p:nvSpPr>
        <p:spPr>
          <a:xfrm>
            <a:off x="3846576" y="6308079"/>
            <a:ext cx="449884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b="0" i="0" dirty="0">
                <a:solidFill>
                  <a:schemeClr val="tx1">
                    <a:lumMod val="50000"/>
                    <a:lumOff val="50000"/>
                  </a:schemeClr>
                </a:solidFill>
                <a:ea typeface="Microsoft YaHei Light" panose="020B0502040204020203" pitchFamily="34" charset="-122"/>
              </a:rPr>
              <a:t>創作共用</a:t>
            </a:r>
            <a:r>
              <a:rPr lang="en-US" altLang="zh-TW" sz="1200" b="0" i="0" dirty="0">
                <a:solidFill>
                  <a:schemeClr val="tx1">
                    <a:lumMod val="50000"/>
                    <a:lumOff val="50000"/>
                  </a:schemeClr>
                </a:solidFill>
                <a:ea typeface="Microsoft YaHei Light" panose="020B0502040204020203" pitchFamily="34" charset="-122"/>
              </a:rPr>
              <a:t>-</a:t>
            </a:r>
            <a:r>
              <a:rPr lang="zh-TW" altLang="en-US" sz="1200" b="0" i="0" dirty="0">
                <a:solidFill>
                  <a:schemeClr val="tx1">
                    <a:lumMod val="50000"/>
                    <a:lumOff val="50000"/>
                  </a:schemeClr>
                </a:solidFill>
                <a:ea typeface="Microsoft YaHei Light" panose="020B0502040204020203" pitchFamily="34" charset="-122"/>
              </a:rPr>
              <a:t>姓名   標示</a:t>
            </a:r>
            <a:r>
              <a:rPr lang="en-US" altLang="zh-TW" sz="1200" b="0" i="0" dirty="0">
                <a:solidFill>
                  <a:schemeClr val="tx1">
                    <a:lumMod val="50000"/>
                    <a:lumOff val="50000"/>
                  </a:schemeClr>
                </a:solidFill>
                <a:ea typeface="Microsoft YaHei Light" panose="020B0502040204020203" pitchFamily="34" charset="-122"/>
              </a:rPr>
              <a:t>-</a:t>
            </a:r>
            <a:r>
              <a:rPr lang="zh-TW" altLang="en-US" sz="1200" b="0" i="0" dirty="0">
                <a:solidFill>
                  <a:schemeClr val="tx1">
                    <a:lumMod val="50000"/>
                    <a:lumOff val="50000"/>
                  </a:schemeClr>
                </a:solidFill>
                <a:ea typeface="Microsoft YaHei Light" panose="020B0502040204020203" pitchFamily="34" charset="-122"/>
              </a:rPr>
              <a:t>非商業性</a:t>
            </a:r>
            <a:r>
              <a:rPr lang="en-US" altLang="zh-TW" sz="1200" b="0" i="0" dirty="0">
                <a:solidFill>
                  <a:schemeClr val="tx1">
                    <a:lumMod val="50000"/>
                    <a:lumOff val="50000"/>
                  </a:schemeClr>
                </a:solidFill>
                <a:ea typeface="Microsoft YaHei Light" panose="020B0502040204020203" pitchFamily="34" charset="-122"/>
              </a:rPr>
              <a:t>-</a:t>
            </a:r>
            <a:r>
              <a:rPr lang="zh-TW" altLang="en-US" sz="1200" b="0" i="0" dirty="0">
                <a:solidFill>
                  <a:schemeClr val="tx1">
                    <a:lumMod val="50000"/>
                    <a:lumOff val="50000"/>
                  </a:schemeClr>
                </a:solidFill>
                <a:ea typeface="Microsoft YaHei Light" panose="020B0502040204020203" pitchFamily="34" charset="-122"/>
              </a:rPr>
              <a:t>相同方式分享</a:t>
            </a:r>
            <a:endParaRPr kumimoji="1" lang="zh-TW" altLang="en-US" sz="1200" b="0" i="0" dirty="0">
              <a:solidFill>
                <a:schemeClr val="tx1">
                  <a:lumMod val="50000"/>
                  <a:lumOff val="50000"/>
                </a:schemeClr>
              </a:solidFill>
              <a:ea typeface="Microsoft YaHei Light" panose="020B0502040204020203" pitchFamily="34" charset="-122"/>
            </a:endParaRPr>
          </a:p>
          <a:p>
            <a:pPr algn="ctr"/>
            <a:r>
              <a:rPr kumimoji="1" lang="en-US" altLang="zh-TW" sz="1200" b="0" i="0" dirty="0">
                <a:solidFill>
                  <a:schemeClr val="tx1">
                    <a:lumMod val="50000"/>
                    <a:lumOff val="50000"/>
                  </a:schemeClr>
                </a:solidFill>
                <a:ea typeface="Microsoft YaHei Light" panose="020B0502040204020203" pitchFamily="34" charset="-122"/>
              </a:rPr>
              <a:t>CC-BY-NC-SA</a:t>
            </a:r>
            <a:endParaRPr kumimoji="1" lang="zh-TW" altLang="en-US" sz="1200" b="0" i="0" dirty="0">
              <a:solidFill>
                <a:schemeClr val="tx1">
                  <a:lumMod val="50000"/>
                  <a:lumOff val="50000"/>
                </a:schemeClr>
              </a:solidFill>
              <a:ea typeface="Microsoft YaHei Light" panose="020B0502040204020203" pitchFamily="34" charset="-122"/>
            </a:endParaRPr>
          </a:p>
        </p:txBody>
      </p:sp>
      <p:sp>
        <p:nvSpPr>
          <p:cNvPr id="9" name="文字方塊 8">
            <a:extLst>
              <a:ext uri="{FF2B5EF4-FFF2-40B4-BE49-F238E27FC236}">
                <a16:creationId xmlns:a16="http://schemas.microsoft.com/office/drawing/2014/main" id="{2E801100-9E2E-EA4A-9A67-5343332D3EF0}"/>
              </a:ext>
            </a:extLst>
          </p:cNvPr>
          <p:cNvSpPr txBox="1"/>
          <p:nvPr userDrawn="1"/>
        </p:nvSpPr>
        <p:spPr>
          <a:xfrm>
            <a:off x="629963" y="6424410"/>
            <a:ext cx="22920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dirty="0">
                <a:solidFill>
                  <a:schemeClr val="tx1">
                    <a:lumMod val="50000"/>
                    <a:lumOff val="50000"/>
                  </a:schemeClr>
                </a:solidFill>
                <a:ea typeface="Microsoft YaHei Light" panose="020B0502040204020203" pitchFamily="34" charset="-122"/>
              </a:rPr>
              <a:t>中正大學</a:t>
            </a:r>
            <a:r>
              <a:rPr kumimoji="1" lang="zh-TW" altLang="en-US" sz="1200" b="0" i="0" dirty="0">
                <a:solidFill>
                  <a:schemeClr val="tx1">
                    <a:lumMod val="50000"/>
                    <a:lumOff val="50000"/>
                  </a:schemeClr>
                </a:solidFill>
                <a:ea typeface="Microsoft YaHei Light" panose="020B0502040204020203" pitchFamily="34" charset="-122"/>
              </a:rPr>
              <a:t> </a:t>
            </a:r>
            <a:r>
              <a:rPr kumimoji="1" lang="en-US" altLang="zh-TW" sz="1200" b="0" i="0" dirty="0">
                <a:solidFill>
                  <a:schemeClr val="tx1">
                    <a:lumMod val="50000"/>
                    <a:lumOff val="50000"/>
                  </a:schemeClr>
                </a:solidFill>
                <a:ea typeface="Microsoft YaHei Light" panose="020B0502040204020203" pitchFamily="34" charset="-122"/>
              </a:rPr>
              <a:t>– </a:t>
            </a:r>
            <a:r>
              <a:rPr kumimoji="1" lang="zh-CN" altLang="en-US" sz="1200" b="0" i="0" dirty="0">
                <a:solidFill>
                  <a:schemeClr val="tx1">
                    <a:lumMod val="50000"/>
                    <a:lumOff val="50000"/>
                  </a:schemeClr>
                </a:solidFill>
                <a:ea typeface="Microsoft YaHei Light" panose="020B0502040204020203" pitchFamily="34" charset="-122"/>
              </a:rPr>
              <a:t>羅習五</a:t>
            </a:r>
            <a:endParaRPr kumimoji="1" lang="zh-TW" altLang="en-US" sz="1200" b="0" i="0" dirty="0">
              <a:solidFill>
                <a:schemeClr val="tx1">
                  <a:lumMod val="50000"/>
                  <a:lumOff val="50000"/>
                </a:schemeClr>
              </a:solidFill>
              <a:ea typeface="Microsoft YaHei Light" panose="020B0502040204020203" pitchFamily="34" charset="-122"/>
            </a:endParaRPr>
          </a:p>
        </p:txBody>
      </p:sp>
      <p:sp>
        <p:nvSpPr>
          <p:cNvPr id="10" name="文字方塊 9">
            <a:extLst>
              <a:ext uri="{FF2B5EF4-FFF2-40B4-BE49-F238E27FC236}">
                <a16:creationId xmlns:a16="http://schemas.microsoft.com/office/drawing/2014/main" id="{80ED4327-E689-C34A-B8B5-61E7E87F62CB}"/>
              </a:ext>
            </a:extLst>
          </p:cNvPr>
          <p:cNvSpPr txBox="1"/>
          <p:nvPr userDrawn="1"/>
        </p:nvSpPr>
        <p:spPr>
          <a:xfrm>
            <a:off x="9110546" y="6356350"/>
            <a:ext cx="2243254" cy="369332"/>
          </a:xfrm>
          <a:prstGeom prst="rect">
            <a:avLst/>
          </a:prstGeom>
          <a:noFill/>
        </p:spPr>
        <p:txBody>
          <a:bodyPr wrap="square" rtlCol="0">
            <a:spAutoFit/>
          </a:bodyPr>
          <a:lstStyle/>
          <a:p>
            <a:pPr algn="r"/>
            <a:fld id="{0BD542A3-F8C0-B840-81BE-178D77014D2C}" type="slidenum">
              <a:rPr kumimoji="1" lang="zh-TW" altLang="en-US" b="0" i="0" smtClean="0">
                <a:solidFill>
                  <a:schemeClr val="bg2">
                    <a:lumMod val="25000"/>
                  </a:schemeClr>
                </a:solidFill>
                <a:ea typeface="Microsoft YaHei Light" panose="020B0502040204020203" pitchFamily="34" charset="-122"/>
              </a:rPr>
              <a:pPr algn="r"/>
              <a:t>‹#›</a:t>
            </a:fld>
            <a:endParaRPr kumimoji="1" lang="zh-TW" altLang="en-US" b="0" i="0" dirty="0">
              <a:solidFill>
                <a:schemeClr val="bg2">
                  <a:lumMod val="25000"/>
                </a:schemeClr>
              </a:solidFill>
              <a:ea typeface="Microsoft YaHei Light" panose="020B0502040204020203" pitchFamily="34" charset="-122"/>
            </a:endParaRPr>
          </a:p>
        </p:txBody>
      </p:sp>
    </p:spTree>
    <p:extLst>
      <p:ext uri="{BB962C8B-B14F-4D97-AF65-F5344CB8AC3E}">
        <p14:creationId xmlns:p14="http://schemas.microsoft.com/office/powerpoint/2010/main" val="2069746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b="0" i="0" kern="1200">
          <a:solidFill>
            <a:schemeClr val="tx1"/>
          </a:solidFill>
          <a:latin typeface="Microsoft YaHei Light" panose="020B0502040204020203" pitchFamily="34" charset="-122"/>
          <a:ea typeface="Microsoft YaHei Light" panose="020B0502040204020203" pitchFamily="34" charset="-122"/>
          <a:cs typeface="+mj-cs"/>
        </a:defRPr>
      </a:lvl1pPr>
    </p:titleStyle>
    <p:bodyStyle>
      <a:lvl1pPr marL="457200" indent="-457200" algn="l" defTabSz="914400" rtl="0" eaLnBrk="1" latinLnBrk="0" hangingPunct="1">
        <a:lnSpc>
          <a:spcPct val="90000"/>
        </a:lnSpc>
        <a:spcBef>
          <a:spcPts val="1000"/>
        </a:spcBef>
        <a:buFontTx/>
        <a:buBlip>
          <a:blip r:embed="rId13"/>
        </a:buBlip>
        <a:defRPr sz="2800" b="0" i="0" kern="1200">
          <a:solidFill>
            <a:schemeClr val="accent5">
              <a:lumMod val="50000"/>
            </a:schemeClr>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Tx/>
        <a:buBlip>
          <a:blip r:embed="rId14"/>
        </a:buBlip>
        <a:defRPr sz="2400" b="0" i="0" kern="1200">
          <a:solidFill>
            <a:schemeClr val="accent6">
              <a:lumMod val="50000"/>
            </a:schemeClr>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Tx/>
        <a:buBlip>
          <a:blip r:embed="rId15"/>
        </a:buBlip>
        <a:defRPr sz="2000" b="0" i="0" kern="1200">
          <a:solidFill>
            <a:srgbClr val="7030A0"/>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Tx/>
        <a:buBlip>
          <a:blip r:embed="rId16"/>
        </a:buBlip>
        <a:defRPr sz="1800" b="0" i="0" kern="1200">
          <a:solidFill>
            <a:schemeClr val="accent2">
              <a:lumMod val="50000"/>
            </a:schemeClr>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System V IPC</a:t>
            </a:r>
            <a:endParaRPr kumimoji="1" lang="zh-TW" altLang="en-US" dirty="0"/>
          </a:p>
        </p:txBody>
      </p:sp>
      <p:sp>
        <p:nvSpPr>
          <p:cNvPr id="3" name="副標題 2"/>
          <p:cNvSpPr>
            <a:spLocks noGrp="1"/>
          </p:cNvSpPr>
          <p:nvPr>
            <p:ph type="subTitle" idx="1"/>
          </p:nvPr>
        </p:nvSpPr>
        <p:spPr/>
        <p:txBody>
          <a:bodyPr/>
          <a:lstStyle/>
          <a:p>
            <a:r>
              <a:rPr kumimoji="1" lang="zh-CN" altLang="en-US" dirty="0"/>
              <a:t>中正大學，作業系統實驗室</a:t>
            </a:r>
            <a:endParaRPr kumimoji="1" lang="en-US" altLang="zh-TW" dirty="0"/>
          </a:p>
          <a:p>
            <a:r>
              <a:rPr kumimoji="1" lang="zh-TW" altLang="en-US" dirty="0"/>
              <a:t>羅習五</a:t>
            </a:r>
            <a:r>
              <a:rPr kumimoji="1" lang="zh-Hant" altLang="en-US" dirty="0"/>
              <a:t> 陽春副教授</a:t>
            </a:r>
            <a:endParaRPr kumimoji="1" lang="zh-TW" altLang="en-US"/>
          </a:p>
          <a:p>
            <a:endParaRPr kumimoji="1" lang="zh-TW" altLang="en-US"/>
          </a:p>
        </p:txBody>
      </p:sp>
    </p:spTree>
    <p:extLst>
      <p:ext uri="{BB962C8B-B14F-4D97-AF65-F5344CB8AC3E}">
        <p14:creationId xmlns:p14="http://schemas.microsoft.com/office/powerpoint/2010/main" val="352111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Permission Structure (Linux)</a:t>
            </a:r>
            <a:endParaRPr kumimoji="1" lang="zh-TW" altLang="en-US" dirty="0"/>
          </a:p>
        </p:txBody>
      </p:sp>
      <p:sp>
        <p:nvSpPr>
          <p:cNvPr id="3" name="內容版面配置區 2"/>
          <p:cNvSpPr>
            <a:spLocks noGrp="1"/>
          </p:cNvSpPr>
          <p:nvPr>
            <p:ph idx="1"/>
          </p:nvPr>
        </p:nvSpPr>
        <p:spPr/>
        <p:txBody>
          <a:bodyPr/>
          <a:lstStyle/>
          <a:p>
            <a:r>
              <a:rPr lang="en-US" altLang="zh-TW" dirty="0"/>
              <a:t>we can modify the </a:t>
            </a:r>
            <a:r>
              <a:rPr lang="en-US" altLang="zh-TW" dirty="0" err="1"/>
              <a:t>uid</a:t>
            </a:r>
            <a:r>
              <a:rPr lang="en-US" altLang="zh-TW" dirty="0"/>
              <a:t>, </a:t>
            </a:r>
            <a:r>
              <a:rPr lang="en-US" altLang="zh-TW" dirty="0" err="1"/>
              <a:t>gid</a:t>
            </a:r>
            <a:r>
              <a:rPr lang="en-US" altLang="zh-TW" dirty="0"/>
              <a:t>, and mode fields by calling </a:t>
            </a:r>
            <a:r>
              <a:rPr lang="en-US" altLang="zh-TW" dirty="0" err="1"/>
              <a:t>msgctl</a:t>
            </a:r>
            <a:r>
              <a:rPr lang="en-US" altLang="zh-TW" dirty="0"/>
              <a:t>, </a:t>
            </a:r>
            <a:r>
              <a:rPr lang="en-US" altLang="zh-TW" dirty="0" err="1"/>
              <a:t>semctl</a:t>
            </a:r>
            <a:r>
              <a:rPr lang="en-US" altLang="zh-TW" dirty="0"/>
              <a:t>, or </a:t>
            </a:r>
            <a:r>
              <a:rPr lang="en-US" altLang="zh-TW" dirty="0" err="1"/>
              <a:t>shmctl</a:t>
            </a:r>
            <a:r>
              <a:rPr lang="en-US" altLang="zh-TW" dirty="0"/>
              <a:t>.</a:t>
            </a:r>
          </a:p>
          <a:p>
            <a:r>
              <a:rPr lang="en-US" altLang="zh-TW" dirty="0"/>
              <a:t>To change these values, the calling process must be either the creator of the IPC structure or the </a:t>
            </a:r>
            <a:r>
              <a:rPr lang="en-US" altLang="zh-TW" dirty="0" err="1"/>
              <a:t>superuser</a:t>
            </a:r>
            <a:r>
              <a:rPr lang="en-US" altLang="zh-TW" dirty="0"/>
              <a:t>.</a:t>
            </a:r>
          </a:p>
          <a:p>
            <a:r>
              <a:rPr lang="en-US" altLang="zh-TW" dirty="0"/>
              <a:t>Changing these fields is similar to calling </a:t>
            </a:r>
            <a:r>
              <a:rPr lang="en-US" altLang="zh-TW" dirty="0" err="1"/>
              <a:t>chown</a:t>
            </a:r>
            <a:r>
              <a:rPr lang="en-US" altLang="zh-TW" dirty="0"/>
              <a:t> or </a:t>
            </a:r>
            <a:r>
              <a:rPr lang="en-US" altLang="zh-TW" dirty="0" err="1"/>
              <a:t>chmod</a:t>
            </a:r>
            <a:r>
              <a:rPr lang="en-US" altLang="zh-TW" dirty="0"/>
              <a:t> for a file.</a:t>
            </a:r>
          </a:p>
          <a:p>
            <a:r>
              <a:rPr kumimoji="1" lang="en-US" altLang="zh-TW" dirty="0"/>
              <a:t>mode</a:t>
            </a:r>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165600"/>
            <a:ext cx="3048000" cy="2692400"/>
          </a:xfrm>
          <a:prstGeom prst="rect">
            <a:avLst/>
          </a:prstGeom>
        </p:spPr>
      </p:pic>
    </p:spTree>
    <p:extLst>
      <p:ext uri="{BB962C8B-B14F-4D97-AF65-F5344CB8AC3E}">
        <p14:creationId xmlns:p14="http://schemas.microsoft.com/office/powerpoint/2010/main" val="178799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a:t>message queue</a:t>
            </a:r>
            <a:endParaRPr kumimoji="1" lang="zh-TW" altLang="en-US" dirty="0"/>
          </a:p>
        </p:txBody>
      </p:sp>
      <p:sp>
        <p:nvSpPr>
          <p:cNvPr id="5" name="文字版面配置區 4"/>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154838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Message Queues</a:t>
            </a:r>
            <a:endParaRPr kumimoji="1" lang="zh-TW" altLang="en-US" dirty="0"/>
          </a:p>
        </p:txBody>
      </p:sp>
      <p:sp>
        <p:nvSpPr>
          <p:cNvPr id="3" name="內容版面配置區 2"/>
          <p:cNvSpPr>
            <a:spLocks noGrp="1"/>
          </p:cNvSpPr>
          <p:nvPr>
            <p:ph idx="1"/>
          </p:nvPr>
        </p:nvSpPr>
        <p:spPr/>
        <p:txBody>
          <a:bodyPr/>
          <a:lstStyle/>
          <a:p>
            <a:r>
              <a:rPr kumimoji="1" lang="en-US" altLang="zh-TW" dirty="0"/>
              <a:t>Linked list of messages</a:t>
            </a:r>
          </a:p>
          <a:p>
            <a:r>
              <a:rPr kumimoji="1" lang="en-US" altLang="zh-TW" dirty="0"/>
              <a:t>Stored in kernel</a:t>
            </a:r>
          </a:p>
          <a:p>
            <a:r>
              <a:rPr kumimoji="1" lang="en-US" altLang="zh-TW" dirty="0"/>
              <a:t>Identified by message queue identifier</a:t>
            </a:r>
          </a:p>
          <a:p>
            <a:r>
              <a:rPr kumimoji="1" lang="en-US" altLang="zh-TW" dirty="0" err="1"/>
              <a:t>msgget</a:t>
            </a:r>
            <a:r>
              <a:rPr kumimoji="1" lang="en-US" altLang="zh-TW" dirty="0"/>
              <a:t>: create new or open existing queue</a:t>
            </a:r>
          </a:p>
          <a:p>
            <a:r>
              <a:rPr kumimoji="1" lang="en-US" altLang="zh-TW" dirty="0" err="1"/>
              <a:t>msgsnd</a:t>
            </a:r>
            <a:r>
              <a:rPr kumimoji="1" lang="en-US" altLang="zh-TW" dirty="0"/>
              <a:t>: send a </a:t>
            </a:r>
            <a:r>
              <a:rPr kumimoji="1" lang="en-US" altLang="zh-TW" dirty="0" err="1"/>
              <a:t>msg</a:t>
            </a:r>
            <a:r>
              <a:rPr kumimoji="1" lang="en-US" altLang="zh-TW" dirty="0"/>
              <a:t> to the queue</a:t>
            </a:r>
          </a:p>
          <a:p>
            <a:r>
              <a:rPr kumimoji="1" lang="en-US" altLang="zh-TW" dirty="0" err="1"/>
              <a:t>msgrcv</a:t>
            </a:r>
            <a:r>
              <a:rPr kumimoji="1" lang="en-US" altLang="zh-TW" dirty="0"/>
              <a:t>: receive </a:t>
            </a:r>
            <a:r>
              <a:rPr kumimoji="1" lang="en-US" altLang="zh-TW" dirty="0" err="1"/>
              <a:t>msg</a:t>
            </a:r>
            <a:r>
              <a:rPr kumimoji="1" lang="en-US" altLang="zh-TW" dirty="0"/>
              <a:t> from the queue</a:t>
            </a:r>
          </a:p>
          <a:p>
            <a:r>
              <a:rPr kumimoji="1" lang="en-US" altLang="zh-TW" dirty="0"/>
              <a:t>Fetching order: based on type</a:t>
            </a:r>
          </a:p>
        </p:txBody>
      </p:sp>
    </p:spTree>
    <p:extLst>
      <p:ext uri="{BB962C8B-B14F-4D97-AF65-F5344CB8AC3E}">
        <p14:creationId xmlns:p14="http://schemas.microsoft.com/office/powerpoint/2010/main" val="344524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msgget</a:t>
            </a:r>
            <a:r>
              <a:rPr kumimoji="1" lang="en-US" altLang="zh-TW" dirty="0"/>
              <a:t>()</a:t>
            </a:r>
            <a:endParaRPr kumimoji="1" lang="zh-TW" altLang="en-US" dirty="0"/>
          </a:p>
        </p:txBody>
      </p:sp>
      <p:sp>
        <p:nvSpPr>
          <p:cNvPr id="3" name="內容版面配置區 2"/>
          <p:cNvSpPr>
            <a:spLocks noGrp="1"/>
          </p:cNvSpPr>
          <p:nvPr>
            <p:ph idx="1"/>
          </p:nvPr>
        </p:nvSpPr>
        <p:spPr/>
        <p:txBody>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msg.h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msgget</a:t>
            </a:r>
            <a:r>
              <a:rPr lang="en-US" altLang="zh-TW" b="0" dirty="0">
                <a:solidFill>
                  <a:srgbClr val="000000"/>
                </a:solidFill>
                <a:effectLst/>
                <a:latin typeface="Menlo" charset="0"/>
              </a:rPr>
              <a:t>(</a:t>
            </a:r>
            <a:r>
              <a:rPr lang="en-US" altLang="zh-TW" b="0" dirty="0" err="1">
                <a:solidFill>
                  <a:srgbClr val="267F99"/>
                </a:solidFill>
                <a:effectLst/>
                <a:latin typeface="Menlo" charset="0"/>
              </a:rPr>
              <a:t>key_t</a:t>
            </a:r>
            <a:r>
              <a:rPr lang="en-US" altLang="zh-TW" b="0" dirty="0">
                <a:solidFill>
                  <a:srgbClr val="000000"/>
                </a:solidFill>
                <a:effectLst/>
                <a:latin typeface="Menlo" charset="0"/>
              </a:rPr>
              <a:t> key,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msgflg</a:t>
            </a:r>
            <a:r>
              <a:rPr lang="en-US" altLang="zh-TW" b="0" dirty="0">
                <a:solidFill>
                  <a:srgbClr val="000000"/>
                </a:solidFill>
                <a:effectLst/>
                <a:latin typeface="Menlo" charset="0"/>
              </a:rPr>
              <a:t>);</a:t>
            </a:r>
          </a:p>
          <a:p>
            <a:endParaRPr kumimoji="1" lang="zh-TW" altLang="en-US" dirty="0"/>
          </a:p>
        </p:txBody>
      </p:sp>
    </p:spTree>
    <p:extLst>
      <p:ext uri="{BB962C8B-B14F-4D97-AF65-F5344CB8AC3E}">
        <p14:creationId xmlns:p14="http://schemas.microsoft.com/office/powerpoint/2010/main" val="3345502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msgget</a:t>
            </a:r>
            <a:r>
              <a:rPr kumimoji="1" lang="en-US" altLang="zh-TW" dirty="0"/>
              <a:t>()</a:t>
            </a:r>
            <a:endParaRPr kumimoji="1" lang="zh-TW" altLang="en-US" dirty="0"/>
          </a:p>
        </p:txBody>
      </p:sp>
      <p:sp>
        <p:nvSpPr>
          <p:cNvPr id="3" name="內容版面配置區 2"/>
          <p:cNvSpPr>
            <a:spLocks noGrp="1"/>
          </p:cNvSpPr>
          <p:nvPr>
            <p:ph idx="1"/>
          </p:nvPr>
        </p:nvSpPr>
        <p:spPr/>
        <p:txBody>
          <a:bodyPr anchor="ctr"/>
          <a:lstStyle/>
          <a:p>
            <a:pPr>
              <a:lnSpc>
                <a:spcPct val="150000"/>
              </a:lnSpc>
            </a:pPr>
            <a:r>
              <a:rPr kumimoji="1" lang="en-US" altLang="zh-TW" dirty="0"/>
              <a:t>The </a:t>
            </a:r>
            <a:r>
              <a:rPr kumimoji="1" lang="en-US" altLang="zh-TW" dirty="0" err="1"/>
              <a:t>msgget</a:t>
            </a:r>
            <a:r>
              <a:rPr kumimoji="1" lang="en-US" altLang="zh-TW" dirty="0"/>
              <a:t>() system call returns the System V message queue identifier associated with the value of the key argument.</a:t>
            </a:r>
          </a:p>
          <a:p>
            <a:pPr>
              <a:lnSpc>
                <a:spcPct val="150000"/>
              </a:lnSpc>
            </a:pPr>
            <a:r>
              <a:rPr kumimoji="1" lang="en-US" altLang="zh-TW" dirty="0"/>
              <a:t>If </a:t>
            </a:r>
            <a:r>
              <a:rPr kumimoji="1" lang="en-US" altLang="zh-TW" b="1" dirty="0" err="1"/>
              <a:t>msgflg</a:t>
            </a:r>
            <a:r>
              <a:rPr kumimoji="1" lang="en-US" altLang="zh-TW" dirty="0"/>
              <a:t> specifies both IPC_CREAT and IPC_EXCL and a message</a:t>
            </a:r>
            <a:r>
              <a:rPr kumimoji="1" lang="zh-TW" altLang="en-US" dirty="0"/>
              <a:t> </a:t>
            </a:r>
            <a:r>
              <a:rPr kumimoji="1" lang="en-US" altLang="zh-TW" dirty="0"/>
              <a:t>queue already exists for key, then </a:t>
            </a:r>
            <a:r>
              <a:rPr kumimoji="1" lang="en-US" altLang="zh-TW" dirty="0" err="1"/>
              <a:t>msgget</a:t>
            </a:r>
            <a:r>
              <a:rPr kumimoji="1" lang="en-US" altLang="zh-TW" dirty="0"/>
              <a:t>() fails with </a:t>
            </a:r>
            <a:r>
              <a:rPr kumimoji="1" lang="en-US" altLang="zh-TW" dirty="0" err="1"/>
              <a:t>errno</a:t>
            </a:r>
            <a:r>
              <a:rPr kumimoji="1" lang="en-US" altLang="zh-TW" dirty="0"/>
              <a:t> set to</a:t>
            </a:r>
            <a:r>
              <a:rPr kumimoji="1" lang="zh-TW" altLang="en-US" dirty="0"/>
              <a:t> </a:t>
            </a:r>
            <a:r>
              <a:rPr kumimoji="1" lang="en-US" altLang="zh-TW" dirty="0"/>
              <a:t>EEXIST.</a:t>
            </a:r>
            <a:endParaRPr kumimoji="1" lang="zh-TW" altLang="en-US" dirty="0"/>
          </a:p>
        </p:txBody>
      </p:sp>
    </p:spTree>
    <p:extLst>
      <p:ext uri="{BB962C8B-B14F-4D97-AF65-F5344CB8AC3E}">
        <p14:creationId xmlns:p14="http://schemas.microsoft.com/office/powerpoint/2010/main" val="71796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msgctl</a:t>
            </a:r>
            <a:r>
              <a:rPr kumimoji="1" lang="en-US" altLang="zh-TW" dirty="0"/>
              <a:t>()</a:t>
            </a:r>
            <a:endParaRPr kumimoji="1" lang="zh-TW" altLang="en-US" dirty="0"/>
          </a:p>
        </p:txBody>
      </p:sp>
      <p:sp>
        <p:nvSpPr>
          <p:cNvPr id="3" name="內容版面配置區 2"/>
          <p:cNvSpPr>
            <a:spLocks noGrp="1"/>
          </p:cNvSpPr>
          <p:nvPr>
            <p:ph idx="1"/>
          </p:nvPr>
        </p:nvSpPr>
        <p:spPr/>
        <p:txBody>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msg.h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msgctl</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msqid</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cmd</a:t>
            </a:r>
            <a:r>
              <a:rPr lang="en-US" altLang="zh-TW" b="0" dirty="0">
                <a:solidFill>
                  <a:srgbClr val="000000"/>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msqid_ds</a:t>
            </a:r>
            <a:r>
              <a:rPr lang="en-US" altLang="zh-TW" b="0" dirty="0">
                <a:solidFill>
                  <a:srgbClr val="000000"/>
                </a:solidFill>
                <a:effectLst/>
                <a:latin typeface="Menlo" charset="0"/>
              </a:rPr>
              <a:t> *</a:t>
            </a:r>
            <a:r>
              <a:rPr lang="en-US" altLang="zh-TW" b="0" dirty="0" err="1">
                <a:solidFill>
                  <a:srgbClr val="000000"/>
                </a:solidFill>
                <a:effectLst/>
                <a:latin typeface="Menlo" charset="0"/>
              </a:rPr>
              <a:t>buf</a:t>
            </a:r>
            <a:r>
              <a:rPr lang="en-US" altLang="zh-TW" b="0" dirty="0">
                <a:solidFill>
                  <a:srgbClr val="000000"/>
                </a:solidFill>
                <a:effectLst/>
                <a:latin typeface="Menlo" charset="0"/>
              </a:rPr>
              <a:t>);</a:t>
            </a:r>
          </a:p>
          <a:p>
            <a:endParaRPr kumimoji="1" lang="zh-TW" altLang="en-US" dirty="0"/>
          </a:p>
        </p:txBody>
      </p:sp>
    </p:spTree>
    <p:extLst>
      <p:ext uri="{BB962C8B-B14F-4D97-AF65-F5344CB8AC3E}">
        <p14:creationId xmlns:p14="http://schemas.microsoft.com/office/powerpoint/2010/main" val="143528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msgid_ds</a:t>
            </a:r>
            <a:r>
              <a:rPr kumimoji="1" lang="en-US" altLang="zh-TW" dirty="0"/>
              <a:t> (Linux)</a:t>
            </a:r>
            <a:endParaRPr kumimoji="1" lang="zh-TW" altLang="en-US" dirty="0"/>
          </a:p>
        </p:txBody>
      </p:sp>
      <p:sp>
        <p:nvSpPr>
          <p:cNvPr id="3" name="內容版面配置區 2"/>
          <p:cNvSpPr>
            <a:spLocks noGrp="1"/>
          </p:cNvSpPr>
          <p:nvPr>
            <p:ph idx="1"/>
          </p:nvPr>
        </p:nvSpPr>
        <p:spPr/>
        <p:txBody>
          <a:bodyPr>
            <a:normAutofit fontScale="55000" lnSpcReduction="20000"/>
          </a:bodyPr>
          <a:lstStyle/>
          <a:p>
            <a:pPr marL="514350" indent="-514350">
              <a:buFont typeface="+mj-lt"/>
              <a:buAutoNum type="arabicPeriod"/>
            </a:pP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msqid_ds</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0000FF"/>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ipc_perm</a:t>
            </a:r>
            <a:r>
              <a:rPr lang="en-US" altLang="zh-TW" b="0" dirty="0">
                <a:solidFill>
                  <a:srgbClr val="000000"/>
                </a:solidFill>
                <a:effectLst/>
                <a:latin typeface="Menlo" charset="0"/>
              </a:rPr>
              <a:t> </a:t>
            </a:r>
            <a:r>
              <a:rPr lang="en-US" altLang="zh-TW" b="0" dirty="0" err="1">
                <a:solidFill>
                  <a:srgbClr val="000000"/>
                </a:solidFill>
                <a:effectLst/>
                <a:latin typeface="Menlo" charset="0"/>
              </a:rPr>
              <a:t>msg_perm</a:t>
            </a:r>
            <a:r>
              <a:rPr lang="en-US" altLang="zh-TW" b="0" dirty="0">
                <a:solidFill>
                  <a:srgbClr val="000000"/>
                </a:solidFill>
                <a:effectLst/>
                <a:latin typeface="Menlo" charset="0"/>
              </a:rPr>
              <a:t>; </a:t>
            </a:r>
            <a:r>
              <a:rPr lang="en-US" altLang="zh-TW" b="0" dirty="0">
                <a:solidFill>
                  <a:srgbClr val="008000"/>
                </a:solidFill>
                <a:effectLst/>
                <a:latin typeface="Menlo" charset="0"/>
              </a:rPr>
              <a:t>/* Ownership and permissions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msg_stime</a:t>
            </a:r>
            <a:r>
              <a:rPr lang="en-US" altLang="zh-TW" b="0" dirty="0">
                <a:solidFill>
                  <a:srgbClr val="000000"/>
                </a:solidFill>
                <a:effectLst/>
                <a:latin typeface="Menlo" charset="0"/>
              </a:rPr>
              <a:t>; </a:t>
            </a:r>
            <a:r>
              <a:rPr lang="en-US" altLang="zh-TW" b="0" dirty="0">
                <a:solidFill>
                  <a:srgbClr val="008000"/>
                </a:solidFill>
                <a:effectLst/>
                <a:latin typeface="Menlo" charset="0"/>
              </a:rPr>
              <a:t>/* Time of last </a:t>
            </a:r>
            <a:r>
              <a:rPr lang="en-US" altLang="zh-TW" b="0" dirty="0" err="1">
                <a:solidFill>
                  <a:srgbClr val="008000"/>
                </a:solidFill>
                <a:effectLst/>
                <a:latin typeface="Menlo" charset="0"/>
              </a:rPr>
              <a:t>msgsnd</a:t>
            </a:r>
            <a:r>
              <a:rPr lang="en-US" altLang="zh-TW" b="0" dirty="0">
                <a:solidFill>
                  <a:srgbClr val="008000"/>
                </a:solidFill>
                <a:effectLst/>
                <a:latin typeface="Menlo" charset="0"/>
              </a:rPr>
              <a:t>(2)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msg_rtime</a:t>
            </a:r>
            <a:r>
              <a:rPr lang="en-US" altLang="zh-TW" b="0" dirty="0">
                <a:solidFill>
                  <a:srgbClr val="000000"/>
                </a:solidFill>
                <a:effectLst/>
                <a:latin typeface="Menlo" charset="0"/>
              </a:rPr>
              <a:t>; </a:t>
            </a:r>
            <a:r>
              <a:rPr lang="en-US" altLang="zh-TW" b="0" dirty="0">
                <a:solidFill>
                  <a:srgbClr val="008000"/>
                </a:solidFill>
                <a:effectLst/>
                <a:latin typeface="Menlo" charset="0"/>
              </a:rPr>
              <a:t>/* Time of last </a:t>
            </a:r>
            <a:r>
              <a:rPr lang="en-US" altLang="zh-TW" b="0" dirty="0" err="1">
                <a:solidFill>
                  <a:srgbClr val="008000"/>
                </a:solidFill>
                <a:effectLst/>
                <a:latin typeface="Menlo" charset="0"/>
              </a:rPr>
              <a:t>msgrcv</a:t>
            </a:r>
            <a:r>
              <a:rPr lang="en-US" altLang="zh-TW" b="0" dirty="0">
                <a:solidFill>
                  <a:srgbClr val="008000"/>
                </a:solidFill>
                <a:effectLst/>
                <a:latin typeface="Menlo" charset="0"/>
              </a:rPr>
              <a:t>(2)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msg_ctime</a:t>
            </a:r>
            <a:r>
              <a:rPr lang="en-US" altLang="zh-TW" b="0" dirty="0">
                <a:solidFill>
                  <a:srgbClr val="000000"/>
                </a:solidFill>
                <a:effectLst/>
                <a:latin typeface="Menlo" charset="0"/>
              </a:rPr>
              <a:t>; </a:t>
            </a:r>
            <a:r>
              <a:rPr lang="en-US" altLang="zh-TW" b="0" dirty="0">
                <a:solidFill>
                  <a:srgbClr val="008000"/>
                </a:solidFill>
                <a:effectLst/>
                <a:latin typeface="Menlo" charset="0"/>
              </a:rPr>
              <a:t>/* Time of last change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 __</a:t>
            </a:r>
            <a:r>
              <a:rPr lang="en-US" altLang="zh-TW" b="0" dirty="0" err="1">
                <a:solidFill>
                  <a:srgbClr val="000000"/>
                </a:solidFill>
                <a:effectLst/>
                <a:latin typeface="Menlo" charset="0"/>
              </a:rPr>
              <a:t>msg_cbytes</a:t>
            </a:r>
            <a:r>
              <a:rPr lang="en-US" altLang="zh-TW" b="0" dirty="0">
                <a:solidFill>
                  <a:srgbClr val="000000"/>
                </a:solidFill>
                <a:effectLst/>
                <a:latin typeface="Menlo" charset="0"/>
              </a:rPr>
              <a:t>; </a:t>
            </a:r>
            <a:r>
              <a:rPr lang="en-US" altLang="zh-TW" b="0" dirty="0">
                <a:solidFill>
                  <a:srgbClr val="008000"/>
                </a:solidFill>
                <a:effectLst/>
                <a:latin typeface="Menlo" charset="0"/>
              </a:rPr>
              <a:t>/* Current number of bytes in</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8000"/>
                </a:solidFill>
                <a:effectLst/>
                <a:latin typeface="Menlo" charset="0"/>
              </a:rPr>
              <a:t>    queue (nonstandard)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msgqnum_t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msg_qnum</a:t>
            </a:r>
            <a:r>
              <a:rPr lang="en-US" altLang="zh-TW" b="0" dirty="0">
                <a:solidFill>
                  <a:srgbClr val="000000"/>
                </a:solidFill>
                <a:effectLst/>
                <a:latin typeface="Menlo" charset="0"/>
              </a:rPr>
              <a:t>; </a:t>
            </a:r>
            <a:r>
              <a:rPr lang="en-US" altLang="zh-TW" b="0" dirty="0">
                <a:solidFill>
                  <a:srgbClr val="008000"/>
                </a:solidFill>
                <a:effectLst/>
                <a:latin typeface="Menlo" charset="0"/>
              </a:rPr>
              <a:t>/* Current number of messages</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8000"/>
                </a:solidFill>
                <a:effectLst/>
                <a:latin typeface="Menlo" charset="0"/>
              </a:rPr>
              <a:t>     in queue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msglen_t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msg_qbytes</a:t>
            </a:r>
            <a:r>
              <a:rPr lang="en-US" altLang="zh-TW" b="0" dirty="0">
                <a:solidFill>
                  <a:srgbClr val="000000"/>
                </a:solidFill>
                <a:effectLst/>
                <a:latin typeface="Menlo" charset="0"/>
              </a:rPr>
              <a:t>; </a:t>
            </a:r>
            <a:r>
              <a:rPr lang="en-US" altLang="zh-TW" b="0" dirty="0">
                <a:solidFill>
                  <a:srgbClr val="008000"/>
                </a:solidFill>
                <a:effectLst/>
                <a:latin typeface="Menlo" charset="0"/>
              </a:rPr>
              <a:t>/* Maximum number of bytes</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8000"/>
                </a:solidFill>
                <a:effectLst/>
                <a:latin typeface="Menlo" charset="0"/>
              </a:rPr>
              <a:t>     allowed in queue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pid_t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msg_lspid</a:t>
            </a:r>
            <a:r>
              <a:rPr lang="en-US" altLang="zh-TW" b="0" dirty="0">
                <a:solidFill>
                  <a:srgbClr val="000000"/>
                </a:solidFill>
                <a:effectLst/>
                <a:latin typeface="Menlo" charset="0"/>
              </a:rPr>
              <a:t>; </a:t>
            </a:r>
            <a:r>
              <a:rPr lang="en-US" altLang="zh-TW" b="0" dirty="0">
                <a:solidFill>
                  <a:srgbClr val="008000"/>
                </a:solidFill>
                <a:effectLst/>
                <a:latin typeface="Menlo" charset="0"/>
              </a:rPr>
              <a:t>/* PID of last </a:t>
            </a:r>
            <a:r>
              <a:rPr lang="en-US" altLang="zh-TW" b="0" dirty="0" err="1">
                <a:solidFill>
                  <a:srgbClr val="008000"/>
                </a:solidFill>
                <a:effectLst/>
                <a:latin typeface="Menlo" charset="0"/>
              </a:rPr>
              <a:t>msgsnd</a:t>
            </a:r>
            <a:r>
              <a:rPr lang="en-US" altLang="zh-TW" b="0" dirty="0">
                <a:solidFill>
                  <a:srgbClr val="008000"/>
                </a:solidFill>
                <a:effectLst/>
                <a:latin typeface="Menlo" charset="0"/>
              </a:rPr>
              <a:t>(2)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pid_t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msg_lrpid</a:t>
            </a:r>
            <a:r>
              <a:rPr lang="en-US" altLang="zh-TW" b="0" dirty="0">
                <a:solidFill>
                  <a:srgbClr val="000000"/>
                </a:solidFill>
                <a:effectLst/>
                <a:latin typeface="Menlo" charset="0"/>
              </a:rPr>
              <a:t>; </a:t>
            </a:r>
            <a:r>
              <a:rPr lang="en-US" altLang="zh-TW" b="0" dirty="0">
                <a:solidFill>
                  <a:srgbClr val="008000"/>
                </a:solidFill>
                <a:effectLst/>
                <a:latin typeface="Menlo" charset="0"/>
              </a:rPr>
              <a:t>/* PID of last </a:t>
            </a:r>
            <a:r>
              <a:rPr lang="en-US" altLang="zh-TW" b="0" dirty="0" err="1">
                <a:solidFill>
                  <a:srgbClr val="008000"/>
                </a:solidFill>
                <a:effectLst/>
                <a:latin typeface="Menlo" charset="0"/>
              </a:rPr>
              <a:t>msgrcv</a:t>
            </a:r>
            <a:r>
              <a:rPr lang="en-US" altLang="zh-TW" b="0" dirty="0">
                <a:solidFill>
                  <a:srgbClr val="008000"/>
                </a:solidFill>
                <a:effectLst/>
                <a:latin typeface="Menlo" charset="0"/>
              </a:rPr>
              <a:t>(2)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00"/>
                </a:solidFill>
                <a:effectLst/>
                <a:latin typeface="Menlo"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373909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msgctl</a:t>
            </a:r>
            <a:r>
              <a:rPr kumimoji="1" lang="en-US" altLang="zh-TW" dirty="0"/>
              <a:t>()</a:t>
            </a:r>
            <a:endParaRPr kumimoji="1" lang="zh-TW" altLang="en-US" dirty="0"/>
          </a:p>
        </p:txBody>
      </p:sp>
      <p:graphicFrame>
        <p:nvGraphicFramePr>
          <p:cNvPr id="4" name="內容版面配置區 3"/>
          <p:cNvGraphicFramePr>
            <a:graphicFrameLocks noGrp="1"/>
          </p:cNvGraphicFramePr>
          <p:nvPr>
            <p:ph idx="1"/>
            <p:extLst/>
          </p:nvPr>
        </p:nvGraphicFramePr>
        <p:xfrm>
          <a:off x="838200" y="1825625"/>
          <a:ext cx="10515600" cy="4385815"/>
        </p:xfrm>
        <a:graphic>
          <a:graphicData uri="http://schemas.openxmlformats.org/drawingml/2006/table">
            <a:tbl>
              <a:tblPr/>
              <a:tblGrid>
                <a:gridCol w="1679369">
                  <a:extLst>
                    <a:ext uri="{9D8B030D-6E8A-4147-A177-3AD203B41FA5}">
                      <a16:colId xmlns:a16="http://schemas.microsoft.com/office/drawing/2014/main" val="20000"/>
                    </a:ext>
                  </a:extLst>
                </a:gridCol>
                <a:gridCol w="8836231">
                  <a:extLst>
                    <a:ext uri="{9D8B030D-6E8A-4147-A177-3AD203B41FA5}">
                      <a16:colId xmlns:a16="http://schemas.microsoft.com/office/drawing/2014/main" val="20001"/>
                    </a:ext>
                  </a:extLst>
                </a:gridCol>
              </a:tblGrid>
              <a:tr h="593508">
                <a:tc>
                  <a:txBody>
                    <a:bodyPr/>
                    <a:lstStyle/>
                    <a:p>
                      <a:pPr algn="l"/>
                      <a:r>
                        <a:rPr lang="en-US" sz="1800" dirty="0">
                          <a:solidFill>
                            <a:srgbClr val="333333"/>
                          </a:solidFill>
                          <a:effectLst/>
                          <a:latin typeface="Verdana" charset="0"/>
                        </a:rPr>
                        <a:t>IPC_STAT</a:t>
                      </a:r>
                    </a:p>
                  </a:txBody>
                  <a:tcPr marL="39673" marR="39673" marT="39673" marB="39673">
                    <a:lnL>
                      <a:noFill/>
                    </a:lnL>
                    <a:lnR>
                      <a:noFill/>
                    </a:lnR>
                    <a:lnT>
                      <a:noFill/>
                    </a:lnT>
                    <a:lnB>
                      <a:noFill/>
                    </a:lnB>
                  </a:tcPr>
                </a:tc>
                <a:tc>
                  <a:txBody>
                    <a:bodyPr/>
                    <a:lstStyle/>
                    <a:p>
                      <a:pPr algn="l"/>
                      <a:r>
                        <a:rPr lang="en-US" sz="1800" dirty="0">
                          <a:solidFill>
                            <a:srgbClr val="C00000"/>
                          </a:solidFill>
                          <a:effectLst/>
                          <a:latin typeface="Verdana" charset="0"/>
                        </a:rPr>
                        <a:t>Fetch the </a:t>
                      </a:r>
                      <a:r>
                        <a:rPr lang="en-US" sz="1800" dirty="0" err="1">
                          <a:solidFill>
                            <a:srgbClr val="C00000"/>
                          </a:solidFill>
                          <a:effectLst/>
                          <a:latin typeface="Verdana" charset="0"/>
                        </a:rPr>
                        <a:t>msqid_ds</a:t>
                      </a:r>
                      <a:r>
                        <a:rPr lang="en-US" sz="1800" dirty="0">
                          <a:solidFill>
                            <a:srgbClr val="C00000"/>
                          </a:solidFill>
                          <a:effectLst/>
                          <a:latin typeface="Verdana" charset="0"/>
                        </a:rPr>
                        <a:t> structure for this queue</a:t>
                      </a:r>
                      <a:r>
                        <a:rPr lang="en-US" sz="1800" dirty="0">
                          <a:solidFill>
                            <a:srgbClr val="333333"/>
                          </a:solidFill>
                          <a:effectLst/>
                          <a:latin typeface="Verdana" charset="0"/>
                        </a:rPr>
                        <a:t>, storing it in the structure pointed to by </a:t>
                      </a:r>
                      <a:r>
                        <a:rPr lang="en-US" sz="1800" i="1" dirty="0" err="1">
                          <a:solidFill>
                            <a:srgbClr val="333333"/>
                          </a:solidFill>
                          <a:effectLst/>
                          <a:latin typeface="Verdana" charset="0"/>
                        </a:rPr>
                        <a:t>buf</a:t>
                      </a:r>
                      <a:r>
                        <a:rPr lang="en-US" sz="1800" dirty="0">
                          <a:solidFill>
                            <a:srgbClr val="333333"/>
                          </a:solidFill>
                          <a:effectLst/>
                          <a:latin typeface="Verdana" charset="0"/>
                        </a:rPr>
                        <a:t>.</a:t>
                      </a:r>
                    </a:p>
                  </a:txBody>
                  <a:tcPr marL="39673" marR="39673" marT="39673" marB="39673">
                    <a:lnL>
                      <a:noFill/>
                    </a:lnL>
                    <a:lnR>
                      <a:noFill/>
                    </a:lnR>
                    <a:lnT>
                      <a:noFill/>
                    </a:lnT>
                    <a:lnB>
                      <a:noFill/>
                    </a:lnB>
                  </a:tcPr>
                </a:tc>
                <a:extLst>
                  <a:ext uri="{0D108BD9-81ED-4DB2-BD59-A6C34878D82A}">
                    <a16:rowId xmlns:a16="http://schemas.microsoft.com/office/drawing/2014/main" val="10000"/>
                  </a:ext>
                </a:extLst>
              </a:tr>
              <a:tr h="1964608">
                <a:tc>
                  <a:txBody>
                    <a:bodyPr/>
                    <a:lstStyle/>
                    <a:p>
                      <a:pPr algn="l"/>
                      <a:r>
                        <a:rPr lang="en-US" sz="1800" dirty="0">
                          <a:solidFill>
                            <a:srgbClr val="333333"/>
                          </a:solidFill>
                          <a:effectLst/>
                          <a:latin typeface="Verdana" charset="0"/>
                        </a:rPr>
                        <a:t>IPC_SET</a:t>
                      </a:r>
                    </a:p>
                  </a:txBody>
                  <a:tcPr marL="39673" marR="39673" marT="39673" marB="39673">
                    <a:lnL>
                      <a:noFill/>
                    </a:lnL>
                    <a:lnR>
                      <a:noFill/>
                    </a:lnR>
                    <a:lnT>
                      <a:noFill/>
                    </a:lnT>
                    <a:lnB>
                      <a:noFill/>
                    </a:lnB>
                  </a:tcPr>
                </a:tc>
                <a:tc>
                  <a:txBody>
                    <a:bodyPr/>
                    <a:lstStyle/>
                    <a:p>
                      <a:pPr algn="l"/>
                      <a:r>
                        <a:rPr lang="en-US" sz="1800" dirty="0">
                          <a:solidFill>
                            <a:srgbClr val="C00000"/>
                          </a:solidFill>
                          <a:effectLst/>
                          <a:latin typeface="Verdana" charset="0"/>
                        </a:rPr>
                        <a:t>Copy the following fields from the structure pointed to by </a:t>
                      </a:r>
                      <a:r>
                        <a:rPr lang="en-US" sz="1800" i="1" dirty="0" err="1">
                          <a:solidFill>
                            <a:srgbClr val="C00000"/>
                          </a:solidFill>
                          <a:effectLst/>
                          <a:latin typeface="Verdana" charset="0"/>
                        </a:rPr>
                        <a:t>buf</a:t>
                      </a:r>
                      <a:r>
                        <a:rPr lang="en-US" sz="1800" dirty="0">
                          <a:solidFill>
                            <a:srgbClr val="C00000"/>
                          </a:solidFill>
                          <a:effectLst/>
                          <a:latin typeface="Verdana" charset="0"/>
                        </a:rPr>
                        <a:t> to the </a:t>
                      </a:r>
                      <a:r>
                        <a:rPr lang="en-US" sz="1800" dirty="0" err="1">
                          <a:solidFill>
                            <a:srgbClr val="C00000"/>
                          </a:solidFill>
                          <a:effectLst/>
                          <a:latin typeface="Verdana" charset="0"/>
                        </a:rPr>
                        <a:t>msqid_ds</a:t>
                      </a:r>
                      <a:r>
                        <a:rPr lang="en-US" sz="1800" dirty="0">
                          <a:solidFill>
                            <a:srgbClr val="333333"/>
                          </a:solidFill>
                          <a:effectLst/>
                          <a:latin typeface="Verdana" charset="0"/>
                        </a:rPr>
                        <a:t> structure associated with this</a:t>
                      </a:r>
                      <a:r>
                        <a:rPr lang="en-US" sz="1800" baseline="0" dirty="0">
                          <a:solidFill>
                            <a:srgbClr val="333333"/>
                          </a:solidFill>
                          <a:effectLst/>
                          <a:latin typeface="Verdana" charset="0"/>
                        </a:rPr>
                        <a:t> </a:t>
                      </a:r>
                      <a:r>
                        <a:rPr lang="en-US" sz="1800" dirty="0">
                          <a:solidFill>
                            <a:srgbClr val="333333"/>
                          </a:solidFill>
                          <a:effectLst/>
                          <a:latin typeface="Verdana" charset="0"/>
                        </a:rPr>
                        <a:t>queue: </a:t>
                      </a:r>
                      <a:r>
                        <a:rPr lang="en-US" sz="1800" dirty="0" err="1">
                          <a:solidFill>
                            <a:srgbClr val="333333"/>
                          </a:solidFill>
                          <a:effectLst/>
                          <a:latin typeface="Verdana" charset="0"/>
                        </a:rPr>
                        <a:t>msg_perm.uid</a:t>
                      </a:r>
                      <a:r>
                        <a:rPr lang="en-US" sz="1800" dirty="0">
                          <a:solidFill>
                            <a:srgbClr val="333333"/>
                          </a:solidFill>
                          <a:effectLst/>
                          <a:latin typeface="Verdana" charset="0"/>
                        </a:rPr>
                        <a:t>, </a:t>
                      </a:r>
                      <a:r>
                        <a:rPr lang="en-US" sz="1800" dirty="0" err="1">
                          <a:solidFill>
                            <a:srgbClr val="333333"/>
                          </a:solidFill>
                          <a:effectLst/>
                          <a:latin typeface="Verdana" charset="0"/>
                        </a:rPr>
                        <a:t>msg_perm.gid</a:t>
                      </a:r>
                      <a:r>
                        <a:rPr lang="en-US" sz="1800" dirty="0">
                          <a:solidFill>
                            <a:srgbClr val="333333"/>
                          </a:solidFill>
                          <a:effectLst/>
                          <a:latin typeface="Verdana" charset="0"/>
                        </a:rPr>
                        <a:t>, </a:t>
                      </a:r>
                      <a:r>
                        <a:rPr lang="en-US" sz="1800" dirty="0" err="1">
                          <a:solidFill>
                            <a:srgbClr val="333333"/>
                          </a:solidFill>
                          <a:effectLst/>
                          <a:latin typeface="Verdana" charset="0"/>
                        </a:rPr>
                        <a:t>msg_perm.mode</a:t>
                      </a:r>
                      <a:r>
                        <a:rPr lang="en-US" sz="1800" dirty="0">
                          <a:solidFill>
                            <a:srgbClr val="333333"/>
                          </a:solidFill>
                          <a:effectLst/>
                          <a:latin typeface="Verdana" charset="0"/>
                        </a:rPr>
                        <a:t>, and </a:t>
                      </a:r>
                      <a:r>
                        <a:rPr lang="en-US" sz="1800" dirty="0" err="1">
                          <a:solidFill>
                            <a:srgbClr val="333333"/>
                          </a:solidFill>
                          <a:effectLst/>
                          <a:latin typeface="Verdana" charset="0"/>
                        </a:rPr>
                        <a:t>msg_qbytes</a:t>
                      </a:r>
                      <a:r>
                        <a:rPr lang="en-US" sz="1800" dirty="0">
                          <a:solidFill>
                            <a:srgbClr val="333333"/>
                          </a:solidFill>
                          <a:effectLst/>
                          <a:latin typeface="Verdana" charset="0"/>
                        </a:rPr>
                        <a:t>. This command can be executed only by a process whose effective user ID equals </a:t>
                      </a:r>
                      <a:r>
                        <a:rPr lang="en-US" sz="1800" dirty="0" err="1">
                          <a:solidFill>
                            <a:srgbClr val="333333"/>
                          </a:solidFill>
                          <a:effectLst/>
                          <a:latin typeface="Verdana" charset="0"/>
                        </a:rPr>
                        <a:t>msg_perm.cuid</a:t>
                      </a:r>
                      <a:r>
                        <a:rPr lang="en-US" sz="1800" dirty="0">
                          <a:solidFill>
                            <a:srgbClr val="333333"/>
                          </a:solidFill>
                          <a:effectLst/>
                          <a:latin typeface="Verdana" charset="0"/>
                        </a:rPr>
                        <a:t> or </a:t>
                      </a:r>
                      <a:r>
                        <a:rPr lang="en-US" sz="1800" dirty="0" err="1">
                          <a:solidFill>
                            <a:srgbClr val="333333"/>
                          </a:solidFill>
                          <a:effectLst/>
                          <a:latin typeface="Verdana" charset="0"/>
                        </a:rPr>
                        <a:t>msg_perm.uid</a:t>
                      </a:r>
                      <a:r>
                        <a:rPr lang="en-US" sz="1800" dirty="0">
                          <a:solidFill>
                            <a:srgbClr val="333333"/>
                          </a:solidFill>
                          <a:effectLst/>
                          <a:latin typeface="Verdana" charset="0"/>
                        </a:rPr>
                        <a:t> or by a process with </a:t>
                      </a:r>
                      <a:r>
                        <a:rPr lang="en-US" sz="1800" dirty="0" err="1">
                          <a:solidFill>
                            <a:srgbClr val="333333"/>
                          </a:solidFill>
                          <a:effectLst/>
                          <a:latin typeface="Verdana" charset="0"/>
                        </a:rPr>
                        <a:t>superuser</a:t>
                      </a:r>
                      <a:r>
                        <a:rPr lang="en-US" sz="1800" dirty="0">
                          <a:solidFill>
                            <a:srgbClr val="333333"/>
                          </a:solidFill>
                          <a:effectLst/>
                          <a:latin typeface="Verdana" charset="0"/>
                        </a:rPr>
                        <a:t> privileges. Only the </a:t>
                      </a:r>
                      <a:r>
                        <a:rPr lang="en-US" sz="1800" dirty="0" err="1">
                          <a:solidFill>
                            <a:srgbClr val="333333"/>
                          </a:solidFill>
                          <a:effectLst/>
                          <a:latin typeface="Verdana" charset="0"/>
                        </a:rPr>
                        <a:t>superuser</a:t>
                      </a:r>
                      <a:r>
                        <a:rPr lang="en-US" sz="1800" dirty="0">
                          <a:solidFill>
                            <a:srgbClr val="333333"/>
                          </a:solidFill>
                          <a:effectLst/>
                          <a:latin typeface="Verdana" charset="0"/>
                        </a:rPr>
                        <a:t> can increase the value of </a:t>
                      </a:r>
                      <a:r>
                        <a:rPr lang="en-US" sz="1800" dirty="0" err="1">
                          <a:solidFill>
                            <a:srgbClr val="333333"/>
                          </a:solidFill>
                          <a:effectLst/>
                          <a:latin typeface="Verdana" charset="0"/>
                        </a:rPr>
                        <a:t>msg_qbytes</a:t>
                      </a:r>
                      <a:r>
                        <a:rPr lang="en-US" sz="1800" dirty="0">
                          <a:solidFill>
                            <a:srgbClr val="333333"/>
                          </a:solidFill>
                          <a:effectLst/>
                          <a:latin typeface="Verdana" charset="0"/>
                        </a:rPr>
                        <a:t>.</a:t>
                      </a:r>
                    </a:p>
                  </a:txBody>
                  <a:tcPr marL="39673" marR="39673" marT="39673" marB="39673">
                    <a:lnL>
                      <a:noFill/>
                    </a:lnL>
                    <a:lnR>
                      <a:noFill/>
                    </a:lnR>
                    <a:lnT>
                      <a:noFill/>
                    </a:lnT>
                    <a:lnB>
                      <a:noFill/>
                    </a:lnB>
                  </a:tcPr>
                </a:tc>
                <a:extLst>
                  <a:ext uri="{0D108BD9-81ED-4DB2-BD59-A6C34878D82A}">
                    <a16:rowId xmlns:a16="http://schemas.microsoft.com/office/drawing/2014/main" val="10001"/>
                  </a:ext>
                </a:extLst>
              </a:tr>
              <a:tr h="1793221">
                <a:tc>
                  <a:txBody>
                    <a:bodyPr/>
                    <a:lstStyle/>
                    <a:p>
                      <a:pPr algn="l"/>
                      <a:r>
                        <a:rPr lang="en-US" sz="1800">
                          <a:solidFill>
                            <a:srgbClr val="333333"/>
                          </a:solidFill>
                          <a:effectLst/>
                          <a:latin typeface="Verdana" charset="0"/>
                        </a:rPr>
                        <a:t>IPC_RMID</a:t>
                      </a:r>
                    </a:p>
                  </a:txBody>
                  <a:tcPr marL="39673" marR="39673" marT="39673" marB="39673">
                    <a:lnL>
                      <a:noFill/>
                    </a:lnL>
                    <a:lnR>
                      <a:noFill/>
                    </a:lnR>
                    <a:lnT>
                      <a:noFill/>
                    </a:lnT>
                    <a:lnB>
                      <a:noFill/>
                    </a:lnB>
                  </a:tcPr>
                </a:tc>
                <a:tc>
                  <a:txBody>
                    <a:bodyPr/>
                    <a:lstStyle/>
                    <a:p>
                      <a:pPr algn="l"/>
                      <a:r>
                        <a:rPr lang="en-US" sz="1800" dirty="0">
                          <a:solidFill>
                            <a:srgbClr val="C00000"/>
                          </a:solidFill>
                          <a:effectLst/>
                          <a:latin typeface="Verdana" charset="0"/>
                        </a:rPr>
                        <a:t>Remove the message queue from the system and any data still on the queue. </a:t>
                      </a:r>
                      <a:r>
                        <a:rPr lang="en-US" sz="1800" dirty="0">
                          <a:solidFill>
                            <a:srgbClr val="333333"/>
                          </a:solidFill>
                          <a:effectLst/>
                          <a:latin typeface="Verdana" charset="0"/>
                        </a:rPr>
                        <a:t>This removal is immediate. Any other process still using the message queue will get an error of EIDRM on its next attempted operation on the queue. This command can be executed only by a process whose effective user ID equals </a:t>
                      </a:r>
                      <a:r>
                        <a:rPr lang="en-US" sz="1800" dirty="0" err="1">
                          <a:solidFill>
                            <a:srgbClr val="333333"/>
                          </a:solidFill>
                          <a:effectLst/>
                          <a:latin typeface="Verdana" charset="0"/>
                        </a:rPr>
                        <a:t>msg_perm.cuid</a:t>
                      </a:r>
                      <a:r>
                        <a:rPr lang="en-US" sz="1800" dirty="0">
                          <a:solidFill>
                            <a:srgbClr val="333333"/>
                          </a:solidFill>
                          <a:effectLst/>
                          <a:latin typeface="Verdana" charset="0"/>
                        </a:rPr>
                        <a:t> or </a:t>
                      </a:r>
                      <a:r>
                        <a:rPr lang="en-US" sz="1800" dirty="0" err="1">
                          <a:solidFill>
                            <a:srgbClr val="333333"/>
                          </a:solidFill>
                          <a:effectLst/>
                          <a:latin typeface="Verdana" charset="0"/>
                        </a:rPr>
                        <a:t>msg_perm.uid</a:t>
                      </a:r>
                      <a:r>
                        <a:rPr lang="en-US" sz="1800" dirty="0">
                          <a:solidFill>
                            <a:srgbClr val="333333"/>
                          </a:solidFill>
                          <a:effectLst/>
                          <a:latin typeface="Verdana" charset="0"/>
                        </a:rPr>
                        <a:t> or by a process with </a:t>
                      </a:r>
                      <a:r>
                        <a:rPr lang="en-US" sz="1800" dirty="0" err="1">
                          <a:solidFill>
                            <a:srgbClr val="333333"/>
                          </a:solidFill>
                          <a:effectLst/>
                          <a:latin typeface="Verdana" charset="0"/>
                        </a:rPr>
                        <a:t>superuser</a:t>
                      </a:r>
                      <a:r>
                        <a:rPr lang="en-US" sz="1800" dirty="0">
                          <a:solidFill>
                            <a:srgbClr val="333333"/>
                          </a:solidFill>
                          <a:effectLst/>
                          <a:latin typeface="Verdana" charset="0"/>
                        </a:rPr>
                        <a:t> privileges.</a:t>
                      </a:r>
                    </a:p>
                  </a:txBody>
                  <a:tcPr marL="39673" marR="39673" marT="39673" marB="39673">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701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msgsnd</a:t>
            </a:r>
            <a:r>
              <a:rPr kumimoji="1" lang="en-US" altLang="zh-TW" dirty="0"/>
              <a:t>() &amp; </a:t>
            </a:r>
            <a:r>
              <a:rPr kumimoji="1" lang="en-US" altLang="zh-TW" dirty="0" err="1"/>
              <a:t>msgrcv</a:t>
            </a:r>
            <a:r>
              <a:rPr kumimoji="1" lang="en-US" altLang="zh-TW" dirty="0"/>
              <a:t>()</a:t>
            </a:r>
            <a:endParaRPr kumimoji="1" lang="zh-TW" altLang="en-US" dirty="0"/>
          </a:p>
        </p:txBody>
      </p:sp>
      <p:sp>
        <p:nvSpPr>
          <p:cNvPr id="3" name="內容版面配置區 2"/>
          <p:cNvSpPr>
            <a:spLocks noGrp="1"/>
          </p:cNvSpPr>
          <p:nvPr>
            <p:ph idx="1"/>
          </p:nvPr>
        </p:nvSpPr>
        <p:spPr/>
        <p:txBody>
          <a:bodyPr>
            <a:normAutofit/>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msg.h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msgsnd</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msqid</a:t>
            </a:r>
            <a:r>
              <a:rPr lang="en-US" altLang="zh-TW" b="0" dirty="0">
                <a:solidFill>
                  <a:srgbClr val="000000"/>
                </a:solidFill>
                <a:effectLst/>
                <a:latin typeface="Menlo" charset="0"/>
              </a:rPr>
              <a:t>, </a:t>
            </a:r>
            <a:r>
              <a:rPr lang="en-US" altLang="zh-TW" b="0" dirty="0" err="1">
                <a:solidFill>
                  <a:srgbClr val="0000FF"/>
                </a:solidFill>
                <a:effectLst/>
                <a:latin typeface="Menlo" charset="0"/>
              </a:rPr>
              <a:t>const</a:t>
            </a:r>
            <a:r>
              <a:rPr lang="en-US" altLang="zh-TW" b="0" dirty="0">
                <a:solidFill>
                  <a:srgbClr val="000000"/>
                </a:solidFill>
                <a:effectLst/>
                <a:latin typeface="Menlo" charset="0"/>
              </a:rPr>
              <a:t> </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err="1">
                <a:solidFill>
                  <a:srgbClr val="000000"/>
                </a:solidFill>
                <a:effectLst/>
                <a:latin typeface="Menlo" charset="0"/>
              </a:rPr>
              <a:t>msgp</a:t>
            </a:r>
            <a:r>
              <a:rPr lang="en-US" altLang="zh-TW" b="0" dirty="0">
                <a:solidFill>
                  <a:srgbClr val="000000"/>
                </a:solidFill>
                <a:effectLst/>
                <a:latin typeface="Menlo" charset="0"/>
              </a:rPr>
              <a:t>, </a:t>
            </a:r>
          </a:p>
          <a:p>
            <a:r>
              <a:rPr lang="en-US" altLang="zh-TW" dirty="0">
                <a:solidFill>
                  <a:srgbClr val="000000"/>
                </a:solidFill>
                <a:latin typeface="Menlo" charset="0"/>
              </a:rPr>
              <a:t>   </a:t>
            </a:r>
            <a:r>
              <a:rPr lang="en-US" altLang="zh-TW" b="0" dirty="0" err="1">
                <a:solidFill>
                  <a:srgbClr val="267F99"/>
                </a:solidFill>
                <a:effectLst/>
                <a:latin typeface="Menlo" charset="0"/>
              </a:rPr>
              <a:t>size_t</a:t>
            </a:r>
            <a:r>
              <a:rPr lang="en-US" altLang="zh-TW" b="0" dirty="0">
                <a:solidFill>
                  <a:srgbClr val="000000"/>
                </a:solidFill>
                <a:effectLst/>
                <a:latin typeface="Menlo" charset="0"/>
              </a:rPr>
              <a:t> </a:t>
            </a:r>
            <a:r>
              <a:rPr lang="en-US" altLang="zh-TW" b="0" dirty="0" err="1">
                <a:solidFill>
                  <a:srgbClr val="000000"/>
                </a:solidFill>
                <a:effectLst/>
                <a:latin typeface="Menlo" charset="0"/>
              </a:rPr>
              <a:t>msgsz</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msgflg</a:t>
            </a:r>
            <a:r>
              <a:rPr lang="en-US" altLang="zh-TW" b="0" dirty="0">
                <a:solidFill>
                  <a:srgbClr val="000000"/>
                </a:solidFill>
                <a:effectLst/>
                <a:latin typeface="Menlo" charset="0"/>
              </a:rPr>
              <a:t>);</a:t>
            </a:r>
          </a:p>
          <a:p>
            <a:r>
              <a:rPr lang="en-US" altLang="zh-TW" b="0" dirty="0" err="1">
                <a:solidFill>
                  <a:srgbClr val="267F99"/>
                </a:solidFill>
                <a:effectLst/>
                <a:latin typeface="Menlo" charset="0"/>
              </a:rPr>
              <a:t>ssize_t</a:t>
            </a:r>
            <a:r>
              <a:rPr lang="en-US" altLang="zh-TW" b="0" dirty="0">
                <a:solidFill>
                  <a:srgbClr val="000000"/>
                </a:solidFill>
                <a:effectLst/>
                <a:latin typeface="Menlo" charset="0"/>
              </a:rPr>
              <a:t> </a:t>
            </a:r>
            <a:r>
              <a:rPr lang="en-US" altLang="zh-TW" b="0" dirty="0" err="1">
                <a:solidFill>
                  <a:srgbClr val="795E26"/>
                </a:solidFill>
                <a:effectLst/>
                <a:latin typeface="Menlo" charset="0"/>
              </a:rPr>
              <a:t>msgrcv</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msqid</a:t>
            </a:r>
            <a:r>
              <a:rPr lang="en-US" altLang="zh-TW" b="0" dirty="0">
                <a:solidFill>
                  <a:srgbClr val="000000"/>
                </a:solidFill>
                <a:effectLst/>
                <a:latin typeface="Menlo" charset="0"/>
              </a:rPr>
              <a:t>, </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err="1">
                <a:solidFill>
                  <a:srgbClr val="000000"/>
                </a:solidFill>
                <a:effectLst/>
                <a:latin typeface="Menlo" charset="0"/>
              </a:rPr>
              <a:t>msgp</a:t>
            </a:r>
            <a:r>
              <a:rPr lang="en-US" altLang="zh-TW" b="0" dirty="0">
                <a:solidFill>
                  <a:srgbClr val="000000"/>
                </a:solidFill>
                <a:effectLst/>
                <a:latin typeface="Menlo" charset="0"/>
              </a:rPr>
              <a:t>, </a:t>
            </a:r>
          </a:p>
          <a:p>
            <a:r>
              <a:rPr lang="en-US" altLang="zh-TW" dirty="0">
                <a:solidFill>
                  <a:srgbClr val="000000"/>
                </a:solidFill>
                <a:latin typeface="Menlo" charset="0"/>
              </a:rPr>
              <a:t>   </a:t>
            </a:r>
            <a:r>
              <a:rPr lang="en-US" altLang="zh-TW" b="0" dirty="0" err="1">
                <a:solidFill>
                  <a:srgbClr val="267F99"/>
                </a:solidFill>
                <a:effectLst/>
                <a:latin typeface="Menlo" charset="0"/>
              </a:rPr>
              <a:t>size_t</a:t>
            </a:r>
            <a:r>
              <a:rPr lang="en-US" altLang="zh-TW" b="0" dirty="0">
                <a:solidFill>
                  <a:srgbClr val="000000"/>
                </a:solidFill>
                <a:effectLst/>
                <a:latin typeface="Menlo" charset="0"/>
              </a:rPr>
              <a:t> </a:t>
            </a:r>
            <a:r>
              <a:rPr lang="en-US" altLang="zh-TW" b="0" dirty="0" err="1">
                <a:solidFill>
                  <a:srgbClr val="000000"/>
                </a:solidFill>
                <a:effectLst/>
                <a:latin typeface="Menlo" charset="0"/>
              </a:rPr>
              <a:t>msgsz</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 </a:t>
            </a:r>
            <a:r>
              <a:rPr lang="en-US" altLang="zh-TW" b="0" dirty="0" err="1">
                <a:solidFill>
                  <a:srgbClr val="000000"/>
                </a:solidFill>
                <a:effectLst/>
                <a:latin typeface="Menlo" charset="0"/>
              </a:rPr>
              <a:t>msgtyp</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msgflg</a:t>
            </a:r>
            <a:r>
              <a:rPr lang="en-US" altLang="zh-TW" b="0" dirty="0">
                <a:solidFill>
                  <a:srgbClr val="000000"/>
                </a:solidFill>
                <a:effectLst/>
                <a:latin typeface="Menlo" charset="0"/>
              </a:rPr>
              <a:t>);</a:t>
            </a:r>
          </a:p>
          <a:p>
            <a:endParaRPr kumimoji="1" lang="zh-TW" altLang="en-US" dirty="0"/>
          </a:p>
        </p:txBody>
      </p:sp>
    </p:spTree>
    <p:extLst>
      <p:ext uri="{BB962C8B-B14F-4D97-AF65-F5344CB8AC3E}">
        <p14:creationId xmlns:p14="http://schemas.microsoft.com/office/powerpoint/2010/main" val="142615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msgsnd</a:t>
            </a:r>
            <a:r>
              <a:rPr kumimoji="1" lang="en-US" altLang="zh-TW" dirty="0"/>
              <a:t>() &amp; </a:t>
            </a:r>
            <a:r>
              <a:rPr kumimoji="1" lang="en-US" altLang="zh-TW" dirty="0" err="1"/>
              <a:t>msgrcv</a:t>
            </a:r>
            <a:r>
              <a:rPr kumimoji="1" lang="en-US" altLang="zh-TW" dirty="0"/>
              <a:t>()</a:t>
            </a:r>
            <a:endParaRPr kumimoji="1" lang="zh-TW" altLang="en-US" dirty="0"/>
          </a:p>
        </p:txBody>
      </p:sp>
      <p:sp>
        <p:nvSpPr>
          <p:cNvPr id="3" name="內容版面配置區 2"/>
          <p:cNvSpPr>
            <a:spLocks noGrp="1"/>
          </p:cNvSpPr>
          <p:nvPr>
            <p:ph idx="1"/>
          </p:nvPr>
        </p:nvSpPr>
        <p:spPr/>
        <p:txBody>
          <a:bodyPr anchor="ctr"/>
          <a:lstStyle/>
          <a:p>
            <a:pPr>
              <a:lnSpc>
                <a:spcPct val="150000"/>
              </a:lnSpc>
            </a:pPr>
            <a:r>
              <a:rPr lang="en-US" altLang="zh-TW" dirty="0"/>
              <a:t>(</a:t>
            </a:r>
            <a:r>
              <a:rPr lang="en-US" altLang="zh-TW" dirty="0" err="1">
                <a:solidFill>
                  <a:srgbClr val="C00000"/>
                </a:solidFill>
              </a:rPr>
              <a:t>msgsnd</a:t>
            </a:r>
            <a:r>
              <a:rPr lang="en-US" altLang="zh-TW" dirty="0"/>
              <a:t>) Specifying </a:t>
            </a:r>
            <a:r>
              <a:rPr lang="en-US" altLang="zh-TW" dirty="0">
                <a:solidFill>
                  <a:srgbClr val="C00000"/>
                </a:solidFill>
              </a:rPr>
              <a:t>IPC_NOWAIT</a:t>
            </a:r>
            <a:r>
              <a:rPr lang="en-US" altLang="zh-TW" dirty="0"/>
              <a:t> causes </a:t>
            </a:r>
            <a:r>
              <a:rPr lang="en-US" altLang="zh-TW" dirty="0" err="1"/>
              <a:t>msgsnd</a:t>
            </a:r>
            <a:r>
              <a:rPr lang="en-US" altLang="zh-TW" dirty="0"/>
              <a:t> to return immediately with an error of EAGAIN.</a:t>
            </a:r>
          </a:p>
          <a:p>
            <a:pPr>
              <a:lnSpc>
                <a:spcPct val="150000"/>
              </a:lnSpc>
            </a:pPr>
            <a:r>
              <a:rPr lang="en-US" altLang="zh-TW" dirty="0"/>
              <a:t>(</a:t>
            </a:r>
            <a:r>
              <a:rPr lang="en-US" altLang="zh-TW" dirty="0" err="1">
                <a:solidFill>
                  <a:srgbClr val="C00000"/>
                </a:solidFill>
              </a:rPr>
              <a:t>msgrcv</a:t>
            </a:r>
            <a:r>
              <a:rPr lang="en-US" altLang="zh-TW" dirty="0"/>
              <a:t>) If the returned message is </a:t>
            </a:r>
            <a:r>
              <a:rPr lang="en-US" altLang="zh-TW" dirty="0">
                <a:solidFill>
                  <a:srgbClr val="C00000"/>
                </a:solidFill>
              </a:rPr>
              <a:t>larger than </a:t>
            </a:r>
            <a:r>
              <a:rPr lang="en-US" altLang="zh-TW" i="1" dirty="0" err="1">
                <a:solidFill>
                  <a:srgbClr val="C00000"/>
                </a:solidFill>
              </a:rPr>
              <a:t>nbytes</a:t>
            </a:r>
            <a:r>
              <a:rPr lang="en-US" altLang="zh-TW" dirty="0"/>
              <a:t> and the </a:t>
            </a:r>
            <a:r>
              <a:rPr lang="en-US" altLang="zh-TW" dirty="0">
                <a:solidFill>
                  <a:srgbClr val="C00000"/>
                </a:solidFill>
              </a:rPr>
              <a:t>MSG_NOERROR</a:t>
            </a:r>
            <a:r>
              <a:rPr lang="en-US" altLang="zh-TW" dirty="0"/>
              <a:t> bit in </a:t>
            </a:r>
            <a:r>
              <a:rPr lang="en-US" altLang="zh-TW" i="1" dirty="0"/>
              <a:t>flag </a:t>
            </a:r>
            <a:r>
              <a:rPr lang="en-US" altLang="zh-TW" dirty="0"/>
              <a:t>is set, the message is </a:t>
            </a:r>
            <a:r>
              <a:rPr lang="en-US" altLang="zh-TW" dirty="0">
                <a:solidFill>
                  <a:srgbClr val="C00000"/>
                </a:solidFill>
              </a:rPr>
              <a:t>truncated</a:t>
            </a:r>
            <a:r>
              <a:rPr lang="en-US" altLang="zh-TW" dirty="0"/>
              <a:t>.</a:t>
            </a:r>
            <a:endParaRPr kumimoji="1" lang="zh-TW" altLang="en-US" dirty="0"/>
          </a:p>
        </p:txBody>
      </p:sp>
    </p:spTree>
    <p:extLst>
      <p:ext uri="{BB962C8B-B14F-4D97-AF65-F5344CB8AC3E}">
        <p14:creationId xmlns:p14="http://schemas.microsoft.com/office/powerpoint/2010/main" val="193379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puebook.com/bigcover3e.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26019" y="484632"/>
            <a:ext cx="4643962" cy="5733287"/>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6392598" y="640263"/>
            <a:ext cx="5221266" cy="1344975"/>
          </a:xfrm>
        </p:spPr>
        <p:txBody>
          <a:bodyPr>
            <a:normAutofit/>
          </a:bodyPr>
          <a:lstStyle/>
          <a:p>
            <a:pPr algn="ctr"/>
            <a:r>
              <a:rPr kumimoji="1" lang="zh-TW" altLang="en-US" sz="4000">
                <a:solidFill>
                  <a:schemeClr val="bg1"/>
                </a:solidFill>
              </a:rPr>
              <a:t>下載</a:t>
            </a:r>
          </a:p>
        </p:txBody>
      </p:sp>
      <p:sp>
        <p:nvSpPr>
          <p:cNvPr id="3" name="內容版面配置區 2"/>
          <p:cNvSpPr>
            <a:spLocks noGrp="1"/>
          </p:cNvSpPr>
          <p:nvPr>
            <p:ph idx="1"/>
          </p:nvPr>
        </p:nvSpPr>
        <p:spPr>
          <a:xfrm>
            <a:off x="6391903" y="2121763"/>
            <a:ext cx="5235490" cy="3773010"/>
          </a:xfrm>
        </p:spPr>
        <p:txBody>
          <a:bodyPr>
            <a:normAutofit/>
          </a:bodyPr>
          <a:lstStyle/>
          <a:p>
            <a:r>
              <a:rPr kumimoji="1" lang="en-US" altLang="zh-TW" sz="2000">
                <a:solidFill>
                  <a:schemeClr val="bg1"/>
                </a:solidFill>
              </a:rPr>
              <a:t>http://www.apuebook.com/code3e.html</a:t>
            </a:r>
          </a:p>
          <a:p>
            <a:endParaRPr lang="en-US" altLang="zh-TW" sz="2000">
              <a:solidFill>
                <a:schemeClr val="bg1"/>
              </a:solidFill>
            </a:endParaRPr>
          </a:p>
          <a:p>
            <a:endParaRPr lang="en-US" altLang="zh-TW" sz="2000">
              <a:solidFill>
                <a:schemeClr val="bg1"/>
              </a:solidFill>
            </a:endParaRPr>
          </a:p>
          <a:p>
            <a:endParaRPr kumimoji="1" lang="zh-TW" altLang="en-US" sz="2000">
              <a:solidFill>
                <a:schemeClr val="bg1"/>
              </a:solidFill>
            </a:endParaRPr>
          </a:p>
        </p:txBody>
      </p:sp>
    </p:spTree>
    <p:extLst>
      <p:ext uri="{BB962C8B-B14F-4D97-AF65-F5344CB8AC3E}">
        <p14:creationId xmlns:p14="http://schemas.microsoft.com/office/powerpoint/2010/main" val="2031790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msgsnd</a:t>
            </a:r>
            <a:r>
              <a:rPr kumimoji="1" lang="en-US" altLang="zh-TW" dirty="0"/>
              <a:t>() &amp; </a:t>
            </a:r>
            <a:r>
              <a:rPr kumimoji="1" lang="en-US" altLang="zh-TW" dirty="0" err="1"/>
              <a:t>msgrcv</a:t>
            </a:r>
            <a:r>
              <a:rPr kumimoji="1" lang="en-US" altLang="zh-TW" dirty="0"/>
              <a:t>()</a:t>
            </a:r>
            <a:endParaRPr kumimoji="1"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dirty="0"/>
              <a:t>The </a:t>
            </a:r>
            <a:r>
              <a:rPr lang="en-US" altLang="zh-TW" i="1" dirty="0"/>
              <a:t>type</a:t>
            </a:r>
            <a:r>
              <a:rPr lang="en-US" altLang="zh-TW" dirty="0"/>
              <a:t> argument lets us specify which message we want.</a:t>
            </a:r>
          </a:p>
          <a:p>
            <a:r>
              <a:rPr lang="en-US" altLang="zh-TW" i="1" dirty="0">
                <a:solidFill>
                  <a:srgbClr val="333333"/>
                </a:solidFill>
                <a:effectLst/>
              </a:rPr>
              <a:t>type</a:t>
            </a:r>
            <a:r>
              <a:rPr lang="en-US" altLang="zh-TW" dirty="0">
                <a:solidFill>
                  <a:srgbClr val="333333"/>
                </a:solidFill>
                <a:effectLst/>
              </a:rPr>
              <a:t> == 0</a:t>
            </a:r>
          </a:p>
          <a:p>
            <a:pPr lvl="1"/>
            <a:r>
              <a:rPr lang="en-US" altLang="zh-TW" sz="2800" dirty="0">
                <a:solidFill>
                  <a:srgbClr val="333333"/>
                </a:solidFill>
                <a:effectLst/>
              </a:rPr>
              <a:t>The first message on the queue is returned.</a:t>
            </a:r>
          </a:p>
          <a:p>
            <a:r>
              <a:rPr lang="en-US" altLang="zh-TW" i="1" dirty="0">
                <a:solidFill>
                  <a:srgbClr val="333333"/>
                </a:solidFill>
                <a:effectLst/>
              </a:rPr>
              <a:t>type</a:t>
            </a:r>
            <a:r>
              <a:rPr lang="en-US" altLang="zh-TW" dirty="0">
                <a:solidFill>
                  <a:srgbClr val="333333"/>
                </a:solidFill>
                <a:effectLst/>
              </a:rPr>
              <a:t> &gt; 0</a:t>
            </a:r>
          </a:p>
          <a:p>
            <a:pPr lvl="1"/>
            <a:r>
              <a:rPr lang="en-US" altLang="zh-TW" sz="2800" dirty="0">
                <a:solidFill>
                  <a:srgbClr val="333333"/>
                </a:solidFill>
                <a:effectLst/>
              </a:rPr>
              <a:t>The first message on the queue whose message type equals </a:t>
            </a:r>
            <a:r>
              <a:rPr lang="en-US" altLang="zh-TW" sz="2800" i="1" dirty="0">
                <a:solidFill>
                  <a:srgbClr val="333333"/>
                </a:solidFill>
                <a:effectLst/>
              </a:rPr>
              <a:t>type</a:t>
            </a:r>
            <a:r>
              <a:rPr lang="en-US" altLang="zh-TW" sz="2800" dirty="0">
                <a:solidFill>
                  <a:srgbClr val="333333"/>
                </a:solidFill>
                <a:effectLst/>
              </a:rPr>
              <a:t> is returned.</a:t>
            </a:r>
          </a:p>
          <a:p>
            <a:r>
              <a:rPr lang="en-US" altLang="zh-TW" i="1" dirty="0">
                <a:solidFill>
                  <a:srgbClr val="333333"/>
                </a:solidFill>
                <a:effectLst/>
              </a:rPr>
              <a:t>type</a:t>
            </a:r>
            <a:r>
              <a:rPr lang="en-US" altLang="zh-TW" dirty="0">
                <a:solidFill>
                  <a:srgbClr val="333333"/>
                </a:solidFill>
                <a:effectLst/>
              </a:rPr>
              <a:t> &lt; 0</a:t>
            </a:r>
          </a:p>
          <a:p>
            <a:pPr lvl="1"/>
            <a:r>
              <a:rPr lang="en-US" altLang="zh-TW" sz="2800" dirty="0">
                <a:solidFill>
                  <a:srgbClr val="333333"/>
                </a:solidFill>
                <a:effectLst/>
              </a:rPr>
              <a:t>The first message on the queue whose message type is the lowest value less than or equal to the absolute value of </a:t>
            </a:r>
            <a:r>
              <a:rPr lang="en-US" altLang="zh-TW" sz="2800" i="1" dirty="0">
                <a:solidFill>
                  <a:srgbClr val="333333"/>
                </a:solidFill>
                <a:effectLst/>
              </a:rPr>
              <a:t>type</a:t>
            </a:r>
            <a:r>
              <a:rPr lang="en-US" altLang="zh-TW" sz="2800" dirty="0">
                <a:solidFill>
                  <a:srgbClr val="333333"/>
                </a:solidFill>
                <a:effectLst/>
              </a:rPr>
              <a:t> is returned.</a:t>
            </a:r>
          </a:p>
          <a:p>
            <a:endParaRPr kumimoji="1" lang="zh-TW" altLang="en-US" dirty="0"/>
          </a:p>
        </p:txBody>
      </p:sp>
    </p:spTree>
    <p:extLst>
      <p:ext uri="{BB962C8B-B14F-4D97-AF65-F5344CB8AC3E}">
        <p14:creationId xmlns:p14="http://schemas.microsoft.com/office/powerpoint/2010/main" val="176222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msgsnd</a:t>
            </a:r>
            <a:r>
              <a:rPr kumimoji="1" lang="en-US" altLang="zh-TW" dirty="0"/>
              <a:t>() &amp; </a:t>
            </a:r>
            <a:r>
              <a:rPr kumimoji="1" lang="en-US" altLang="zh-TW" dirty="0" err="1"/>
              <a:t>msgrcv</a:t>
            </a:r>
            <a:r>
              <a:rPr kumimoji="1" lang="en-US" altLang="zh-TW" dirty="0"/>
              <a:t>()</a:t>
            </a:r>
            <a:endParaRPr kumimoji="1" lang="zh-TW" altLang="en-US" dirty="0"/>
          </a:p>
        </p:txBody>
      </p:sp>
      <p:sp>
        <p:nvSpPr>
          <p:cNvPr id="3" name="內容版面配置區 2"/>
          <p:cNvSpPr>
            <a:spLocks noGrp="1"/>
          </p:cNvSpPr>
          <p:nvPr>
            <p:ph idx="1"/>
          </p:nvPr>
        </p:nvSpPr>
        <p:spPr/>
        <p:txBody>
          <a:bodyPr>
            <a:normAutofit fontScale="85000" lnSpcReduction="20000"/>
          </a:bodyPr>
          <a:lstStyle/>
          <a:p>
            <a:r>
              <a:rPr kumimoji="1" lang="en-US" altLang="zh-TW" dirty="0"/>
              <a:t>The </a:t>
            </a:r>
            <a:r>
              <a:rPr kumimoji="1" lang="en-US" altLang="zh-TW" dirty="0" err="1"/>
              <a:t>msgp</a:t>
            </a:r>
            <a:r>
              <a:rPr kumimoji="1" lang="en-US" altLang="zh-TW" dirty="0"/>
              <a:t> argument is a pointer to a caller-defined structure of the following general form:</a:t>
            </a:r>
          </a:p>
          <a:p>
            <a:endParaRPr kumimoji="1" lang="en-US" altLang="zh-TW" dirty="0"/>
          </a:p>
          <a:p>
            <a:pPr marL="514350" indent="-514350">
              <a:buFont typeface="+mj-lt"/>
              <a:buAutoNum type="arabicPeriod"/>
            </a:pPr>
            <a:r>
              <a:rPr lang="en-US" altLang="zh-TW" sz="2400" b="0" dirty="0" err="1">
                <a:solidFill>
                  <a:srgbClr val="0000FF"/>
                </a:solidFill>
                <a:effectLst/>
                <a:latin typeface="Menlo" charset="0"/>
              </a:rPr>
              <a:t>struct</a:t>
            </a:r>
            <a:r>
              <a:rPr lang="en-US" altLang="zh-TW" sz="2400" b="0" dirty="0">
                <a:solidFill>
                  <a:srgbClr val="000000"/>
                </a:solidFill>
                <a:effectLst/>
                <a:latin typeface="Menlo" charset="0"/>
              </a:rPr>
              <a:t> </a:t>
            </a:r>
            <a:r>
              <a:rPr lang="en-US" altLang="zh-TW" sz="2400" b="0" dirty="0" err="1">
                <a:solidFill>
                  <a:srgbClr val="000000"/>
                </a:solidFill>
                <a:effectLst/>
                <a:latin typeface="Menlo" charset="0"/>
              </a:rPr>
              <a:t>msgbuf</a:t>
            </a:r>
            <a:r>
              <a:rPr lang="en-US" altLang="zh-TW" sz="2400" b="0" dirty="0">
                <a:solidFill>
                  <a:srgbClr val="000000"/>
                </a:solidFill>
                <a:effectLst/>
                <a:latin typeface="Menlo" charset="0"/>
              </a:rPr>
              <a:t> {</a:t>
            </a:r>
          </a:p>
          <a:p>
            <a:pPr marL="514350" indent="-514350">
              <a:buFont typeface="+mj-lt"/>
              <a:buAutoNum type="arabicPeriod"/>
            </a:pPr>
            <a:r>
              <a:rPr lang="en-US" altLang="zh-TW" sz="2400" b="0" dirty="0">
                <a:solidFill>
                  <a:srgbClr val="0000FF"/>
                </a:solidFill>
                <a:effectLst/>
                <a:latin typeface="Menlo" charset="0"/>
              </a:rPr>
              <a:t>  long</a:t>
            </a:r>
            <a:r>
              <a:rPr lang="en-US" altLang="zh-TW" sz="2400" b="0" dirty="0">
                <a:solidFill>
                  <a:srgbClr val="000000"/>
                </a:solidFill>
                <a:effectLst/>
                <a:latin typeface="Menlo" charset="0"/>
              </a:rPr>
              <a:t> </a:t>
            </a:r>
            <a:r>
              <a:rPr lang="en-US" altLang="zh-TW" sz="2400" b="0" dirty="0" err="1">
                <a:solidFill>
                  <a:srgbClr val="000000"/>
                </a:solidFill>
                <a:effectLst/>
                <a:latin typeface="Menlo" charset="0"/>
              </a:rPr>
              <a:t>mtype</a:t>
            </a:r>
            <a:r>
              <a:rPr lang="en-US" altLang="zh-TW" sz="2400" b="0" dirty="0">
                <a:solidFill>
                  <a:srgbClr val="000000"/>
                </a:solidFill>
                <a:effectLst/>
                <a:latin typeface="Menlo" charset="0"/>
              </a:rPr>
              <a:t>; </a:t>
            </a:r>
            <a:r>
              <a:rPr lang="en-US" altLang="zh-TW" sz="2400" b="0" dirty="0">
                <a:solidFill>
                  <a:srgbClr val="008000"/>
                </a:solidFill>
                <a:effectLst/>
                <a:latin typeface="Menlo" charset="0"/>
              </a:rPr>
              <a:t>/* message type, must be &gt; 0 */</a:t>
            </a:r>
            <a:endParaRPr lang="en-US" altLang="zh-TW" sz="2400" b="0" dirty="0">
              <a:solidFill>
                <a:srgbClr val="000000"/>
              </a:solidFill>
              <a:effectLst/>
              <a:latin typeface="Menlo" charset="0"/>
            </a:endParaRPr>
          </a:p>
          <a:p>
            <a:pPr marL="514350" indent="-514350">
              <a:buFont typeface="+mj-lt"/>
              <a:buAutoNum type="arabicPeriod"/>
            </a:pPr>
            <a:r>
              <a:rPr lang="en-US" altLang="zh-TW" sz="2400" b="0" dirty="0">
                <a:solidFill>
                  <a:srgbClr val="0000FF"/>
                </a:solidFill>
                <a:effectLst/>
                <a:latin typeface="Menlo" charset="0"/>
              </a:rPr>
              <a:t>  char</a:t>
            </a:r>
            <a:r>
              <a:rPr lang="en-US" altLang="zh-TW" sz="2400" b="0" dirty="0">
                <a:solidFill>
                  <a:srgbClr val="000000"/>
                </a:solidFill>
                <a:effectLst/>
                <a:latin typeface="Menlo" charset="0"/>
              </a:rPr>
              <a:t> </a:t>
            </a:r>
            <a:r>
              <a:rPr lang="en-US" altLang="zh-TW" sz="2400" b="0" dirty="0" err="1">
                <a:solidFill>
                  <a:srgbClr val="000000"/>
                </a:solidFill>
                <a:effectLst/>
                <a:latin typeface="Menlo" charset="0"/>
              </a:rPr>
              <a:t>mtext</a:t>
            </a:r>
            <a:r>
              <a:rPr lang="en-US" altLang="zh-TW" sz="2400" b="0" dirty="0">
                <a:solidFill>
                  <a:srgbClr val="000000"/>
                </a:solidFill>
                <a:effectLst/>
                <a:latin typeface="Menlo" charset="0"/>
              </a:rPr>
              <a:t>[</a:t>
            </a:r>
            <a:r>
              <a:rPr lang="en-US" altLang="zh-TW" sz="2400" dirty="0">
                <a:solidFill>
                  <a:srgbClr val="09885A"/>
                </a:solidFill>
                <a:latin typeface="Menlo" charset="0"/>
              </a:rPr>
              <a:t>0~512</a:t>
            </a:r>
            <a:r>
              <a:rPr lang="en-US" altLang="zh-TW" sz="2400" b="0" dirty="0">
                <a:solidFill>
                  <a:srgbClr val="000000"/>
                </a:solidFill>
                <a:effectLst/>
                <a:latin typeface="Menlo" charset="0"/>
              </a:rPr>
              <a:t>]; </a:t>
            </a:r>
            <a:r>
              <a:rPr lang="en-US" altLang="zh-TW" sz="2400" b="0" dirty="0">
                <a:solidFill>
                  <a:srgbClr val="008000"/>
                </a:solidFill>
                <a:effectLst/>
                <a:latin typeface="Menlo" charset="0"/>
              </a:rPr>
              <a:t>/* message data, of length</a:t>
            </a:r>
          </a:p>
          <a:p>
            <a:pPr marL="514350" indent="-514350">
              <a:buFont typeface="+mj-lt"/>
              <a:buAutoNum type="arabicPeriod"/>
            </a:pPr>
            <a:r>
              <a:rPr lang="en-US" altLang="zh-TW" sz="2400" b="0" dirty="0">
                <a:solidFill>
                  <a:srgbClr val="008000"/>
                </a:solidFill>
                <a:effectLst/>
                <a:latin typeface="Menlo" charset="0"/>
              </a:rPr>
              <a:t>    </a:t>
            </a:r>
            <a:r>
              <a:rPr lang="en-US" altLang="zh-TW" sz="2400" b="0" dirty="0" err="1">
                <a:solidFill>
                  <a:srgbClr val="008000"/>
                </a:solidFill>
                <a:effectLst/>
                <a:latin typeface="Menlo" charset="0"/>
              </a:rPr>
              <a:t>nbytes</a:t>
            </a:r>
            <a:r>
              <a:rPr lang="en-US" altLang="zh-TW" sz="2400" b="0" dirty="0">
                <a:solidFill>
                  <a:srgbClr val="008000"/>
                </a:solidFill>
                <a:effectLst/>
                <a:latin typeface="Menlo" charset="0"/>
              </a:rPr>
              <a:t>*/</a:t>
            </a:r>
            <a:endParaRPr lang="en-US" altLang="zh-TW" sz="2400" b="0" dirty="0">
              <a:solidFill>
                <a:srgbClr val="000000"/>
              </a:solidFill>
              <a:effectLst/>
              <a:latin typeface="Menlo" charset="0"/>
            </a:endParaRPr>
          </a:p>
          <a:p>
            <a:pPr marL="514350" indent="-514350">
              <a:buFont typeface="+mj-lt"/>
              <a:buAutoNum type="arabicPeriod"/>
            </a:pPr>
            <a:r>
              <a:rPr lang="en-US" altLang="zh-TW" sz="2400" b="0" dirty="0">
                <a:solidFill>
                  <a:srgbClr val="000000"/>
                </a:solidFill>
                <a:effectLst/>
                <a:latin typeface="Menlo" charset="0"/>
              </a:rPr>
              <a:t>};</a:t>
            </a:r>
          </a:p>
          <a:p>
            <a:endParaRPr kumimoji="1" lang="en-US" altLang="zh-TW" dirty="0"/>
          </a:p>
          <a:p>
            <a:r>
              <a:rPr kumimoji="1" lang="en-US" altLang="zh-TW" dirty="0"/>
              <a:t>The </a:t>
            </a:r>
            <a:r>
              <a:rPr kumimoji="1" lang="en-US" altLang="zh-TW" dirty="0" err="1"/>
              <a:t>mtext</a:t>
            </a:r>
            <a:r>
              <a:rPr kumimoji="1" lang="en-US" altLang="zh-TW" dirty="0"/>
              <a:t> field is an array (or other structure) whose size is specified by </a:t>
            </a:r>
            <a:r>
              <a:rPr kumimoji="1" lang="en-US" altLang="zh-TW" dirty="0" err="1"/>
              <a:t>msgsz</a:t>
            </a:r>
            <a:r>
              <a:rPr kumimoji="1" lang="en-US" altLang="zh-TW" dirty="0"/>
              <a:t>, a nonnegative integer value.  </a:t>
            </a:r>
          </a:p>
          <a:p>
            <a:r>
              <a:rPr kumimoji="1" lang="en-US" altLang="zh-TW" dirty="0"/>
              <a:t>Messages of zero length (i.e., no </a:t>
            </a:r>
            <a:r>
              <a:rPr kumimoji="1" lang="en-US" altLang="zh-TW" dirty="0" err="1"/>
              <a:t>mtext</a:t>
            </a:r>
            <a:r>
              <a:rPr kumimoji="1" lang="en-US" altLang="zh-TW" dirty="0"/>
              <a:t> field) are permitted.</a:t>
            </a:r>
            <a:endParaRPr kumimoji="1" lang="zh-TW" altLang="en-US" dirty="0"/>
          </a:p>
        </p:txBody>
      </p:sp>
    </p:spTree>
    <p:extLst>
      <p:ext uri="{BB962C8B-B14F-4D97-AF65-F5344CB8AC3E}">
        <p14:creationId xmlns:p14="http://schemas.microsoft.com/office/powerpoint/2010/main" val="3194843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a:t>semaphore</a:t>
            </a:r>
            <a:endParaRPr kumimoji="1" lang="zh-TW" altLang="en-US" dirty="0"/>
          </a:p>
        </p:txBody>
      </p:sp>
      <p:sp>
        <p:nvSpPr>
          <p:cNvPr id="5" name="文字版面配置區 4"/>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2159854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Semaphores</a:t>
            </a:r>
            <a:endParaRPr kumimoji="1" lang="zh-TW" altLang="en-US" dirty="0"/>
          </a:p>
        </p:txBody>
      </p:sp>
      <p:sp>
        <p:nvSpPr>
          <p:cNvPr id="3" name="內容版面配置區 2"/>
          <p:cNvSpPr>
            <a:spLocks noGrp="1"/>
          </p:cNvSpPr>
          <p:nvPr>
            <p:ph idx="1"/>
          </p:nvPr>
        </p:nvSpPr>
        <p:spPr/>
        <p:txBody>
          <a:bodyPr anchor="ctr"/>
          <a:lstStyle/>
          <a:p>
            <a:r>
              <a:rPr lang="en-US" altLang="zh-TW" dirty="0"/>
              <a:t>A </a:t>
            </a:r>
            <a:r>
              <a:rPr lang="en-US" altLang="zh-TW" dirty="0">
                <a:solidFill>
                  <a:srgbClr val="FF0000"/>
                </a:solidFill>
              </a:rPr>
              <a:t>counter</a:t>
            </a:r>
            <a:r>
              <a:rPr lang="en-US" altLang="zh-TW" dirty="0"/>
              <a:t> to provide access to shared data object for </a:t>
            </a:r>
            <a:r>
              <a:rPr lang="en-US" altLang="zh-TW" dirty="0">
                <a:solidFill>
                  <a:srgbClr val="FF0000"/>
                </a:solidFill>
              </a:rPr>
              <a:t>multiple</a:t>
            </a:r>
            <a:r>
              <a:rPr lang="en-US" altLang="zh-TW" dirty="0"/>
              <a:t> processes</a:t>
            </a:r>
          </a:p>
          <a:p>
            <a:r>
              <a:rPr lang="en-US" altLang="zh-TW" dirty="0"/>
              <a:t>To </a:t>
            </a:r>
            <a:r>
              <a:rPr lang="en-US" altLang="zh-TW" dirty="0">
                <a:solidFill>
                  <a:srgbClr val="FF0000"/>
                </a:solidFill>
              </a:rPr>
              <a:t>obtain</a:t>
            </a:r>
            <a:r>
              <a:rPr lang="en-US" altLang="zh-TW" dirty="0"/>
              <a:t> a shared resource:</a:t>
            </a:r>
          </a:p>
          <a:p>
            <a:pPr lvl="1"/>
            <a:r>
              <a:rPr lang="en-US" altLang="zh-TW" dirty="0"/>
              <a:t>Test semaphore controlling resource</a:t>
            </a:r>
          </a:p>
          <a:p>
            <a:pPr lvl="1"/>
            <a:r>
              <a:rPr lang="en-US" altLang="zh-TW" dirty="0"/>
              <a:t>If value &gt; 0, value--, grant use</a:t>
            </a:r>
          </a:p>
          <a:p>
            <a:pPr lvl="1"/>
            <a:r>
              <a:rPr lang="en-US" altLang="zh-TW" dirty="0"/>
              <a:t>If value == 0, sleep until value &gt; 0</a:t>
            </a:r>
          </a:p>
          <a:p>
            <a:r>
              <a:rPr lang="en-US" altLang="zh-TW" dirty="0"/>
              <a:t>Release resource, value++, sleeping processes waiting for the semaphore is awakened</a:t>
            </a:r>
          </a:p>
        </p:txBody>
      </p:sp>
    </p:spTree>
    <p:extLst>
      <p:ext uri="{BB962C8B-B14F-4D97-AF65-F5344CB8AC3E}">
        <p14:creationId xmlns:p14="http://schemas.microsoft.com/office/powerpoint/2010/main" val="3993805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XSI Semaphores</a:t>
            </a:r>
            <a:endParaRPr kumimoji="1" lang="zh-TW" altLang="en-US" dirty="0"/>
          </a:p>
        </p:txBody>
      </p:sp>
      <p:sp>
        <p:nvSpPr>
          <p:cNvPr id="3" name="內容版面配置區 2"/>
          <p:cNvSpPr>
            <a:spLocks noGrp="1"/>
          </p:cNvSpPr>
          <p:nvPr>
            <p:ph idx="1"/>
          </p:nvPr>
        </p:nvSpPr>
        <p:spPr/>
        <p:txBody>
          <a:bodyPr anchor="ctr">
            <a:normAutofit fontScale="92500"/>
          </a:bodyPr>
          <a:lstStyle/>
          <a:p>
            <a:pPr>
              <a:lnSpc>
                <a:spcPct val="150000"/>
              </a:lnSpc>
            </a:pPr>
            <a:r>
              <a:rPr lang="en-US" altLang="zh-TW" dirty="0"/>
              <a:t>A semaphore is defined as a </a:t>
            </a:r>
            <a:r>
              <a:rPr lang="en-US" altLang="zh-TW" dirty="0">
                <a:solidFill>
                  <a:srgbClr val="FF0000"/>
                </a:solidFill>
              </a:rPr>
              <a:t>set</a:t>
            </a:r>
            <a:r>
              <a:rPr lang="en-US" altLang="zh-TW" dirty="0"/>
              <a:t> of one or more semaphore values. When we create a semaphore, we specify the number of values in the set.</a:t>
            </a:r>
          </a:p>
          <a:p>
            <a:pPr>
              <a:lnSpc>
                <a:spcPct val="150000"/>
              </a:lnSpc>
            </a:pPr>
            <a:r>
              <a:rPr lang="en-US" altLang="zh-TW" dirty="0"/>
              <a:t>Creation (</a:t>
            </a:r>
            <a:r>
              <a:rPr lang="en-US" altLang="zh-TW" dirty="0" err="1">
                <a:solidFill>
                  <a:srgbClr val="FF0000"/>
                </a:solidFill>
              </a:rPr>
              <a:t>semget</a:t>
            </a:r>
            <a:r>
              <a:rPr lang="en-US" altLang="zh-TW" dirty="0"/>
              <a:t>) is independent of initialization (</a:t>
            </a:r>
            <a:r>
              <a:rPr lang="en-US" altLang="zh-TW" dirty="0" err="1">
                <a:solidFill>
                  <a:srgbClr val="FF0000"/>
                </a:solidFill>
              </a:rPr>
              <a:t>semctl</a:t>
            </a:r>
            <a:r>
              <a:rPr lang="en-US" altLang="zh-TW" dirty="0"/>
              <a:t>)</a:t>
            </a:r>
          </a:p>
          <a:p>
            <a:pPr>
              <a:lnSpc>
                <a:spcPct val="150000"/>
              </a:lnSpc>
            </a:pPr>
            <a:r>
              <a:rPr lang="en-US" altLang="zh-TW" dirty="0"/>
              <a:t>All IPCs </a:t>
            </a:r>
            <a:r>
              <a:rPr lang="en-US" altLang="zh-TW" dirty="0">
                <a:solidFill>
                  <a:srgbClr val="FF0000"/>
                </a:solidFill>
              </a:rPr>
              <a:t>exist</a:t>
            </a:r>
            <a:r>
              <a:rPr lang="en-US" altLang="zh-TW" dirty="0"/>
              <a:t> even if no process is using them. </a:t>
            </a:r>
          </a:p>
          <a:p>
            <a:pPr lvl="1">
              <a:lnSpc>
                <a:spcPct val="150000"/>
              </a:lnSpc>
            </a:pPr>
            <a:r>
              <a:rPr lang="en-US" altLang="zh-TW" dirty="0"/>
              <a:t>Need to worry about process terminating without releasing semaphore.</a:t>
            </a:r>
          </a:p>
        </p:txBody>
      </p:sp>
    </p:spTree>
    <p:extLst>
      <p:ext uri="{BB962C8B-B14F-4D97-AF65-F5344CB8AC3E}">
        <p14:creationId xmlns:p14="http://schemas.microsoft.com/office/powerpoint/2010/main" val="3321732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semget</a:t>
            </a:r>
            <a:endParaRPr kumimoji="1" lang="zh-TW" altLang="en-US" dirty="0"/>
          </a:p>
        </p:txBody>
      </p:sp>
      <p:sp>
        <p:nvSpPr>
          <p:cNvPr id="3" name="內容版面配置區 2"/>
          <p:cNvSpPr>
            <a:spLocks noGrp="1"/>
          </p:cNvSpPr>
          <p:nvPr>
            <p:ph idx="1"/>
          </p:nvPr>
        </p:nvSpPr>
        <p:spPr/>
        <p:txBody>
          <a:bodyPr>
            <a:normAutofit fontScale="77500" lnSpcReduction="20000"/>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sem.h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semget</a:t>
            </a:r>
            <a:r>
              <a:rPr lang="en-US" altLang="zh-TW" b="0" dirty="0">
                <a:solidFill>
                  <a:srgbClr val="000000"/>
                </a:solidFill>
                <a:effectLst/>
                <a:latin typeface="Menlo" charset="0"/>
              </a:rPr>
              <a:t>(</a:t>
            </a:r>
            <a:r>
              <a:rPr lang="en-US" altLang="zh-TW" b="0" dirty="0" err="1">
                <a:solidFill>
                  <a:srgbClr val="267F99"/>
                </a:solidFill>
                <a:effectLst/>
                <a:latin typeface="Menlo" charset="0"/>
              </a:rPr>
              <a:t>key_t</a:t>
            </a:r>
            <a:r>
              <a:rPr lang="en-US" altLang="zh-TW" b="0" dirty="0">
                <a:solidFill>
                  <a:srgbClr val="000000"/>
                </a:solidFill>
                <a:effectLst/>
                <a:latin typeface="Menlo" charset="0"/>
              </a:rPr>
              <a:t> key,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nsems</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semflg</a:t>
            </a:r>
            <a:r>
              <a:rPr lang="en-US" altLang="zh-TW" b="0" dirty="0">
                <a:solidFill>
                  <a:srgbClr val="000000"/>
                </a:solidFill>
                <a:effectLst/>
                <a:latin typeface="Menlo" charset="0"/>
              </a:rPr>
              <a:t>);</a:t>
            </a:r>
          </a:p>
          <a:p>
            <a:endParaRPr kumimoji="1" lang="en-US" altLang="zh-TW" dirty="0"/>
          </a:p>
          <a:p>
            <a:r>
              <a:rPr kumimoji="1" lang="en-US" altLang="zh-TW" dirty="0"/>
              <a:t>The  </a:t>
            </a:r>
            <a:r>
              <a:rPr kumimoji="1" lang="en-US" altLang="zh-TW" i="1" dirty="0" err="1"/>
              <a:t>semget</a:t>
            </a:r>
            <a:r>
              <a:rPr kumimoji="1" lang="en-US" altLang="zh-TW" dirty="0"/>
              <a:t>() returns the System V semaphore set identifier associated with the argument key.  A new set of </a:t>
            </a:r>
            <a:r>
              <a:rPr kumimoji="1" lang="en-US" altLang="zh-TW" dirty="0" err="1"/>
              <a:t>nsems</a:t>
            </a:r>
            <a:r>
              <a:rPr kumimoji="1" lang="en-US" altLang="zh-TW" dirty="0"/>
              <a:t> semaphores is created if </a:t>
            </a:r>
          </a:p>
          <a:p>
            <a:pPr lvl="1"/>
            <a:r>
              <a:rPr kumimoji="1" lang="en-US" altLang="zh-TW" dirty="0"/>
              <a:t>key has the value IPC_PRIVATE or </a:t>
            </a:r>
          </a:p>
          <a:p>
            <a:pPr lvl="1"/>
            <a:r>
              <a:rPr kumimoji="1" lang="en-US" altLang="zh-TW" dirty="0"/>
              <a:t>if no existing semaphore set  is  associated  with key and IPC_CREAT is specified in </a:t>
            </a:r>
            <a:r>
              <a:rPr kumimoji="1" lang="en-US" altLang="zh-TW" i="1" dirty="0" err="1"/>
              <a:t>semflg</a:t>
            </a:r>
            <a:r>
              <a:rPr kumimoji="1" lang="en-US" altLang="zh-TW" dirty="0"/>
              <a:t>.</a:t>
            </a:r>
          </a:p>
          <a:p>
            <a:r>
              <a:rPr lang="en-US" altLang="zh-TW" dirty="0"/>
              <a:t>When a new set is created, the </a:t>
            </a:r>
            <a:r>
              <a:rPr lang="en-US" altLang="zh-TW" i="1" dirty="0" err="1"/>
              <a:t>semid_ds</a:t>
            </a:r>
            <a:r>
              <a:rPr lang="en-US" altLang="zh-TW" dirty="0"/>
              <a:t> structure are initialized.</a:t>
            </a:r>
            <a:endParaRPr kumimoji="1" lang="en-US" altLang="zh-TW" dirty="0"/>
          </a:p>
          <a:p>
            <a:r>
              <a:rPr lang="en-US" altLang="zh-TW" dirty="0"/>
              <a:t>If we are referencing an existing set (a client), we can specify </a:t>
            </a:r>
            <a:r>
              <a:rPr lang="en-US" altLang="zh-TW" i="1" dirty="0" err="1"/>
              <a:t>nsems</a:t>
            </a:r>
            <a:r>
              <a:rPr lang="en-US" altLang="zh-TW" dirty="0"/>
              <a:t> as 0.</a:t>
            </a:r>
            <a:endParaRPr kumimoji="1" lang="en-US" altLang="zh-TW" dirty="0"/>
          </a:p>
          <a:p>
            <a:r>
              <a:rPr kumimoji="1" lang="en-US" altLang="zh-TW" dirty="0"/>
              <a:t>flag: IPC_CREAT and IPC_EXCL</a:t>
            </a:r>
            <a:endParaRPr kumimoji="1" lang="zh-TW" altLang="en-US" dirty="0"/>
          </a:p>
        </p:txBody>
      </p:sp>
    </p:spTree>
    <p:extLst>
      <p:ext uri="{BB962C8B-B14F-4D97-AF65-F5344CB8AC3E}">
        <p14:creationId xmlns:p14="http://schemas.microsoft.com/office/powerpoint/2010/main" val="419044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semid_ds</a:t>
            </a:r>
            <a:r>
              <a:rPr kumimoji="1" lang="en-US" altLang="zh-TW" dirty="0"/>
              <a:t> (Linux)</a:t>
            </a:r>
            <a:endParaRPr kumimoji="1"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semid_ds</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0000FF"/>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ipc_perm</a:t>
            </a:r>
            <a:r>
              <a:rPr lang="en-US" altLang="zh-TW" b="0" dirty="0">
                <a:solidFill>
                  <a:srgbClr val="000000"/>
                </a:solidFill>
                <a:effectLst/>
                <a:latin typeface="Menlo" charset="0"/>
              </a:rPr>
              <a:t> </a:t>
            </a:r>
            <a:r>
              <a:rPr lang="en-US" altLang="zh-TW" b="0" dirty="0" err="1">
                <a:solidFill>
                  <a:srgbClr val="000000"/>
                </a:solidFill>
                <a:effectLst/>
                <a:latin typeface="Menlo" charset="0"/>
              </a:rPr>
              <a:t>sem_perm</a:t>
            </a:r>
            <a:r>
              <a:rPr lang="en-US" altLang="zh-TW" b="0" dirty="0">
                <a:solidFill>
                  <a:srgbClr val="000000"/>
                </a:solidFill>
                <a:effectLst/>
                <a:latin typeface="Menlo" charset="0"/>
              </a:rPr>
              <a:t>; </a:t>
            </a:r>
            <a:r>
              <a:rPr lang="en-US" altLang="zh-TW" b="0" dirty="0">
                <a:solidFill>
                  <a:srgbClr val="008000"/>
                </a:solidFill>
                <a:effectLst/>
                <a:latin typeface="Menlo" charset="0"/>
              </a:rPr>
              <a:t>/* Ownership and</a:t>
            </a:r>
          </a:p>
          <a:p>
            <a:pPr marL="514350" indent="-514350">
              <a:buFont typeface="+mj-lt"/>
              <a:buAutoNum type="arabicPeriod"/>
            </a:pPr>
            <a:r>
              <a:rPr lang="en-US" altLang="zh-TW" b="0" dirty="0">
                <a:solidFill>
                  <a:srgbClr val="008000"/>
                </a:solidFill>
                <a:effectLst/>
                <a:latin typeface="Menlo" charset="0"/>
              </a:rPr>
              <a:t>    permissions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sem_otime</a:t>
            </a:r>
            <a:r>
              <a:rPr lang="en-US" altLang="zh-TW" b="0" dirty="0">
                <a:solidFill>
                  <a:srgbClr val="000000"/>
                </a:solidFill>
                <a:effectLst/>
                <a:latin typeface="Menlo" charset="0"/>
              </a:rPr>
              <a:t>; </a:t>
            </a:r>
            <a:r>
              <a:rPr lang="en-US" altLang="zh-TW" b="0" dirty="0">
                <a:solidFill>
                  <a:srgbClr val="008000"/>
                </a:solidFill>
                <a:effectLst/>
                <a:latin typeface="Menlo" charset="0"/>
              </a:rPr>
              <a:t>/* Last </a:t>
            </a:r>
            <a:r>
              <a:rPr lang="en-US" altLang="zh-TW" b="0" dirty="0" err="1">
                <a:solidFill>
                  <a:srgbClr val="008000"/>
                </a:solidFill>
                <a:effectLst/>
                <a:latin typeface="Menlo" charset="0"/>
              </a:rPr>
              <a:t>semop</a:t>
            </a:r>
            <a:r>
              <a:rPr lang="en-US" altLang="zh-TW" b="0" dirty="0">
                <a:solidFill>
                  <a:srgbClr val="008000"/>
                </a:solidFill>
                <a:effectLst/>
                <a:latin typeface="Menlo" charset="0"/>
              </a:rPr>
              <a:t> time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sem_ctime</a:t>
            </a:r>
            <a:r>
              <a:rPr lang="en-US" altLang="zh-TW" b="0" dirty="0">
                <a:solidFill>
                  <a:srgbClr val="000000"/>
                </a:solidFill>
                <a:effectLst/>
                <a:latin typeface="Menlo" charset="0"/>
              </a:rPr>
              <a:t>; </a:t>
            </a:r>
            <a:r>
              <a:rPr lang="en-US" altLang="zh-TW" b="0" dirty="0">
                <a:solidFill>
                  <a:srgbClr val="008000"/>
                </a:solidFill>
                <a:effectLst/>
                <a:latin typeface="Menlo" charset="0"/>
              </a:rPr>
              <a:t>/* Last change time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 </a:t>
            </a:r>
            <a:r>
              <a:rPr lang="en-US" altLang="zh-TW" b="0" dirty="0" err="1">
                <a:solidFill>
                  <a:srgbClr val="000000"/>
                </a:solidFill>
                <a:effectLst/>
                <a:latin typeface="Menlo" charset="0"/>
              </a:rPr>
              <a:t>sem_nsems</a:t>
            </a:r>
            <a:r>
              <a:rPr lang="en-US" altLang="zh-TW" b="0" dirty="0">
                <a:solidFill>
                  <a:srgbClr val="000000"/>
                </a:solidFill>
                <a:effectLst/>
                <a:latin typeface="Menlo" charset="0"/>
              </a:rPr>
              <a:t>; </a:t>
            </a:r>
            <a:r>
              <a:rPr lang="en-US" altLang="zh-TW" b="0" dirty="0">
                <a:solidFill>
                  <a:srgbClr val="008000"/>
                </a:solidFill>
                <a:effectLst/>
                <a:latin typeface="Menlo" charset="0"/>
              </a:rPr>
              <a:t>/* No. of </a:t>
            </a:r>
          </a:p>
          <a:p>
            <a:pPr marL="514350" indent="-514350">
              <a:buFont typeface="+mj-lt"/>
              <a:buAutoNum type="arabicPeriod"/>
            </a:pPr>
            <a:r>
              <a:rPr lang="en-US" altLang="zh-TW" dirty="0">
                <a:solidFill>
                  <a:srgbClr val="008000"/>
                </a:solidFill>
                <a:latin typeface="Menlo" charset="0"/>
              </a:rPr>
              <a:t>    </a:t>
            </a:r>
            <a:r>
              <a:rPr lang="en-US" altLang="zh-TW" b="0" dirty="0">
                <a:solidFill>
                  <a:srgbClr val="008000"/>
                </a:solidFill>
                <a:effectLst/>
                <a:latin typeface="Menlo" charset="0"/>
              </a:rPr>
              <a:t>semaphores in set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00"/>
                </a:solidFill>
                <a:effectLst/>
                <a:latin typeface="Menlo" charset="0"/>
              </a:rPr>
              <a:t>};</a:t>
            </a:r>
          </a:p>
          <a:p>
            <a:endParaRPr kumimoji="1" lang="zh-TW" altLang="en-US" dirty="0"/>
          </a:p>
        </p:txBody>
      </p:sp>
    </p:spTree>
    <p:extLst>
      <p:ext uri="{BB962C8B-B14F-4D97-AF65-F5344CB8AC3E}">
        <p14:creationId xmlns:p14="http://schemas.microsoft.com/office/powerpoint/2010/main" val="2335453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semctl</a:t>
            </a:r>
            <a:r>
              <a:rPr kumimoji="1" lang="en-US" altLang="zh-TW" dirty="0"/>
              <a:t>()</a:t>
            </a:r>
            <a:endParaRPr kumimoji="1" lang="zh-TW" altLang="en-US" dirty="0"/>
          </a:p>
        </p:txBody>
      </p:sp>
      <p:sp>
        <p:nvSpPr>
          <p:cNvPr id="3" name="內容版面配置區 2"/>
          <p:cNvSpPr>
            <a:spLocks noGrp="1"/>
          </p:cNvSpPr>
          <p:nvPr>
            <p:ph idx="1"/>
          </p:nvPr>
        </p:nvSpPr>
        <p:spPr/>
        <p:txBody>
          <a:bodyPr>
            <a:normAutofit fontScale="62500" lnSpcReduction="20000"/>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sem.h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semctl</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semid</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semnum</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cmd</a:t>
            </a:r>
            <a:r>
              <a:rPr lang="en-US" altLang="zh-TW" b="0" dirty="0">
                <a:solidFill>
                  <a:srgbClr val="000000"/>
                </a:solidFill>
                <a:effectLst/>
                <a:latin typeface="Menlo" charset="0"/>
              </a:rPr>
              <a:t>, ...);</a:t>
            </a:r>
          </a:p>
          <a:p>
            <a:endParaRPr kumimoji="1" lang="en-US" altLang="zh-TW" dirty="0"/>
          </a:p>
          <a:p>
            <a:r>
              <a:rPr lang="en-US" altLang="zh-TW" dirty="0"/>
              <a:t>The fourth argument is optional and if present, is of type </a:t>
            </a:r>
            <a:r>
              <a:rPr lang="en-US" altLang="zh-TW" dirty="0" err="1"/>
              <a:t>semun</a:t>
            </a:r>
            <a:r>
              <a:rPr lang="en-US" altLang="zh-TW" dirty="0"/>
              <a:t>:</a:t>
            </a:r>
          </a:p>
          <a:p>
            <a:r>
              <a:rPr lang="en-US" altLang="zh-TW" b="0" dirty="0">
                <a:solidFill>
                  <a:srgbClr val="0000FF"/>
                </a:solidFill>
                <a:effectLst/>
                <a:latin typeface="Menlo" charset="0"/>
              </a:rPr>
              <a:t>union</a:t>
            </a:r>
            <a:r>
              <a:rPr lang="en-US" altLang="zh-TW" b="0" dirty="0">
                <a:solidFill>
                  <a:srgbClr val="000000"/>
                </a:solidFill>
                <a:effectLst/>
                <a:latin typeface="Menlo" charset="0"/>
              </a:rPr>
              <a:t> </a:t>
            </a:r>
            <a:r>
              <a:rPr lang="en-US" altLang="zh-TW" b="0" dirty="0" err="1">
                <a:solidFill>
                  <a:srgbClr val="000000"/>
                </a:solidFill>
                <a:effectLst/>
                <a:latin typeface="Menlo" charset="0"/>
              </a:rPr>
              <a:t>semun</a:t>
            </a:r>
            <a:r>
              <a:rPr lang="en-US" altLang="zh-TW" b="0" dirty="0">
                <a:solidFill>
                  <a:srgbClr val="000000"/>
                </a:solidFill>
                <a:effectLst/>
                <a:latin typeface="Menlo" charset="0"/>
              </a:rPr>
              <a:t> {</a:t>
            </a:r>
          </a:p>
          <a:p>
            <a:r>
              <a:rPr lang="en-US" altLang="zh-TW" b="0" dirty="0">
                <a:solidFill>
                  <a:srgbClr val="0000FF"/>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val</a:t>
            </a:r>
            <a:r>
              <a:rPr lang="en-US" altLang="zh-TW" b="0" dirty="0">
                <a:solidFill>
                  <a:srgbClr val="000000"/>
                </a:solidFill>
                <a:effectLst/>
                <a:latin typeface="Menlo" charset="0"/>
              </a:rPr>
              <a:t>; </a:t>
            </a:r>
            <a:r>
              <a:rPr lang="en-US" altLang="zh-TW" b="0" dirty="0">
                <a:solidFill>
                  <a:srgbClr val="008000"/>
                </a:solidFill>
                <a:effectLst/>
                <a:latin typeface="Menlo" charset="0"/>
              </a:rPr>
              <a:t>/* Value for SETVAL */</a:t>
            </a:r>
            <a:endParaRPr lang="en-US" altLang="zh-TW" b="0" dirty="0">
              <a:solidFill>
                <a:srgbClr val="000000"/>
              </a:solidFill>
              <a:effectLst/>
              <a:latin typeface="Menlo" charset="0"/>
            </a:endParaRPr>
          </a:p>
          <a:p>
            <a:r>
              <a:rPr lang="en-US" altLang="zh-TW" b="0" dirty="0">
                <a:solidFill>
                  <a:srgbClr val="0000FF"/>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semid_ds</a:t>
            </a:r>
            <a:r>
              <a:rPr lang="en-US" altLang="zh-TW" b="0" dirty="0">
                <a:solidFill>
                  <a:srgbClr val="000000"/>
                </a:solidFill>
                <a:effectLst/>
                <a:latin typeface="Menlo" charset="0"/>
              </a:rPr>
              <a:t> *</a:t>
            </a:r>
            <a:r>
              <a:rPr lang="en-US" altLang="zh-TW" b="0" dirty="0" err="1">
                <a:solidFill>
                  <a:srgbClr val="000000"/>
                </a:solidFill>
                <a:effectLst/>
                <a:latin typeface="Menlo" charset="0"/>
              </a:rPr>
              <a:t>buf</a:t>
            </a:r>
            <a:r>
              <a:rPr lang="en-US" altLang="zh-TW" b="0" dirty="0">
                <a:solidFill>
                  <a:srgbClr val="000000"/>
                </a:solidFill>
                <a:effectLst/>
                <a:latin typeface="Menlo" charset="0"/>
              </a:rPr>
              <a:t>; </a:t>
            </a:r>
            <a:r>
              <a:rPr lang="en-US" altLang="zh-TW" b="0" dirty="0">
                <a:solidFill>
                  <a:srgbClr val="008000"/>
                </a:solidFill>
                <a:effectLst/>
                <a:latin typeface="Menlo" charset="0"/>
              </a:rPr>
              <a:t>/* Buffer for IPC_STAT, IPC_SET command*/</a:t>
            </a:r>
            <a:endParaRPr lang="en-US" altLang="zh-TW" b="0" dirty="0">
              <a:solidFill>
                <a:srgbClr val="000000"/>
              </a:solidFill>
              <a:effectLst/>
              <a:latin typeface="Menlo" charset="0"/>
            </a:endParaRPr>
          </a:p>
          <a:p>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short</a:t>
            </a:r>
            <a:r>
              <a:rPr lang="en-US" altLang="zh-TW" b="0" dirty="0">
                <a:solidFill>
                  <a:srgbClr val="000000"/>
                </a:solidFill>
                <a:effectLst/>
                <a:latin typeface="Menlo" charset="0"/>
              </a:rPr>
              <a:t> *array; </a:t>
            </a:r>
            <a:r>
              <a:rPr lang="en-US" altLang="zh-TW" b="0" dirty="0">
                <a:solidFill>
                  <a:srgbClr val="008000"/>
                </a:solidFill>
                <a:effectLst/>
                <a:latin typeface="Menlo" charset="0"/>
              </a:rPr>
              <a:t>/* Array for GETALL, SETALL command*/</a:t>
            </a:r>
            <a:endParaRPr lang="en-US" altLang="zh-TW" b="0" dirty="0">
              <a:solidFill>
                <a:srgbClr val="000000"/>
              </a:solidFill>
              <a:effectLst/>
              <a:latin typeface="Menlo" charset="0"/>
            </a:endParaRPr>
          </a:p>
          <a:p>
            <a:r>
              <a:rPr lang="en-US" altLang="zh-TW" b="0" dirty="0">
                <a:solidFill>
                  <a:srgbClr val="0000FF"/>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seminfo</a:t>
            </a:r>
            <a:r>
              <a:rPr lang="en-US" altLang="zh-TW" b="0" dirty="0">
                <a:solidFill>
                  <a:srgbClr val="000000"/>
                </a:solidFill>
                <a:effectLst/>
                <a:latin typeface="Menlo" charset="0"/>
              </a:rPr>
              <a:t> *__</a:t>
            </a:r>
            <a:r>
              <a:rPr lang="en-US" altLang="zh-TW" b="0" dirty="0" err="1">
                <a:solidFill>
                  <a:srgbClr val="000000"/>
                </a:solidFill>
                <a:effectLst/>
                <a:latin typeface="Menlo" charset="0"/>
              </a:rPr>
              <a:t>buf</a:t>
            </a:r>
            <a:r>
              <a:rPr lang="en-US" altLang="zh-TW" b="0" dirty="0">
                <a:solidFill>
                  <a:srgbClr val="000000"/>
                </a:solidFill>
                <a:effectLst/>
                <a:latin typeface="Menlo" charset="0"/>
              </a:rPr>
              <a:t>; </a:t>
            </a:r>
            <a:r>
              <a:rPr lang="en-US" altLang="zh-TW" b="0" dirty="0">
                <a:solidFill>
                  <a:srgbClr val="008000"/>
                </a:solidFill>
                <a:effectLst/>
                <a:latin typeface="Menlo" charset="0"/>
              </a:rPr>
              <a:t>/* Buffer for IPC_INF (Linux-specific) */</a:t>
            </a:r>
            <a:endParaRPr lang="en-US" altLang="zh-TW" b="0" dirty="0">
              <a:solidFill>
                <a:srgbClr val="000000"/>
              </a:solidFill>
              <a:effectLst/>
              <a:latin typeface="Menlo" charset="0"/>
            </a:endParaRPr>
          </a:p>
          <a:p>
            <a:r>
              <a:rPr lang="en-US" altLang="zh-TW" b="0" dirty="0">
                <a:solidFill>
                  <a:srgbClr val="000000"/>
                </a:solidFill>
                <a:effectLst/>
                <a:latin typeface="Menlo" charset="0"/>
              </a:rPr>
              <a:t>};</a:t>
            </a:r>
          </a:p>
        </p:txBody>
      </p:sp>
    </p:spTree>
    <p:extLst>
      <p:ext uri="{BB962C8B-B14F-4D97-AF65-F5344CB8AC3E}">
        <p14:creationId xmlns:p14="http://schemas.microsoft.com/office/powerpoint/2010/main" val="1515220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semctl</a:t>
            </a:r>
            <a:r>
              <a:rPr kumimoji="1" lang="en-US" altLang="zh-TW" dirty="0"/>
              <a:t>() - </a:t>
            </a:r>
            <a:r>
              <a:rPr kumimoji="1" lang="en-US" altLang="zh-TW" dirty="0" err="1"/>
              <a:t>semid_ds</a:t>
            </a:r>
            <a:endParaRPr kumimoji="1"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semid_ds</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0000FF"/>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ipc_perm</a:t>
            </a:r>
            <a:r>
              <a:rPr lang="en-US" altLang="zh-TW" b="0" dirty="0">
                <a:solidFill>
                  <a:srgbClr val="000000"/>
                </a:solidFill>
                <a:effectLst/>
                <a:latin typeface="Menlo" charset="0"/>
              </a:rPr>
              <a:t> </a:t>
            </a:r>
            <a:r>
              <a:rPr lang="en-US" altLang="zh-TW" b="0" dirty="0" err="1">
                <a:solidFill>
                  <a:srgbClr val="000000"/>
                </a:solidFill>
                <a:effectLst/>
                <a:latin typeface="Menlo" charset="0"/>
              </a:rPr>
              <a:t>sem_perm</a:t>
            </a:r>
            <a:r>
              <a:rPr lang="en-US" altLang="zh-TW" b="0" dirty="0">
                <a:solidFill>
                  <a:srgbClr val="000000"/>
                </a:solidFill>
                <a:effectLst/>
                <a:latin typeface="Menlo" charset="0"/>
              </a:rPr>
              <a:t>; </a:t>
            </a:r>
            <a:r>
              <a:rPr lang="en-US" altLang="zh-TW" b="0" dirty="0">
                <a:solidFill>
                  <a:srgbClr val="008000"/>
                </a:solidFill>
                <a:effectLst/>
                <a:latin typeface="Menlo" charset="0"/>
              </a:rPr>
              <a:t>/* Ownership and</a:t>
            </a:r>
          </a:p>
          <a:p>
            <a:pPr marL="514350" indent="-514350">
              <a:buFont typeface="+mj-lt"/>
              <a:buAutoNum type="arabicPeriod"/>
            </a:pPr>
            <a:r>
              <a:rPr lang="en-US" altLang="zh-TW" b="0" dirty="0">
                <a:solidFill>
                  <a:srgbClr val="008000"/>
                </a:solidFill>
                <a:effectLst/>
                <a:latin typeface="Menlo" charset="0"/>
              </a:rPr>
              <a:t>    permissions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sem_otime</a:t>
            </a:r>
            <a:r>
              <a:rPr lang="en-US" altLang="zh-TW" b="0" dirty="0">
                <a:solidFill>
                  <a:srgbClr val="000000"/>
                </a:solidFill>
                <a:effectLst/>
                <a:latin typeface="Menlo" charset="0"/>
              </a:rPr>
              <a:t>; </a:t>
            </a:r>
            <a:r>
              <a:rPr lang="en-US" altLang="zh-TW" b="0" dirty="0">
                <a:solidFill>
                  <a:srgbClr val="008000"/>
                </a:solidFill>
                <a:effectLst/>
                <a:latin typeface="Menlo" charset="0"/>
              </a:rPr>
              <a:t>/* Last </a:t>
            </a:r>
            <a:r>
              <a:rPr lang="en-US" altLang="zh-TW" b="0" dirty="0" err="1">
                <a:solidFill>
                  <a:srgbClr val="008000"/>
                </a:solidFill>
                <a:effectLst/>
                <a:latin typeface="Menlo" charset="0"/>
              </a:rPr>
              <a:t>semop</a:t>
            </a:r>
            <a:r>
              <a:rPr lang="en-US" altLang="zh-TW" b="0" dirty="0">
                <a:solidFill>
                  <a:srgbClr val="008000"/>
                </a:solidFill>
                <a:effectLst/>
                <a:latin typeface="Menlo" charset="0"/>
              </a:rPr>
              <a:t> time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sem_ctime</a:t>
            </a:r>
            <a:r>
              <a:rPr lang="en-US" altLang="zh-TW" b="0" dirty="0">
                <a:solidFill>
                  <a:srgbClr val="000000"/>
                </a:solidFill>
                <a:effectLst/>
                <a:latin typeface="Menlo" charset="0"/>
              </a:rPr>
              <a:t>; </a:t>
            </a:r>
            <a:r>
              <a:rPr lang="en-US" altLang="zh-TW" b="0" dirty="0">
                <a:solidFill>
                  <a:srgbClr val="008000"/>
                </a:solidFill>
                <a:effectLst/>
                <a:latin typeface="Menlo" charset="0"/>
              </a:rPr>
              <a:t>/* Last change time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 </a:t>
            </a:r>
            <a:r>
              <a:rPr lang="en-US" altLang="zh-TW" b="0" dirty="0" err="1">
                <a:solidFill>
                  <a:srgbClr val="000000"/>
                </a:solidFill>
                <a:effectLst/>
                <a:latin typeface="Menlo" charset="0"/>
              </a:rPr>
              <a:t>sem_nsems</a:t>
            </a:r>
            <a:r>
              <a:rPr lang="en-US" altLang="zh-TW" b="0" dirty="0">
                <a:solidFill>
                  <a:srgbClr val="000000"/>
                </a:solidFill>
                <a:effectLst/>
                <a:latin typeface="Menlo" charset="0"/>
              </a:rPr>
              <a:t>; </a:t>
            </a:r>
            <a:r>
              <a:rPr lang="en-US" altLang="zh-TW" b="0" dirty="0">
                <a:solidFill>
                  <a:srgbClr val="008000"/>
                </a:solidFill>
                <a:effectLst/>
                <a:latin typeface="Menlo" charset="0"/>
              </a:rPr>
              <a:t>/* No. of</a:t>
            </a:r>
          </a:p>
          <a:p>
            <a:pPr marL="514350" indent="-514350">
              <a:buFont typeface="+mj-lt"/>
              <a:buAutoNum type="arabicPeriod"/>
            </a:pPr>
            <a:r>
              <a:rPr lang="en-US" altLang="zh-TW" b="0" dirty="0">
                <a:solidFill>
                  <a:srgbClr val="008000"/>
                </a:solidFill>
                <a:effectLst/>
                <a:latin typeface="Menlo" charset="0"/>
              </a:rPr>
              <a:t>    semaphores in set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00"/>
                </a:solidFill>
                <a:effectLst/>
                <a:latin typeface="Menlo"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2947796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semctl</a:t>
            </a:r>
            <a:r>
              <a:rPr kumimoji="1" lang="en-US" altLang="zh-TW" dirty="0"/>
              <a:t>() - </a:t>
            </a:r>
            <a:r>
              <a:rPr kumimoji="1" lang="en-US" altLang="zh-TW" dirty="0" err="1"/>
              <a:t>cmd</a:t>
            </a:r>
            <a:endParaRPr kumimoji="1" lang="zh-TW" altLang="en-US" dirty="0"/>
          </a:p>
        </p:txBody>
      </p:sp>
      <p:graphicFrame>
        <p:nvGraphicFramePr>
          <p:cNvPr id="4" name="內容版面配置區 3"/>
          <p:cNvGraphicFramePr>
            <a:graphicFrameLocks noGrp="1"/>
          </p:cNvGraphicFramePr>
          <p:nvPr>
            <p:ph idx="1"/>
            <p:extLst/>
          </p:nvPr>
        </p:nvGraphicFramePr>
        <p:xfrm>
          <a:off x="838200" y="1825625"/>
          <a:ext cx="10515600" cy="4456766"/>
        </p:xfrm>
        <a:graphic>
          <a:graphicData uri="http://schemas.openxmlformats.org/drawingml/2006/table">
            <a:tbl>
              <a:tblPr/>
              <a:tblGrid>
                <a:gridCol w="1577341">
                  <a:extLst>
                    <a:ext uri="{9D8B030D-6E8A-4147-A177-3AD203B41FA5}">
                      <a16:colId xmlns:a16="http://schemas.microsoft.com/office/drawing/2014/main" val="20000"/>
                    </a:ext>
                  </a:extLst>
                </a:gridCol>
                <a:gridCol w="8938259">
                  <a:extLst>
                    <a:ext uri="{9D8B030D-6E8A-4147-A177-3AD203B41FA5}">
                      <a16:colId xmlns:a16="http://schemas.microsoft.com/office/drawing/2014/main" val="20001"/>
                    </a:ext>
                  </a:extLst>
                </a:gridCol>
              </a:tblGrid>
              <a:tr h="370875">
                <a:tc>
                  <a:txBody>
                    <a:bodyPr/>
                    <a:lstStyle/>
                    <a:p>
                      <a:pPr algn="l"/>
                      <a:r>
                        <a:rPr lang="en-US" sz="1400" dirty="0">
                          <a:solidFill>
                            <a:srgbClr val="333333"/>
                          </a:solidFill>
                          <a:effectLst/>
                          <a:latin typeface="Verdana" charset="0"/>
                        </a:rPr>
                        <a:t>IPC_STAT</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Fetch the semid_ds structure for this set, storing it in the structure pointed to by </a:t>
                      </a:r>
                      <a:r>
                        <a:rPr lang="en-US" sz="1400" i="1">
                          <a:solidFill>
                            <a:srgbClr val="333333"/>
                          </a:solidFill>
                          <a:effectLst/>
                          <a:latin typeface="Verdana" charset="0"/>
                        </a:rPr>
                        <a:t>arg.buf</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0"/>
                  </a:ext>
                </a:extLst>
              </a:tr>
              <a:tr h="906363">
                <a:tc>
                  <a:txBody>
                    <a:bodyPr/>
                    <a:lstStyle/>
                    <a:p>
                      <a:pPr algn="l"/>
                      <a:r>
                        <a:rPr lang="en-US" sz="1400">
                          <a:solidFill>
                            <a:srgbClr val="333333"/>
                          </a:solidFill>
                          <a:effectLst/>
                          <a:latin typeface="Verdana" charset="0"/>
                        </a:rPr>
                        <a:t>IPC_SET</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Set the sem_perm.uid, sem_perm.gid, and sem_perm.modefields from the structure pointed to by </a:t>
                      </a:r>
                      <a:r>
                        <a:rPr lang="en-US" sz="1400" i="1">
                          <a:solidFill>
                            <a:srgbClr val="333333"/>
                          </a:solidFill>
                          <a:effectLst/>
                          <a:latin typeface="Verdana" charset="0"/>
                        </a:rPr>
                        <a:t>arg.buf</a:t>
                      </a:r>
                      <a:r>
                        <a:rPr lang="en-US" sz="1400">
                          <a:solidFill>
                            <a:srgbClr val="333333"/>
                          </a:solidFill>
                          <a:effectLst/>
                          <a:latin typeface="Verdana" charset="0"/>
                        </a:rPr>
                        <a:t> in the semid_ds structure associated with this set. This command can be executed only by a process whose effective user ID equals sem_perm.cuid or sem_perm.uid or by a process with superuser privileges.</a:t>
                      </a:r>
                    </a:p>
                  </a:txBody>
                  <a:tcPr marL="24791" marR="24791" marT="24791" marB="24791">
                    <a:lnL>
                      <a:noFill/>
                    </a:lnL>
                    <a:lnR>
                      <a:noFill/>
                    </a:lnR>
                    <a:lnT>
                      <a:noFill/>
                    </a:lnT>
                    <a:lnB>
                      <a:noFill/>
                    </a:lnB>
                  </a:tcPr>
                </a:tc>
                <a:extLst>
                  <a:ext uri="{0D108BD9-81ED-4DB2-BD59-A6C34878D82A}">
                    <a16:rowId xmlns:a16="http://schemas.microsoft.com/office/drawing/2014/main" val="10001"/>
                  </a:ext>
                </a:extLst>
              </a:tr>
              <a:tr h="1013461">
                <a:tc>
                  <a:txBody>
                    <a:bodyPr/>
                    <a:lstStyle/>
                    <a:p>
                      <a:pPr algn="l"/>
                      <a:r>
                        <a:rPr lang="en-US" sz="1400">
                          <a:solidFill>
                            <a:srgbClr val="333333"/>
                          </a:solidFill>
                          <a:effectLst/>
                          <a:latin typeface="Verdana" charset="0"/>
                        </a:rPr>
                        <a:t>IPC_RMID</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Remove the semaphore set from the system. This removal is immediate. Any other process still using the semaphore will get an error of EIDRM on its next attempted operation on the semaphore. This command can be executed only by a process whose effective user ID equals sem_perm.cuid or sem_perm.uid or by a process with superuser privileges.</a:t>
                      </a:r>
                    </a:p>
                  </a:txBody>
                  <a:tcPr marL="24791" marR="24791" marT="24791" marB="24791">
                    <a:lnL>
                      <a:noFill/>
                    </a:lnL>
                    <a:lnR>
                      <a:noFill/>
                    </a:lnR>
                    <a:lnT>
                      <a:noFill/>
                    </a:lnT>
                    <a:lnB>
                      <a:noFill/>
                    </a:lnB>
                  </a:tcPr>
                </a:tc>
                <a:extLst>
                  <a:ext uri="{0D108BD9-81ED-4DB2-BD59-A6C34878D82A}">
                    <a16:rowId xmlns:a16="http://schemas.microsoft.com/office/drawing/2014/main" val="10002"/>
                  </a:ext>
                </a:extLst>
              </a:tr>
              <a:tr h="263778">
                <a:tc>
                  <a:txBody>
                    <a:bodyPr/>
                    <a:lstStyle/>
                    <a:p>
                      <a:pPr algn="l"/>
                      <a:r>
                        <a:rPr lang="en-US" sz="1400">
                          <a:solidFill>
                            <a:srgbClr val="333333"/>
                          </a:solidFill>
                          <a:effectLst/>
                          <a:latin typeface="Verdana" charset="0"/>
                        </a:rPr>
                        <a:t>GETVAL</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Return the value of semval for the member </a:t>
                      </a:r>
                      <a:r>
                        <a:rPr lang="en-US" sz="1400" i="1">
                          <a:solidFill>
                            <a:srgbClr val="333333"/>
                          </a:solidFill>
                          <a:effectLst/>
                          <a:latin typeface="Verdana" charset="0"/>
                        </a:rPr>
                        <a:t>semnum</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3"/>
                  </a:ext>
                </a:extLst>
              </a:tr>
              <a:tr h="370875">
                <a:tc>
                  <a:txBody>
                    <a:bodyPr/>
                    <a:lstStyle/>
                    <a:p>
                      <a:pPr algn="l"/>
                      <a:r>
                        <a:rPr lang="en-US" sz="1400">
                          <a:solidFill>
                            <a:srgbClr val="333333"/>
                          </a:solidFill>
                          <a:effectLst/>
                          <a:latin typeface="Verdana" charset="0"/>
                        </a:rPr>
                        <a:t>SETVAL</a:t>
                      </a:r>
                    </a:p>
                  </a:txBody>
                  <a:tcPr marL="24791" marR="24791" marT="24791" marB="24791">
                    <a:lnL>
                      <a:noFill/>
                    </a:lnL>
                    <a:lnR>
                      <a:noFill/>
                    </a:lnR>
                    <a:lnT>
                      <a:noFill/>
                    </a:lnT>
                    <a:lnB>
                      <a:noFill/>
                    </a:lnB>
                  </a:tcPr>
                </a:tc>
                <a:tc>
                  <a:txBody>
                    <a:bodyPr/>
                    <a:lstStyle/>
                    <a:p>
                      <a:pPr algn="l"/>
                      <a:r>
                        <a:rPr lang="en-US" sz="1400" dirty="0">
                          <a:solidFill>
                            <a:srgbClr val="333333"/>
                          </a:solidFill>
                          <a:effectLst/>
                          <a:latin typeface="Verdana" charset="0"/>
                        </a:rPr>
                        <a:t>Set the value of </a:t>
                      </a:r>
                      <a:r>
                        <a:rPr lang="en-US" sz="1400" dirty="0" err="1">
                          <a:solidFill>
                            <a:srgbClr val="333333"/>
                          </a:solidFill>
                          <a:effectLst/>
                          <a:latin typeface="Verdana" charset="0"/>
                        </a:rPr>
                        <a:t>semval</a:t>
                      </a:r>
                      <a:r>
                        <a:rPr lang="en-US" sz="1400" dirty="0">
                          <a:solidFill>
                            <a:srgbClr val="333333"/>
                          </a:solidFill>
                          <a:effectLst/>
                          <a:latin typeface="Verdana" charset="0"/>
                        </a:rPr>
                        <a:t> for the member </a:t>
                      </a:r>
                      <a:r>
                        <a:rPr lang="en-US" sz="1400" i="1" dirty="0" err="1">
                          <a:solidFill>
                            <a:srgbClr val="333333"/>
                          </a:solidFill>
                          <a:effectLst/>
                          <a:latin typeface="Verdana" charset="0"/>
                        </a:rPr>
                        <a:t>semnum</a:t>
                      </a:r>
                      <a:r>
                        <a:rPr lang="en-US" sz="1400" dirty="0">
                          <a:solidFill>
                            <a:srgbClr val="333333"/>
                          </a:solidFill>
                          <a:effectLst/>
                          <a:latin typeface="Verdana" charset="0"/>
                        </a:rPr>
                        <a:t>. The value is specified by </a:t>
                      </a:r>
                      <a:r>
                        <a:rPr lang="en-US" sz="1400" i="1" dirty="0" err="1">
                          <a:solidFill>
                            <a:srgbClr val="333333"/>
                          </a:solidFill>
                          <a:effectLst/>
                          <a:latin typeface="Verdana" charset="0"/>
                        </a:rPr>
                        <a:t>arg.val</a:t>
                      </a:r>
                      <a:r>
                        <a:rPr lang="en-US" sz="1400" dirty="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4"/>
                  </a:ext>
                </a:extLst>
              </a:tr>
              <a:tr h="263778">
                <a:tc>
                  <a:txBody>
                    <a:bodyPr/>
                    <a:lstStyle/>
                    <a:p>
                      <a:pPr algn="l"/>
                      <a:r>
                        <a:rPr lang="en-US" sz="1400">
                          <a:solidFill>
                            <a:srgbClr val="333333"/>
                          </a:solidFill>
                          <a:effectLst/>
                          <a:latin typeface="Verdana" charset="0"/>
                        </a:rPr>
                        <a:t>GETPID</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Return the value of sempid for the member </a:t>
                      </a:r>
                      <a:r>
                        <a:rPr lang="en-US" sz="1400" i="1">
                          <a:solidFill>
                            <a:srgbClr val="333333"/>
                          </a:solidFill>
                          <a:effectLst/>
                          <a:latin typeface="Verdana" charset="0"/>
                        </a:rPr>
                        <a:t>semnum</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5"/>
                  </a:ext>
                </a:extLst>
              </a:tr>
              <a:tr h="263778">
                <a:tc>
                  <a:txBody>
                    <a:bodyPr/>
                    <a:lstStyle/>
                    <a:p>
                      <a:pPr algn="l"/>
                      <a:r>
                        <a:rPr lang="en-US" sz="1400">
                          <a:solidFill>
                            <a:srgbClr val="333333"/>
                          </a:solidFill>
                          <a:effectLst/>
                          <a:latin typeface="Verdana" charset="0"/>
                        </a:rPr>
                        <a:t>GETNCNT</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Return the value of semncnt for the member </a:t>
                      </a:r>
                      <a:r>
                        <a:rPr lang="en-US" sz="1400" i="1">
                          <a:solidFill>
                            <a:srgbClr val="333333"/>
                          </a:solidFill>
                          <a:effectLst/>
                          <a:latin typeface="Verdana" charset="0"/>
                        </a:rPr>
                        <a:t>semnum</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6"/>
                  </a:ext>
                </a:extLst>
              </a:tr>
              <a:tr h="263778">
                <a:tc>
                  <a:txBody>
                    <a:bodyPr/>
                    <a:lstStyle/>
                    <a:p>
                      <a:pPr algn="l"/>
                      <a:r>
                        <a:rPr lang="en-US" sz="1400">
                          <a:solidFill>
                            <a:srgbClr val="333333"/>
                          </a:solidFill>
                          <a:effectLst/>
                          <a:latin typeface="Verdana" charset="0"/>
                        </a:rPr>
                        <a:t>GETZCNT</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Return the value of semzcnt for the member </a:t>
                      </a:r>
                      <a:r>
                        <a:rPr lang="en-US" sz="1400" i="1">
                          <a:solidFill>
                            <a:srgbClr val="333333"/>
                          </a:solidFill>
                          <a:effectLst/>
                          <a:latin typeface="Verdana" charset="0"/>
                        </a:rPr>
                        <a:t>semnum</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7"/>
                  </a:ext>
                </a:extLst>
              </a:tr>
              <a:tr h="370875">
                <a:tc>
                  <a:txBody>
                    <a:bodyPr/>
                    <a:lstStyle/>
                    <a:p>
                      <a:pPr algn="l"/>
                      <a:r>
                        <a:rPr lang="en-US" sz="1400">
                          <a:solidFill>
                            <a:srgbClr val="333333"/>
                          </a:solidFill>
                          <a:effectLst/>
                          <a:latin typeface="Verdana" charset="0"/>
                        </a:rPr>
                        <a:t>GETALL</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Fetch all the semaphore values in the set. These values are stored in the array pointed to by </a:t>
                      </a:r>
                      <a:r>
                        <a:rPr lang="en-US" sz="1400" i="1">
                          <a:solidFill>
                            <a:srgbClr val="333333"/>
                          </a:solidFill>
                          <a:effectLst/>
                          <a:latin typeface="Verdana" charset="0"/>
                        </a:rPr>
                        <a:t>arg.array</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8"/>
                  </a:ext>
                </a:extLst>
              </a:tr>
              <a:tr h="263778">
                <a:tc>
                  <a:txBody>
                    <a:bodyPr/>
                    <a:lstStyle/>
                    <a:p>
                      <a:pPr algn="l"/>
                      <a:r>
                        <a:rPr lang="en-US" sz="1400">
                          <a:solidFill>
                            <a:srgbClr val="333333"/>
                          </a:solidFill>
                          <a:effectLst/>
                          <a:latin typeface="Verdana" charset="0"/>
                        </a:rPr>
                        <a:t>SETALL</a:t>
                      </a:r>
                    </a:p>
                  </a:txBody>
                  <a:tcPr marL="24791" marR="24791" marT="24791" marB="24791">
                    <a:lnL>
                      <a:noFill/>
                    </a:lnL>
                    <a:lnR>
                      <a:noFill/>
                    </a:lnR>
                    <a:lnT>
                      <a:noFill/>
                    </a:lnT>
                    <a:lnB>
                      <a:noFill/>
                    </a:lnB>
                  </a:tcPr>
                </a:tc>
                <a:tc>
                  <a:txBody>
                    <a:bodyPr/>
                    <a:lstStyle/>
                    <a:p>
                      <a:pPr algn="l"/>
                      <a:r>
                        <a:rPr lang="en-US" sz="1400" dirty="0">
                          <a:solidFill>
                            <a:srgbClr val="333333"/>
                          </a:solidFill>
                          <a:effectLst/>
                          <a:latin typeface="Verdana" charset="0"/>
                        </a:rPr>
                        <a:t>Set all the semaphore values in the set to the values pointed to by </a:t>
                      </a:r>
                      <a:r>
                        <a:rPr lang="en-US" sz="1400" i="1" dirty="0" err="1">
                          <a:solidFill>
                            <a:srgbClr val="333333"/>
                          </a:solidFill>
                          <a:effectLst/>
                          <a:latin typeface="Verdana" charset="0"/>
                        </a:rPr>
                        <a:t>arg.array</a:t>
                      </a:r>
                      <a:r>
                        <a:rPr lang="en-US" sz="1400" dirty="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2533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System V IPC</a:t>
            </a:r>
            <a:endParaRPr kumimoji="1" lang="zh-TW" altLang="en-US" dirty="0"/>
          </a:p>
        </p:txBody>
      </p:sp>
      <p:sp>
        <p:nvSpPr>
          <p:cNvPr id="3" name="內容版面配置區 2"/>
          <p:cNvSpPr>
            <a:spLocks noGrp="1"/>
          </p:cNvSpPr>
          <p:nvPr>
            <p:ph idx="1"/>
          </p:nvPr>
        </p:nvSpPr>
        <p:spPr/>
        <p:txBody>
          <a:bodyPr/>
          <a:lstStyle/>
          <a:p>
            <a:r>
              <a:rPr kumimoji="1" lang="en-US" altLang="zh-TW" dirty="0"/>
              <a:t>3 IPC</a:t>
            </a:r>
          </a:p>
          <a:p>
            <a:pPr lvl="1"/>
            <a:r>
              <a:rPr kumimoji="1" lang="en-US" altLang="zh-TW" dirty="0">
                <a:solidFill>
                  <a:srgbClr val="C00000"/>
                </a:solidFill>
              </a:rPr>
              <a:t>Message Queues</a:t>
            </a:r>
          </a:p>
          <a:p>
            <a:pPr lvl="1"/>
            <a:r>
              <a:rPr kumimoji="1" lang="en-US" altLang="zh-TW" dirty="0">
                <a:solidFill>
                  <a:srgbClr val="C00000"/>
                </a:solidFill>
              </a:rPr>
              <a:t>Semaphores</a:t>
            </a:r>
          </a:p>
          <a:p>
            <a:pPr lvl="1"/>
            <a:r>
              <a:rPr kumimoji="1" lang="en-US" altLang="zh-TW" dirty="0">
                <a:solidFill>
                  <a:srgbClr val="C00000"/>
                </a:solidFill>
              </a:rPr>
              <a:t>Shared Memory</a:t>
            </a:r>
          </a:p>
          <a:p>
            <a:r>
              <a:rPr kumimoji="1" lang="en-US" altLang="zh-TW" dirty="0"/>
              <a:t>Originated in an internal AT&amp;T version of UNIX called “Columbus UNIX”</a:t>
            </a:r>
          </a:p>
          <a:p>
            <a:r>
              <a:rPr kumimoji="1" lang="en-US" altLang="zh-TW" dirty="0"/>
              <a:t>Later added to </a:t>
            </a:r>
            <a:r>
              <a:rPr kumimoji="1" lang="en-US" altLang="zh-TW" dirty="0">
                <a:solidFill>
                  <a:srgbClr val="C00000"/>
                </a:solidFill>
              </a:rPr>
              <a:t>System V</a:t>
            </a:r>
          </a:p>
          <a:p>
            <a:r>
              <a:rPr kumimoji="1" lang="en-US" altLang="zh-TW" dirty="0"/>
              <a:t>Criticized for inventing their own namespace </a:t>
            </a:r>
            <a:r>
              <a:rPr kumimoji="1" lang="en-US" altLang="zh-TW" dirty="0">
                <a:solidFill>
                  <a:srgbClr val="C00000"/>
                </a:solidFill>
              </a:rPr>
              <a:t>instead of using the file system</a:t>
            </a:r>
          </a:p>
          <a:p>
            <a:endParaRPr kumimoji="1" lang="zh-TW" altLang="en-US" dirty="0"/>
          </a:p>
        </p:txBody>
      </p:sp>
    </p:spTree>
    <p:extLst>
      <p:ext uri="{BB962C8B-B14F-4D97-AF65-F5344CB8AC3E}">
        <p14:creationId xmlns:p14="http://schemas.microsoft.com/office/powerpoint/2010/main" val="369360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semop</a:t>
            </a:r>
            <a:r>
              <a:rPr kumimoji="1" lang="en-US" altLang="zh-TW" dirty="0"/>
              <a:t>()</a:t>
            </a:r>
            <a:endParaRPr kumimoji="1" lang="zh-TW" altLang="en-US" dirty="0"/>
          </a:p>
        </p:txBody>
      </p:sp>
      <p:sp>
        <p:nvSpPr>
          <p:cNvPr id="3" name="內容版面配置區 2"/>
          <p:cNvSpPr>
            <a:spLocks noGrp="1"/>
          </p:cNvSpPr>
          <p:nvPr>
            <p:ph idx="1"/>
          </p:nvPr>
        </p:nvSpPr>
        <p:spPr/>
        <p:txBody>
          <a:bodyPr>
            <a:normAutofit fontScale="77500" lnSpcReduction="20000"/>
          </a:bodyPr>
          <a:lstStyle/>
          <a:p>
            <a:pPr marL="514350" indent="-514350">
              <a:buFont typeface="+mj-lt"/>
              <a:buAutoNum type="arabicPeriod"/>
            </a:pPr>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sem.h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pPr marL="514350" indent="-514350">
              <a:buFont typeface="+mj-lt"/>
              <a:buAutoNum type="arabicPeriod"/>
            </a:pP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semop</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semid</a:t>
            </a:r>
            <a:r>
              <a:rPr lang="en-US" altLang="zh-TW" b="0" dirty="0">
                <a:solidFill>
                  <a:srgbClr val="000000"/>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sembuf</a:t>
            </a:r>
            <a:r>
              <a:rPr lang="en-US" altLang="zh-TW" b="0" dirty="0">
                <a:solidFill>
                  <a:srgbClr val="000000"/>
                </a:solidFill>
                <a:effectLst/>
                <a:latin typeface="Menlo" charset="0"/>
              </a:rPr>
              <a:t> *sops, </a:t>
            </a:r>
            <a:r>
              <a:rPr lang="en-US" altLang="zh-TW" b="0" dirty="0" err="1">
                <a:solidFill>
                  <a:srgbClr val="267F99"/>
                </a:solidFill>
                <a:effectLst/>
                <a:latin typeface="Menlo" charset="0"/>
              </a:rPr>
              <a:t>size_t</a:t>
            </a:r>
            <a:r>
              <a:rPr lang="en-US" altLang="zh-TW" b="0" dirty="0">
                <a:solidFill>
                  <a:srgbClr val="000000"/>
                </a:solidFill>
                <a:effectLst/>
                <a:latin typeface="Menlo" charset="0"/>
              </a:rPr>
              <a:t> </a:t>
            </a:r>
            <a:r>
              <a:rPr lang="en-US" altLang="zh-TW" b="0" dirty="0" err="1">
                <a:solidFill>
                  <a:srgbClr val="000000"/>
                </a:solidFill>
                <a:effectLst/>
                <a:latin typeface="Menlo" charset="0"/>
              </a:rPr>
              <a:t>nsops</a:t>
            </a:r>
            <a:r>
              <a:rPr lang="en-US" altLang="zh-TW" b="0" dirty="0">
                <a:solidFill>
                  <a:srgbClr val="000000"/>
                </a:solidFill>
                <a:effectLst/>
                <a:latin typeface="Menlo" charset="0"/>
              </a:rPr>
              <a:t>);</a:t>
            </a:r>
          </a:p>
          <a:p>
            <a:pPr marL="514350" indent="-514350">
              <a:buFont typeface="+mj-lt"/>
              <a:buAutoNum type="arabicPeriod"/>
            </a:pPr>
            <a:endParaRPr lang="en-US" altLang="zh-TW" b="0" dirty="0">
              <a:solidFill>
                <a:srgbClr val="0000FF"/>
              </a:solidFill>
              <a:effectLst/>
              <a:latin typeface="Menlo" charset="0"/>
            </a:endParaRPr>
          </a:p>
          <a:p>
            <a:pPr marL="514350" indent="-514350">
              <a:buFont typeface="+mj-lt"/>
              <a:buAutoNum type="arabicPeriod"/>
            </a:pP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sembuf</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short</a:t>
            </a:r>
            <a:r>
              <a:rPr lang="en-US" altLang="zh-TW" b="0" dirty="0">
                <a:solidFill>
                  <a:srgbClr val="000000"/>
                </a:solidFill>
                <a:effectLst/>
                <a:latin typeface="Menlo" charset="0"/>
              </a:rPr>
              <a:t> </a:t>
            </a:r>
            <a:r>
              <a:rPr lang="en-US" altLang="zh-TW" b="0" dirty="0" err="1">
                <a:solidFill>
                  <a:srgbClr val="000000"/>
                </a:solidFill>
                <a:effectLst/>
                <a:latin typeface="Menlo" charset="0"/>
              </a:rPr>
              <a:t>sem_num</a:t>
            </a:r>
            <a:r>
              <a:rPr lang="en-US" altLang="zh-TW" b="0" dirty="0">
                <a:solidFill>
                  <a:srgbClr val="000000"/>
                </a:solidFill>
                <a:effectLst/>
                <a:latin typeface="Menlo" charset="0"/>
              </a:rPr>
              <a:t>; </a:t>
            </a:r>
            <a:r>
              <a:rPr lang="en-US" altLang="zh-TW" b="0" dirty="0">
                <a:solidFill>
                  <a:srgbClr val="008000"/>
                </a:solidFill>
                <a:effectLst/>
                <a:latin typeface="Menlo" charset="0"/>
              </a:rPr>
              <a:t>/* member # in set (0,</a:t>
            </a:r>
          </a:p>
          <a:p>
            <a:pPr marL="514350" indent="-514350">
              <a:buFont typeface="+mj-lt"/>
              <a:buAutoNum type="arabicPeriod"/>
            </a:pPr>
            <a:r>
              <a:rPr lang="en-US" altLang="zh-TW" b="0" dirty="0">
                <a:solidFill>
                  <a:srgbClr val="008000"/>
                </a:solidFill>
                <a:effectLst/>
                <a:latin typeface="Menlo" charset="0"/>
              </a:rPr>
              <a:t>    1, ..., nsems-1)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short</a:t>
            </a:r>
            <a:r>
              <a:rPr lang="en-US" altLang="zh-TW" b="0" dirty="0">
                <a:solidFill>
                  <a:srgbClr val="000000"/>
                </a:solidFill>
                <a:effectLst/>
                <a:latin typeface="Menlo" charset="0"/>
              </a:rPr>
              <a:t> </a:t>
            </a:r>
            <a:r>
              <a:rPr lang="en-US" altLang="zh-TW" b="0" dirty="0" err="1">
                <a:solidFill>
                  <a:srgbClr val="000000"/>
                </a:solidFill>
                <a:effectLst/>
                <a:latin typeface="Menlo" charset="0"/>
              </a:rPr>
              <a:t>sem_op</a:t>
            </a:r>
            <a:r>
              <a:rPr lang="en-US" altLang="zh-TW" b="0" dirty="0">
                <a:solidFill>
                  <a:srgbClr val="000000"/>
                </a:solidFill>
                <a:effectLst/>
                <a:latin typeface="Menlo" charset="0"/>
              </a:rPr>
              <a:t>; </a:t>
            </a:r>
            <a:r>
              <a:rPr lang="en-US" altLang="zh-TW" b="0" dirty="0">
                <a:solidFill>
                  <a:srgbClr val="008000"/>
                </a:solidFill>
                <a:effectLst/>
                <a:latin typeface="Menlo" charset="0"/>
              </a:rPr>
              <a:t>/* operation (negative, 0, or </a:t>
            </a:r>
          </a:p>
          <a:p>
            <a:pPr marL="514350" indent="-514350">
              <a:buFont typeface="+mj-lt"/>
              <a:buAutoNum type="arabicPeriod"/>
            </a:pPr>
            <a:r>
              <a:rPr lang="en-US" altLang="zh-TW" b="0" dirty="0">
                <a:solidFill>
                  <a:srgbClr val="008000"/>
                </a:solidFill>
                <a:effectLst/>
                <a:latin typeface="Menlo" charset="0"/>
              </a:rPr>
              <a:t>    positive)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short</a:t>
            </a:r>
            <a:r>
              <a:rPr lang="en-US" altLang="zh-TW" b="0" dirty="0">
                <a:solidFill>
                  <a:srgbClr val="000000"/>
                </a:solidFill>
                <a:effectLst/>
                <a:latin typeface="Menlo" charset="0"/>
              </a:rPr>
              <a:t> </a:t>
            </a:r>
            <a:r>
              <a:rPr lang="en-US" altLang="zh-TW" b="0" dirty="0" err="1">
                <a:solidFill>
                  <a:srgbClr val="000000"/>
                </a:solidFill>
                <a:effectLst/>
                <a:latin typeface="Menlo" charset="0"/>
              </a:rPr>
              <a:t>sem_flg</a:t>
            </a:r>
            <a:r>
              <a:rPr lang="en-US" altLang="zh-TW" b="0" dirty="0">
                <a:solidFill>
                  <a:srgbClr val="000000"/>
                </a:solidFill>
                <a:effectLst/>
                <a:latin typeface="Menlo" charset="0"/>
              </a:rPr>
              <a:t>; </a:t>
            </a:r>
            <a:r>
              <a:rPr lang="en-US" altLang="zh-TW" b="0" dirty="0">
                <a:solidFill>
                  <a:srgbClr val="008000"/>
                </a:solidFill>
                <a:effectLst/>
                <a:latin typeface="Menlo" charset="0"/>
              </a:rPr>
              <a:t>/* IPC_NOWAIT, SEM_UNDO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00"/>
                </a:solidFill>
                <a:effectLst/>
                <a:latin typeface="Menlo"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2844336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semop</a:t>
            </a:r>
            <a:r>
              <a:rPr kumimoji="1" lang="en-US" altLang="zh-TW" dirty="0"/>
              <a:t>()</a:t>
            </a:r>
            <a:endParaRPr kumimoji="1" lang="zh-TW" altLang="en-US" dirty="0"/>
          </a:p>
        </p:txBody>
      </p:sp>
      <p:sp>
        <p:nvSpPr>
          <p:cNvPr id="3" name="內容版面配置區 2"/>
          <p:cNvSpPr>
            <a:spLocks noGrp="1"/>
          </p:cNvSpPr>
          <p:nvPr>
            <p:ph idx="1"/>
          </p:nvPr>
        </p:nvSpPr>
        <p:spPr/>
        <p:txBody>
          <a:bodyPr anchor="ctr"/>
          <a:lstStyle/>
          <a:p>
            <a:pPr marL="0" indent="0">
              <a:buNone/>
            </a:pPr>
            <a:r>
              <a:rPr lang="en-US" altLang="zh-TW" dirty="0"/>
              <a:t>This value of </a:t>
            </a:r>
            <a:r>
              <a:rPr lang="en-US" altLang="zh-TW" dirty="0" err="1"/>
              <a:t>sem_op</a:t>
            </a:r>
            <a:r>
              <a:rPr lang="en-US" altLang="zh-TW" dirty="0"/>
              <a:t> can be negative, 0, or positive.</a:t>
            </a:r>
          </a:p>
          <a:p>
            <a:pPr lvl="1"/>
            <a:r>
              <a:rPr lang="en-US" altLang="zh-TW" dirty="0"/>
              <a:t>The easiest case is when </a:t>
            </a:r>
            <a:r>
              <a:rPr lang="en-US" altLang="zh-TW" dirty="0" err="1"/>
              <a:t>sem_op</a:t>
            </a:r>
            <a:r>
              <a:rPr lang="en-US" altLang="zh-TW" dirty="0"/>
              <a:t> is positive. This case corresponds to the returning of resources by the process.</a:t>
            </a:r>
          </a:p>
          <a:p>
            <a:pPr lvl="1"/>
            <a:r>
              <a:rPr lang="en-US" altLang="zh-TW" dirty="0"/>
              <a:t>If </a:t>
            </a:r>
            <a:r>
              <a:rPr lang="en-US" altLang="zh-TW" dirty="0" err="1"/>
              <a:t>sem_op</a:t>
            </a:r>
            <a:r>
              <a:rPr lang="en-US" altLang="zh-TW" dirty="0"/>
              <a:t> is negative, we want to obtain resources that the semaphore controls.</a:t>
            </a:r>
          </a:p>
          <a:p>
            <a:pPr lvl="1"/>
            <a:r>
              <a:rPr lang="en-US" altLang="zh-TW" dirty="0"/>
              <a:t>If </a:t>
            </a:r>
            <a:r>
              <a:rPr lang="en-US" altLang="zh-TW" dirty="0" err="1"/>
              <a:t>sem_op</a:t>
            </a:r>
            <a:r>
              <a:rPr lang="en-US" altLang="zh-TW" dirty="0"/>
              <a:t> is 0, this means that the calling process wants to wait until the semaphore's value becomes 0.</a:t>
            </a:r>
          </a:p>
          <a:p>
            <a:r>
              <a:rPr kumimoji="1" lang="zh-TW" altLang="en-US" dirty="0"/>
              <a:t>下學期</a:t>
            </a:r>
            <a:r>
              <a:rPr kumimoji="1" lang="en-US" altLang="zh-TW" dirty="0"/>
              <a:t>OS</a:t>
            </a:r>
            <a:r>
              <a:rPr kumimoji="1" lang="zh-TW" altLang="en-US" dirty="0"/>
              <a:t>課會有詳細討論</a:t>
            </a:r>
          </a:p>
        </p:txBody>
      </p:sp>
    </p:spTree>
    <p:extLst>
      <p:ext uri="{BB962C8B-B14F-4D97-AF65-F5344CB8AC3E}">
        <p14:creationId xmlns:p14="http://schemas.microsoft.com/office/powerpoint/2010/main" val="3987291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Semaphore Adjustment on exit</a:t>
            </a:r>
            <a:endParaRPr kumimoji="1" lang="zh-TW" altLang="en-US" dirty="0"/>
          </a:p>
        </p:txBody>
      </p:sp>
      <p:sp>
        <p:nvSpPr>
          <p:cNvPr id="3" name="內容版面配置區 2"/>
          <p:cNvSpPr>
            <a:spLocks noGrp="1"/>
          </p:cNvSpPr>
          <p:nvPr>
            <p:ph idx="1"/>
          </p:nvPr>
        </p:nvSpPr>
        <p:spPr/>
        <p:txBody>
          <a:bodyPr anchor="ctr"/>
          <a:lstStyle/>
          <a:p>
            <a:pPr>
              <a:lnSpc>
                <a:spcPct val="150000"/>
              </a:lnSpc>
            </a:pPr>
            <a:r>
              <a:rPr lang="en-US" altLang="zh-TW" dirty="0"/>
              <a:t> Whenever we specify the SEM_UNDO flag for a semaphore operation and we allocate resources, the kernel remembers how many resources we allocated from that particular semaphore.</a:t>
            </a:r>
          </a:p>
          <a:p>
            <a:pPr>
              <a:lnSpc>
                <a:spcPct val="150000"/>
              </a:lnSpc>
            </a:pPr>
            <a:r>
              <a:rPr lang="en-US" altLang="zh-TW" dirty="0"/>
              <a:t>If an operation specifies SEM_UNDO, it will be automatically undone when the process terminates.</a:t>
            </a:r>
            <a:endParaRPr kumimoji="1" lang="zh-TW" altLang="en-US" dirty="0"/>
          </a:p>
        </p:txBody>
      </p:sp>
    </p:spTree>
    <p:extLst>
      <p:ext uri="{BB962C8B-B14F-4D97-AF65-F5344CB8AC3E}">
        <p14:creationId xmlns:p14="http://schemas.microsoft.com/office/powerpoint/2010/main" val="437410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a:t>Shared memory</a:t>
            </a:r>
            <a:endParaRPr kumimoji="1" lang="zh-TW" altLang="en-US" dirty="0"/>
          </a:p>
        </p:txBody>
      </p:sp>
      <p:sp>
        <p:nvSpPr>
          <p:cNvPr id="5" name="文字版面配置區 4"/>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2850482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Shared memory</a:t>
            </a:r>
            <a:endParaRPr kumimoji="1" lang="zh-TW" altLang="en-US" dirty="0"/>
          </a:p>
        </p:txBody>
      </p:sp>
      <p:sp>
        <p:nvSpPr>
          <p:cNvPr id="3" name="內容版面配置區 2"/>
          <p:cNvSpPr>
            <a:spLocks noGrp="1"/>
          </p:cNvSpPr>
          <p:nvPr>
            <p:ph idx="1"/>
          </p:nvPr>
        </p:nvSpPr>
        <p:spPr/>
        <p:txBody>
          <a:bodyPr anchor="ctr"/>
          <a:lstStyle/>
          <a:p>
            <a:r>
              <a:rPr lang="en-US" altLang="zh-TW" dirty="0">
                <a:solidFill>
                  <a:srgbClr val="FF0000"/>
                </a:solidFill>
              </a:rPr>
              <a:t>Fastest</a:t>
            </a:r>
            <a:r>
              <a:rPr lang="en-US" altLang="zh-TW" dirty="0"/>
              <a:t> form of IPC</a:t>
            </a:r>
          </a:p>
          <a:p>
            <a:pPr lvl="1"/>
            <a:r>
              <a:rPr lang="en-US" altLang="zh-TW" dirty="0"/>
              <a:t>no need of data copying between client &amp; server</a:t>
            </a:r>
          </a:p>
          <a:p>
            <a:r>
              <a:rPr lang="en-US" altLang="zh-TW" dirty="0"/>
              <a:t>Must </a:t>
            </a:r>
            <a:r>
              <a:rPr lang="en-US" altLang="zh-TW" dirty="0">
                <a:solidFill>
                  <a:srgbClr val="FF0000"/>
                </a:solidFill>
              </a:rPr>
              <a:t>synchronize</a:t>
            </a:r>
            <a:r>
              <a:rPr lang="en-US" altLang="zh-TW" dirty="0"/>
              <a:t> access to a shared memory segment</a:t>
            </a:r>
          </a:p>
          <a:p>
            <a:pPr lvl="1"/>
            <a:r>
              <a:rPr lang="en-US" altLang="zh-TW" dirty="0"/>
              <a:t>Semaphores are used</a:t>
            </a:r>
          </a:p>
          <a:p>
            <a:pPr lvl="1"/>
            <a:r>
              <a:rPr lang="en-US" altLang="zh-TW" dirty="0"/>
              <a:t>Record locking can also be used</a:t>
            </a:r>
          </a:p>
        </p:txBody>
      </p:sp>
    </p:spTree>
    <p:extLst>
      <p:ext uri="{BB962C8B-B14F-4D97-AF65-F5344CB8AC3E}">
        <p14:creationId xmlns:p14="http://schemas.microsoft.com/office/powerpoint/2010/main" val="862811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functions</a:t>
            </a:r>
            <a:endParaRPr kumimoji="1" lang="zh-TW" altLang="en-US" dirty="0"/>
          </a:p>
        </p:txBody>
      </p:sp>
      <p:sp>
        <p:nvSpPr>
          <p:cNvPr id="3" name="內容版面配置區 2"/>
          <p:cNvSpPr>
            <a:spLocks noGrp="1"/>
          </p:cNvSpPr>
          <p:nvPr>
            <p:ph idx="1"/>
          </p:nvPr>
        </p:nvSpPr>
        <p:spPr/>
        <p:txBody>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shm.h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shmget</a:t>
            </a:r>
            <a:r>
              <a:rPr lang="en-US" altLang="zh-TW" b="0" dirty="0">
                <a:solidFill>
                  <a:srgbClr val="000000"/>
                </a:solidFill>
                <a:effectLst/>
                <a:latin typeface="Menlo" charset="0"/>
              </a:rPr>
              <a:t>(</a:t>
            </a:r>
            <a:r>
              <a:rPr lang="en-US" altLang="zh-TW" b="0" dirty="0" err="1">
                <a:solidFill>
                  <a:srgbClr val="267F99"/>
                </a:solidFill>
                <a:effectLst/>
                <a:latin typeface="Menlo" charset="0"/>
              </a:rPr>
              <a:t>key_t</a:t>
            </a:r>
            <a:r>
              <a:rPr lang="en-US" altLang="zh-TW" b="0" dirty="0">
                <a:solidFill>
                  <a:srgbClr val="000000"/>
                </a:solidFill>
                <a:effectLst/>
                <a:latin typeface="Menlo" charset="0"/>
              </a:rPr>
              <a:t> key, </a:t>
            </a:r>
            <a:r>
              <a:rPr lang="en-US" altLang="zh-TW" b="0" dirty="0" err="1">
                <a:solidFill>
                  <a:srgbClr val="267F99"/>
                </a:solidFill>
                <a:effectLst/>
                <a:latin typeface="Menlo" charset="0"/>
              </a:rPr>
              <a:t>size_t</a:t>
            </a:r>
            <a:r>
              <a:rPr lang="en-US" altLang="zh-TW" b="0" dirty="0">
                <a:solidFill>
                  <a:srgbClr val="000000"/>
                </a:solidFill>
                <a:effectLst/>
                <a:latin typeface="Menlo" charset="0"/>
              </a:rPr>
              <a:t> size, </a:t>
            </a:r>
            <a:r>
              <a:rPr lang="en-US" altLang="zh-TW" b="0" dirty="0" err="1">
                <a:solidFill>
                  <a:srgbClr val="0000FF"/>
                </a:solidFill>
                <a:effectLst/>
                <a:latin typeface="Menlo" charset="0"/>
              </a:rPr>
              <a:t>int</a:t>
            </a:r>
            <a:r>
              <a:rPr lang="en-US" altLang="zh-TW" b="0" dirty="0">
                <a:solidFill>
                  <a:srgbClr val="000000"/>
                </a:solidFill>
                <a:effectLst/>
                <a:latin typeface="Menlo" charset="0"/>
              </a:rPr>
              <a:t> flag);</a:t>
            </a: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shmctl</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shmid</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cmd</a:t>
            </a:r>
            <a:r>
              <a:rPr lang="en-US" altLang="zh-TW" b="0" dirty="0">
                <a:solidFill>
                  <a:srgbClr val="000000"/>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shmid_ds</a:t>
            </a:r>
            <a:r>
              <a:rPr lang="en-US" altLang="zh-TW" b="0" dirty="0">
                <a:solidFill>
                  <a:srgbClr val="000000"/>
                </a:solidFill>
                <a:effectLst/>
                <a:latin typeface="Menlo" charset="0"/>
              </a:rPr>
              <a:t> *</a:t>
            </a:r>
            <a:r>
              <a:rPr lang="en-US" altLang="zh-TW" b="0" dirty="0" err="1">
                <a:solidFill>
                  <a:srgbClr val="000000"/>
                </a:solidFill>
                <a:effectLst/>
                <a:latin typeface="Menlo" charset="0"/>
              </a:rPr>
              <a:t>buf</a:t>
            </a:r>
            <a:r>
              <a:rPr lang="en-US" altLang="zh-TW" b="0" dirty="0">
                <a:solidFill>
                  <a:srgbClr val="000000"/>
                </a:solidFill>
                <a:effectLst/>
                <a:latin typeface="Menlo" charset="0"/>
              </a:rPr>
              <a:t>);</a:t>
            </a:r>
          </a:p>
          <a:p>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err="1">
                <a:solidFill>
                  <a:srgbClr val="795E26"/>
                </a:solidFill>
                <a:effectLst/>
                <a:latin typeface="Menlo" charset="0"/>
              </a:rPr>
              <a:t>shmat</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shmid</a:t>
            </a:r>
            <a:r>
              <a:rPr lang="en-US" altLang="zh-TW" b="0" dirty="0">
                <a:solidFill>
                  <a:srgbClr val="000000"/>
                </a:solidFill>
                <a:effectLst/>
                <a:latin typeface="Menlo" charset="0"/>
              </a:rPr>
              <a:t>, </a:t>
            </a:r>
            <a:r>
              <a:rPr lang="en-US" altLang="zh-TW" b="0" dirty="0" err="1">
                <a:solidFill>
                  <a:srgbClr val="0000FF"/>
                </a:solidFill>
                <a:effectLst/>
                <a:latin typeface="Menlo" charset="0"/>
              </a:rPr>
              <a:t>const</a:t>
            </a:r>
            <a:r>
              <a:rPr lang="en-US" altLang="zh-TW" b="0" dirty="0">
                <a:solidFill>
                  <a:srgbClr val="000000"/>
                </a:solidFill>
                <a:effectLst/>
                <a:latin typeface="Menlo" charset="0"/>
              </a:rPr>
              <a:t> </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err="1">
                <a:solidFill>
                  <a:srgbClr val="000000"/>
                </a:solidFill>
                <a:effectLst/>
                <a:latin typeface="Menlo" charset="0"/>
              </a:rPr>
              <a:t>addr</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flag);</a:t>
            </a: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shmdt</a:t>
            </a:r>
            <a:r>
              <a:rPr lang="en-US" altLang="zh-TW" b="0" dirty="0">
                <a:solidFill>
                  <a:srgbClr val="000000"/>
                </a:solidFill>
                <a:effectLst/>
                <a:latin typeface="Menlo" charset="0"/>
              </a:rPr>
              <a:t>(</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err="1">
                <a:solidFill>
                  <a:srgbClr val="000000"/>
                </a:solidFill>
                <a:effectLst/>
                <a:latin typeface="Menlo" charset="0"/>
              </a:rPr>
              <a:t>addr</a:t>
            </a:r>
            <a:r>
              <a:rPr lang="en-US" altLang="zh-TW" b="0" dirty="0">
                <a:solidFill>
                  <a:srgbClr val="000000"/>
                </a:solidFill>
                <a:effectLst/>
                <a:latin typeface="Menlo" charset="0"/>
              </a:rPr>
              <a:t>);</a:t>
            </a:r>
          </a:p>
        </p:txBody>
      </p:sp>
    </p:spTree>
    <p:extLst>
      <p:ext uri="{BB962C8B-B14F-4D97-AF65-F5344CB8AC3E}">
        <p14:creationId xmlns:p14="http://schemas.microsoft.com/office/powerpoint/2010/main" val="2470156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Example</a:t>
            </a:r>
            <a:endParaRPr kumimoji="1" lang="zh-TW" altLang="en-US" dirty="0"/>
          </a:p>
        </p:txBody>
      </p:sp>
      <p:sp>
        <p:nvSpPr>
          <p:cNvPr id="3" name="內容版面配置區 2"/>
          <p:cNvSpPr>
            <a:spLocks noGrp="1"/>
          </p:cNvSpPr>
          <p:nvPr>
            <p:ph idx="1"/>
          </p:nvPr>
        </p:nvSpPr>
        <p:spPr/>
        <p:txBody>
          <a:bodyPr>
            <a:normAutofit fontScale="70000" lnSpcReduction="20000"/>
          </a:bodyPr>
          <a:lstStyle/>
          <a:p>
            <a:pPr marL="514350" indent="-514350">
              <a:buFont typeface="+mj-lt"/>
              <a:buAutoNum type="arabicPeriod"/>
            </a:pPr>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shm.h</a:t>
            </a:r>
            <a:r>
              <a:rPr lang="en-US" altLang="zh-TW" b="0" dirty="0">
                <a:solidFill>
                  <a:srgbClr val="A31515"/>
                </a:solidFill>
                <a:effectLst/>
                <a:latin typeface="Menlo" charset="0"/>
              </a:rPr>
              <a:t>&gt;</a:t>
            </a:r>
            <a:br>
              <a:rPr lang="en-US" altLang="zh-TW" b="0" dirty="0">
                <a:solidFill>
                  <a:srgbClr val="000000"/>
                </a:solidFill>
                <a:effectLst/>
                <a:latin typeface="Menlo" charset="0"/>
              </a:rPr>
            </a:br>
            <a:r>
              <a:rPr lang="en-US" altLang="zh-TW" b="0" dirty="0">
                <a:solidFill>
                  <a:srgbClr val="AF00DB"/>
                </a:solidFill>
                <a:effectLst/>
                <a:latin typeface="Menlo" charset="0"/>
              </a:rPr>
              <a:t>#define</a:t>
            </a:r>
            <a:r>
              <a:rPr lang="en-US" altLang="zh-TW" b="0" dirty="0">
                <a:solidFill>
                  <a:srgbClr val="0000FF"/>
                </a:solidFill>
                <a:effectLst/>
                <a:latin typeface="Menlo" charset="0"/>
              </a:rPr>
              <a:t> </a:t>
            </a:r>
            <a:r>
              <a:rPr lang="en-US" altLang="zh-TW" b="0" dirty="0">
                <a:solidFill>
                  <a:srgbClr val="795E26"/>
                </a:solidFill>
                <a:effectLst/>
                <a:latin typeface="Menlo" charset="0"/>
              </a:rPr>
              <a:t>ARRAY_SIZE</a:t>
            </a:r>
            <a:r>
              <a:rPr lang="en-US" altLang="zh-TW" b="0" dirty="0">
                <a:solidFill>
                  <a:srgbClr val="0000FF"/>
                </a:solidFill>
                <a:effectLst/>
                <a:latin typeface="Menlo" charset="0"/>
              </a:rPr>
              <a:t> </a:t>
            </a:r>
            <a:r>
              <a:rPr lang="en-US" altLang="zh-TW" b="0" dirty="0">
                <a:solidFill>
                  <a:srgbClr val="09885A"/>
                </a:solidFill>
                <a:effectLst/>
                <a:latin typeface="Menlo" charset="0"/>
              </a:rPr>
              <a:t>40000</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AF00DB"/>
                </a:solidFill>
                <a:effectLst/>
                <a:latin typeface="Menlo" charset="0"/>
              </a:rPr>
              <a:t>#define</a:t>
            </a:r>
            <a:r>
              <a:rPr lang="en-US" altLang="zh-TW" b="0" dirty="0">
                <a:solidFill>
                  <a:srgbClr val="0000FF"/>
                </a:solidFill>
                <a:effectLst/>
                <a:latin typeface="Menlo" charset="0"/>
              </a:rPr>
              <a:t> </a:t>
            </a:r>
            <a:r>
              <a:rPr lang="en-US" altLang="zh-TW" b="0" dirty="0">
                <a:solidFill>
                  <a:srgbClr val="795E26"/>
                </a:solidFill>
                <a:effectLst/>
                <a:latin typeface="Menlo" charset="0"/>
              </a:rPr>
              <a:t>MALLOC_SIZE</a:t>
            </a:r>
            <a:r>
              <a:rPr lang="en-US" altLang="zh-TW" b="0" dirty="0">
                <a:solidFill>
                  <a:srgbClr val="0000FF"/>
                </a:solidFill>
                <a:effectLst/>
                <a:latin typeface="Menlo" charset="0"/>
              </a:rPr>
              <a:t> </a:t>
            </a:r>
            <a:r>
              <a:rPr lang="en-US" altLang="zh-TW" b="0" dirty="0">
                <a:solidFill>
                  <a:srgbClr val="09885A"/>
                </a:solidFill>
                <a:effectLst/>
                <a:latin typeface="Menlo" charset="0"/>
              </a:rPr>
              <a:t>100000</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AF00DB"/>
                </a:solidFill>
                <a:effectLst/>
                <a:latin typeface="Menlo" charset="0"/>
              </a:rPr>
              <a:t>#define</a:t>
            </a:r>
            <a:r>
              <a:rPr lang="en-US" altLang="zh-TW" b="0" dirty="0">
                <a:solidFill>
                  <a:srgbClr val="0000FF"/>
                </a:solidFill>
                <a:effectLst/>
                <a:latin typeface="Menlo" charset="0"/>
              </a:rPr>
              <a:t> </a:t>
            </a:r>
            <a:r>
              <a:rPr lang="en-US" altLang="zh-TW" b="0" dirty="0">
                <a:solidFill>
                  <a:srgbClr val="795E26"/>
                </a:solidFill>
                <a:effectLst/>
                <a:latin typeface="Menlo" charset="0"/>
              </a:rPr>
              <a:t>SHM_SIZE</a:t>
            </a:r>
            <a:r>
              <a:rPr lang="en-US" altLang="zh-TW" b="0" dirty="0">
                <a:solidFill>
                  <a:srgbClr val="0000FF"/>
                </a:solidFill>
                <a:effectLst/>
                <a:latin typeface="Menlo" charset="0"/>
              </a:rPr>
              <a:t> </a:t>
            </a:r>
            <a:r>
              <a:rPr lang="en-US" altLang="zh-TW" b="0" dirty="0">
                <a:solidFill>
                  <a:srgbClr val="09885A"/>
                </a:solidFill>
                <a:effectLst/>
                <a:latin typeface="Menlo" charset="0"/>
              </a:rPr>
              <a:t>100000</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AF00DB"/>
                </a:solidFill>
                <a:effectLst/>
                <a:latin typeface="Menlo" charset="0"/>
              </a:rPr>
              <a:t>#define</a:t>
            </a:r>
            <a:r>
              <a:rPr lang="en-US" altLang="zh-TW" b="0" dirty="0">
                <a:solidFill>
                  <a:srgbClr val="0000FF"/>
                </a:solidFill>
                <a:effectLst/>
                <a:latin typeface="Menlo" charset="0"/>
              </a:rPr>
              <a:t> </a:t>
            </a:r>
            <a:r>
              <a:rPr lang="en-US" altLang="zh-TW" b="0" dirty="0">
                <a:solidFill>
                  <a:srgbClr val="795E26"/>
                </a:solidFill>
                <a:effectLst/>
                <a:latin typeface="Menlo" charset="0"/>
              </a:rPr>
              <a:t>SHM_MODE</a:t>
            </a:r>
            <a:r>
              <a:rPr lang="en-US" altLang="zh-TW" b="0" dirty="0">
                <a:solidFill>
                  <a:srgbClr val="0000FF"/>
                </a:solidFill>
                <a:effectLst/>
                <a:latin typeface="Menlo" charset="0"/>
              </a:rPr>
              <a:t> </a:t>
            </a:r>
            <a:r>
              <a:rPr lang="en-US" altLang="zh-TW" b="0" dirty="0">
                <a:solidFill>
                  <a:srgbClr val="09885A"/>
                </a:solidFill>
                <a:effectLst/>
                <a:latin typeface="Menlo" charset="0"/>
              </a:rPr>
              <a:t>0600</a:t>
            </a:r>
            <a:r>
              <a:rPr lang="en-US" altLang="zh-TW" b="0" dirty="0">
                <a:solidFill>
                  <a:srgbClr val="0000FF"/>
                </a:solidFill>
                <a:effectLst/>
                <a:latin typeface="Menlo" charset="0"/>
              </a:rPr>
              <a:t> </a:t>
            </a:r>
            <a:r>
              <a:rPr lang="en-US" altLang="zh-TW" b="0" dirty="0">
                <a:solidFill>
                  <a:srgbClr val="008000"/>
                </a:solidFill>
                <a:effectLst/>
                <a:latin typeface="Menlo" charset="0"/>
              </a:rPr>
              <a:t>/* user read/write */</a:t>
            </a:r>
            <a:endParaRPr lang="en-US" altLang="zh-TW" dirty="0">
              <a:solidFill>
                <a:srgbClr val="000000"/>
              </a:solidFill>
              <a:latin typeface="Menlo" charset="0"/>
            </a:endParaRPr>
          </a:p>
          <a:p>
            <a:pPr marL="514350" indent="-514350">
              <a:buFont typeface="+mj-lt"/>
              <a:buAutoNum type="arabicPeriod"/>
            </a:pPr>
            <a:r>
              <a:rPr lang="en-US" altLang="zh-TW" b="0" dirty="0">
                <a:solidFill>
                  <a:srgbClr val="0000FF"/>
                </a:solidFill>
                <a:effectLst/>
                <a:latin typeface="Menlo" charset="0"/>
              </a:rPr>
              <a:t>char</a:t>
            </a:r>
            <a:r>
              <a:rPr lang="en-US" altLang="zh-TW" b="0" dirty="0">
                <a:solidFill>
                  <a:srgbClr val="000000"/>
                </a:solidFill>
                <a:effectLst/>
                <a:latin typeface="Menlo" charset="0"/>
              </a:rPr>
              <a:t> array[ARRAY_SIZE]; </a:t>
            </a:r>
            <a:r>
              <a:rPr lang="en-US" altLang="zh-TW" b="0" dirty="0">
                <a:solidFill>
                  <a:srgbClr val="008000"/>
                </a:solidFill>
                <a:effectLst/>
                <a:latin typeface="Menlo" charset="0"/>
              </a:rPr>
              <a:t>/* uninitialized data = </a:t>
            </a:r>
            <a:r>
              <a:rPr lang="en-US" altLang="zh-TW" b="0" dirty="0" err="1">
                <a:solidFill>
                  <a:srgbClr val="008000"/>
                </a:solidFill>
                <a:effectLst/>
                <a:latin typeface="Menlo" charset="0"/>
              </a:rPr>
              <a:t>bss</a:t>
            </a:r>
            <a:r>
              <a:rPr lang="en-US" altLang="zh-TW" b="0" dirty="0">
                <a:solidFill>
                  <a:srgbClr val="008000"/>
                </a:solidFill>
                <a:effectLst/>
                <a:latin typeface="Menlo" charset="0"/>
              </a:rPr>
              <a:t> */</a:t>
            </a:r>
            <a:endParaRPr lang="en-US" altLang="zh-TW" b="0" dirty="0">
              <a:solidFill>
                <a:srgbClr val="000000"/>
              </a:solidFill>
              <a:effectLst/>
              <a:latin typeface="Menlo" charset="0"/>
            </a:endParaRPr>
          </a:p>
          <a:p>
            <a:pPr marL="514350" indent="-514350">
              <a:buFont typeface="+mj-lt"/>
              <a:buAutoNum type="arabicPeriod"/>
            </a:pPr>
            <a:r>
              <a:rPr lang="en-US" altLang="zh-TW" b="0" dirty="0" err="1">
                <a:solidFill>
                  <a:srgbClr val="0000FF"/>
                </a:solidFill>
                <a:effectLst/>
                <a:latin typeface="Menlo" charset="0"/>
              </a:rPr>
              <a:t>int</a:t>
            </a:r>
            <a:r>
              <a:rPr lang="en-US" altLang="zh-TW" dirty="0">
                <a:solidFill>
                  <a:srgbClr val="000000"/>
                </a:solidFill>
                <a:latin typeface="Menlo" charset="0"/>
              </a:rPr>
              <a:t> </a:t>
            </a:r>
            <a:r>
              <a:rPr lang="en-US" altLang="zh-TW" b="0" dirty="0">
                <a:solidFill>
                  <a:srgbClr val="795E26"/>
                </a:solidFill>
                <a:effectLst/>
                <a:latin typeface="Menlo" charset="0"/>
              </a:rPr>
              <a:t>main</a:t>
            </a:r>
            <a:r>
              <a:rPr lang="en-US" altLang="zh-TW" b="0" dirty="0">
                <a:solidFill>
                  <a:srgbClr val="000000"/>
                </a:solidFill>
                <a:effectLst/>
                <a:latin typeface="Menlo" charset="0"/>
              </a:rPr>
              <a:t>(</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0000FF"/>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shmid</a:t>
            </a:r>
            <a:r>
              <a:rPr lang="en-US" altLang="zh-TW" b="0" dirty="0">
                <a:solidFill>
                  <a:srgbClr val="000000"/>
                </a:solidFill>
                <a:effectLst/>
                <a:latin typeface="Menlo" charset="0"/>
              </a:rPr>
              <a:t>;</a:t>
            </a:r>
          </a:p>
          <a:p>
            <a:pPr marL="514350" indent="-514350">
              <a:buFont typeface="+mj-lt"/>
              <a:buAutoNum type="arabicPeriod"/>
            </a:pPr>
            <a:r>
              <a:rPr lang="en-US" altLang="zh-TW" b="0" dirty="0">
                <a:solidFill>
                  <a:srgbClr val="0000FF"/>
                </a:solidFill>
                <a:effectLst/>
                <a:latin typeface="Menlo" charset="0"/>
              </a:rPr>
              <a:t>  char</a:t>
            </a:r>
            <a:r>
              <a:rPr lang="en-US" altLang="zh-TW" b="0" dirty="0">
                <a:solidFill>
                  <a:srgbClr val="000000"/>
                </a:solidFill>
                <a:effectLst/>
                <a:latin typeface="Menlo" charset="0"/>
              </a:rPr>
              <a:t> *</a:t>
            </a:r>
            <a:r>
              <a:rPr lang="en-US" altLang="zh-TW" b="0" dirty="0" err="1">
                <a:solidFill>
                  <a:srgbClr val="000000"/>
                </a:solidFill>
                <a:effectLst/>
                <a:latin typeface="Menlo" charset="0"/>
              </a:rPr>
              <a:t>ptr</a:t>
            </a:r>
            <a:r>
              <a:rPr lang="en-US" altLang="zh-TW" b="0" dirty="0">
                <a:solidFill>
                  <a:srgbClr val="000000"/>
                </a:solidFill>
                <a:effectLst/>
                <a:latin typeface="Menlo" charset="0"/>
              </a:rPr>
              <a:t>, *</a:t>
            </a:r>
            <a:r>
              <a:rPr lang="en-US" altLang="zh-TW" b="0" dirty="0" err="1">
                <a:solidFill>
                  <a:srgbClr val="000000"/>
                </a:solidFill>
                <a:effectLst/>
                <a:latin typeface="Menlo" charset="0"/>
              </a:rPr>
              <a:t>shmptr</a:t>
            </a:r>
            <a:r>
              <a:rPr lang="en-US" altLang="zh-TW" b="0" dirty="0">
                <a:solidFill>
                  <a:srgbClr val="000000"/>
                </a:solidFill>
                <a:effectLst/>
                <a:latin typeface="Menlo" charset="0"/>
              </a:rPr>
              <a:t>;</a:t>
            </a:r>
          </a:p>
          <a:p>
            <a:pPr marL="514350" indent="-514350">
              <a:buFont typeface="+mj-lt"/>
              <a:buAutoNum type="arabicPeriod"/>
            </a:pPr>
            <a:r>
              <a:rPr lang="en-US" altLang="zh-TW" dirty="0">
                <a:solidFill>
                  <a:srgbClr val="000000"/>
                </a:solidFill>
                <a:latin typeface="Menlo" charset="0"/>
              </a:rPr>
              <a:t>  </a:t>
            </a:r>
            <a:r>
              <a:rPr lang="en-US" altLang="zh-TW" b="0" dirty="0" err="1">
                <a:solidFill>
                  <a:srgbClr val="795E26"/>
                </a:solidFill>
                <a:effectLst/>
                <a:latin typeface="Menlo" charset="0"/>
              </a:rPr>
              <a:t>printf</a:t>
            </a:r>
            <a:r>
              <a:rPr lang="en-US" altLang="zh-TW" b="0" dirty="0">
                <a:solidFill>
                  <a:srgbClr val="000000"/>
                </a:solidFill>
                <a:effectLst/>
                <a:latin typeface="Menlo" charset="0"/>
              </a:rPr>
              <a:t>(</a:t>
            </a:r>
            <a:r>
              <a:rPr lang="en-US" altLang="zh-TW" b="0" dirty="0">
                <a:solidFill>
                  <a:srgbClr val="A31515"/>
                </a:solidFill>
                <a:effectLst/>
                <a:latin typeface="Menlo" charset="0"/>
              </a:rPr>
              <a:t>"array[] from %lx to %lx\n"</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)&amp;array[</a:t>
            </a:r>
            <a:r>
              <a:rPr lang="en-US" altLang="zh-TW" b="0" dirty="0">
                <a:solidFill>
                  <a:srgbClr val="09885A"/>
                </a:solidFill>
                <a:effectLst/>
                <a:latin typeface="Menlo" charset="0"/>
              </a:rPr>
              <a:t>0</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)&amp;array[ARRAY_SIZE]);</a:t>
            </a:r>
          </a:p>
          <a:p>
            <a:pPr marL="514350" indent="-514350">
              <a:buFont typeface="+mj-lt"/>
              <a:buAutoNum type="arabicPeriod"/>
            </a:pPr>
            <a:r>
              <a:rPr lang="en-US" altLang="zh-TW" b="0" dirty="0">
                <a:solidFill>
                  <a:srgbClr val="795E26"/>
                </a:solidFill>
                <a:effectLst/>
                <a:latin typeface="Menlo" charset="0"/>
              </a:rPr>
              <a:t>  </a:t>
            </a:r>
            <a:r>
              <a:rPr lang="en-US" altLang="zh-TW" b="0" dirty="0" err="1">
                <a:solidFill>
                  <a:srgbClr val="795E26"/>
                </a:solidFill>
                <a:effectLst/>
                <a:latin typeface="Menlo" charset="0"/>
              </a:rPr>
              <a:t>printf</a:t>
            </a:r>
            <a:r>
              <a:rPr lang="en-US" altLang="zh-TW" b="0" dirty="0">
                <a:solidFill>
                  <a:srgbClr val="000000"/>
                </a:solidFill>
                <a:effectLst/>
                <a:latin typeface="Menlo" charset="0"/>
              </a:rPr>
              <a:t>(</a:t>
            </a:r>
            <a:r>
              <a:rPr lang="en-US" altLang="zh-TW" b="0" dirty="0">
                <a:solidFill>
                  <a:srgbClr val="A31515"/>
                </a:solidFill>
                <a:effectLst/>
                <a:latin typeface="Menlo" charset="0"/>
              </a:rPr>
              <a:t>"stack around %lx\n"</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)&amp;</a:t>
            </a:r>
            <a:r>
              <a:rPr lang="en-US" altLang="zh-TW" b="0" dirty="0" err="1">
                <a:solidFill>
                  <a:srgbClr val="000000"/>
                </a:solidFill>
                <a:effectLst/>
                <a:latin typeface="Menlo" charset="0"/>
              </a:rPr>
              <a:t>shmid</a:t>
            </a:r>
            <a:r>
              <a:rPr lang="en-US" altLang="zh-TW" b="0" dirty="0">
                <a:solidFill>
                  <a:srgbClr val="000000"/>
                </a:solidFill>
                <a:effectLst/>
                <a:latin typeface="Menlo" charset="0"/>
              </a:rPr>
              <a:t>);</a:t>
            </a:r>
          </a:p>
          <a:p>
            <a:pPr marL="514350" indent="-514350">
              <a:buFont typeface="+mj-lt"/>
              <a:buAutoNum type="arabicPeriod"/>
            </a:pPr>
            <a:r>
              <a:rPr lang="en-US" altLang="zh-TW" b="0" dirty="0">
                <a:solidFill>
                  <a:srgbClr val="AF00DB"/>
                </a:solidFill>
                <a:effectLst/>
                <a:latin typeface="Menlo" charset="0"/>
              </a:rPr>
              <a:t>  if</a:t>
            </a:r>
            <a:r>
              <a:rPr lang="en-US" altLang="zh-TW" b="0" dirty="0">
                <a:solidFill>
                  <a:srgbClr val="000000"/>
                </a:solidFill>
                <a:effectLst/>
                <a:latin typeface="Menlo" charset="0"/>
              </a:rPr>
              <a:t> ((</a:t>
            </a:r>
            <a:r>
              <a:rPr lang="en-US" altLang="zh-TW" b="0" dirty="0" err="1">
                <a:solidFill>
                  <a:srgbClr val="000000"/>
                </a:solidFill>
                <a:effectLst/>
                <a:latin typeface="Menlo" charset="0"/>
              </a:rPr>
              <a:t>ptr</a:t>
            </a:r>
            <a:r>
              <a:rPr lang="en-US" altLang="zh-TW" b="0" dirty="0">
                <a:solidFill>
                  <a:srgbClr val="000000"/>
                </a:solidFill>
                <a:effectLst/>
                <a:latin typeface="Menlo" charset="0"/>
              </a:rPr>
              <a:t> = </a:t>
            </a:r>
            <a:r>
              <a:rPr lang="en-US" altLang="zh-TW" b="0" dirty="0" err="1">
                <a:solidFill>
                  <a:srgbClr val="795E26"/>
                </a:solidFill>
                <a:effectLst/>
                <a:latin typeface="Menlo" charset="0"/>
              </a:rPr>
              <a:t>malloc</a:t>
            </a:r>
            <a:r>
              <a:rPr lang="en-US" altLang="zh-TW" b="0" dirty="0">
                <a:solidFill>
                  <a:srgbClr val="000000"/>
                </a:solidFill>
                <a:effectLst/>
                <a:latin typeface="Menlo" charset="0"/>
              </a:rPr>
              <a:t>(MALLOC_SIZE)) == </a:t>
            </a:r>
            <a:r>
              <a:rPr lang="en-US" altLang="zh-TW" b="0" dirty="0">
                <a:solidFill>
                  <a:srgbClr val="0000FF"/>
                </a:solidFill>
                <a:effectLst/>
                <a:latin typeface="Menlo" charset="0"/>
              </a:rPr>
              <a:t>NULL</a:t>
            </a:r>
            <a:r>
              <a:rPr lang="en-US" altLang="zh-TW" b="0" dirty="0">
                <a:solidFill>
                  <a:srgbClr val="000000"/>
                </a:solidFill>
                <a:effectLst/>
                <a:latin typeface="Menlo" charset="0"/>
              </a:rPr>
              <a:t>)</a:t>
            </a:r>
          </a:p>
        </p:txBody>
      </p:sp>
    </p:spTree>
    <p:extLst>
      <p:ext uri="{BB962C8B-B14F-4D97-AF65-F5344CB8AC3E}">
        <p14:creationId xmlns:p14="http://schemas.microsoft.com/office/powerpoint/2010/main" val="2262494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Example</a:t>
            </a:r>
            <a:endParaRPr kumimoji="1" lang="zh-TW" altLang="en-US" dirty="0"/>
          </a:p>
        </p:txBody>
      </p:sp>
      <p:sp>
        <p:nvSpPr>
          <p:cNvPr id="3" name="內容版面配置區 2"/>
          <p:cNvSpPr>
            <a:spLocks noGrp="1"/>
          </p:cNvSpPr>
          <p:nvPr>
            <p:ph idx="1"/>
          </p:nvPr>
        </p:nvSpPr>
        <p:spPr/>
        <p:txBody>
          <a:bodyPr>
            <a:normAutofit fontScale="70000" lnSpcReduction="20000"/>
          </a:bodyPr>
          <a:lstStyle/>
          <a:p>
            <a:r>
              <a:rPr lang="en-US" altLang="zh-TW" b="0" dirty="0">
                <a:solidFill>
                  <a:srgbClr val="795E26"/>
                </a:solidFill>
                <a:effectLst/>
                <a:latin typeface="Menlo" charset="0"/>
              </a:rPr>
              <a:t>    </a:t>
            </a:r>
            <a:r>
              <a:rPr lang="en-US" altLang="zh-TW" b="0" dirty="0" err="1">
                <a:solidFill>
                  <a:srgbClr val="795E26"/>
                </a:solidFill>
                <a:effectLst/>
                <a:latin typeface="Menlo" charset="0"/>
              </a:rPr>
              <a:t>err_sys</a:t>
            </a:r>
            <a:r>
              <a:rPr lang="en-US" altLang="zh-TW" b="0" dirty="0">
                <a:solidFill>
                  <a:srgbClr val="000000"/>
                </a:solidFill>
                <a:effectLst/>
                <a:latin typeface="Menlo" charset="0"/>
              </a:rPr>
              <a:t>(</a:t>
            </a:r>
            <a:r>
              <a:rPr lang="en-US" altLang="zh-TW" b="0" dirty="0">
                <a:solidFill>
                  <a:srgbClr val="A31515"/>
                </a:solidFill>
                <a:effectLst/>
                <a:latin typeface="Menlo" charset="0"/>
              </a:rPr>
              <a:t>"</a:t>
            </a:r>
            <a:r>
              <a:rPr lang="en-US" altLang="zh-TW" b="0" dirty="0" err="1">
                <a:solidFill>
                  <a:srgbClr val="A31515"/>
                </a:solidFill>
                <a:effectLst/>
                <a:latin typeface="Menlo" charset="0"/>
              </a:rPr>
              <a:t>malloc</a:t>
            </a:r>
            <a:r>
              <a:rPr lang="en-US" altLang="zh-TW" b="0" dirty="0">
                <a:solidFill>
                  <a:srgbClr val="A31515"/>
                </a:solidFill>
                <a:effectLst/>
                <a:latin typeface="Menlo" charset="0"/>
              </a:rPr>
              <a:t> error"</a:t>
            </a:r>
            <a:r>
              <a:rPr lang="en-US" altLang="zh-TW" b="0" dirty="0">
                <a:solidFill>
                  <a:srgbClr val="000000"/>
                </a:solidFill>
                <a:effectLst/>
                <a:latin typeface="Menlo" charset="0"/>
              </a:rPr>
              <a:t>);</a:t>
            </a:r>
          </a:p>
          <a:p>
            <a:r>
              <a:rPr lang="en-US" altLang="zh-TW" b="0" dirty="0">
                <a:solidFill>
                  <a:srgbClr val="795E26"/>
                </a:solidFill>
                <a:effectLst/>
                <a:latin typeface="Menlo" charset="0"/>
              </a:rPr>
              <a:t>  </a:t>
            </a:r>
            <a:r>
              <a:rPr lang="en-US" altLang="zh-TW" b="0" dirty="0" err="1">
                <a:solidFill>
                  <a:srgbClr val="795E26"/>
                </a:solidFill>
                <a:effectLst/>
                <a:latin typeface="Menlo" charset="0"/>
              </a:rPr>
              <a:t>printf</a:t>
            </a:r>
            <a:r>
              <a:rPr lang="en-US" altLang="zh-TW" b="0" dirty="0">
                <a:solidFill>
                  <a:srgbClr val="000000"/>
                </a:solidFill>
                <a:effectLst/>
                <a:latin typeface="Menlo" charset="0"/>
              </a:rPr>
              <a:t>(</a:t>
            </a:r>
            <a:r>
              <a:rPr lang="en-US" altLang="zh-TW" b="0" dirty="0">
                <a:solidFill>
                  <a:srgbClr val="A31515"/>
                </a:solidFill>
                <a:effectLst/>
                <a:latin typeface="Menlo" charset="0"/>
              </a:rPr>
              <a:t>"</a:t>
            </a:r>
            <a:r>
              <a:rPr lang="en-US" altLang="zh-TW" b="0" dirty="0" err="1">
                <a:solidFill>
                  <a:srgbClr val="A31515"/>
                </a:solidFill>
                <a:effectLst/>
                <a:latin typeface="Menlo" charset="0"/>
              </a:rPr>
              <a:t>malloced</a:t>
            </a:r>
            <a:r>
              <a:rPr lang="en-US" altLang="zh-TW" b="0" dirty="0">
                <a:solidFill>
                  <a:srgbClr val="A31515"/>
                </a:solidFill>
                <a:effectLst/>
                <a:latin typeface="Menlo" charset="0"/>
              </a:rPr>
              <a:t> from %lx to %lx\n"</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t>
            </a:r>
            <a:r>
              <a:rPr lang="en-US" altLang="zh-TW" b="0" dirty="0" err="1">
                <a:solidFill>
                  <a:srgbClr val="000000"/>
                </a:solidFill>
                <a:effectLst/>
                <a:latin typeface="Menlo" charset="0"/>
              </a:rPr>
              <a:t>ptr</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t>
            </a:r>
            <a:r>
              <a:rPr lang="en-US" altLang="zh-TW" b="0" dirty="0" err="1">
                <a:solidFill>
                  <a:srgbClr val="000000"/>
                </a:solidFill>
                <a:effectLst/>
                <a:latin typeface="Menlo" charset="0"/>
              </a:rPr>
              <a:t>ptr+MALLOC_SIZE</a:t>
            </a:r>
            <a:r>
              <a:rPr lang="en-US" altLang="zh-TW" b="0" dirty="0">
                <a:solidFill>
                  <a:srgbClr val="000000"/>
                </a:solidFill>
                <a:effectLst/>
                <a:latin typeface="Menlo" charset="0"/>
              </a:rPr>
              <a:t>);</a:t>
            </a:r>
            <a:endParaRPr lang="en-US" altLang="zh-TW" dirty="0">
              <a:solidFill>
                <a:srgbClr val="000000"/>
              </a:solidFill>
              <a:latin typeface="Menlo" charset="0"/>
            </a:endParaRPr>
          </a:p>
          <a:p>
            <a:r>
              <a:rPr lang="en-US" altLang="zh-TW" b="0" dirty="0">
                <a:solidFill>
                  <a:srgbClr val="AF00DB"/>
                </a:solidFill>
                <a:effectLst/>
                <a:latin typeface="Menlo" charset="0"/>
              </a:rPr>
              <a:t>  if</a:t>
            </a:r>
            <a:r>
              <a:rPr lang="en-US" altLang="zh-TW" b="0" dirty="0">
                <a:solidFill>
                  <a:srgbClr val="000000"/>
                </a:solidFill>
                <a:effectLst/>
                <a:latin typeface="Menlo" charset="0"/>
              </a:rPr>
              <a:t> </a:t>
            </a:r>
            <a:r>
              <a:rPr lang="en-US" altLang="zh-TW" dirty="0">
                <a:solidFill>
                  <a:srgbClr val="000000"/>
                </a:solidFill>
                <a:effectLst/>
                <a:latin typeface="Menlo" charset="0"/>
              </a:rPr>
              <a:t>(</a:t>
            </a:r>
            <a:r>
              <a:rPr lang="en-US" altLang="zh-TW" b="1" dirty="0">
                <a:solidFill>
                  <a:srgbClr val="000000"/>
                </a:solidFill>
                <a:effectLst/>
                <a:latin typeface="Menlo" charset="0"/>
              </a:rPr>
              <a:t>(</a:t>
            </a:r>
            <a:r>
              <a:rPr lang="en-US" altLang="zh-TW" b="1" dirty="0" err="1">
                <a:solidFill>
                  <a:srgbClr val="000000"/>
                </a:solidFill>
                <a:effectLst/>
                <a:latin typeface="Menlo" charset="0"/>
              </a:rPr>
              <a:t>shmid</a:t>
            </a:r>
            <a:r>
              <a:rPr lang="en-US" altLang="zh-TW" b="1" dirty="0">
                <a:solidFill>
                  <a:srgbClr val="000000"/>
                </a:solidFill>
                <a:effectLst/>
                <a:latin typeface="Menlo" charset="0"/>
              </a:rPr>
              <a:t> = </a:t>
            </a:r>
            <a:r>
              <a:rPr lang="en-US" altLang="zh-TW" b="1" dirty="0" err="1">
                <a:solidFill>
                  <a:srgbClr val="795E26"/>
                </a:solidFill>
                <a:effectLst/>
                <a:latin typeface="Menlo" charset="0"/>
              </a:rPr>
              <a:t>shmget</a:t>
            </a:r>
            <a:r>
              <a:rPr lang="en-US" altLang="zh-TW" b="1" dirty="0">
                <a:solidFill>
                  <a:srgbClr val="000000"/>
                </a:solidFill>
                <a:effectLst/>
                <a:latin typeface="Menlo" charset="0"/>
              </a:rPr>
              <a:t>(IPC_PRIVATE, SHM_SIZE, SHM_MODE)</a:t>
            </a:r>
            <a:r>
              <a:rPr lang="en-US" altLang="zh-TW" dirty="0">
                <a:solidFill>
                  <a:srgbClr val="000000"/>
                </a:solidFill>
                <a:effectLst/>
                <a:latin typeface="Menlo" charset="0"/>
              </a:rPr>
              <a:t>) &lt; </a:t>
            </a:r>
            <a:r>
              <a:rPr lang="en-US" altLang="zh-TW" dirty="0">
                <a:solidFill>
                  <a:srgbClr val="09885A"/>
                </a:solidFill>
                <a:effectLst/>
                <a:latin typeface="Menlo" charset="0"/>
              </a:rPr>
              <a:t>0</a:t>
            </a:r>
            <a:r>
              <a:rPr lang="en-US" altLang="zh-TW" dirty="0">
                <a:solidFill>
                  <a:srgbClr val="000000"/>
                </a:solidFill>
                <a:effectLst/>
                <a:latin typeface="Menlo" charset="0"/>
              </a:rPr>
              <a:t>)</a:t>
            </a:r>
          </a:p>
          <a:p>
            <a:r>
              <a:rPr lang="en-US" altLang="zh-TW" b="0" dirty="0">
                <a:solidFill>
                  <a:srgbClr val="795E26"/>
                </a:solidFill>
                <a:effectLst/>
                <a:latin typeface="Menlo" charset="0"/>
              </a:rPr>
              <a:t>    </a:t>
            </a:r>
            <a:r>
              <a:rPr lang="en-US" altLang="zh-TW" b="0" dirty="0" err="1">
                <a:solidFill>
                  <a:srgbClr val="795E26"/>
                </a:solidFill>
                <a:effectLst/>
                <a:latin typeface="Menlo" charset="0"/>
              </a:rPr>
              <a:t>err_sys</a:t>
            </a:r>
            <a:r>
              <a:rPr lang="en-US" altLang="zh-TW" b="0" dirty="0">
                <a:solidFill>
                  <a:srgbClr val="000000"/>
                </a:solidFill>
                <a:effectLst/>
                <a:latin typeface="Menlo" charset="0"/>
              </a:rPr>
              <a:t>(</a:t>
            </a:r>
            <a:r>
              <a:rPr lang="en-US" altLang="zh-TW" b="0" dirty="0">
                <a:solidFill>
                  <a:srgbClr val="A31515"/>
                </a:solidFill>
                <a:effectLst/>
                <a:latin typeface="Menlo" charset="0"/>
              </a:rPr>
              <a:t>"</a:t>
            </a:r>
            <a:r>
              <a:rPr lang="en-US" altLang="zh-TW" b="0" dirty="0" err="1">
                <a:solidFill>
                  <a:srgbClr val="A31515"/>
                </a:solidFill>
                <a:effectLst/>
                <a:latin typeface="Menlo" charset="0"/>
              </a:rPr>
              <a:t>shmget</a:t>
            </a:r>
            <a:r>
              <a:rPr lang="en-US" altLang="zh-TW" b="0" dirty="0">
                <a:solidFill>
                  <a:srgbClr val="A31515"/>
                </a:solidFill>
                <a:effectLst/>
                <a:latin typeface="Menlo" charset="0"/>
              </a:rPr>
              <a:t> error"</a:t>
            </a:r>
            <a:r>
              <a:rPr lang="en-US" altLang="zh-TW" b="0" dirty="0">
                <a:solidFill>
                  <a:srgbClr val="000000"/>
                </a:solidFill>
                <a:effectLst/>
                <a:latin typeface="Menlo" charset="0"/>
              </a:rPr>
              <a:t>);</a:t>
            </a:r>
          </a:p>
          <a:p>
            <a:r>
              <a:rPr lang="en-US" altLang="zh-TW" b="0" dirty="0">
                <a:solidFill>
                  <a:srgbClr val="AF00DB"/>
                </a:solidFill>
                <a:effectLst/>
                <a:latin typeface="Menlo" charset="0"/>
              </a:rPr>
              <a:t>  if</a:t>
            </a:r>
            <a:r>
              <a:rPr lang="en-US" altLang="zh-TW" b="0" dirty="0">
                <a:solidFill>
                  <a:srgbClr val="000000"/>
                </a:solidFill>
                <a:effectLst/>
                <a:latin typeface="Menlo" charset="0"/>
              </a:rPr>
              <a:t> ((</a:t>
            </a:r>
            <a:r>
              <a:rPr lang="en-US" altLang="zh-TW" b="1" dirty="0" err="1">
                <a:solidFill>
                  <a:srgbClr val="000000"/>
                </a:solidFill>
                <a:effectLst/>
                <a:latin typeface="Menlo" charset="0"/>
              </a:rPr>
              <a:t>shmptr</a:t>
            </a:r>
            <a:r>
              <a:rPr lang="en-US" altLang="zh-TW" b="1" dirty="0">
                <a:solidFill>
                  <a:srgbClr val="000000"/>
                </a:solidFill>
                <a:effectLst/>
                <a:latin typeface="Menlo" charset="0"/>
              </a:rPr>
              <a:t> = </a:t>
            </a:r>
            <a:r>
              <a:rPr lang="en-US" altLang="zh-TW" b="1" dirty="0" err="1">
                <a:solidFill>
                  <a:srgbClr val="795E26"/>
                </a:solidFill>
                <a:effectLst/>
                <a:latin typeface="Menlo" charset="0"/>
              </a:rPr>
              <a:t>shmat</a:t>
            </a:r>
            <a:r>
              <a:rPr lang="en-US" altLang="zh-TW" b="1" dirty="0">
                <a:solidFill>
                  <a:srgbClr val="000000"/>
                </a:solidFill>
                <a:effectLst/>
                <a:latin typeface="Menlo" charset="0"/>
              </a:rPr>
              <a:t>(</a:t>
            </a:r>
            <a:r>
              <a:rPr lang="en-US" altLang="zh-TW" b="1" dirty="0" err="1">
                <a:solidFill>
                  <a:srgbClr val="000000"/>
                </a:solidFill>
                <a:effectLst/>
                <a:latin typeface="Menlo" charset="0"/>
              </a:rPr>
              <a:t>shmid</a:t>
            </a:r>
            <a:r>
              <a:rPr lang="en-US" altLang="zh-TW" b="1" dirty="0">
                <a:solidFill>
                  <a:srgbClr val="000000"/>
                </a:solidFill>
                <a:effectLst/>
                <a:latin typeface="Menlo" charset="0"/>
              </a:rPr>
              <a:t>, </a:t>
            </a:r>
            <a:r>
              <a:rPr lang="en-US" altLang="zh-TW" b="1" dirty="0">
                <a:solidFill>
                  <a:srgbClr val="09885A"/>
                </a:solidFill>
                <a:effectLst/>
                <a:latin typeface="Menlo" charset="0"/>
              </a:rPr>
              <a:t>0</a:t>
            </a:r>
            <a:r>
              <a:rPr lang="en-US" altLang="zh-TW" b="1" dirty="0">
                <a:solidFill>
                  <a:srgbClr val="000000"/>
                </a:solidFill>
                <a:effectLst/>
                <a:latin typeface="Menlo" charset="0"/>
              </a:rPr>
              <a:t>, </a:t>
            </a:r>
            <a:r>
              <a:rPr lang="en-US" altLang="zh-TW" b="1" dirty="0">
                <a:solidFill>
                  <a:srgbClr val="09885A"/>
                </a:solidFill>
                <a:effectLst/>
                <a:latin typeface="Menlo" charset="0"/>
              </a:rPr>
              <a:t>0</a:t>
            </a:r>
            <a:r>
              <a:rPr lang="en-US" altLang="zh-TW" b="1" dirty="0">
                <a:solidFill>
                  <a:srgbClr val="000000"/>
                </a:solidFill>
                <a:effectLst/>
                <a:latin typeface="Menlo" charset="0"/>
              </a:rPr>
              <a:t>)</a:t>
            </a:r>
            <a:r>
              <a:rPr lang="en-US" altLang="zh-TW" b="0" dirty="0">
                <a:solidFill>
                  <a:srgbClr val="000000"/>
                </a:solidFill>
                <a:effectLst/>
                <a:latin typeface="Menlo" charset="0"/>
              </a:rPr>
              <a:t>) == (</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a:solidFill>
                  <a:srgbClr val="09885A"/>
                </a:solidFill>
                <a:effectLst/>
                <a:latin typeface="Menlo" charset="0"/>
              </a:rPr>
              <a:t>1</a:t>
            </a:r>
            <a:r>
              <a:rPr lang="en-US" altLang="zh-TW" b="0" dirty="0">
                <a:solidFill>
                  <a:srgbClr val="000000"/>
                </a:solidFill>
                <a:effectLst/>
                <a:latin typeface="Menlo" charset="0"/>
              </a:rPr>
              <a:t>)</a:t>
            </a:r>
          </a:p>
          <a:p>
            <a:r>
              <a:rPr lang="en-US" altLang="zh-TW" b="0" dirty="0">
                <a:solidFill>
                  <a:srgbClr val="795E26"/>
                </a:solidFill>
                <a:effectLst/>
                <a:latin typeface="Menlo" charset="0"/>
              </a:rPr>
              <a:t>    </a:t>
            </a:r>
            <a:r>
              <a:rPr lang="en-US" altLang="zh-TW" b="0" dirty="0" err="1">
                <a:solidFill>
                  <a:srgbClr val="795E26"/>
                </a:solidFill>
                <a:effectLst/>
                <a:latin typeface="Menlo" charset="0"/>
              </a:rPr>
              <a:t>err_sys</a:t>
            </a:r>
            <a:r>
              <a:rPr lang="en-US" altLang="zh-TW" b="0" dirty="0">
                <a:solidFill>
                  <a:srgbClr val="000000"/>
                </a:solidFill>
                <a:effectLst/>
                <a:latin typeface="Menlo" charset="0"/>
              </a:rPr>
              <a:t>(</a:t>
            </a:r>
            <a:r>
              <a:rPr lang="en-US" altLang="zh-TW" b="0" dirty="0">
                <a:solidFill>
                  <a:srgbClr val="A31515"/>
                </a:solidFill>
                <a:effectLst/>
                <a:latin typeface="Menlo" charset="0"/>
              </a:rPr>
              <a:t>"</a:t>
            </a:r>
            <a:r>
              <a:rPr lang="en-US" altLang="zh-TW" b="0" dirty="0" err="1">
                <a:solidFill>
                  <a:srgbClr val="A31515"/>
                </a:solidFill>
                <a:effectLst/>
                <a:latin typeface="Menlo" charset="0"/>
              </a:rPr>
              <a:t>shmat</a:t>
            </a:r>
            <a:r>
              <a:rPr lang="en-US" altLang="zh-TW" b="0" dirty="0">
                <a:solidFill>
                  <a:srgbClr val="A31515"/>
                </a:solidFill>
                <a:effectLst/>
                <a:latin typeface="Menlo" charset="0"/>
              </a:rPr>
              <a:t> error"</a:t>
            </a:r>
            <a:r>
              <a:rPr lang="en-US" altLang="zh-TW" b="0" dirty="0">
                <a:solidFill>
                  <a:srgbClr val="000000"/>
                </a:solidFill>
                <a:effectLst/>
                <a:latin typeface="Menlo" charset="0"/>
              </a:rPr>
              <a:t>);</a:t>
            </a:r>
          </a:p>
          <a:p>
            <a:r>
              <a:rPr lang="en-US" altLang="zh-TW" b="0" dirty="0">
                <a:solidFill>
                  <a:srgbClr val="795E26"/>
                </a:solidFill>
                <a:effectLst/>
                <a:latin typeface="Menlo" charset="0"/>
              </a:rPr>
              <a:t>  </a:t>
            </a:r>
            <a:r>
              <a:rPr lang="en-US" altLang="zh-TW" b="0" dirty="0" err="1">
                <a:solidFill>
                  <a:srgbClr val="795E26"/>
                </a:solidFill>
                <a:effectLst/>
                <a:latin typeface="Menlo" charset="0"/>
              </a:rPr>
              <a:t>printf</a:t>
            </a:r>
            <a:r>
              <a:rPr lang="en-US" altLang="zh-TW" b="0" dirty="0">
                <a:solidFill>
                  <a:srgbClr val="000000"/>
                </a:solidFill>
                <a:effectLst/>
                <a:latin typeface="Menlo" charset="0"/>
              </a:rPr>
              <a:t>(</a:t>
            </a:r>
            <a:r>
              <a:rPr lang="en-US" altLang="zh-TW" b="0" dirty="0">
                <a:solidFill>
                  <a:srgbClr val="A31515"/>
                </a:solidFill>
                <a:effectLst/>
                <a:latin typeface="Menlo" charset="0"/>
              </a:rPr>
              <a:t>"shared memory attached from %lx to %lx\n"</a:t>
            </a:r>
            <a:r>
              <a:rPr lang="en-US" altLang="zh-TW" b="0" dirty="0">
                <a:solidFill>
                  <a:srgbClr val="000000"/>
                </a:solidFill>
                <a:effectLst/>
                <a:latin typeface="Menlo" charset="0"/>
              </a:rPr>
              <a:t>,</a:t>
            </a:r>
          </a:p>
          <a:p>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t>
            </a:r>
            <a:r>
              <a:rPr lang="en-US" altLang="zh-TW" b="0" dirty="0" err="1">
                <a:solidFill>
                  <a:srgbClr val="000000"/>
                </a:solidFill>
                <a:effectLst/>
                <a:latin typeface="Menlo" charset="0"/>
              </a:rPr>
              <a:t>shmptr</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t>
            </a:r>
            <a:r>
              <a:rPr lang="en-US" altLang="zh-TW" b="0" dirty="0" err="1">
                <a:solidFill>
                  <a:srgbClr val="000000"/>
                </a:solidFill>
                <a:effectLst/>
                <a:latin typeface="Menlo" charset="0"/>
              </a:rPr>
              <a:t>shmptr+SHM_SIZE</a:t>
            </a:r>
            <a:r>
              <a:rPr lang="en-US" altLang="zh-TW" b="0" dirty="0">
                <a:solidFill>
                  <a:srgbClr val="000000"/>
                </a:solidFill>
                <a:effectLst/>
                <a:latin typeface="Menlo" charset="0"/>
              </a:rPr>
              <a:t>);</a:t>
            </a:r>
          </a:p>
          <a:p>
            <a:r>
              <a:rPr lang="en-US" altLang="zh-TW" b="0" dirty="0">
                <a:solidFill>
                  <a:srgbClr val="AF00DB"/>
                </a:solidFill>
                <a:effectLst/>
                <a:latin typeface="Menlo" charset="0"/>
              </a:rPr>
              <a:t>  if</a:t>
            </a:r>
            <a:r>
              <a:rPr lang="en-US" altLang="zh-TW" b="0" dirty="0">
                <a:solidFill>
                  <a:srgbClr val="000000"/>
                </a:solidFill>
                <a:effectLst/>
                <a:latin typeface="Menlo" charset="0"/>
              </a:rPr>
              <a:t> (</a:t>
            </a:r>
            <a:r>
              <a:rPr lang="en-US" altLang="zh-TW" b="0" dirty="0" err="1">
                <a:solidFill>
                  <a:srgbClr val="795E26"/>
                </a:solidFill>
                <a:effectLst/>
                <a:latin typeface="Menlo" charset="0"/>
              </a:rPr>
              <a:t>shmctl</a:t>
            </a:r>
            <a:r>
              <a:rPr lang="en-US" altLang="zh-TW" b="0" dirty="0">
                <a:solidFill>
                  <a:srgbClr val="000000"/>
                </a:solidFill>
                <a:effectLst/>
                <a:latin typeface="Menlo" charset="0"/>
              </a:rPr>
              <a:t>(</a:t>
            </a:r>
            <a:r>
              <a:rPr lang="en-US" altLang="zh-TW" b="0" dirty="0" err="1">
                <a:solidFill>
                  <a:srgbClr val="000000"/>
                </a:solidFill>
                <a:effectLst/>
                <a:latin typeface="Menlo" charset="0"/>
              </a:rPr>
              <a:t>shmid</a:t>
            </a:r>
            <a:r>
              <a:rPr lang="en-US" altLang="zh-TW" b="0" dirty="0">
                <a:solidFill>
                  <a:srgbClr val="000000"/>
                </a:solidFill>
                <a:effectLst/>
                <a:latin typeface="Menlo" charset="0"/>
              </a:rPr>
              <a:t>, IPC_RMID, </a:t>
            </a:r>
            <a:r>
              <a:rPr lang="en-US" altLang="zh-TW" b="0" dirty="0">
                <a:solidFill>
                  <a:srgbClr val="09885A"/>
                </a:solidFill>
                <a:effectLst/>
                <a:latin typeface="Menlo" charset="0"/>
              </a:rPr>
              <a:t>0</a:t>
            </a:r>
            <a:r>
              <a:rPr lang="en-US" altLang="zh-TW" b="0" dirty="0">
                <a:solidFill>
                  <a:srgbClr val="000000"/>
                </a:solidFill>
                <a:effectLst/>
                <a:latin typeface="Menlo" charset="0"/>
              </a:rPr>
              <a:t>) &lt; </a:t>
            </a:r>
            <a:r>
              <a:rPr lang="en-US" altLang="zh-TW" b="0" dirty="0">
                <a:solidFill>
                  <a:srgbClr val="09885A"/>
                </a:solidFill>
                <a:effectLst/>
                <a:latin typeface="Menlo" charset="0"/>
              </a:rPr>
              <a:t>0</a:t>
            </a:r>
            <a:r>
              <a:rPr lang="en-US" altLang="zh-TW" b="0" dirty="0">
                <a:solidFill>
                  <a:srgbClr val="000000"/>
                </a:solidFill>
                <a:effectLst/>
                <a:latin typeface="Menlo" charset="0"/>
              </a:rPr>
              <a:t>)</a:t>
            </a:r>
          </a:p>
          <a:p>
            <a:r>
              <a:rPr lang="en-US" altLang="zh-TW" b="0" dirty="0">
                <a:solidFill>
                  <a:srgbClr val="795E26"/>
                </a:solidFill>
                <a:effectLst/>
                <a:latin typeface="Menlo" charset="0"/>
              </a:rPr>
              <a:t>    </a:t>
            </a:r>
            <a:r>
              <a:rPr lang="en-US" altLang="zh-TW" b="0" dirty="0" err="1">
                <a:solidFill>
                  <a:srgbClr val="795E26"/>
                </a:solidFill>
                <a:effectLst/>
                <a:latin typeface="Menlo" charset="0"/>
              </a:rPr>
              <a:t>err_sys</a:t>
            </a:r>
            <a:r>
              <a:rPr lang="en-US" altLang="zh-TW" b="0" dirty="0">
                <a:solidFill>
                  <a:srgbClr val="000000"/>
                </a:solidFill>
                <a:effectLst/>
                <a:latin typeface="Menlo" charset="0"/>
              </a:rPr>
              <a:t>(</a:t>
            </a:r>
            <a:r>
              <a:rPr lang="en-US" altLang="zh-TW" b="0" dirty="0">
                <a:solidFill>
                  <a:srgbClr val="A31515"/>
                </a:solidFill>
                <a:effectLst/>
                <a:latin typeface="Menlo" charset="0"/>
              </a:rPr>
              <a:t>"</a:t>
            </a:r>
            <a:r>
              <a:rPr lang="en-US" altLang="zh-TW" b="0" dirty="0" err="1">
                <a:solidFill>
                  <a:srgbClr val="A31515"/>
                </a:solidFill>
                <a:effectLst/>
                <a:latin typeface="Menlo" charset="0"/>
              </a:rPr>
              <a:t>shmctl</a:t>
            </a:r>
            <a:r>
              <a:rPr lang="en-US" altLang="zh-TW" b="0" dirty="0">
                <a:solidFill>
                  <a:srgbClr val="A31515"/>
                </a:solidFill>
                <a:effectLst/>
                <a:latin typeface="Menlo" charset="0"/>
              </a:rPr>
              <a:t> error"</a:t>
            </a:r>
            <a:r>
              <a:rPr lang="en-US" altLang="zh-TW" b="0" dirty="0">
                <a:solidFill>
                  <a:srgbClr val="000000"/>
                </a:solidFill>
                <a:effectLst/>
                <a:latin typeface="Menlo" charset="0"/>
              </a:rPr>
              <a:t>);</a:t>
            </a:r>
          </a:p>
          <a:p>
            <a:r>
              <a:rPr lang="en-US" altLang="zh-TW" b="0" dirty="0">
                <a:solidFill>
                  <a:srgbClr val="000000"/>
                </a:solidFill>
                <a:effectLst/>
                <a:latin typeface="Menlo"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3496509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執行結果</a:t>
            </a:r>
          </a:p>
        </p:txBody>
      </p:sp>
      <p:sp>
        <p:nvSpPr>
          <p:cNvPr id="3" name="內容版面配置區 2"/>
          <p:cNvSpPr>
            <a:spLocks noGrp="1"/>
          </p:cNvSpPr>
          <p:nvPr>
            <p:ph idx="1"/>
          </p:nvPr>
        </p:nvSpPr>
        <p:spPr/>
        <p:style>
          <a:lnRef idx="0">
            <a:schemeClr val="dk1"/>
          </a:lnRef>
          <a:fillRef idx="3">
            <a:schemeClr val="dk1"/>
          </a:fillRef>
          <a:effectRef idx="3">
            <a:schemeClr val="dk1"/>
          </a:effectRef>
          <a:fontRef idx="minor">
            <a:schemeClr val="lt1"/>
          </a:fontRef>
        </p:style>
        <p:txBody>
          <a:bodyPr/>
          <a:lstStyle/>
          <a:p>
            <a:pPr marL="0" lvl="0" indent="0">
              <a:lnSpc>
                <a:spcPct val="100000"/>
              </a:lnSpc>
              <a:spcBef>
                <a:spcPts val="0"/>
              </a:spcBef>
              <a:buNone/>
            </a:pPr>
            <a:r>
              <a:rPr kumimoji="1" lang="en-US" altLang="zh-TW" sz="2400" dirty="0">
                <a:latin typeface="Consolas" charset="0"/>
                <a:ea typeface="Consolas" charset="0"/>
                <a:cs typeface="Consolas" charset="0"/>
              </a:rPr>
              <a:t>$ ./</a:t>
            </a:r>
            <a:r>
              <a:rPr kumimoji="1" lang="en-US" altLang="zh-TW" sz="2400" dirty="0" err="1">
                <a:latin typeface="Consolas" charset="0"/>
                <a:ea typeface="Consolas" charset="0"/>
                <a:cs typeface="Consolas" charset="0"/>
              </a:rPr>
              <a:t>tshm</a:t>
            </a:r>
            <a:r>
              <a:rPr kumimoji="1" lang="en-US" altLang="zh-TW" sz="2400" dirty="0">
                <a:latin typeface="Consolas" charset="0"/>
                <a:ea typeface="Consolas" charset="0"/>
                <a:cs typeface="Consolas" charset="0"/>
              </a:rPr>
              <a:t> </a:t>
            </a:r>
          </a:p>
          <a:p>
            <a:pPr marL="0" lvl="0" indent="0">
              <a:lnSpc>
                <a:spcPct val="100000"/>
              </a:lnSpc>
              <a:spcBef>
                <a:spcPts val="0"/>
              </a:spcBef>
              <a:buNone/>
            </a:pPr>
            <a:r>
              <a:rPr kumimoji="1" lang="en-US" altLang="zh-TW" sz="2400" dirty="0">
                <a:latin typeface="Consolas" charset="0"/>
                <a:ea typeface="Consolas" charset="0"/>
                <a:cs typeface="Consolas" charset="0"/>
              </a:rPr>
              <a:t>array[] from 0x602100 to 0x60bd40</a:t>
            </a:r>
          </a:p>
          <a:p>
            <a:pPr marL="0" lvl="0" indent="0">
              <a:lnSpc>
                <a:spcPct val="100000"/>
              </a:lnSpc>
              <a:spcBef>
                <a:spcPts val="0"/>
              </a:spcBef>
              <a:buNone/>
            </a:pPr>
            <a:r>
              <a:rPr kumimoji="1" lang="en-US" altLang="zh-TW" sz="2400" dirty="0">
                <a:latin typeface="Consolas" charset="0"/>
                <a:ea typeface="Consolas" charset="0"/>
                <a:cs typeface="Consolas" charset="0"/>
              </a:rPr>
              <a:t>stack around 0x7ffe5e8eac94</a:t>
            </a:r>
          </a:p>
          <a:p>
            <a:pPr marL="0" lvl="0" indent="0">
              <a:lnSpc>
                <a:spcPct val="100000"/>
              </a:lnSpc>
              <a:spcBef>
                <a:spcPts val="0"/>
              </a:spcBef>
              <a:buNone/>
            </a:pPr>
            <a:r>
              <a:rPr kumimoji="1" lang="en-US" altLang="zh-TW" sz="2400" dirty="0" err="1">
                <a:latin typeface="Consolas" charset="0"/>
                <a:ea typeface="Consolas" charset="0"/>
                <a:cs typeface="Consolas" charset="0"/>
              </a:rPr>
              <a:t>malloced</a:t>
            </a:r>
            <a:r>
              <a:rPr kumimoji="1" lang="en-US" altLang="zh-TW" sz="2400" dirty="0">
                <a:latin typeface="Consolas" charset="0"/>
                <a:ea typeface="Consolas" charset="0"/>
                <a:cs typeface="Consolas" charset="0"/>
              </a:rPr>
              <a:t> from 0x207c420 to 0x2094ac0</a:t>
            </a:r>
          </a:p>
          <a:p>
            <a:pPr marL="0" lvl="0" indent="0">
              <a:lnSpc>
                <a:spcPct val="100000"/>
              </a:lnSpc>
              <a:spcBef>
                <a:spcPts val="0"/>
              </a:spcBef>
              <a:buNone/>
            </a:pPr>
            <a:r>
              <a:rPr kumimoji="1" lang="en-US" altLang="zh-TW" sz="2400" dirty="0">
                <a:latin typeface="Consolas" charset="0"/>
                <a:ea typeface="Consolas" charset="0"/>
                <a:cs typeface="Consolas" charset="0"/>
              </a:rPr>
              <a:t>shared memory attached from 0x7f378255a000 to 0x7f37825726a0</a:t>
            </a: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1894088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作業</a:t>
            </a:r>
          </a:p>
        </p:txBody>
      </p:sp>
      <p:sp>
        <p:nvSpPr>
          <p:cNvPr id="3" name="內容版面配置區 2"/>
          <p:cNvSpPr>
            <a:spLocks noGrp="1"/>
          </p:cNvSpPr>
          <p:nvPr>
            <p:ph idx="1"/>
          </p:nvPr>
        </p:nvSpPr>
        <p:spPr/>
        <p:txBody>
          <a:bodyPr anchor="ctr">
            <a:normAutofit/>
          </a:bodyPr>
          <a:lstStyle/>
          <a:p>
            <a:pPr marL="0" indent="0" algn="ctr">
              <a:buNone/>
            </a:pPr>
            <a:r>
              <a:rPr kumimoji="1" lang="zh-TW" altLang="en-US" sz="6600" dirty="0"/>
              <a:t>無</a:t>
            </a:r>
          </a:p>
        </p:txBody>
      </p:sp>
    </p:spTree>
    <p:extLst>
      <p:ext uri="{BB962C8B-B14F-4D97-AF65-F5344CB8AC3E}">
        <p14:creationId xmlns:p14="http://schemas.microsoft.com/office/powerpoint/2010/main" val="238178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XSI IPC</a:t>
            </a:r>
            <a:endParaRPr kumimoji="1" lang="zh-TW" altLang="en-US" dirty="0"/>
          </a:p>
        </p:txBody>
      </p:sp>
      <p:sp>
        <p:nvSpPr>
          <p:cNvPr id="3" name="內容版面配置區 2"/>
          <p:cNvSpPr>
            <a:spLocks noGrp="1"/>
          </p:cNvSpPr>
          <p:nvPr>
            <p:ph idx="1"/>
          </p:nvPr>
        </p:nvSpPr>
        <p:spPr/>
        <p:txBody>
          <a:bodyPr anchor="ctr"/>
          <a:lstStyle/>
          <a:p>
            <a:pPr>
              <a:lnSpc>
                <a:spcPct val="150000"/>
              </a:lnSpc>
            </a:pPr>
            <a:r>
              <a:rPr kumimoji="1" lang="en-US" altLang="zh-TW" dirty="0"/>
              <a:t>Each IPC structure has a nonnegative integer identifier </a:t>
            </a:r>
          </a:p>
          <a:p>
            <a:pPr>
              <a:lnSpc>
                <a:spcPct val="150000"/>
              </a:lnSpc>
            </a:pPr>
            <a:r>
              <a:rPr kumimoji="1" lang="en-US" altLang="zh-TW" dirty="0"/>
              <a:t>When creating an IPC structure, a key must be specified </a:t>
            </a:r>
          </a:p>
          <a:p>
            <a:pPr lvl="1">
              <a:lnSpc>
                <a:spcPct val="150000"/>
              </a:lnSpc>
            </a:pPr>
            <a:r>
              <a:rPr kumimoji="1" lang="en-US" altLang="zh-TW" dirty="0"/>
              <a:t>Type: </a:t>
            </a:r>
            <a:r>
              <a:rPr kumimoji="1" lang="en-US" altLang="zh-TW" dirty="0" err="1"/>
              <a:t>key_t</a:t>
            </a:r>
            <a:r>
              <a:rPr kumimoji="1" lang="en-US" altLang="zh-TW" dirty="0"/>
              <a:t> </a:t>
            </a:r>
          </a:p>
          <a:p>
            <a:pPr lvl="1">
              <a:lnSpc>
                <a:spcPct val="150000"/>
              </a:lnSpc>
            </a:pPr>
            <a:r>
              <a:rPr kumimoji="1" lang="en-US" altLang="zh-TW" dirty="0"/>
              <a:t>Defined in &lt;sys/</a:t>
            </a:r>
            <a:r>
              <a:rPr kumimoji="1" lang="en-US" altLang="zh-TW" dirty="0" err="1"/>
              <a:t>types.h</a:t>
            </a:r>
            <a:r>
              <a:rPr kumimoji="1" lang="en-US" altLang="zh-TW" dirty="0"/>
              <a:t>&gt; (long integer)</a:t>
            </a:r>
          </a:p>
          <a:p>
            <a:pPr lvl="1">
              <a:lnSpc>
                <a:spcPct val="150000"/>
              </a:lnSpc>
            </a:pPr>
            <a:r>
              <a:rPr kumimoji="1" lang="en-US" altLang="zh-TW" dirty="0"/>
              <a:t>Converted into an identifier by kernel</a:t>
            </a:r>
          </a:p>
          <a:p>
            <a:endParaRPr kumimoji="1" lang="zh-TW" altLang="en-US" dirty="0"/>
          </a:p>
        </p:txBody>
      </p:sp>
    </p:spTree>
    <p:extLst>
      <p:ext uri="{BB962C8B-B14F-4D97-AF65-F5344CB8AC3E}">
        <p14:creationId xmlns:p14="http://schemas.microsoft.com/office/powerpoint/2010/main" val="7222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Client-Server Rendezvous at same IPC structure (1)</a:t>
            </a:r>
            <a:endParaRPr kumimoji="1" lang="zh-TW" altLang="en-US" dirty="0"/>
          </a:p>
        </p:txBody>
      </p:sp>
      <p:sp>
        <p:nvSpPr>
          <p:cNvPr id="3" name="內容版面配置區 2"/>
          <p:cNvSpPr>
            <a:spLocks noGrp="1"/>
          </p:cNvSpPr>
          <p:nvPr>
            <p:ph idx="1"/>
          </p:nvPr>
        </p:nvSpPr>
        <p:spPr/>
        <p:txBody>
          <a:bodyPr anchor="ctr"/>
          <a:lstStyle/>
          <a:p>
            <a:pPr>
              <a:spcBef>
                <a:spcPct val="40000"/>
              </a:spcBef>
            </a:pPr>
            <a:r>
              <a:rPr lang="en-US" altLang="zh-TW" dirty="0"/>
              <a:t>Server creates a new IPC structure using key = </a:t>
            </a:r>
            <a:r>
              <a:rPr lang="en-US" altLang="zh-TW" dirty="0">
                <a:solidFill>
                  <a:srgbClr val="FF0000"/>
                </a:solidFill>
              </a:rPr>
              <a:t>IPC_PRIVATE</a:t>
            </a:r>
          </a:p>
          <a:p>
            <a:pPr lvl="1">
              <a:spcBef>
                <a:spcPct val="40000"/>
              </a:spcBef>
            </a:pPr>
            <a:r>
              <a:rPr lang="en-US" altLang="zh-TW" dirty="0"/>
              <a:t>Guarantees new IPC structure</a:t>
            </a:r>
          </a:p>
          <a:p>
            <a:pPr>
              <a:spcBef>
                <a:spcPct val="40000"/>
              </a:spcBef>
            </a:pPr>
            <a:r>
              <a:rPr lang="en-US" altLang="zh-TW" dirty="0"/>
              <a:t>Server stores returned identifier in some file for client to obtain</a:t>
            </a:r>
          </a:p>
          <a:p>
            <a:pPr>
              <a:spcBef>
                <a:spcPct val="40000"/>
              </a:spcBef>
            </a:pPr>
            <a:r>
              <a:rPr lang="en-US" altLang="zh-TW" dirty="0"/>
              <a:t>Disadvantage: </a:t>
            </a:r>
            <a:r>
              <a:rPr lang="en-US" altLang="zh-TW" dirty="0">
                <a:solidFill>
                  <a:srgbClr val="FF0000"/>
                </a:solidFill>
              </a:rPr>
              <a:t>file I/O</a:t>
            </a:r>
            <a:r>
              <a:rPr lang="en-US" altLang="zh-TW" dirty="0"/>
              <a:t>!</a:t>
            </a:r>
          </a:p>
        </p:txBody>
      </p:sp>
    </p:spTree>
    <p:extLst>
      <p:ext uri="{BB962C8B-B14F-4D97-AF65-F5344CB8AC3E}">
        <p14:creationId xmlns:p14="http://schemas.microsoft.com/office/powerpoint/2010/main" val="384970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Client-Server Rendezvous at same IPC structure (2)</a:t>
            </a:r>
            <a:endParaRPr kumimoji="1" lang="zh-TW" altLang="en-US" dirty="0"/>
          </a:p>
        </p:txBody>
      </p:sp>
      <p:sp>
        <p:nvSpPr>
          <p:cNvPr id="3" name="內容版面配置區 2"/>
          <p:cNvSpPr>
            <a:spLocks noGrp="1"/>
          </p:cNvSpPr>
          <p:nvPr>
            <p:ph idx="1"/>
          </p:nvPr>
        </p:nvSpPr>
        <p:spPr/>
        <p:txBody>
          <a:bodyPr anchor="ctr"/>
          <a:lstStyle/>
          <a:p>
            <a:r>
              <a:rPr lang="en-US" altLang="zh-TW" dirty="0"/>
              <a:t>Define a key in a common header</a:t>
            </a:r>
          </a:p>
          <a:p>
            <a:r>
              <a:rPr lang="en-US" altLang="zh-TW" dirty="0"/>
              <a:t>Client and server </a:t>
            </a:r>
            <a:r>
              <a:rPr lang="en-US" altLang="zh-TW" dirty="0">
                <a:solidFill>
                  <a:srgbClr val="FF0000"/>
                </a:solidFill>
              </a:rPr>
              <a:t>agree</a:t>
            </a:r>
            <a:r>
              <a:rPr lang="en-US" altLang="zh-TW" dirty="0"/>
              <a:t> to use that key</a:t>
            </a:r>
          </a:p>
          <a:p>
            <a:r>
              <a:rPr lang="en-US" altLang="zh-TW" dirty="0"/>
              <a:t>Server creates a new IPC structure using that key</a:t>
            </a:r>
          </a:p>
          <a:p>
            <a:r>
              <a:rPr lang="en-US" altLang="zh-TW" dirty="0"/>
              <a:t>Problem: key exists? (</a:t>
            </a:r>
            <a:r>
              <a:rPr lang="en-US" altLang="zh-TW" dirty="0" err="1"/>
              <a:t>msgget</a:t>
            </a:r>
            <a:r>
              <a:rPr lang="en-US" altLang="zh-TW" dirty="0"/>
              <a:t>, </a:t>
            </a:r>
            <a:r>
              <a:rPr lang="en-US" altLang="zh-TW" dirty="0" err="1"/>
              <a:t>semget</a:t>
            </a:r>
            <a:r>
              <a:rPr lang="en-US" altLang="zh-TW" dirty="0"/>
              <a:t>, </a:t>
            </a:r>
            <a:r>
              <a:rPr lang="en-US" altLang="zh-TW" dirty="0" err="1"/>
              <a:t>shmget</a:t>
            </a:r>
            <a:r>
              <a:rPr lang="en-US" altLang="zh-TW" dirty="0"/>
              <a:t> returns error) </a:t>
            </a:r>
          </a:p>
          <a:p>
            <a:r>
              <a:rPr lang="en-US" altLang="zh-TW" dirty="0"/>
              <a:t>Solution: delete existing key, create a new one again</a:t>
            </a:r>
          </a:p>
        </p:txBody>
      </p:sp>
    </p:spTree>
    <p:extLst>
      <p:ext uri="{BB962C8B-B14F-4D97-AF65-F5344CB8AC3E}">
        <p14:creationId xmlns:p14="http://schemas.microsoft.com/office/powerpoint/2010/main" val="270983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Client-Server Rendezvous at same IPC structure (3)</a:t>
            </a:r>
            <a:endParaRPr kumimoji="1" lang="zh-TW" altLang="en-US" dirty="0"/>
          </a:p>
        </p:txBody>
      </p:sp>
      <p:sp>
        <p:nvSpPr>
          <p:cNvPr id="3" name="內容版面配置區 2"/>
          <p:cNvSpPr>
            <a:spLocks noGrp="1"/>
          </p:cNvSpPr>
          <p:nvPr>
            <p:ph idx="1"/>
          </p:nvPr>
        </p:nvSpPr>
        <p:spPr/>
        <p:txBody>
          <a:bodyPr anchor="ctr"/>
          <a:lstStyle/>
          <a:p>
            <a:r>
              <a:rPr kumimoji="1" lang="en-US" altLang="zh-TW" dirty="0"/>
              <a:t>Client and server agree on</a:t>
            </a:r>
          </a:p>
          <a:p>
            <a:pPr lvl="1"/>
            <a:r>
              <a:rPr kumimoji="1" lang="en-US" altLang="zh-TW" dirty="0"/>
              <a:t>a pathname</a:t>
            </a:r>
          </a:p>
          <a:p>
            <a:pPr lvl="1"/>
            <a:r>
              <a:rPr kumimoji="1" lang="en-US" altLang="zh-TW" dirty="0"/>
              <a:t>a project ID (char between 0 ~ 255)</a:t>
            </a:r>
          </a:p>
          <a:p>
            <a:r>
              <a:rPr kumimoji="1" lang="en-US" altLang="zh-TW" dirty="0" err="1"/>
              <a:t>ftok</a:t>
            </a:r>
            <a:r>
              <a:rPr kumimoji="1" lang="en-US" altLang="zh-TW" dirty="0"/>
              <a:t>() converts the 2 values into a key</a:t>
            </a:r>
          </a:p>
          <a:p>
            <a:r>
              <a:rPr kumimoji="1" lang="en-US" altLang="zh-TW" dirty="0"/>
              <a:t>Client and server use that key (cf. 2)</a:t>
            </a:r>
          </a:p>
        </p:txBody>
      </p:sp>
    </p:spTree>
    <p:extLst>
      <p:ext uri="{BB962C8B-B14F-4D97-AF65-F5344CB8AC3E}">
        <p14:creationId xmlns:p14="http://schemas.microsoft.com/office/powerpoint/2010/main" val="337459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ftok</a:t>
            </a:r>
            <a:r>
              <a:rPr kumimoji="1" lang="en-US" altLang="zh-TW" dirty="0"/>
              <a:t>()</a:t>
            </a:r>
            <a:endParaRPr kumimoji="1" lang="zh-TW" altLang="en-US" dirty="0"/>
          </a:p>
        </p:txBody>
      </p:sp>
      <p:sp>
        <p:nvSpPr>
          <p:cNvPr id="3" name="內容版面配置區 2"/>
          <p:cNvSpPr>
            <a:spLocks noGrp="1"/>
          </p:cNvSpPr>
          <p:nvPr>
            <p:ph idx="1"/>
          </p:nvPr>
        </p:nvSpPr>
        <p:spPr/>
        <p:txBody>
          <a:bodyPr anchor="ct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267F99"/>
                </a:solidFill>
                <a:effectLst/>
                <a:latin typeface="Menlo" charset="0"/>
              </a:rPr>
              <a:t>key_t</a:t>
            </a:r>
            <a:r>
              <a:rPr lang="en-US" altLang="zh-TW" b="0" dirty="0">
                <a:solidFill>
                  <a:srgbClr val="000000"/>
                </a:solidFill>
                <a:effectLst/>
                <a:latin typeface="Menlo" charset="0"/>
              </a:rPr>
              <a:t> </a:t>
            </a:r>
            <a:r>
              <a:rPr lang="en-US" altLang="zh-TW" b="0" dirty="0" err="1">
                <a:solidFill>
                  <a:srgbClr val="795E26"/>
                </a:solidFill>
                <a:effectLst/>
                <a:latin typeface="Menlo" charset="0"/>
              </a:rPr>
              <a:t>ftok</a:t>
            </a:r>
            <a:r>
              <a:rPr lang="en-US" altLang="zh-TW" b="0" dirty="0">
                <a:solidFill>
                  <a:srgbClr val="000000"/>
                </a:solidFill>
                <a:effectLst/>
                <a:latin typeface="Menlo" charset="0"/>
              </a:rPr>
              <a:t>(</a:t>
            </a:r>
            <a:r>
              <a:rPr lang="en-US" altLang="zh-TW" b="0" dirty="0" err="1">
                <a:solidFill>
                  <a:srgbClr val="0000FF"/>
                </a:solidFill>
                <a:effectLst/>
                <a:latin typeface="Menlo" charset="0"/>
              </a:rPr>
              <a:t>const</a:t>
            </a:r>
            <a:r>
              <a:rPr lang="en-US" altLang="zh-TW" b="0" dirty="0">
                <a:solidFill>
                  <a:srgbClr val="000000"/>
                </a:solidFill>
                <a:effectLst/>
                <a:latin typeface="Menlo" charset="0"/>
              </a:rPr>
              <a:t> </a:t>
            </a:r>
            <a:r>
              <a:rPr lang="en-US" altLang="zh-TW" b="0" dirty="0">
                <a:solidFill>
                  <a:srgbClr val="0000FF"/>
                </a:solidFill>
                <a:effectLst/>
                <a:latin typeface="Menlo" charset="0"/>
              </a:rPr>
              <a:t>char</a:t>
            </a:r>
            <a:r>
              <a:rPr lang="en-US" altLang="zh-TW" b="0" dirty="0">
                <a:solidFill>
                  <a:srgbClr val="000000"/>
                </a:solidFill>
                <a:effectLst/>
                <a:latin typeface="Menlo" charset="0"/>
              </a:rPr>
              <a:t> *pathname,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proj_id</a:t>
            </a:r>
            <a:r>
              <a:rPr lang="en-US" altLang="zh-TW" b="0" dirty="0">
                <a:solidFill>
                  <a:srgbClr val="000000"/>
                </a:solidFill>
                <a:effectLst/>
                <a:latin typeface="Menlo" charset="0"/>
              </a:rPr>
              <a:t>);</a:t>
            </a:r>
          </a:p>
          <a:p>
            <a:endParaRPr kumimoji="1" lang="zh-TW" altLang="en-US" dirty="0"/>
          </a:p>
        </p:txBody>
      </p:sp>
    </p:spTree>
    <p:extLst>
      <p:ext uri="{BB962C8B-B14F-4D97-AF65-F5344CB8AC3E}">
        <p14:creationId xmlns:p14="http://schemas.microsoft.com/office/powerpoint/2010/main" val="426664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Permission Structure (Linux)</a:t>
            </a:r>
            <a:endParaRPr kumimoji="1" lang="zh-TW" altLang="en-US" dirty="0"/>
          </a:p>
        </p:txBody>
      </p:sp>
      <p:sp>
        <p:nvSpPr>
          <p:cNvPr id="3" name="內容版面配置區 2"/>
          <p:cNvSpPr>
            <a:spLocks noGrp="1"/>
          </p:cNvSpPr>
          <p:nvPr>
            <p:ph idx="1"/>
          </p:nvPr>
        </p:nvSpPr>
        <p:spPr/>
        <p:txBody>
          <a:bodyPr>
            <a:normAutofit fontScale="92500" lnSpcReduction="10000"/>
          </a:bodyPr>
          <a:lstStyle/>
          <a:p>
            <a:pPr marL="514350" indent="-514350">
              <a:buFont typeface="+mj-lt"/>
              <a:buAutoNum type="arabicPeriod"/>
            </a:pP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ipc_perm</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key_t</a:t>
            </a:r>
            <a:r>
              <a:rPr lang="en-US" altLang="zh-TW" b="0" dirty="0">
                <a:solidFill>
                  <a:srgbClr val="000000"/>
                </a:solidFill>
                <a:effectLst/>
                <a:latin typeface="Menlo" charset="0"/>
              </a:rPr>
              <a:t> __key; </a:t>
            </a:r>
            <a:r>
              <a:rPr lang="en-US" altLang="zh-TW" b="0" dirty="0">
                <a:solidFill>
                  <a:srgbClr val="008000"/>
                </a:solidFill>
                <a:effectLst/>
                <a:latin typeface="Menlo" charset="0"/>
              </a:rPr>
              <a:t>/* Key supplied to </a:t>
            </a:r>
            <a:r>
              <a:rPr lang="en-US" altLang="zh-TW" b="0" dirty="0" err="1">
                <a:solidFill>
                  <a:srgbClr val="008000"/>
                </a:solidFill>
                <a:effectLst/>
                <a:latin typeface="Menlo" charset="0"/>
              </a:rPr>
              <a:t>msgget</a:t>
            </a:r>
            <a:r>
              <a:rPr lang="en-US" altLang="zh-TW" b="0" dirty="0">
                <a:solidFill>
                  <a:srgbClr val="008000"/>
                </a:solidFill>
                <a:effectLst/>
                <a:latin typeface="Menlo" charset="0"/>
              </a:rPr>
              <a:t>(2)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uid_t</a:t>
            </a:r>
            <a:r>
              <a:rPr lang="en-US" altLang="zh-TW" b="0" dirty="0">
                <a:solidFill>
                  <a:srgbClr val="000000"/>
                </a:solidFill>
                <a:effectLst/>
                <a:latin typeface="Menlo" charset="0"/>
              </a:rPr>
              <a:t> </a:t>
            </a:r>
            <a:r>
              <a:rPr lang="en-US" altLang="zh-TW" b="0" dirty="0" err="1">
                <a:solidFill>
                  <a:srgbClr val="000000"/>
                </a:solidFill>
                <a:effectLst/>
                <a:latin typeface="Menlo" charset="0"/>
              </a:rPr>
              <a:t>uid</a:t>
            </a:r>
            <a:r>
              <a:rPr lang="en-US" altLang="zh-TW" b="0" dirty="0">
                <a:solidFill>
                  <a:srgbClr val="000000"/>
                </a:solidFill>
                <a:effectLst/>
                <a:latin typeface="Menlo" charset="0"/>
              </a:rPr>
              <a:t>; </a:t>
            </a:r>
            <a:r>
              <a:rPr lang="en-US" altLang="zh-TW" b="0" dirty="0">
                <a:solidFill>
                  <a:srgbClr val="008000"/>
                </a:solidFill>
                <a:effectLst/>
                <a:latin typeface="Menlo" charset="0"/>
              </a:rPr>
              <a:t>/* Effective UID of owner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gid_t</a:t>
            </a:r>
            <a:r>
              <a:rPr lang="en-US" altLang="zh-TW" b="0" dirty="0">
                <a:solidFill>
                  <a:srgbClr val="000000"/>
                </a:solidFill>
                <a:effectLst/>
                <a:latin typeface="Menlo" charset="0"/>
              </a:rPr>
              <a:t> </a:t>
            </a:r>
            <a:r>
              <a:rPr lang="en-US" altLang="zh-TW" b="0" dirty="0" err="1">
                <a:solidFill>
                  <a:srgbClr val="000000"/>
                </a:solidFill>
                <a:effectLst/>
                <a:latin typeface="Menlo" charset="0"/>
              </a:rPr>
              <a:t>gid</a:t>
            </a:r>
            <a:r>
              <a:rPr lang="en-US" altLang="zh-TW" b="0" dirty="0">
                <a:solidFill>
                  <a:srgbClr val="000000"/>
                </a:solidFill>
                <a:effectLst/>
                <a:latin typeface="Menlo" charset="0"/>
              </a:rPr>
              <a:t>; </a:t>
            </a:r>
            <a:r>
              <a:rPr lang="en-US" altLang="zh-TW" b="0" dirty="0">
                <a:solidFill>
                  <a:srgbClr val="008000"/>
                </a:solidFill>
                <a:effectLst/>
                <a:latin typeface="Menlo" charset="0"/>
              </a:rPr>
              <a:t>/* Effective GID of owner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uid_t</a:t>
            </a:r>
            <a:r>
              <a:rPr lang="en-US" altLang="zh-TW" b="0" dirty="0">
                <a:solidFill>
                  <a:srgbClr val="000000"/>
                </a:solidFill>
                <a:effectLst/>
                <a:latin typeface="Menlo" charset="0"/>
              </a:rPr>
              <a:t> </a:t>
            </a:r>
            <a:r>
              <a:rPr lang="en-US" altLang="zh-TW" b="0" dirty="0" err="1">
                <a:solidFill>
                  <a:srgbClr val="000000"/>
                </a:solidFill>
                <a:effectLst/>
                <a:latin typeface="Menlo" charset="0"/>
              </a:rPr>
              <a:t>cuid</a:t>
            </a:r>
            <a:r>
              <a:rPr lang="en-US" altLang="zh-TW" b="0" dirty="0">
                <a:solidFill>
                  <a:srgbClr val="000000"/>
                </a:solidFill>
                <a:effectLst/>
                <a:latin typeface="Menlo" charset="0"/>
              </a:rPr>
              <a:t>; </a:t>
            </a:r>
            <a:r>
              <a:rPr lang="en-US" altLang="zh-TW" b="0" dirty="0">
                <a:solidFill>
                  <a:srgbClr val="008000"/>
                </a:solidFill>
                <a:effectLst/>
                <a:latin typeface="Menlo" charset="0"/>
              </a:rPr>
              <a:t>/* Effective UID of creator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gid_t</a:t>
            </a:r>
            <a:r>
              <a:rPr lang="en-US" altLang="zh-TW" b="0" dirty="0">
                <a:solidFill>
                  <a:srgbClr val="000000"/>
                </a:solidFill>
                <a:effectLst/>
                <a:latin typeface="Menlo" charset="0"/>
              </a:rPr>
              <a:t> </a:t>
            </a:r>
            <a:r>
              <a:rPr lang="en-US" altLang="zh-TW" b="0" dirty="0" err="1">
                <a:solidFill>
                  <a:srgbClr val="000000"/>
                </a:solidFill>
                <a:effectLst/>
                <a:latin typeface="Menlo" charset="0"/>
              </a:rPr>
              <a:t>cgid</a:t>
            </a:r>
            <a:r>
              <a:rPr lang="en-US" altLang="zh-TW" b="0" dirty="0">
                <a:solidFill>
                  <a:srgbClr val="000000"/>
                </a:solidFill>
                <a:effectLst/>
                <a:latin typeface="Menlo" charset="0"/>
              </a:rPr>
              <a:t>; </a:t>
            </a:r>
            <a:r>
              <a:rPr lang="en-US" altLang="zh-TW" b="0" dirty="0">
                <a:solidFill>
                  <a:srgbClr val="008000"/>
                </a:solidFill>
                <a:effectLst/>
                <a:latin typeface="Menlo" charset="0"/>
              </a:rPr>
              <a:t>/* Effective GID of creator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short</a:t>
            </a:r>
            <a:r>
              <a:rPr lang="en-US" altLang="zh-TW" b="0" dirty="0">
                <a:solidFill>
                  <a:srgbClr val="000000"/>
                </a:solidFill>
                <a:effectLst/>
                <a:latin typeface="Menlo" charset="0"/>
              </a:rPr>
              <a:t> mode; </a:t>
            </a:r>
            <a:r>
              <a:rPr lang="en-US" altLang="zh-TW" b="0" dirty="0">
                <a:solidFill>
                  <a:srgbClr val="008000"/>
                </a:solidFill>
                <a:effectLst/>
                <a:latin typeface="Menlo" charset="0"/>
              </a:rPr>
              <a:t>/* Permissions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short</a:t>
            </a:r>
            <a:r>
              <a:rPr lang="en-US" altLang="zh-TW" b="0" dirty="0">
                <a:solidFill>
                  <a:srgbClr val="000000"/>
                </a:solidFill>
                <a:effectLst/>
                <a:latin typeface="Menlo" charset="0"/>
              </a:rPr>
              <a:t> __</a:t>
            </a:r>
            <a:r>
              <a:rPr lang="en-US" altLang="zh-TW" b="0" dirty="0" err="1">
                <a:solidFill>
                  <a:srgbClr val="000000"/>
                </a:solidFill>
                <a:effectLst/>
                <a:latin typeface="Menlo" charset="0"/>
              </a:rPr>
              <a:t>seq</a:t>
            </a:r>
            <a:r>
              <a:rPr lang="en-US" altLang="zh-TW" b="0" dirty="0">
                <a:solidFill>
                  <a:srgbClr val="000000"/>
                </a:solidFill>
                <a:effectLst/>
                <a:latin typeface="Menlo" charset="0"/>
              </a:rPr>
              <a:t>; </a:t>
            </a:r>
            <a:r>
              <a:rPr lang="en-US" altLang="zh-TW" b="0" dirty="0">
                <a:solidFill>
                  <a:srgbClr val="008000"/>
                </a:solidFill>
                <a:effectLst/>
                <a:latin typeface="Menlo" charset="0"/>
              </a:rPr>
              <a:t>/* Sequence number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00"/>
                </a:solidFill>
                <a:effectLst/>
                <a:latin typeface="Menlo" charset="0"/>
              </a:rPr>
              <a:t>};</a:t>
            </a:r>
            <a:br>
              <a:rPr lang="en-US" altLang="zh-TW" b="0" dirty="0">
                <a:solidFill>
                  <a:srgbClr val="000000"/>
                </a:solidFill>
                <a:effectLst/>
                <a:latin typeface="Menlo" charset="0"/>
              </a:rPr>
            </a:br>
            <a:endParaRPr lang="en-US" altLang="zh-TW" b="0" dirty="0">
              <a:solidFill>
                <a:srgbClr val="000000"/>
              </a:solidFill>
              <a:effectLst/>
              <a:latin typeface="Menlo"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2867663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1924</Words>
  <Application>Microsoft Macintosh PowerPoint</Application>
  <PresentationFormat>寬螢幕</PresentationFormat>
  <Paragraphs>275</Paragraphs>
  <Slides>39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39</vt:i4>
      </vt:variant>
    </vt:vector>
  </HeadingPairs>
  <TitlesOfParts>
    <vt:vector size="45" baseType="lpstr">
      <vt:lpstr>Microsoft YaHei Light</vt:lpstr>
      <vt:lpstr>Arial</vt:lpstr>
      <vt:lpstr>Consolas</vt:lpstr>
      <vt:lpstr>Menlo</vt:lpstr>
      <vt:lpstr>Verdana</vt:lpstr>
      <vt:lpstr>Office 佈景主題</vt:lpstr>
      <vt:lpstr>System V IPC</vt:lpstr>
      <vt:lpstr>下載</vt:lpstr>
      <vt:lpstr>System V IPC</vt:lpstr>
      <vt:lpstr>XSI IPC</vt:lpstr>
      <vt:lpstr>Client-Server Rendezvous at same IPC structure (1)</vt:lpstr>
      <vt:lpstr>Client-Server Rendezvous at same IPC structure (2)</vt:lpstr>
      <vt:lpstr>Client-Server Rendezvous at same IPC structure (3)</vt:lpstr>
      <vt:lpstr>ftok()</vt:lpstr>
      <vt:lpstr>Permission Structure (Linux)</vt:lpstr>
      <vt:lpstr>Permission Structure (Linux)</vt:lpstr>
      <vt:lpstr>message queue</vt:lpstr>
      <vt:lpstr>Message Queues</vt:lpstr>
      <vt:lpstr>msgget()</vt:lpstr>
      <vt:lpstr>msgget()</vt:lpstr>
      <vt:lpstr>msgctl()</vt:lpstr>
      <vt:lpstr>msgid_ds (Linux)</vt:lpstr>
      <vt:lpstr>msgctl()</vt:lpstr>
      <vt:lpstr>msgsnd() &amp; msgrcv()</vt:lpstr>
      <vt:lpstr>msgsnd() &amp; msgrcv()</vt:lpstr>
      <vt:lpstr>msgsnd() &amp; msgrcv()</vt:lpstr>
      <vt:lpstr>msgsnd() &amp; msgrcv()</vt:lpstr>
      <vt:lpstr>semaphore</vt:lpstr>
      <vt:lpstr>Semaphores</vt:lpstr>
      <vt:lpstr>XSI Semaphores</vt:lpstr>
      <vt:lpstr>semget</vt:lpstr>
      <vt:lpstr>semid_ds (Linux)</vt:lpstr>
      <vt:lpstr>semctl()</vt:lpstr>
      <vt:lpstr>semctl() - semid_ds</vt:lpstr>
      <vt:lpstr>semctl() - cmd</vt:lpstr>
      <vt:lpstr>semop()</vt:lpstr>
      <vt:lpstr>semop()</vt:lpstr>
      <vt:lpstr>Semaphore Adjustment on exit</vt:lpstr>
      <vt:lpstr>Shared memory</vt:lpstr>
      <vt:lpstr>Shared memory</vt:lpstr>
      <vt:lpstr>functions</vt:lpstr>
      <vt:lpstr>Example</vt:lpstr>
      <vt:lpstr>Example</vt:lpstr>
      <vt:lpstr>執行結果</vt:lpstr>
      <vt:lpstr>作業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pthread</dc:title>
  <dc:creator>shiwu Lo</dc:creator>
  <cp:lastModifiedBy>習五 羅</cp:lastModifiedBy>
  <cp:revision>83</cp:revision>
  <cp:lastPrinted>2018-12-28T08:45:17Z</cp:lastPrinted>
  <dcterms:created xsi:type="dcterms:W3CDTF">2016-05-31T22:20:45Z</dcterms:created>
  <dcterms:modified xsi:type="dcterms:W3CDTF">2019-01-04T15:24:53Z</dcterms:modified>
</cp:coreProperties>
</file>