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21" r:id="rId2"/>
    <p:sldId id="259" r:id="rId3"/>
    <p:sldId id="522" r:id="rId4"/>
    <p:sldId id="524" r:id="rId5"/>
    <p:sldId id="526" r:id="rId6"/>
    <p:sldId id="525" r:id="rId7"/>
    <p:sldId id="548" r:id="rId8"/>
    <p:sldId id="549" r:id="rId9"/>
    <p:sldId id="550" r:id="rId10"/>
    <p:sldId id="501" r:id="rId11"/>
    <p:sldId id="502" r:id="rId12"/>
    <p:sldId id="507" r:id="rId13"/>
    <p:sldId id="503" r:id="rId14"/>
    <p:sldId id="504" r:id="rId15"/>
    <p:sldId id="505" r:id="rId16"/>
    <p:sldId id="551" r:id="rId17"/>
    <p:sldId id="510" r:id="rId18"/>
    <p:sldId id="552" r:id="rId19"/>
    <p:sldId id="509" r:id="rId20"/>
    <p:sldId id="500" r:id="rId21"/>
    <p:sldId id="553" r:id="rId22"/>
    <p:sldId id="474" r:id="rId23"/>
    <p:sldId id="492" r:id="rId24"/>
    <p:sldId id="478" r:id="rId25"/>
    <p:sldId id="439" r:id="rId26"/>
    <p:sldId id="517" r:id="rId27"/>
    <p:sldId id="538" r:id="rId28"/>
    <p:sldId id="539" r:id="rId29"/>
    <p:sldId id="540" r:id="rId30"/>
    <p:sldId id="541" r:id="rId31"/>
    <p:sldId id="542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" initials="L" lastIdx="2" clrIdx="0">
    <p:extLst>
      <p:ext uri="{19B8F6BF-5375-455C-9EA6-DF929625EA0E}">
        <p15:presenceInfo xmlns:p15="http://schemas.microsoft.com/office/powerpoint/2012/main" userId="L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BF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5" autoAdjust="0"/>
    <p:restoredTop sz="95765" autoAdjust="0"/>
  </p:normalViewPr>
  <p:slideViewPr>
    <p:cSldViewPr snapToGrid="0">
      <p:cViewPr varScale="1">
        <p:scale>
          <a:sx n="109" d="100"/>
          <a:sy n="109" d="100"/>
        </p:scale>
        <p:origin x="22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A4C33-B92C-4127-A4C3-01BDB3617A46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DEEF-B57B-4B19-BEEF-AA7EA704D8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3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7DEEF-B57B-4B19-BEEF-AA7EA704D8E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966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563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702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355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5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44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65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55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5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1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00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68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89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E36A-8A37-4202-B651-475F98866FF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3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DED80-010B-46C0-8424-4E8663E9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05DCA4-F4E5-4932-8386-01241FF5B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CE8ECE-5983-4A92-8E42-1EF97EDE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D292D-7368-4E2E-BA44-E112F7D8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6DA7B-D1AE-4B7F-9C81-0E22B337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65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3EC47-38BA-48C2-8D7C-4DC6BED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E6531C-2CD3-4274-BD96-CD72F9D1F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0EDC5C-5427-47FA-BAA4-7AADC656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FA61E-5FE3-4E3A-8BD8-ED39A075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11756-802C-4E3B-A98F-3AD0B6F3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3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D9016C-ED1C-481C-B2E8-3C737A2E6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812E41-26C9-470A-BE6C-C1932C3CD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F974D-7300-4A8F-90BB-C7E873FB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CFAC16-4FFE-4FAA-909B-5166DD07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24E1D0-A880-4C21-9CE7-D5E778E6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7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D0554-D211-46E2-ADEA-09546B15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B4895-4BB6-40FF-BD2C-92D121C6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2A695-6B42-420D-A573-E6F4292A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C429D1-01DE-4685-B464-652BE32B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7E5EB-C39D-49B0-B427-0D306551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1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48696-117A-4FB7-B7BB-21379FF4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EE23C2-A9E4-4C84-8435-3CEC99CF4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6FFC0-D685-4947-AC7C-FD58F87B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8EB5F-78E6-44ED-9CCA-AD1BFE40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5D528-B538-46E5-BA49-FB14B366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94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14C2D-2160-43C1-AB3D-1D7B2397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2C8E26-E8DF-4652-89CA-79F68CE6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7589BE-63C6-4FE0-9640-05E0DFFC3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29ED4A-7237-4803-9233-5208A82D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9C1307-6176-4DE6-87DD-BB1FE4BD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48D2DC-79F0-477A-8A01-0156E691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67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7AABE-F489-430C-89C4-9EE26A0E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C86FDE-B371-4E86-9E0E-1B6DFECA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807B06-2755-4356-BAB7-6866D30D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455CE2-0566-4A44-94A8-2753EC6C0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BA93D9-0CA6-4B42-AE94-AB7E36A1D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DF1AF0-2B90-4248-9B21-75135540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44DBD5-F004-479C-BE0C-E6DE57C3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F11928-1229-432A-80AE-19D8A30B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2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519A8-379F-4694-98E9-64EB966A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D27D1D-2251-4E60-B36B-A9B25F0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0C68EB-8CB2-4D5D-9A7E-5525BEEB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797CCE-AD32-4A2A-A6EA-63B472BA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07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10B959-7372-40FE-AB70-BEEE21E7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555A28-F535-4957-BE1E-F22EA306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1FD95-5EC1-42C5-84FA-C418D878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9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40AB9-1654-46C0-92FF-9798E089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5640D-FCA6-4DFB-BC4C-E603C3D9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26365E-966C-460B-BF6E-586AF3F5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AA193A-1C6D-494D-877B-D0E5AD85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3C12C3-00D2-4559-B6DF-F7B4DE7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E65479-F400-4305-A178-86C4FEF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9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CD383-E8BE-49F6-80F7-9A3EF5B4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CFBFB6-6C62-4538-A78F-A1E5DACCA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CFC688-E310-4A85-B52B-4263135D1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2C889-1459-4EB4-8A8C-61DBEAEE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F46DA9-AAA9-453B-8B7C-8818EF18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C8A56C-9452-46E6-97E5-57F1A70E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45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BA25CE-D51E-4B8B-B961-563EBE04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E76BC5-7A75-456C-AB11-136EA099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C3CB3-A7EF-475A-AA8D-28E1A54E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8882A-00EF-4C7D-A7A1-96CBF3AA4D3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53E8DF-B2D8-47DE-9D62-ED50A5E88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10B7E6-3E60-47E1-A69F-F32742368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C53A-DC68-4C4B-B53C-CCC0D0A6E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2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missouristate.edu/kenvollmar/mar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cs typeface="Times New Roman" panose="02020603050405020304" pitchFamily="18" charset="0"/>
              </a:rPr>
              <a:t>學期實驗大綱</a:t>
            </a:r>
            <a:endParaRPr lang="en-US" altLang="zh-TW" sz="2800" b="1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E7DE405-EA8A-4306-AB80-564FA701F1EE}"/>
              </a:ext>
            </a:extLst>
          </p:cNvPr>
          <p:cNvSpPr txBox="1">
            <a:spLocks/>
          </p:cNvSpPr>
          <p:nvPr/>
        </p:nvSpPr>
        <p:spPr>
          <a:xfrm>
            <a:off x="1580718" y="1667214"/>
            <a:ext cx="960171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FCDNN design &amp; its software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9/25</a:t>
            </a:r>
          </a:p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>
                <a:highlight>
                  <a:srgbClr val="FFFF00"/>
                </a:highlight>
              </a:rPr>
              <a:t>MIPS assembly programming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–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10/9</a:t>
            </a:r>
          </a:p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FC-DNN implementation on Zynq – 10/16</a:t>
            </a:r>
          </a:p>
          <a:p>
            <a:pPr marL="432000" indent="-4320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Hardware modeling (Verilog), simulation, &amp;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10/23</a:t>
            </a: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kumimoji="1" lang="en-US" altLang="zh-TW" dirty="0"/>
              <a:t>Tiny MIPS as an accelerator (software,</a:t>
            </a:r>
            <a:r>
              <a:rPr kumimoji="1" lang="zh-TW" altLang="en-US" dirty="0"/>
              <a:t> </a:t>
            </a:r>
            <a:r>
              <a:rPr kumimoji="1" lang="en-US" altLang="zh-TW" dirty="0"/>
              <a:t>hardware)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11/20</a:t>
            </a:r>
            <a:r>
              <a:rPr kumimoji="1" lang="zh-TW" altLang="en-US" dirty="0"/>
              <a:t>、</a:t>
            </a:r>
            <a:r>
              <a:rPr kumimoji="1" lang="en-US" altLang="zh-TW" dirty="0"/>
              <a:t>11/25</a:t>
            </a:r>
            <a:endParaRPr lang="en-US" altLang="zh-TW" dirty="0"/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altLang="zh-TW" dirty="0"/>
              <a:t>Trace-driven cache simulation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12/11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1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89B985-A2FB-4C2D-B777-A3B73D2C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743275"/>
            <a:ext cx="6941960" cy="39048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4B5062-42BD-4225-B40A-E9CB78A96899}"/>
              </a:ext>
            </a:extLst>
          </p:cNvPr>
          <p:cNvSpPr/>
          <p:nvPr/>
        </p:nvSpPr>
        <p:spPr>
          <a:xfrm>
            <a:off x="2390776" y="1908373"/>
            <a:ext cx="3476625" cy="203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D8C0C6-3795-4750-A2FD-939BE83969DB}"/>
              </a:ext>
            </a:extLst>
          </p:cNvPr>
          <p:cNvSpPr/>
          <p:nvPr/>
        </p:nvSpPr>
        <p:spPr>
          <a:xfrm>
            <a:off x="2390776" y="2126256"/>
            <a:ext cx="5095875" cy="25634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934FA4-B4EF-4457-A1F9-74A5C66F1F4D}"/>
              </a:ext>
            </a:extLst>
          </p:cNvPr>
          <p:cNvSpPr/>
          <p:nvPr/>
        </p:nvSpPr>
        <p:spPr>
          <a:xfrm>
            <a:off x="2390775" y="4710707"/>
            <a:ext cx="5095874" cy="9374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A005C-BB90-4EAB-9DEA-9A7CCFE517EE}"/>
              </a:ext>
            </a:extLst>
          </p:cNvPr>
          <p:cNvSpPr/>
          <p:nvPr/>
        </p:nvSpPr>
        <p:spPr>
          <a:xfrm>
            <a:off x="7486649" y="2132605"/>
            <a:ext cx="1857377" cy="3515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C34DE4-E430-4641-8A8B-34926A23F9EE}"/>
              </a:ext>
            </a:extLst>
          </p:cNvPr>
          <p:cNvSpPr txBox="1"/>
          <p:nvPr/>
        </p:nvSpPr>
        <p:spPr>
          <a:xfrm>
            <a:off x="5867400" y="1871473"/>
            <a:ext cx="762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50" dirty="0">
                <a:solidFill>
                  <a:srgbClr val="FF0000"/>
                </a:solidFill>
              </a:rPr>
              <a:t>工具列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801B3E-E597-4F6C-A074-B08022478121}"/>
              </a:ext>
            </a:extLst>
          </p:cNvPr>
          <p:cNvSpPr txBox="1"/>
          <p:nvPr/>
        </p:nvSpPr>
        <p:spPr>
          <a:xfrm>
            <a:off x="6677024" y="2148472"/>
            <a:ext cx="762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50" dirty="0">
                <a:solidFill>
                  <a:srgbClr val="FF0000"/>
                </a:solidFill>
              </a:rPr>
              <a:t>編輯區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006375-2877-42C9-82A7-C18D1660481F}"/>
              </a:ext>
            </a:extLst>
          </p:cNvPr>
          <p:cNvSpPr txBox="1"/>
          <p:nvPr/>
        </p:nvSpPr>
        <p:spPr>
          <a:xfrm>
            <a:off x="6381751" y="4805958"/>
            <a:ext cx="1057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50" dirty="0">
                <a:solidFill>
                  <a:srgbClr val="FF0000"/>
                </a:solidFill>
              </a:rPr>
              <a:t>標準輸入與標準輸出</a:t>
            </a: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B7FBC27-C9D3-4969-A46E-3A3B09DCC3E8}"/>
              </a:ext>
            </a:extLst>
          </p:cNvPr>
          <p:cNvSpPr txBox="1"/>
          <p:nvPr/>
        </p:nvSpPr>
        <p:spPr>
          <a:xfrm>
            <a:off x="8343897" y="4412675"/>
            <a:ext cx="1000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50" dirty="0">
                <a:solidFill>
                  <a:srgbClr val="FF0000"/>
                </a:solidFill>
              </a:rPr>
              <a:t>暫存器訊息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67AE40-AB40-4DD6-B0CF-D74658A4DA1C}"/>
              </a:ext>
            </a:extLst>
          </p:cNvPr>
          <p:cNvSpPr txBox="1"/>
          <p:nvPr/>
        </p:nvSpPr>
        <p:spPr>
          <a:xfrm>
            <a:off x="411167" y="75870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MARS IDE Usage – UI</a:t>
            </a:r>
            <a:r>
              <a:rPr lang="zh-TW" altLang="en-US" sz="2800" b="1" dirty="0">
                <a:latin typeface="+mj-lt"/>
                <a:ea typeface="+mj-ea"/>
              </a:rPr>
              <a:t>介紹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89D5EF-FB9B-400C-9FAF-17A1DC86EA60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7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02B4CA7-2B4F-48B3-8D40-EF029C24C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97" y="1705175"/>
            <a:ext cx="6941960" cy="39048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5F68D0B-2A4A-42F6-A6BB-6E7371D36CFF}"/>
              </a:ext>
            </a:extLst>
          </p:cNvPr>
          <p:cNvSpPr/>
          <p:nvPr/>
        </p:nvSpPr>
        <p:spPr>
          <a:xfrm>
            <a:off x="2580539" y="1916909"/>
            <a:ext cx="137345" cy="126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7" name="文字方塊 10">
            <a:extLst>
              <a:ext uri="{FF2B5EF4-FFF2-40B4-BE49-F238E27FC236}">
                <a16:creationId xmlns:a16="http://schemas.microsoft.com/office/drawing/2014/main" id="{268C3216-9B19-4515-9107-9005AED67783}"/>
              </a:ext>
            </a:extLst>
          </p:cNvPr>
          <p:cNvSpPr txBox="1"/>
          <p:nvPr/>
        </p:nvSpPr>
        <p:spPr>
          <a:xfrm>
            <a:off x="2336884" y="2284223"/>
            <a:ext cx="8423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50" dirty="0">
                <a:solidFill>
                  <a:srgbClr val="FF0000"/>
                </a:solidFill>
              </a:rPr>
              <a:t>開啟舊檔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ACFB909-6B16-46A3-AE86-FBB69EFF41B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649211" y="2043907"/>
            <a:ext cx="0" cy="2391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58A831-B83B-4F0F-BD40-036C71060414}"/>
              </a:ext>
            </a:extLst>
          </p:cNvPr>
          <p:cNvSpPr txBox="1"/>
          <p:nvPr/>
        </p:nvSpPr>
        <p:spPr>
          <a:xfrm>
            <a:off x="411167" y="75870"/>
            <a:ext cx="584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MARS IDE Usage – </a:t>
            </a:r>
            <a:r>
              <a:rPr lang="zh-TW" altLang="en-US" sz="2800" b="1" dirty="0">
                <a:latin typeface="+mj-lt"/>
                <a:ea typeface="+mj-ea"/>
              </a:rPr>
              <a:t>匯入檔案與執行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F38A78-27C0-4BA5-8C20-2FE3BF5ED512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30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1C10DC-1516-1762-3ACA-987C0D34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4633" y="1596394"/>
            <a:ext cx="7720484" cy="409748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5F68D0B-2A4A-42F6-A6BB-6E7371D36CFF}"/>
              </a:ext>
            </a:extLst>
          </p:cNvPr>
          <p:cNvSpPr/>
          <p:nvPr/>
        </p:nvSpPr>
        <p:spPr>
          <a:xfrm>
            <a:off x="5025606" y="3237232"/>
            <a:ext cx="357924" cy="126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7" name="文字方塊 10">
            <a:extLst>
              <a:ext uri="{FF2B5EF4-FFF2-40B4-BE49-F238E27FC236}">
                <a16:creationId xmlns:a16="http://schemas.microsoft.com/office/drawing/2014/main" id="{268C3216-9B19-4515-9107-9005AED67783}"/>
              </a:ext>
            </a:extLst>
          </p:cNvPr>
          <p:cNvSpPr txBox="1"/>
          <p:nvPr/>
        </p:nvSpPr>
        <p:spPr>
          <a:xfrm>
            <a:off x="4673110" y="3591844"/>
            <a:ext cx="8423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50" dirty="0">
                <a:solidFill>
                  <a:srgbClr val="FF0000"/>
                </a:solidFill>
              </a:rPr>
              <a:t>選取檔案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ACFB909-6B16-46A3-AE86-FBB69EFF41B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094279" y="3364230"/>
            <a:ext cx="110290" cy="2391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57E6E31-7611-DF9C-95A1-3C6471F9AAA6}"/>
              </a:ext>
            </a:extLst>
          </p:cNvPr>
          <p:cNvSpPr/>
          <p:nvPr/>
        </p:nvSpPr>
        <p:spPr>
          <a:xfrm>
            <a:off x="6443472" y="4183636"/>
            <a:ext cx="265938" cy="1391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D7D9EB-0150-4D1F-A279-6BC0227309E4}"/>
              </a:ext>
            </a:extLst>
          </p:cNvPr>
          <p:cNvSpPr txBox="1"/>
          <p:nvPr/>
        </p:nvSpPr>
        <p:spPr>
          <a:xfrm>
            <a:off x="411167" y="75870"/>
            <a:ext cx="4772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MARS IDE Usage – </a:t>
            </a:r>
            <a:r>
              <a:rPr lang="zh-TW" altLang="en-US" sz="2800" b="1" dirty="0">
                <a:latin typeface="+mj-lt"/>
                <a:ea typeface="+mj-ea"/>
              </a:rPr>
              <a:t>匯入檔案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FD972D-E8CE-4704-9DBB-C362DAB62102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62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DB4023C-17BB-4393-920B-514A0B97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40" y="1767797"/>
            <a:ext cx="6940800" cy="3904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EE0ACA-74EF-4120-9EB2-D1B10B51F9B2}"/>
              </a:ext>
            </a:extLst>
          </p:cNvPr>
          <p:cNvSpPr/>
          <p:nvPr/>
        </p:nvSpPr>
        <p:spPr>
          <a:xfrm>
            <a:off x="4090157" y="1959432"/>
            <a:ext cx="137345" cy="126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F737FB-F0FB-4047-9246-6E6E125DBA99}"/>
              </a:ext>
            </a:extLst>
          </p:cNvPr>
          <p:cNvSpPr/>
          <p:nvPr/>
        </p:nvSpPr>
        <p:spPr>
          <a:xfrm>
            <a:off x="4338771" y="1959432"/>
            <a:ext cx="137345" cy="126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7" name="文字方塊 11">
            <a:extLst>
              <a:ext uri="{FF2B5EF4-FFF2-40B4-BE49-F238E27FC236}">
                <a16:creationId xmlns:a16="http://schemas.microsoft.com/office/drawing/2014/main" id="{0E016922-4765-4656-B98B-AE5EB41477B2}"/>
              </a:ext>
            </a:extLst>
          </p:cNvPr>
          <p:cNvSpPr txBox="1"/>
          <p:nvPr/>
        </p:nvSpPr>
        <p:spPr>
          <a:xfrm>
            <a:off x="3602243" y="1596394"/>
            <a:ext cx="4876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1350" dirty="0">
                <a:solidFill>
                  <a:srgbClr val="FF0000"/>
                </a:solidFill>
              </a:rPr>
              <a:t>組譯</a:t>
            </a:r>
          </a:p>
        </p:txBody>
      </p:sp>
      <p:sp>
        <p:nvSpPr>
          <p:cNvPr id="8" name="文字方塊 12">
            <a:extLst>
              <a:ext uri="{FF2B5EF4-FFF2-40B4-BE49-F238E27FC236}">
                <a16:creationId xmlns:a16="http://schemas.microsoft.com/office/drawing/2014/main" id="{BADFB78A-A4AB-4E44-BF45-E072BC630951}"/>
              </a:ext>
            </a:extLst>
          </p:cNvPr>
          <p:cNvSpPr txBox="1"/>
          <p:nvPr/>
        </p:nvSpPr>
        <p:spPr>
          <a:xfrm>
            <a:off x="4338860" y="1599021"/>
            <a:ext cx="11979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>
                <a:solidFill>
                  <a:srgbClr val="FF0000"/>
                </a:solidFill>
              </a:rPr>
              <a:t>執行一條指令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DEC6F66-573F-4A1A-96B6-06AEA88F4B55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 flipV="1">
            <a:off x="3846048" y="2022932"/>
            <a:ext cx="244108" cy="812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202B5A-2727-4942-BD49-CD54928C242F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4476203" y="2018347"/>
            <a:ext cx="461626" cy="88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902E1B4-066F-459E-9728-F4DD2B51ABF3}"/>
              </a:ext>
            </a:extLst>
          </p:cNvPr>
          <p:cNvSpPr/>
          <p:nvPr/>
        </p:nvSpPr>
        <p:spPr>
          <a:xfrm>
            <a:off x="2488440" y="2232482"/>
            <a:ext cx="5064250" cy="12297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917812-EBE1-4E87-AF18-91A27F5C1ED7}"/>
              </a:ext>
            </a:extLst>
          </p:cNvPr>
          <p:cNvSpPr/>
          <p:nvPr/>
        </p:nvSpPr>
        <p:spPr>
          <a:xfrm>
            <a:off x="2488440" y="3462198"/>
            <a:ext cx="5064250" cy="12297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3" name="文字方塊 32">
            <a:extLst>
              <a:ext uri="{FF2B5EF4-FFF2-40B4-BE49-F238E27FC236}">
                <a16:creationId xmlns:a16="http://schemas.microsoft.com/office/drawing/2014/main" id="{A71AF0E9-F4B4-4B6A-9064-D27A8FED02F1}"/>
              </a:ext>
            </a:extLst>
          </p:cNvPr>
          <p:cNvSpPr txBox="1"/>
          <p:nvPr/>
        </p:nvSpPr>
        <p:spPr>
          <a:xfrm>
            <a:off x="6657340" y="2343615"/>
            <a:ext cx="828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>
                <a:solidFill>
                  <a:srgbClr val="FF0000"/>
                </a:solidFill>
              </a:rPr>
              <a:t>指令檢視</a:t>
            </a:r>
          </a:p>
        </p:txBody>
      </p:sp>
      <p:sp>
        <p:nvSpPr>
          <p:cNvPr id="24" name="文字方塊 34">
            <a:extLst>
              <a:ext uri="{FF2B5EF4-FFF2-40B4-BE49-F238E27FC236}">
                <a16:creationId xmlns:a16="http://schemas.microsoft.com/office/drawing/2014/main" id="{36E99EA0-C59F-463B-B0A0-60BD9C22D0CF}"/>
              </a:ext>
            </a:extLst>
          </p:cNvPr>
          <p:cNvSpPr txBox="1"/>
          <p:nvPr/>
        </p:nvSpPr>
        <p:spPr>
          <a:xfrm>
            <a:off x="6657340" y="3447571"/>
            <a:ext cx="828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>
                <a:solidFill>
                  <a:srgbClr val="FF0000"/>
                </a:solidFill>
              </a:rPr>
              <a:t>資料檢視</a:t>
            </a:r>
          </a:p>
        </p:txBody>
      </p:sp>
      <p:sp>
        <p:nvSpPr>
          <p:cNvPr id="25" name="文字方塊 35">
            <a:extLst>
              <a:ext uri="{FF2B5EF4-FFF2-40B4-BE49-F238E27FC236}">
                <a16:creationId xmlns:a16="http://schemas.microsoft.com/office/drawing/2014/main" id="{1DD1D014-42BA-44AD-A572-C1941C78A1B2}"/>
              </a:ext>
            </a:extLst>
          </p:cNvPr>
          <p:cNvSpPr txBox="1"/>
          <p:nvPr/>
        </p:nvSpPr>
        <p:spPr>
          <a:xfrm>
            <a:off x="8381312" y="4405274"/>
            <a:ext cx="10479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>
                <a:solidFill>
                  <a:srgbClr val="FF0000"/>
                </a:solidFill>
              </a:rPr>
              <a:t>暫存器檢視</a:t>
            </a:r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ECFB90A8-F8E1-99EE-41A4-364F14CE2089}"/>
              </a:ext>
            </a:extLst>
          </p:cNvPr>
          <p:cNvSpPr/>
          <p:nvPr/>
        </p:nvSpPr>
        <p:spPr>
          <a:xfrm>
            <a:off x="8180112" y="4368321"/>
            <a:ext cx="246134" cy="27699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159E4B-9AD9-CEAD-4AC9-5155B0A278AF}"/>
              </a:ext>
            </a:extLst>
          </p:cNvPr>
          <p:cNvSpPr/>
          <p:nvPr/>
        </p:nvSpPr>
        <p:spPr>
          <a:xfrm>
            <a:off x="7579676" y="2232481"/>
            <a:ext cx="1849565" cy="21358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F6062B-9620-4DE7-8F08-9F1ED34BBA3E}"/>
              </a:ext>
            </a:extLst>
          </p:cNvPr>
          <p:cNvSpPr txBox="1"/>
          <p:nvPr/>
        </p:nvSpPr>
        <p:spPr>
          <a:xfrm>
            <a:off x="411167" y="75870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MARS IDE Usage – </a:t>
            </a:r>
            <a:r>
              <a:rPr lang="zh-TW" altLang="en-US" sz="2800" b="1" dirty="0">
                <a:latin typeface="+mj-lt"/>
                <a:ea typeface="+mj-ea"/>
              </a:rPr>
              <a:t>組譯與執行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D55E42-B5FC-45ED-8FE9-98DFED242BF6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EAA8C8E6-0642-4248-B3E1-43BED866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60" y="1790872"/>
            <a:ext cx="6940800" cy="39042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FD636736-FEFB-4980-B282-80970DD0E90C}"/>
              </a:ext>
            </a:extLst>
          </p:cNvPr>
          <p:cNvSpPr/>
          <p:nvPr/>
        </p:nvSpPr>
        <p:spPr>
          <a:xfrm>
            <a:off x="5012177" y="1995207"/>
            <a:ext cx="137345" cy="126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7E8756-0D2E-4B40-94BF-88F1D9912516}"/>
              </a:ext>
            </a:extLst>
          </p:cNvPr>
          <p:cNvSpPr/>
          <p:nvPr/>
        </p:nvSpPr>
        <p:spPr>
          <a:xfrm>
            <a:off x="4554977" y="3316007"/>
            <a:ext cx="457200" cy="126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542B28-C0D0-4F9C-AA3E-F7AC05CBA71F}"/>
              </a:ext>
            </a:extLst>
          </p:cNvPr>
          <p:cNvSpPr/>
          <p:nvPr/>
        </p:nvSpPr>
        <p:spPr>
          <a:xfrm>
            <a:off x="6017260" y="3316007"/>
            <a:ext cx="247909" cy="126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9" name="文字方塊 8">
            <a:extLst>
              <a:ext uri="{FF2B5EF4-FFF2-40B4-BE49-F238E27FC236}">
                <a16:creationId xmlns:a16="http://schemas.microsoft.com/office/drawing/2014/main" id="{2012FC2F-0DBF-4355-B08C-20FC92E9F490}"/>
              </a:ext>
            </a:extLst>
          </p:cNvPr>
          <p:cNvSpPr txBox="1"/>
          <p:nvPr/>
        </p:nvSpPr>
        <p:spPr>
          <a:xfrm>
            <a:off x="4684416" y="1681089"/>
            <a:ext cx="7928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1350" dirty="0">
                <a:solidFill>
                  <a:srgbClr val="FF0000"/>
                </a:solidFill>
              </a:rPr>
              <a:t>點擊</a:t>
            </a:r>
            <a:r>
              <a:rPr lang="en-US" altLang="zh-TW" sz="1350" dirty="0">
                <a:solidFill>
                  <a:srgbClr val="FF0000"/>
                </a:solidFill>
              </a:rPr>
              <a:t>help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30" name="文字方塊 9">
            <a:extLst>
              <a:ext uri="{FF2B5EF4-FFF2-40B4-BE49-F238E27FC236}">
                <a16:creationId xmlns:a16="http://schemas.microsoft.com/office/drawing/2014/main" id="{83404A5A-ABE2-4F48-AAFE-3F99AAD51826}"/>
              </a:ext>
            </a:extLst>
          </p:cNvPr>
          <p:cNvSpPr txBox="1"/>
          <p:nvPr/>
        </p:nvSpPr>
        <p:spPr>
          <a:xfrm>
            <a:off x="4728164" y="3414290"/>
            <a:ext cx="8427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1350" dirty="0">
                <a:solidFill>
                  <a:srgbClr val="FF0000"/>
                </a:solidFill>
              </a:rPr>
              <a:t>基本指令</a:t>
            </a:r>
          </a:p>
        </p:txBody>
      </p:sp>
      <p:sp>
        <p:nvSpPr>
          <p:cNvPr id="31" name="文字方塊 10">
            <a:extLst>
              <a:ext uri="{FF2B5EF4-FFF2-40B4-BE49-F238E27FC236}">
                <a16:creationId xmlns:a16="http://schemas.microsoft.com/office/drawing/2014/main" id="{AC312548-4041-4EC6-965A-E33F919C5517}"/>
              </a:ext>
            </a:extLst>
          </p:cNvPr>
          <p:cNvSpPr txBox="1"/>
          <p:nvPr/>
        </p:nvSpPr>
        <p:spPr>
          <a:xfrm>
            <a:off x="6039709" y="3414290"/>
            <a:ext cx="8427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1350" dirty="0">
                <a:solidFill>
                  <a:srgbClr val="FF0000"/>
                </a:solidFill>
              </a:rPr>
              <a:t>系統呼叫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4DC406-26BD-4DDD-B084-A6176EFEAD1E}"/>
              </a:ext>
            </a:extLst>
          </p:cNvPr>
          <p:cNvSpPr txBox="1"/>
          <p:nvPr/>
        </p:nvSpPr>
        <p:spPr>
          <a:xfrm>
            <a:off x="411167" y="75870"/>
            <a:ext cx="441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MARS IDE Usage – </a:t>
            </a:r>
            <a:r>
              <a:rPr lang="zh-TW" altLang="en-US" sz="2800" b="1" dirty="0">
                <a:latin typeface="+mj-lt"/>
                <a:ea typeface="+mj-ea"/>
              </a:rPr>
              <a:t>指令集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96AEC0-2670-499A-A6D1-0CEAC0B169A3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23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B92780B-0671-43AA-B36F-117C588DB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806" y="1628241"/>
            <a:ext cx="7657511" cy="414815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0FEE0EC-BA94-4F25-8CC4-B47F60E8614A}"/>
              </a:ext>
            </a:extLst>
          </p:cNvPr>
          <p:cNvSpPr/>
          <p:nvPr/>
        </p:nvSpPr>
        <p:spPr>
          <a:xfrm>
            <a:off x="2798563" y="2270356"/>
            <a:ext cx="933254" cy="98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3EAB9F-F199-44F0-A82E-BEF8EA12E4D7}"/>
              </a:ext>
            </a:extLst>
          </p:cNvPr>
          <p:cNvSpPr/>
          <p:nvPr/>
        </p:nvSpPr>
        <p:spPr>
          <a:xfrm>
            <a:off x="4375785" y="2326915"/>
            <a:ext cx="1682096" cy="994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F74BCF-2C04-4897-90B4-2B8339CED98C}"/>
              </a:ext>
            </a:extLst>
          </p:cNvPr>
          <p:cNvSpPr txBox="1"/>
          <p:nvPr/>
        </p:nvSpPr>
        <p:spPr>
          <a:xfrm>
            <a:off x="411167" y="75870"/>
            <a:ext cx="5490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MARS IDE Usage – </a:t>
            </a:r>
            <a:r>
              <a:rPr lang="zh-TW" altLang="en-US" sz="2800" b="1" dirty="0">
                <a:latin typeface="+mj-lt"/>
                <a:ea typeface="+mj-ea"/>
              </a:rPr>
              <a:t>指令執行次數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679DBF-FF5D-42A6-8D7D-BA15DA4F0039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824406" y="1414673"/>
            <a:ext cx="7387609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MIPS overview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Register definition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Instruction format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Basic instructions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Mars IDE usage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Useful system call (MARS)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Example &amp; Exercise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72126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F69CD8B2-9D0B-AA43-C357-F111FC31E5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68612" y="2220468"/>
          <a:ext cx="6854780" cy="310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42">
                  <a:extLst>
                    <a:ext uri="{9D8B030D-6E8A-4147-A177-3AD203B41FA5}">
                      <a16:colId xmlns:a16="http://schemas.microsoft.com/office/drawing/2014/main" val="35995770"/>
                    </a:ext>
                  </a:extLst>
                </a:gridCol>
                <a:gridCol w="1212057">
                  <a:extLst>
                    <a:ext uri="{9D8B030D-6E8A-4147-A177-3AD203B41FA5}">
                      <a16:colId xmlns:a16="http://schemas.microsoft.com/office/drawing/2014/main" val="2284826459"/>
                    </a:ext>
                  </a:extLst>
                </a:gridCol>
                <a:gridCol w="2750690">
                  <a:extLst>
                    <a:ext uri="{9D8B030D-6E8A-4147-A177-3AD203B41FA5}">
                      <a16:colId xmlns:a16="http://schemas.microsoft.com/office/drawing/2014/main" val="1320381363"/>
                    </a:ext>
                  </a:extLst>
                </a:gridCol>
                <a:gridCol w="1870991">
                  <a:extLst>
                    <a:ext uri="{9D8B030D-6E8A-4147-A177-3AD203B41FA5}">
                      <a16:colId xmlns:a16="http://schemas.microsoft.com/office/drawing/2014/main" val="1161165582"/>
                    </a:ext>
                  </a:extLst>
                </a:gridCol>
              </a:tblGrid>
              <a:tr h="342138">
                <a:tc>
                  <a:txBody>
                    <a:bodyPr/>
                    <a:lstStyle/>
                    <a:p>
                      <a:pPr marL="0" marR="8001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Service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8001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Code in</a:t>
                      </a:r>
                    </a:p>
                    <a:p>
                      <a:pPr marL="0" marR="8001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$v0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8001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Arguments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8001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847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 integer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$a0 = integer to print </a:t>
                      </a: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TW" altLang="en-US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00238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 float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$f12 = float to print </a:t>
                      </a: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TW" altLang="en-US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0790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 double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$f12 = double to print </a:t>
                      </a: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TW" altLang="en-US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273419"/>
                  </a:ext>
                </a:extLst>
              </a:tr>
              <a:tr h="342138"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 string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$a0 = address of null-terminated string to print </a:t>
                      </a: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23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 integer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$v0 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7205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 float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$f0 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(float)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809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 double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TW" altLang="en-US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001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$f0  (double)</a:t>
                      </a:r>
                    </a:p>
                  </a:txBody>
                  <a:tcPr marL="56063" marR="56063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32899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73520D8-4BDB-4D23-8C57-D44DDFD4C40D}"/>
              </a:ext>
            </a:extLst>
          </p:cNvPr>
          <p:cNvSpPr txBox="1"/>
          <p:nvPr/>
        </p:nvSpPr>
        <p:spPr>
          <a:xfrm>
            <a:off x="411167" y="75870"/>
            <a:ext cx="4304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Useful system call (MARS)</a:t>
            </a:r>
          </a:p>
          <a:p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2E0195-3F82-479A-B70C-C7EF3E363ACF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8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824406" y="1414673"/>
            <a:ext cx="7387609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MIPS overview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Register definition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Instruction format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Basic instructions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Mars IDE usage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Useful system call (MARS)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Example &amp; Exercise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2785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84F00C6-82DC-31FB-7ADF-24975790C401}"/>
              </a:ext>
            </a:extLst>
          </p:cNvPr>
          <p:cNvSpPr txBox="1"/>
          <p:nvPr/>
        </p:nvSpPr>
        <p:spPr>
          <a:xfrm>
            <a:off x="4820550" y="1191947"/>
            <a:ext cx="3148781" cy="518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75"/>
              </a:lnSpc>
            </a:pPr>
            <a:r>
              <a:rPr lang="en-US" altLang="zh-TW" sz="1350" dirty="0"/>
              <a:t>.data</a:t>
            </a:r>
          </a:p>
          <a:p>
            <a:pPr>
              <a:lnSpc>
                <a:spcPts val="1875"/>
              </a:lnSpc>
            </a:pPr>
            <a:r>
              <a:rPr lang="en-US" altLang="zh-TW" sz="1350" dirty="0" err="1"/>
              <a:t>inputa</a:t>
            </a:r>
            <a:r>
              <a:rPr lang="en-US" altLang="zh-TW" sz="1350" dirty="0"/>
              <a:t>:.</a:t>
            </a:r>
            <a:r>
              <a:rPr lang="en-US" altLang="zh-TW" sz="1350" dirty="0" err="1"/>
              <a:t>asciiz</a:t>
            </a:r>
            <a:r>
              <a:rPr lang="en-US" altLang="zh-TW" sz="1350" dirty="0"/>
              <a:t> "Enter factorial number="</a:t>
            </a:r>
          </a:p>
          <a:p>
            <a:pPr>
              <a:lnSpc>
                <a:spcPts val="1875"/>
              </a:lnSpc>
            </a:pPr>
            <a:r>
              <a:rPr lang="en-US" altLang="zh-TW" sz="1350" dirty="0"/>
              <a:t>.text</a:t>
            </a:r>
          </a:p>
          <a:p>
            <a:pPr>
              <a:lnSpc>
                <a:spcPts val="1875"/>
              </a:lnSpc>
            </a:pPr>
            <a:r>
              <a:rPr lang="en-US" altLang="zh-TW" sz="1350" dirty="0"/>
              <a:t>.</a:t>
            </a:r>
            <a:r>
              <a:rPr lang="en-US" altLang="zh-TW" sz="1350" dirty="0" err="1"/>
              <a:t>globl</a:t>
            </a:r>
            <a:r>
              <a:rPr lang="en-US" altLang="zh-TW" sz="1350" dirty="0"/>
              <a:t> main</a:t>
            </a:r>
          </a:p>
          <a:p>
            <a:pPr>
              <a:lnSpc>
                <a:spcPts val="1875"/>
              </a:lnSpc>
            </a:pPr>
            <a:r>
              <a:rPr lang="en-US" altLang="zh-TW" sz="1350" dirty="0"/>
              <a:t>main:</a:t>
            </a:r>
          </a:p>
          <a:p>
            <a:pPr>
              <a:lnSpc>
                <a:spcPts val="1875"/>
              </a:lnSpc>
            </a:pPr>
            <a:r>
              <a:rPr lang="en-US" altLang="zh-TW" sz="1350" dirty="0"/>
              <a:t>	</a:t>
            </a:r>
            <a:r>
              <a:rPr lang="en-US" altLang="zh-TW" sz="13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 $v0,4	        	</a:t>
            </a:r>
          </a:p>
          <a:p>
            <a:pPr>
              <a:lnSpc>
                <a:spcPts val="1875"/>
              </a:lnSpc>
            </a:pPr>
            <a:r>
              <a:rPr lang="en-US" altLang="zh-TW" sz="13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la $a0,inputa 		   	</a:t>
            </a:r>
          </a:p>
          <a:p>
            <a:pPr>
              <a:lnSpc>
                <a:spcPts val="1875"/>
              </a:lnSpc>
            </a:pPr>
            <a:r>
              <a:rPr lang="en-US" altLang="zh-TW" sz="13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TW" sz="13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syscall</a:t>
            </a:r>
            <a:r>
              <a:rPr lang="en-US" altLang="zh-TW" sz="13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TW" sz="1350" dirty="0"/>
              <a:t>				</a:t>
            </a:r>
          </a:p>
          <a:p>
            <a:pPr>
              <a:lnSpc>
                <a:spcPts val="1875"/>
              </a:lnSpc>
            </a:pPr>
            <a:r>
              <a:rPr lang="en-US" altLang="zh-TW" sz="1350" dirty="0"/>
              <a:t>	</a:t>
            </a:r>
            <a:r>
              <a:rPr lang="en-US" altLang="zh-TW" sz="13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 $v0,5				</a:t>
            </a:r>
          </a:p>
          <a:p>
            <a:pPr>
              <a:lnSpc>
                <a:spcPts val="1875"/>
              </a:lnSpc>
            </a:pPr>
            <a:r>
              <a:rPr lang="en-US" altLang="zh-TW" sz="13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TW" sz="13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syscall</a:t>
            </a:r>
            <a:r>
              <a:rPr lang="en-US" altLang="zh-TW" sz="1350" dirty="0"/>
              <a:t>					</a:t>
            </a:r>
          </a:p>
          <a:p>
            <a:pPr>
              <a:lnSpc>
                <a:spcPts val="1875"/>
              </a:lnSpc>
            </a:pPr>
            <a:r>
              <a:rPr lang="en-US" altLang="zh-TW" sz="1350" dirty="0"/>
              <a:t>    	add $a0, $zero, $v0 </a:t>
            </a:r>
          </a:p>
          <a:p>
            <a:pPr>
              <a:lnSpc>
                <a:spcPts val="1875"/>
              </a:lnSpc>
            </a:pPr>
            <a:r>
              <a:rPr lang="en-US" altLang="zh-TW" sz="1350" dirty="0"/>
              <a:t>	</a:t>
            </a:r>
            <a:r>
              <a:rPr lang="en-US" altLang="zh-TW" sz="1350" dirty="0" err="1"/>
              <a:t>jal</a:t>
            </a:r>
            <a:r>
              <a:rPr lang="en-US" altLang="zh-TW" sz="1350" dirty="0"/>
              <a:t> fact                  </a:t>
            </a:r>
          </a:p>
          <a:p>
            <a:pPr>
              <a:lnSpc>
                <a:spcPts val="1875"/>
              </a:lnSpc>
            </a:pPr>
            <a:r>
              <a:rPr lang="en-US" altLang="zh-TW" sz="1350" dirty="0"/>
              <a:t>	add $t1, $zero, $v0		</a:t>
            </a:r>
          </a:p>
          <a:p>
            <a:pPr>
              <a:lnSpc>
                <a:spcPts val="1875"/>
              </a:lnSpc>
            </a:pPr>
            <a:r>
              <a:rPr lang="en-US" altLang="zh-TW" sz="1350" dirty="0"/>
              <a:t>	</a:t>
            </a:r>
            <a:r>
              <a:rPr lang="en-US" altLang="zh-TW" sz="13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 $v0,1</a:t>
            </a:r>
          </a:p>
          <a:p>
            <a:pPr>
              <a:lnSpc>
                <a:spcPts val="1875"/>
              </a:lnSpc>
            </a:pPr>
            <a:r>
              <a:rPr lang="en-US" altLang="zh-TW" sz="13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add $a0, $zero, $t1 	</a:t>
            </a:r>
          </a:p>
          <a:p>
            <a:pPr>
              <a:lnSpc>
                <a:spcPts val="1875"/>
              </a:lnSpc>
            </a:pPr>
            <a:r>
              <a:rPr lang="en-US" altLang="zh-TW" sz="13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TW" sz="13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syscall</a:t>
            </a:r>
            <a:r>
              <a:rPr lang="en-US" altLang="zh-TW" sz="13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TW" sz="1350" dirty="0"/>
              <a:t>				</a:t>
            </a:r>
          </a:p>
          <a:p>
            <a:pPr>
              <a:lnSpc>
                <a:spcPts val="1875"/>
              </a:lnSpc>
            </a:pPr>
            <a:r>
              <a:rPr lang="en-US" altLang="zh-TW" sz="1350" dirty="0"/>
              <a:t>        j exit</a:t>
            </a:r>
            <a:endParaRPr lang="zh-TW" altLang="en-US" sz="135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5B42605-C982-554B-E60C-C9FD9506227F}"/>
              </a:ext>
            </a:extLst>
          </p:cNvPr>
          <p:cNvSpPr txBox="1"/>
          <p:nvPr/>
        </p:nvSpPr>
        <p:spPr>
          <a:xfrm>
            <a:off x="7740732" y="1191948"/>
            <a:ext cx="28759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50" dirty="0"/>
              <a:t>fact: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addi</a:t>
            </a:r>
            <a:r>
              <a:rPr lang="en-US" altLang="zh-TW" sz="1350" dirty="0"/>
              <a:t> $</a:t>
            </a:r>
            <a:r>
              <a:rPr lang="en-US" altLang="zh-TW" sz="1350" dirty="0" err="1"/>
              <a:t>sp</a:t>
            </a:r>
            <a:r>
              <a:rPr lang="en-US" altLang="zh-TW" sz="1350" dirty="0"/>
              <a:t>, $</a:t>
            </a:r>
            <a:r>
              <a:rPr lang="en-US" altLang="zh-TW" sz="1350" dirty="0" err="1"/>
              <a:t>sp</a:t>
            </a:r>
            <a:r>
              <a:rPr lang="en-US" altLang="zh-TW" sz="1350" dirty="0"/>
              <a:t>, -8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sw</a:t>
            </a:r>
            <a:r>
              <a:rPr lang="en-US" altLang="zh-TW" sz="1350" dirty="0"/>
              <a:t> $</a:t>
            </a:r>
            <a:r>
              <a:rPr lang="en-US" altLang="zh-TW" sz="1350" dirty="0" err="1"/>
              <a:t>ra</a:t>
            </a:r>
            <a:r>
              <a:rPr lang="en-US" altLang="zh-TW" sz="1350" dirty="0"/>
              <a:t>, 0($</a:t>
            </a:r>
            <a:r>
              <a:rPr lang="en-US" altLang="zh-TW" sz="1350" dirty="0" err="1"/>
              <a:t>sp</a:t>
            </a:r>
            <a:r>
              <a:rPr lang="en-US" altLang="zh-TW" sz="1350" dirty="0"/>
              <a:t>)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sw</a:t>
            </a:r>
            <a:r>
              <a:rPr lang="en-US" altLang="zh-TW" sz="1350" dirty="0"/>
              <a:t> $a0, 4($</a:t>
            </a:r>
            <a:r>
              <a:rPr lang="en-US" altLang="zh-TW" sz="1350" dirty="0" err="1"/>
              <a:t>sp</a:t>
            </a:r>
            <a:r>
              <a:rPr lang="en-US" altLang="zh-TW" sz="1350" dirty="0"/>
              <a:t>)</a:t>
            </a:r>
          </a:p>
          <a:p>
            <a:endParaRPr lang="en-US" altLang="zh-TW" sz="1350" dirty="0"/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slti</a:t>
            </a:r>
            <a:r>
              <a:rPr lang="en-US" altLang="zh-TW" sz="1350" dirty="0"/>
              <a:t> $t0, $a0, 1 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beq</a:t>
            </a:r>
            <a:r>
              <a:rPr lang="en-US" altLang="zh-TW" sz="1350" dirty="0"/>
              <a:t> $t0, $zero, L1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addi</a:t>
            </a:r>
            <a:r>
              <a:rPr lang="en-US" altLang="zh-TW" sz="1350" dirty="0"/>
              <a:t> $v0, $zero, 1 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addi</a:t>
            </a:r>
            <a:r>
              <a:rPr lang="en-US" altLang="zh-TW" sz="1350" dirty="0"/>
              <a:t> $</a:t>
            </a:r>
            <a:r>
              <a:rPr lang="en-US" altLang="zh-TW" sz="1350" dirty="0" err="1"/>
              <a:t>sp</a:t>
            </a:r>
            <a:r>
              <a:rPr lang="en-US" altLang="zh-TW" sz="1350" dirty="0"/>
              <a:t>, $</a:t>
            </a:r>
            <a:r>
              <a:rPr lang="en-US" altLang="zh-TW" sz="1350" dirty="0" err="1"/>
              <a:t>sp</a:t>
            </a:r>
            <a:r>
              <a:rPr lang="en-US" altLang="zh-TW" sz="1350" dirty="0"/>
              <a:t>, 8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jr</a:t>
            </a:r>
            <a:r>
              <a:rPr lang="en-US" altLang="zh-TW" sz="1350" dirty="0"/>
              <a:t> $</a:t>
            </a:r>
            <a:r>
              <a:rPr lang="en-US" altLang="zh-TW" sz="1350" dirty="0" err="1"/>
              <a:t>ra</a:t>
            </a:r>
            <a:endParaRPr lang="en-US" altLang="zh-TW" sz="1350" dirty="0"/>
          </a:p>
          <a:p>
            <a:endParaRPr lang="en-US" altLang="zh-TW" sz="1350" dirty="0"/>
          </a:p>
          <a:p>
            <a:r>
              <a:rPr lang="en-US" altLang="zh-TW" sz="1350" dirty="0"/>
              <a:t>L1: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addi</a:t>
            </a:r>
            <a:r>
              <a:rPr lang="en-US" altLang="zh-TW" sz="1350" dirty="0"/>
              <a:t> $a0, $a0, -1 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jal</a:t>
            </a:r>
            <a:r>
              <a:rPr lang="en-US" altLang="zh-TW" sz="1350" dirty="0"/>
              <a:t> fact 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lw</a:t>
            </a:r>
            <a:r>
              <a:rPr lang="en-US" altLang="zh-TW" sz="1350" dirty="0"/>
              <a:t> $a0, 4($</a:t>
            </a:r>
            <a:r>
              <a:rPr lang="en-US" altLang="zh-TW" sz="1350" dirty="0" err="1"/>
              <a:t>sp</a:t>
            </a:r>
            <a:r>
              <a:rPr lang="en-US" altLang="zh-TW" sz="1350" dirty="0"/>
              <a:t>)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mul</a:t>
            </a:r>
            <a:r>
              <a:rPr lang="en-US" altLang="zh-TW" sz="1350" dirty="0"/>
              <a:t> $v0, $a0, $v0 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lw</a:t>
            </a:r>
            <a:r>
              <a:rPr lang="en-US" altLang="zh-TW" sz="1350" dirty="0"/>
              <a:t> $</a:t>
            </a:r>
            <a:r>
              <a:rPr lang="en-US" altLang="zh-TW" sz="1350" dirty="0" err="1"/>
              <a:t>ra</a:t>
            </a:r>
            <a:r>
              <a:rPr lang="en-US" altLang="zh-TW" sz="1350" dirty="0"/>
              <a:t>, 0($</a:t>
            </a:r>
            <a:r>
              <a:rPr lang="en-US" altLang="zh-TW" sz="1350" dirty="0" err="1"/>
              <a:t>sp</a:t>
            </a:r>
            <a:r>
              <a:rPr lang="en-US" altLang="zh-TW" sz="1350" dirty="0"/>
              <a:t>)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addi</a:t>
            </a:r>
            <a:r>
              <a:rPr lang="en-US" altLang="zh-TW" sz="1350" dirty="0"/>
              <a:t>, $</a:t>
            </a:r>
            <a:r>
              <a:rPr lang="en-US" altLang="zh-TW" sz="1350" dirty="0" err="1"/>
              <a:t>sp</a:t>
            </a:r>
            <a:r>
              <a:rPr lang="en-US" altLang="zh-TW" sz="1350" dirty="0"/>
              <a:t>, $</a:t>
            </a:r>
            <a:r>
              <a:rPr lang="en-US" altLang="zh-TW" sz="1350" dirty="0" err="1"/>
              <a:t>sp</a:t>
            </a:r>
            <a:r>
              <a:rPr lang="en-US" altLang="zh-TW" sz="1350" dirty="0"/>
              <a:t>, 8</a:t>
            </a:r>
          </a:p>
          <a:p>
            <a:r>
              <a:rPr lang="en-US" altLang="zh-TW" sz="1350" dirty="0"/>
              <a:t>    </a:t>
            </a:r>
            <a:r>
              <a:rPr lang="en-US" altLang="zh-TW" sz="1350" dirty="0" err="1"/>
              <a:t>jr</a:t>
            </a:r>
            <a:r>
              <a:rPr lang="en-US" altLang="zh-TW" sz="1350" dirty="0"/>
              <a:t> $</a:t>
            </a:r>
            <a:r>
              <a:rPr lang="en-US" altLang="zh-TW" sz="1350" dirty="0" err="1"/>
              <a:t>ra</a:t>
            </a:r>
            <a:r>
              <a:rPr lang="en-US" altLang="zh-TW" sz="1350" dirty="0"/>
              <a:t>                    </a:t>
            </a:r>
          </a:p>
          <a:p>
            <a:r>
              <a:rPr lang="en-US" altLang="zh-TW" sz="1350" dirty="0"/>
              <a:t>exit:</a:t>
            </a:r>
            <a:endParaRPr lang="zh-TW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EAB2438-C615-BFEF-8CE7-FE7DEE674EBB}"/>
                  </a:ext>
                </a:extLst>
              </p:cNvPr>
              <p:cNvSpPr txBox="1"/>
              <p:nvPr/>
            </p:nvSpPr>
            <p:spPr>
              <a:xfrm>
                <a:off x="1609748" y="1191948"/>
                <a:ext cx="3303355" cy="1753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14313" lvl="1" indent="-214313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sz="1500" b="1" dirty="0">
                    <a:latin typeface="+mj-ea"/>
                    <a:sym typeface="Times New Roman"/>
                  </a:rPr>
                  <a:t>階乘範例</a:t>
                </a:r>
                <a:r>
                  <a:rPr lang="en-US" altLang="zh-TW" sz="1500" b="1" dirty="0">
                    <a:latin typeface="+mj-ea"/>
                    <a:sym typeface="Times New Roman"/>
                  </a:rPr>
                  <a:t>:</a:t>
                </a:r>
              </a:p>
              <a:p>
                <a:pPr lvl="2" indent="-342900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zh-TW" altLang="en-US" sz="1500" b="1" dirty="0">
                    <a:solidFill>
                      <a:srgbClr val="0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Times New Roman"/>
                  </a:rPr>
                  <a:t>遞迴關係式</a:t>
                </a:r>
                <a:r>
                  <a:rPr lang="en-US" altLang="zh-TW" sz="1500" b="1" dirty="0">
                    <a:solidFill>
                      <a:srgbClr val="0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Times New Roman"/>
                  </a:rPr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35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JhengHei" panose="020B0604030504040204" pitchFamily="34" charset="-120"/>
                          <a:sym typeface="Times New Roman"/>
                        </a:rPr>
                        <m:t>𝑭</m:t>
                      </m:r>
                      <m:d>
                        <m:dPr>
                          <m:ctrlPr>
                            <a:rPr lang="en-US" altLang="zh-TW" sz="135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  <a:sym typeface="Times New Roman"/>
                            </a:rPr>
                          </m:ctrlPr>
                        </m:dPr>
                        <m:e>
                          <m:r>
                            <a:rPr lang="en-US" altLang="zh-TW" sz="135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  <a:sym typeface="Times New Roman"/>
                            </a:rPr>
                            <m:t>𝒏</m:t>
                          </m:r>
                        </m:e>
                      </m:d>
                      <m:r>
                        <a:rPr lang="en-US" altLang="zh-TW" sz="135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JhengHei" panose="020B0604030504040204" pitchFamily="34" charset="-120"/>
                          <a:sym typeface="Times New Roman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35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  <a:sym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sym typeface="Times New Roman"/>
                                </a:rPr>
                              </m:ctrlPr>
                            </m:eqArrPr>
                            <m:e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sym typeface="Times New Roman"/>
                                </a:rPr>
                                <m:t>𝟏</m:t>
                              </m:r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sym typeface="Times New Roman"/>
                                </a:rPr>
                                <m:t>                        </m:t>
                              </m:r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sym typeface="Times New Roman"/>
                                </a:rPr>
                                <m:t>𝒏</m:t>
                              </m:r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sym typeface="Times New Roman"/>
                                </a:rPr>
                                <m:t>=</m:t>
                              </m:r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sym typeface="Times New Roman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sym typeface="Times New Roman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altLang="zh-TW" sz="135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  <a:sym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35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  <a:sym typeface="Times New Roman"/>
                                    </a:rPr>
                                    <m:t>𝒏</m:t>
                                  </m:r>
                                  <m:r>
                                    <a:rPr lang="en-US" altLang="zh-TW" sz="135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  <a:sym typeface="Times New Roman"/>
                                    </a:rPr>
                                    <m:t>−</m:t>
                                  </m:r>
                                  <m:r>
                                    <a:rPr lang="en-US" altLang="zh-TW" sz="135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  <a:sym typeface="Times New Roman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sym typeface="Times New Roman"/>
                                </a:rPr>
                                <m:t>∗</m:t>
                              </m:r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sym typeface="Times New Roman"/>
                                </a:rPr>
                                <m:t>𝒏</m:t>
                              </m:r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sym typeface="Times New Roman"/>
                                </a:rPr>
                                <m:t>   </m:t>
                              </m:r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sym typeface="Times New Roman"/>
                                </a:rPr>
                                <m:t>𝒏</m:t>
                              </m:r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Times New Roman"/>
                                </a:rPr>
                                <m:t>∈</m:t>
                              </m:r>
                              <m:r>
                                <a:rPr lang="en-US" altLang="zh-TW" sz="135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Times New Roman"/>
                                </a:rPr>
                                <m:t>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35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Times New Roman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TW" sz="135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Times New Roman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EAB2438-C615-BFEF-8CE7-FE7DEE67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48" y="1191948"/>
                <a:ext cx="3303355" cy="1753493"/>
              </a:xfrm>
              <a:prstGeom prst="rect">
                <a:avLst/>
              </a:prstGeom>
              <a:blipFill>
                <a:blip r:embed="rId3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9FFBE3F-5240-BB68-1496-0DAF81B7DC67}"/>
              </a:ext>
            </a:extLst>
          </p:cNvPr>
          <p:cNvSpPr/>
          <p:nvPr/>
        </p:nvSpPr>
        <p:spPr>
          <a:xfrm>
            <a:off x="5733146" y="2382094"/>
            <a:ext cx="1126401" cy="73741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44154EA-7E83-8D77-670F-044D69C00BF0}"/>
              </a:ext>
            </a:extLst>
          </p:cNvPr>
          <p:cNvSpPr txBox="1"/>
          <p:nvPr/>
        </p:nvSpPr>
        <p:spPr>
          <a:xfrm>
            <a:off x="4228995" y="2602506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印出</a:t>
            </a:r>
            <a:r>
              <a:rPr lang="en-US" altLang="zh-TW" sz="1200" dirty="0" err="1"/>
              <a:t>inputa</a:t>
            </a:r>
            <a:endParaRPr lang="zh-TW" altLang="en-US" sz="12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075D755-1550-8AED-2F1D-959FB9843EF3}"/>
              </a:ext>
            </a:extLst>
          </p:cNvPr>
          <p:cNvSpPr/>
          <p:nvPr/>
        </p:nvSpPr>
        <p:spPr>
          <a:xfrm>
            <a:off x="5733146" y="3130941"/>
            <a:ext cx="1126401" cy="4845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F430ABF-7E92-1DC3-C03A-41E98A4EFCB9}"/>
              </a:ext>
            </a:extLst>
          </p:cNvPr>
          <p:cNvSpPr txBox="1"/>
          <p:nvPr/>
        </p:nvSpPr>
        <p:spPr>
          <a:xfrm>
            <a:off x="3705301" y="3234732"/>
            <a:ext cx="1568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接收</a:t>
            </a:r>
            <a:r>
              <a:rPr lang="en-US" altLang="zh-TW" sz="1200" dirty="0"/>
              <a:t>keyboard input</a:t>
            </a:r>
            <a:endParaRPr lang="zh-TW" altLang="en-US" sz="1200" dirty="0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6276DAB-2EF3-DECF-D94F-E6852F2C0360}"/>
              </a:ext>
            </a:extLst>
          </p:cNvPr>
          <p:cNvSpPr/>
          <p:nvPr/>
        </p:nvSpPr>
        <p:spPr>
          <a:xfrm>
            <a:off x="5772522" y="4629325"/>
            <a:ext cx="1492796" cy="73741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F57430-0950-AC91-3675-A08B6DFD71EE}"/>
              </a:ext>
            </a:extLst>
          </p:cNvPr>
          <p:cNvSpPr txBox="1"/>
          <p:nvPr/>
        </p:nvSpPr>
        <p:spPr>
          <a:xfrm>
            <a:off x="4053659" y="455446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印出運算結果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01EA4920-6595-6413-895F-A5C858B1D69F}"/>
              </a:ext>
            </a:extLst>
          </p:cNvPr>
          <p:cNvSpPr/>
          <p:nvPr/>
        </p:nvSpPr>
        <p:spPr>
          <a:xfrm>
            <a:off x="7944788" y="1416463"/>
            <a:ext cx="1315616" cy="69140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0A1C7D0-985C-2DB0-8F47-A97231D0E3E6}"/>
              </a:ext>
            </a:extLst>
          </p:cNvPr>
          <p:cNvSpPr txBox="1"/>
          <p:nvPr/>
        </p:nvSpPr>
        <p:spPr>
          <a:xfrm>
            <a:off x="9260838" y="162298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保存遞迴的資訊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1B75CB40-387B-B470-11C2-DE46AA98A648}"/>
              </a:ext>
            </a:extLst>
          </p:cNvPr>
          <p:cNvSpPr/>
          <p:nvPr/>
        </p:nvSpPr>
        <p:spPr>
          <a:xfrm>
            <a:off x="7940512" y="2232084"/>
            <a:ext cx="1453052" cy="45242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992BDEA-76DF-C28C-CD61-E07E2346B8F0}"/>
              </a:ext>
            </a:extLst>
          </p:cNvPr>
          <p:cNvSpPr txBox="1"/>
          <p:nvPr/>
        </p:nvSpPr>
        <p:spPr>
          <a:xfrm>
            <a:off x="9393565" y="224593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判斷是否為</a:t>
            </a:r>
            <a:endParaRPr lang="en-US" altLang="zh-TW" sz="1200" dirty="0"/>
          </a:p>
          <a:p>
            <a:r>
              <a:rPr lang="zh-TW" altLang="en-US" sz="1200" dirty="0"/>
              <a:t>最後一筆</a:t>
            </a:r>
            <a:endParaRPr lang="en-US" altLang="zh-TW" sz="1200" dirty="0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3A444BE9-3CB9-0BCF-2078-650F766AB81C}"/>
              </a:ext>
            </a:extLst>
          </p:cNvPr>
          <p:cNvSpPr/>
          <p:nvPr/>
        </p:nvSpPr>
        <p:spPr>
          <a:xfrm>
            <a:off x="7740732" y="2418766"/>
            <a:ext cx="75467" cy="991091"/>
          </a:xfrm>
          <a:custGeom>
            <a:avLst/>
            <a:gdLst>
              <a:gd name="connsiteX0" fmla="*/ 396746 w 396746"/>
              <a:gd name="connsiteY0" fmla="*/ 0 h 1524000"/>
              <a:gd name="connsiteX1" fmla="*/ 506 w 396746"/>
              <a:gd name="connsiteY1" fmla="*/ 982980 h 1524000"/>
              <a:gd name="connsiteX2" fmla="*/ 312926 w 396746"/>
              <a:gd name="connsiteY2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746" h="1524000">
                <a:moveTo>
                  <a:pt x="396746" y="0"/>
                </a:moveTo>
                <a:cubicBezTo>
                  <a:pt x="205611" y="364490"/>
                  <a:pt x="14476" y="728980"/>
                  <a:pt x="506" y="982980"/>
                </a:cubicBezTo>
                <a:cubicBezTo>
                  <a:pt x="-13464" y="1236980"/>
                  <a:pt x="265936" y="1428750"/>
                  <a:pt x="312926" y="1524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63FD611-695B-9156-DA2A-65236D511253}"/>
              </a:ext>
            </a:extLst>
          </p:cNvPr>
          <p:cNvSpPr/>
          <p:nvPr/>
        </p:nvSpPr>
        <p:spPr>
          <a:xfrm>
            <a:off x="7895589" y="3724648"/>
            <a:ext cx="1453052" cy="38575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B2F2058-4EB0-7D42-4A43-3BDA371E1662}"/>
              </a:ext>
            </a:extLst>
          </p:cNvPr>
          <p:cNvSpPr txBox="1"/>
          <p:nvPr/>
        </p:nvSpPr>
        <p:spPr>
          <a:xfrm>
            <a:off x="9414726" y="369823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將</a:t>
            </a:r>
            <a:r>
              <a:rPr lang="en-US" altLang="zh-TW" sz="1200" dirty="0"/>
              <a:t>n</a:t>
            </a:r>
            <a:r>
              <a:rPr lang="zh-TW" altLang="en-US" sz="1200" dirty="0"/>
              <a:t>減</a:t>
            </a:r>
            <a:r>
              <a:rPr lang="en-US" altLang="zh-TW" sz="1200" dirty="0"/>
              <a:t>1</a:t>
            </a:r>
            <a:r>
              <a:rPr lang="zh-TW" altLang="en-US" sz="1200" dirty="0"/>
              <a:t>，跳回</a:t>
            </a:r>
            <a:endParaRPr lang="en-US" altLang="zh-TW" sz="1200" dirty="0"/>
          </a:p>
          <a:p>
            <a:r>
              <a:rPr lang="zh-TW" altLang="en-US" sz="1200" dirty="0"/>
              <a:t>原本函數</a:t>
            </a:r>
            <a:endParaRPr lang="en-US" altLang="zh-TW" sz="1200" dirty="0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A852706F-2C46-DD79-2F59-92FF1537D35F}"/>
              </a:ext>
            </a:extLst>
          </p:cNvPr>
          <p:cNvSpPr/>
          <p:nvPr/>
        </p:nvSpPr>
        <p:spPr>
          <a:xfrm>
            <a:off x="7527216" y="1424354"/>
            <a:ext cx="274721" cy="2457450"/>
          </a:xfrm>
          <a:custGeom>
            <a:avLst/>
            <a:gdLst>
              <a:gd name="connsiteX0" fmla="*/ 929650 w 944890"/>
              <a:gd name="connsiteY0" fmla="*/ 3276600 h 3276600"/>
              <a:gd name="connsiteX1" fmla="*/ 10 w 944890"/>
              <a:gd name="connsiteY1" fmla="*/ 1783080 h 3276600"/>
              <a:gd name="connsiteX2" fmla="*/ 944890 w 944890"/>
              <a:gd name="connsiteY2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90" h="3276600">
                <a:moveTo>
                  <a:pt x="929650" y="3276600"/>
                </a:moveTo>
                <a:cubicBezTo>
                  <a:pt x="463560" y="2802890"/>
                  <a:pt x="-2530" y="2329180"/>
                  <a:pt x="10" y="1783080"/>
                </a:cubicBezTo>
                <a:cubicBezTo>
                  <a:pt x="2550" y="1236980"/>
                  <a:pt x="806460" y="285750"/>
                  <a:pt x="94489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4A6B108F-C823-9CFD-B34C-A0183A620E65}"/>
              </a:ext>
            </a:extLst>
          </p:cNvPr>
          <p:cNvSpPr/>
          <p:nvPr/>
        </p:nvSpPr>
        <p:spPr>
          <a:xfrm>
            <a:off x="7895589" y="4328583"/>
            <a:ext cx="1453052" cy="22588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EEC915B-2983-BFE0-7BA7-1B507A68D2D2}"/>
              </a:ext>
            </a:extLst>
          </p:cNvPr>
          <p:cNvSpPr txBox="1"/>
          <p:nvPr/>
        </p:nvSpPr>
        <p:spPr>
          <a:xfrm>
            <a:off x="9414728" y="42222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乘法運算</a:t>
            </a:r>
            <a:endParaRPr lang="en-US" altLang="zh-TW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4DB3803-5C52-4FFA-A27F-D0C746B2B95B}"/>
              </a:ext>
            </a:extLst>
          </p:cNvPr>
          <p:cNvSpPr txBox="1"/>
          <p:nvPr/>
        </p:nvSpPr>
        <p:spPr>
          <a:xfrm>
            <a:off x="411167" y="75870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Example - </a:t>
            </a:r>
            <a:r>
              <a:rPr lang="zh-TW" altLang="en-US" sz="2800" b="1" dirty="0">
                <a:latin typeface="+mj-lt"/>
                <a:ea typeface="+mj-ea"/>
              </a:rPr>
              <a:t>階乘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1305E9-98F2-4F09-A3F6-6999C8B373A9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9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591E5AD-2FFE-46B3-BA4F-59782A8533AC}"/>
              </a:ext>
            </a:extLst>
          </p:cNvPr>
          <p:cNvSpPr txBox="1"/>
          <p:nvPr/>
        </p:nvSpPr>
        <p:spPr>
          <a:xfrm>
            <a:off x="3818907" y="4643014"/>
            <a:ext cx="4554184" cy="70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400" dirty="0">
                <a:latin typeface="+mj-lt"/>
                <a:ea typeface="+mj-ea"/>
                <a:cs typeface="Times New Roman" panose="02020603050405020304" pitchFamily="18" charset="0"/>
              </a:rPr>
              <a:t>Advisor: Tay-</a:t>
            </a:r>
            <a:r>
              <a:rPr lang="en-US" altLang="zh-TW" sz="1400" dirty="0" err="1">
                <a:latin typeface="+mj-lt"/>
                <a:ea typeface="+mj-ea"/>
                <a:cs typeface="Times New Roman" panose="02020603050405020304" pitchFamily="18" charset="0"/>
              </a:rPr>
              <a:t>Jyi</a:t>
            </a:r>
            <a:r>
              <a:rPr lang="en-US" altLang="zh-TW" sz="1400" dirty="0">
                <a:latin typeface="+mj-lt"/>
                <a:ea typeface="+mj-ea"/>
                <a:cs typeface="Times New Roman" panose="02020603050405020304" pitchFamily="18" charset="0"/>
              </a:rPr>
              <a:t> Lin</a:t>
            </a:r>
            <a:r>
              <a:rPr lang="en" altLang="zh-TW" sz="140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endParaRPr lang="en-US" altLang="zh-TW" sz="14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dirty="0">
                <a:latin typeface="+mj-lt"/>
                <a:ea typeface="+mj-ea"/>
                <a:cs typeface="Times New Roman" panose="02020603050405020304" pitchFamily="18" charset="0"/>
              </a:rPr>
              <a:t>助教</a:t>
            </a:r>
            <a:r>
              <a:rPr lang="en-US" altLang="zh-TW" sz="1400" dirty="0">
                <a:latin typeface="+mj-lt"/>
                <a:ea typeface="+mj-ea"/>
                <a:cs typeface="Times New Roman" panose="02020603050405020304" pitchFamily="18" charset="0"/>
              </a:rPr>
              <a:t>: </a:t>
            </a:r>
            <a:r>
              <a:rPr lang="zh-TW" altLang="en-US" sz="1400" dirty="0">
                <a:latin typeface="+mj-lt"/>
                <a:ea typeface="+mj-ea"/>
                <a:cs typeface="Times New Roman" panose="02020603050405020304" pitchFamily="18" charset="0"/>
              </a:rPr>
              <a:t>郭立揚</a:t>
            </a:r>
            <a:endParaRPr lang="en-US" altLang="zh-TW" sz="1400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7E09E0-85DE-4C15-8004-85DE9BFC69BA}"/>
              </a:ext>
            </a:extLst>
          </p:cNvPr>
          <p:cNvSpPr txBox="1"/>
          <p:nvPr/>
        </p:nvSpPr>
        <p:spPr>
          <a:xfrm>
            <a:off x="1828210" y="2505670"/>
            <a:ext cx="8535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dirty="0">
                <a:latin typeface="+mj-lt"/>
                <a:ea typeface="+mj-ea"/>
                <a:cs typeface="Times New Roman" panose="02020603050405020304" pitchFamily="18" charset="0"/>
              </a:rPr>
              <a:t>MIPS assembly programming </a:t>
            </a:r>
          </a:p>
        </p:txBody>
      </p:sp>
    </p:spTree>
    <p:extLst>
      <p:ext uri="{BB962C8B-B14F-4D97-AF65-F5344CB8AC3E}">
        <p14:creationId xmlns:p14="http://schemas.microsoft.com/office/powerpoint/2010/main" val="3830241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B27164D-9861-C29F-D556-0FCB3A2EFEC4}"/>
              </a:ext>
            </a:extLst>
          </p:cNvPr>
          <p:cNvSpPr txBox="1"/>
          <p:nvPr/>
        </p:nvSpPr>
        <p:spPr>
          <a:xfrm>
            <a:off x="915155" y="1297456"/>
            <a:ext cx="8381832" cy="395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+mj-ea"/>
                <a:ea typeface="+mj-ea"/>
                <a:sym typeface="Times New Roman"/>
              </a:rPr>
              <a:t>課堂練習</a:t>
            </a:r>
            <a:endParaRPr lang="en-US" altLang="zh-TW" sz="2000" b="1" dirty="0">
              <a:latin typeface="+mj-ea"/>
              <a:ea typeface="+mj-ea"/>
              <a:sym typeface="Times New Roman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b="1" dirty="0">
                <a:latin typeface="+mj-ea"/>
                <a:ea typeface="+mj-ea"/>
                <a:sym typeface="Times New Roman"/>
              </a:rPr>
              <a:t>執行範例程式，輸入欲計算之階乘數</a:t>
            </a:r>
            <a:endParaRPr lang="en-US" altLang="zh-TW" sz="2000" b="1" dirty="0">
              <a:latin typeface="+mj-ea"/>
              <a:ea typeface="+mj-ea"/>
              <a:sym typeface="Times New Roman"/>
            </a:endParaRPr>
          </a:p>
          <a:p>
            <a:pPr marL="342900" lvl="2">
              <a:lnSpc>
                <a:spcPct val="150000"/>
              </a:lnSpc>
            </a:pPr>
            <a:r>
              <a:rPr lang="zh-TW" altLang="en-US" sz="2000" b="1" dirty="0">
                <a:latin typeface="+mj-ea"/>
                <a:ea typeface="+mj-ea"/>
                <a:sym typeface="Times New Roman"/>
              </a:rPr>
              <a:t> </a:t>
            </a:r>
            <a:endParaRPr lang="en-US" altLang="zh-TW" sz="2000" b="1" dirty="0">
              <a:latin typeface="+mj-ea"/>
              <a:ea typeface="+mj-ea"/>
              <a:sym typeface="Times New Roman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UcPeriod" startAt="2"/>
            </a:pPr>
            <a:r>
              <a:rPr lang="zh-TW" altLang="en-US" sz="2000" b="1" dirty="0">
                <a:latin typeface="+mj-ea"/>
                <a:ea typeface="+mj-ea"/>
                <a:sym typeface="Times New Roman"/>
              </a:rPr>
              <a:t>輸入兩自然數，相減後輸出結果</a:t>
            </a:r>
            <a:endParaRPr lang="en-US" altLang="zh-TW" sz="2000" b="1" dirty="0">
              <a:latin typeface="+mj-ea"/>
              <a:ea typeface="+mj-ea"/>
              <a:sym typeface="Times New Roman"/>
            </a:endParaRPr>
          </a:p>
          <a:p>
            <a:pPr lvl="3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+mj-ea"/>
                <a:ea typeface="+mj-ea"/>
                <a:sym typeface="Times New Roman"/>
              </a:rPr>
              <a:t>程式運行範例：</a:t>
            </a:r>
            <a:endParaRPr lang="en-US" altLang="zh-TW" sz="2000" dirty="0">
              <a:latin typeface="+mj-ea"/>
              <a:ea typeface="+mj-ea"/>
              <a:sym typeface="Times New Roman"/>
            </a:endParaRPr>
          </a:p>
          <a:p>
            <a:pPr marL="1628775" lvl="5" indent="-257175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Enter num1 = 70</a:t>
            </a:r>
          </a:p>
          <a:p>
            <a:pPr marL="1628775" lvl="5" indent="-257175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Enter num2 = 50 </a:t>
            </a:r>
          </a:p>
          <a:p>
            <a:pPr marL="1628775" lvl="5" indent="-257175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Ans = 20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TW" sz="1500" b="1" dirty="0">
              <a:latin typeface="+mj-ea"/>
              <a:ea typeface="+mj-ea"/>
              <a:sym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BBA863-08E6-428B-ADF1-3E638873FF33}"/>
              </a:ext>
            </a:extLst>
          </p:cNvPr>
          <p:cNvSpPr txBox="1"/>
          <p:nvPr/>
        </p:nvSpPr>
        <p:spPr>
          <a:xfrm>
            <a:off x="411167" y="75870"/>
            <a:ext cx="147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Exercise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982F1-67F6-473C-B00E-5AE0192460E6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1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824406" y="1414673"/>
            <a:ext cx="7387609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MIPS overview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Register definition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Instruction format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Basic instructions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2"/>
                </a:solidFill>
                <a:latin typeface="+mj-lt"/>
                <a:sym typeface="Times New Roman"/>
              </a:rPr>
              <a:t>Mars IDE usage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Useful system call (MARS)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Example &amp; Exercise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7210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47F1E0-C488-3843-2E0C-0BE1DA94480B}"/>
              </a:ext>
            </a:extLst>
          </p:cNvPr>
          <p:cNvSpPr txBox="1"/>
          <p:nvPr/>
        </p:nvSpPr>
        <p:spPr>
          <a:xfrm>
            <a:off x="473392" y="963880"/>
            <a:ext cx="8628344" cy="522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500" b="1" dirty="0">
                <a:latin typeface="+mj-lt"/>
                <a:ea typeface="+mj-ea"/>
                <a:sym typeface="Times New Roman"/>
              </a:rPr>
              <a:t>作業內容：</a:t>
            </a:r>
            <a:endParaRPr lang="en-US" altLang="zh-TW" sz="1500" b="1" dirty="0">
              <a:latin typeface="+mj-lt"/>
              <a:ea typeface="+mj-ea"/>
              <a:sym typeface="Times New Roman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1500" b="1" dirty="0">
                <a:latin typeface="+mj-lt"/>
                <a:ea typeface="+mj-ea"/>
                <a:sym typeface="Times New Roman"/>
              </a:rPr>
              <a:t>作業目標：</a:t>
            </a:r>
            <a:endParaRPr lang="en-US" altLang="zh-TW" sz="1500" b="1" dirty="0">
              <a:latin typeface="+mj-lt"/>
              <a:ea typeface="+mj-ea"/>
              <a:sym typeface="Times New Roman"/>
            </a:endParaRPr>
          </a:p>
          <a:p>
            <a:pPr marL="685800" lvl="3">
              <a:lnSpc>
                <a:spcPct val="150000"/>
              </a:lnSpc>
            </a:pPr>
            <a:r>
              <a:rPr lang="en-US" altLang="zh-TW" sz="1350" dirty="0">
                <a:ea typeface="+mj-ea"/>
                <a:sym typeface="Times New Roman"/>
              </a:rPr>
              <a:t>	</a:t>
            </a: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ea typeface="+mj-ea"/>
                <a:sym typeface="Times New Roman"/>
              </a:rPr>
              <a:t>透過簡單的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ea typeface="+mj-ea"/>
                <a:sym typeface="Times New Roman"/>
              </a:rPr>
              <a:t>FC-DNN C code</a:t>
            </a: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ea typeface="+mj-ea"/>
                <a:sym typeface="Times New Roman"/>
              </a:rPr>
              <a:t>編寫組合語言，並和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ea typeface="+mj-ea"/>
                <a:sym typeface="Times New Roman"/>
              </a:rPr>
              <a:t>C code</a:t>
            </a: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ea typeface="+mj-ea"/>
                <a:sym typeface="Times New Roman"/>
              </a:rPr>
              <a:t>比較答案是否一致</a:t>
            </a:r>
            <a:endParaRPr lang="en-US" altLang="zh-TW" sz="1350" dirty="0">
              <a:solidFill>
                <a:schemeClr val="bg2">
                  <a:lumMod val="50000"/>
                </a:schemeClr>
              </a:solidFill>
              <a:sym typeface="Times New Roman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1500" b="1" dirty="0">
                <a:latin typeface="+mj-lt"/>
                <a:ea typeface="+mj-ea"/>
                <a:sym typeface="Times New Roman"/>
              </a:rPr>
              <a:t>流程：</a:t>
            </a:r>
            <a:endParaRPr lang="en-US" altLang="zh-TW" sz="1500" b="1" dirty="0">
              <a:latin typeface="+mj-lt"/>
              <a:ea typeface="+mj-ea"/>
              <a:sym typeface="Times New Roman"/>
            </a:endParaRP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latin typeface="+mj-lt"/>
                <a:ea typeface="+mj-ea"/>
                <a:sym typeface="Times New Roman"/>
              </a:rPr>
              <a:t>透過提供的</a:t>
            </a:r>
            <a:r>
              <a:rPr lang="en-US" altLang="zh-TW" sz="1400" dirty="0">
                <a:latin typeface="+mj-lt"/>
                <a:ea typeface="+mj-ea"/>
                <a:sym typeface="Times New Roman"/>
              </a:rPr>
              <a:t>FC-DNN C code</a:t>
            </a:r>
            <a:r>
              <a:rPr lang="zh-TW" altLang="en-US" sz="1400" dirty="0">
                <a:latin typeface="+mj-lt"/>
                <a:ea typeface="+mj-ea"/>
                <a:sym typeface="Times New Roman"/>
              </a:rPr>
              <a:t>撰寫組合語言</a:t>
            </a:r>
            <a:endParaRPr lang="en-US" altLang="zh-TW" sz="1400" dirty="0">
              <a:latin typeface="+mj-lt"/>
              <a:ea typeface="+mj-ea"/>
              <a:sym typeface="Times New Roman"/>
            </a:endParaRP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latin typeface="+mj-lt"/>
                <a:ea typeface="+mj-ea"/>
                <a:sym typeface="Times New Roman"/>
              </a:rPr>
              <a:t>在</a:t>
            </a:r>
            <a:r>
              <a:rPr lang="en-US" altLang="zh-TW" sz="1400" dirty="0">
                <a:latin typeface="+mj-lt"/>
                <a:ea typeface="+mj-ea"/>
                <a:sym typeface="Times New Roman"/>
              </a:rPr>
              <a:t>Mars</a:t>
            </a:r>
            <a:r>
              <a:rPr lang="zh-TW" altLang="en-US" sz="1400" dirty="0">
                <a:latin typeface="+mj-lt"/>
                <a:ea typeface="+mj-ea"/>
                <a:sym typeface="Times New Roman"/>
              </a:rPr>
              <a:t>執行自行撰寫好的</a:t>
            </a:r>
            <a:r>
              <a:rPr lang="en-US" altLang="zh-TW" sz="1400" dirty="0">
                <a:latin typeface="+mj-lt"/>
                <a:ea typeface="+mj-ea"/>
                <a:sym typeface="Times New Roman"/>
              </a:rPr>
              <a:t>.</a:t>
            </a:r>
            <a:r>
              <a:rPr lang="en-US" altLang="zh-TW" sz="1400" dirty="0" err="1">
                <a:latin typeface="+mj-lt"/>
                <a:ea typeface="+mj-ea"/>
                <a:sym typeface="Times New Roman"/>
              </a:rPr>
              <a:t>asm</a:t>
            </a:r>
            <a:endParaRPr lang="en-US" altLang="zh-TW" sz="1400" dirty="0">
              <a:latin typeface="+mj-lt"/>
              <a:ea typeface="+mj-ea"/>
              <a:sym typeface="Times New Roman"/>
            </a:endParaRP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latin typeface="+mj-lt"/>
                <a:ea typeface="+mj-ea"/>
                <a:sym typeface="Times New Roman"/>
              </a:rPr>
              <a:t>神經元輸出觀察</a:t>
            </a:r>
            <a:endParaRPr lang="en-US" altLang="zh-TW" sz="1400" dirty="0">
              <a:latin typeface="+mj-lt"/>
              <a:ea typeface="+mj-ea"/>
              <a:sym typeface="Times New Roman"/>
            </a:endParaRP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latin typeface="+mj-lt"/>
                <a:ea typeface="+mj-ea"/>
                <a:sym typeface="Times New Roman"/>
              </a:rPr>
              <a:t>比較與</a:t>
            </a:r>
            <a:r>
              <a:rPr lang="en-US" altLang="zh-TW" sz="1400" dirty="0">
                <a:latin typeface="+mj-lt"/>
                <a:ea typeface="+mj-ea"/>
                <a:sym typeface="Times New Roman"/>
              </a:rPr>
              <a:t>FC-DNN C code</a:t>
            </a:r>
            <a:r>
              <a:rPr lang="zh-TW" altLang="en-US" sz="1400" dirty="0">
                <a:latin typeface="+mj-lt"/>
                <a:ea typeface="+mj-ea"/>
                <a:sym typeface="Times New Roman"/>
              </a:rPr>
              <a:t>答案是否相同</a:t>
            </a:r>
            <a:endParaRPr lang="en-US" altLang="zh-TW" sz="1400" dirty="0">
              <a:latin typeface="+mj-lt"/>
              <a:ea typeface="+mj-ea"/>
              <a:sym typeface="Times New Roman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zh-TW" altLang="en-US" sz="1500" b="1" dirty="0">
                <a:latin typeface="+mj-lt"/>
                <a:ea typeface="+mj-ea"/>
                <a:sym typeface="Times New Roman"/>
              </a:rPr>
              <a:t>神經元比較範例 </a:t>
            </a:r>
            <a:r>
              <a:rPr lang="en-US" altLang="zh-TW" sz="1500" b="1" dirty="0">
                <a:latin typeface="+mj-lt"/>
                <a:ea typeface="+mj-ea"/>
                <a:sym typeface="Times New Roman"/>
              </a:rPr>
              <a:t>(</a:t>
            </a:r>
            <a:r>
              <a:rPr lang="zh-TW" altLang="en-US" sz="1500" b="1" dirty="0">
                <a:latin typeface="+mj-lt"/>
                <a:ea typeface="+mj-ea"/>
                <a:sym typeface="Times New Roman"/>
              </a:rPr>
              <a:t>請務必按照</a:t>
            </a:r>
            <a:r>
              <a:rPr lang="en-US" altLang="zh-TW" sz="1500" b="1" dirty="0">
                <a:latin typeface="+mj-lt"/>
                <a:ea typeface="+mj-ea"/>
                <a:sym typeface="Times New Roman"/>
              </a:rPr>
              <a:t>C code</a:t>
            </a:r>
            <a:r>
              <a:rPr lang="zh-TW" altLang="en-US" sz="1500" b="1" dirty="0">
                <a:latin typeface="+mj-lt"/>
                <a:ea typeface="+mj-ea"/>
                <a:sym typeface="Times New Roman"/>
              </a:rPr>
              <a:t>中所提供的權重</a:t>
            </a:r>
            <a:r>
              <a:rPr lang="en-US" altLang="zh-TW" sz="1500" b="1" dirty="0">
                <a:latin typeface="+mj-lt"/>
                <a:ea typeface="+mj-ea"/>
                <a:sym typeface="Times New Roman"/>
              </a:rPr>
              <a:t>)</a:t>
            </a:r>
            <a:r>
              <a:rPr lang="zh-TW" altLang="en-US" sz="1500" b="1" dirty="0">
                <a:latin typeface="+mj-lt"/>
                <a:ea typeface="+mj-ea"/>
                <a:sym typeface="Times New Roman"/>
              </a:rPr>
              <a:t>： </a:t>
            </a:r>
            <a:endParaRPr lang="en-US" altLang="zh-TW" sz="1500" b="1" dirty="0">
              <a:latin typeface="+mj-lt"/>
              <a:ea typeface="+mj-ea"/>
              <a:sym typeface="Times New Roman"/>
            </a:endParaRPr>
          </a:p>
          <a:p>
            <a:pPr marL="1314450" lvl="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350" dirty="0" err="1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dnn_golden_ans.c</a:t>
            </a: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編譯與執行：</a:t>
            </a:r>
          </a:p>
          <a:p>
            <a:pPr marL="1028700" lvl="4">
              <a:lnSpc>
                <a:spcPct val="150000"/>
              </a:lnSpc>
            </a:pP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	</a:t>
            </a: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編譯：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LAB2/homework $ </a:t>
            </a:r>
            <a:r>
              <a:rPr lang="en-US" altLang="zh-TW" sz="1350" dirty="0" err="1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gcc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 </a:t>
            </a:r>
            <a:r>
              <a:rPr lang="en-US" altLang="zh-TW" sz="1350" dirty="0" err="1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dnn_golden_ans.c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 –o </a:t>
            </a:r>
            <a:r>
              <a:rPr lang="en-US" altLang="zh-TW" sz="1350" dirty="0" err="1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dnn_golden_ans</a:t>
            </a:r>
            <a:endParaRPr lang="en-US" altLang="zh-TW" sz="1350" dirty="0">
              <a:solidFill>
                <a:schemeClr val="bg2">
                  <a:lumMod val="50000"/>
                </a:schemeClr>
              </a:solidFill>
              <a:latin typeface="+mj-lt"/>
              <a:ea typeface="Microsoft JhengHei" panose="020B0604030504040204" pitchFamily="34" charset="-120"/>
              <a:sym typeface="Times New Roman"/>
            </a:endParaRPr>
          </a:p>
          <a:p>
            <a:pPr marL="1028700" lvl="4">
              <a:lnSpc>
                <a:spcPct val="150000"/>
              </a:lnSpc>
            </a:pP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	</a:t>
            </a: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執行：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LAB2/homework $ ./</a:t>
            </a:r>
            <a:r>
              <a:rPr lang="en-US" altLang="zh-TW" sz="1350" dirty="0" err="1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dnn_golden_ans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 </a:t>
            </a:r>
          </a:p>
          <a:p>
            <a:pPr marL="1028700" lvl="4">
              <a:lnSpc>
                <a:spcPct val="150000"/>
              </a:lnSpc>
            </a:pP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	</a:t>
            </a: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            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bed6e68b</a:t>
            </a: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   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	(</a:t>
            </a: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將輸出結果與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Mars</a:t>
            </a: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做比對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)</a:t>
            </a:r>
          </a:p>
          <a:p>
            <a:pPr marL="1314450" lvl="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組語</a:t>
            </a:r>
            <a:r>
              <a:rPr lang="en-US" altLang="zh-TW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Output</a:t>
            </a: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神經元觀察：</a:t>
            </a:r>
            <a:endParaRPr lang="en-US" altLang="zh-TW" sz="1350" dirty="0">
              <a:solidFill>
                <a:schemeClr val="bg2">
                  <a:lumMod val="50000"/>
                </a:schemeClr>
              </a:solidFill>
              <a:latin typeface="+mj-lt"/>
              <a:ea typeface="Microsoft JhengHei" panose="020B0604030504040204" pitchFamily="34" charset="-120"/>
              <a:sym typeface="Times New Roman"/>
            </a:endParaRPr>
          </a:p>
          <a:p>
            <a:pPr marL="177165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350" dirty="0">
                <a:solidFill>
                  <a:schemeClr val="bg2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sym typeface="Times New Roman"/>
              </a:rPr>
              <a:t>根據儲存的記憶體位址進行比較</a:t>
            </a:r>
          </a:p>
          <a:p>
            <a:pPr marL="1028700" lvl="4">
              <a:lnSpc>
                <a:spcPct val="150000"/>
              </a:lnSpc>
            </a:pPr>
            <a:endParaRPr lang="en-US" altLang="zh-TW" sz="1350" dirty="0">
              <a:solidFill>
                <a:schemeClr val="bg2">
                  <a:lumMod val="50000"/>
                </a:schemeClr>
              </a:solidFill>
              <a:latin typeface="+mj-lt"/>
              <a:ea typeface="Microsoft JhengHei" panose="020B0604030504040204" pitchFamily="34" charset="-120"/>
              <a:sym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38C608-F0FA-4959-BD50-985EA173EE58}"/>
              </a:ext>
            </a:extLst>
          </p:cNvPr>
          <p:cNvSpPr txBox="1"/>
          <p:nvPr/>
        </p:nvSpPr>
        <p:spPr>
          <a:xfrm>
            <a:off x="411167" y="7587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Homework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06186C-FAEE-40A3-AFC6-FEE1AE3170C7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5A7C301-3DFF-2E42-BEFB-ED9B48FBC602}"/>
              </a:ext>
            </a:extLst>
          </p:cNvPr>
          <p:cNvSpPr/>
          <p:nvPr/>
        </p:nvSpPr>
        <p:spPr>
          <a:xfrm>
            <a:off x="7923418" y="1744790"/>
            <a:ext cx="510926" cy="48509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x1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3CFA0BB-6ABC-C7B0-9938-C9F4E1C2FA99}"/>
              </a:ext>
            </a:extLst>
          </p:cNvPr>
          <p:cNvSpPr/>
          <p:nvPr/>
        </p:nvSpPr>
        <p:spPr>
          <a:xfrm>
            <a:off x="7932676" y="2466528"/>
            <a:ext cx="510926" cy="48509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x2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F45947E-A0EA-BC15-05C3-71BF6785A4EA}"/>
              </a:ext>
            </a:extLst>
          </p:cNvPr>
          <p:cNvSpPr/>
          <p:nvPr/>
        </p:nvSpPr>
        <p:spPr>
          <a:xfrm>
            <a:off x="7932676" y="3198290"/>
            <a:ext cx="510926" cy="48509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x3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7477070-9E06-D55E-F1CB-F8EF4B57E5C1}"/>
              </a:ext>
            </a:extLst>
          </p:cNvPr>
          <p:cNvSpPr/>
          <p:nvPr/>
        </p:nvSpPr>
        <p:spPr>
          <a:xfrm>
            <a:off x="7932676" y="4016057"/>
            <a:ext cx="510926" cy="48509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x4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4002BA1-1E3B-76F2-2732-99CE966BD1ED}"/>
              </a:ext>
            </a:extLst>
          </p:cNvPr>
          <p:cNvSpPr/>
          <p:nvPr/>
        </p:nvSpPr>
        <p:spPr>
          <a:xfrm>
            <a:off x="9612663" y="2457908"/>
            <a:ext cx="510926" cy="48509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h1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449E754-CD99-BA8A-B2BA-F8D776F3856E}"/>
              </a:ext>
            </a:extLst>
          </p:cNvPr>
          <p:cNvSpPr/>
          <p:nvPr/>
        </p:nvSpPr>
        <p:spPr>
          <a:xfrm>
            <a:off x="9612662" y="3185135"/>
            <a:ext cx="510926" cy="48509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h2</a:t>
            </a:r>
            <a:endParaRPr lang="zh-TW" altLang="en-US" sz="1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7016B78-B303-BE65-3CAA-F0899A9DB6B5}"/>
              </a:ext>
            </a:extLst>
          </p:cNvPr>
          <p:cNvSpPr/>
          <p:nvPr/>
        </p:nvSpPr>
        <p:spPr>
          <a:xfrm>
            <a:off x="11062420" y="2846658"/>
            <a:ext cx="510926" cy="48509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y1</a:t>
            </a:r>
            <a:endParaRPr lang="zh-TW" altLang="en-US" sz="1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0ABCC99-EB87-B4F0-69CC-A08CCE111A52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8434344" y="1987336"/>
            <a:ext cx="1178319" cy="713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CD37AA5-3437-2334-34F9-8B51200F89A6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8434344" y="1987336"/>
            <a:ext cx="1178318" cy="1440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F4DDAAC-85F4-A9BF-763F-5E20F2056B9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8443602" y="2700454"/>
            <a:ext cx="1169061" cy="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526377D-F40E-4042-07D4-E98E8E0117B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452860" y="2695490"/>
            <a:ext cx="1159802" cy="732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9C42180-6C1A-26CF-403F-83B5765D075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443602" y="2700454"/>
            <a:ext cx="1169061" cy="740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A31D84C-7FCE-9484-97F9-8DF8985B6BC3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8443602" y="3427681"/>
            <a:ext cx="1169060" cy="13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C54B1BB-4A77-368E-6D45-AB54C45B44FB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8443602" y="2700453"/>
            <a:ext cx="1167662" cy="155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2845DB8-5A59-4FE8-DF64-25AB08B55D8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8443602" y="3427681"/>
            <a:ext cx="1169060" cy="83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B355C4B-9335-DE2F-F21E-E116D2C84D34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10123589" y="2700454"/>
            <a:ext cx="938831" cy="38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C933DFD-2719-E0B6-9112-89C4DFD1717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10123588" y="3089204"/>
            <a:ext cx="938832" cy="338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E0BBC95-3590-0933-C075-D673A4B83775}"/>
                  </a:ext>
                </a:extLst>
              </p:cNvPr>
              <p:cNvSpPr txBox="1"/>
              <p:nvPr/>
            </p:nvSpPr>
            <p:spPr>
              <a:xfrm>
                <a:off x="8540783" y="4971721"/>
                <a:ext cx="2910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/>
                      </a:rPr>
                      <m:t>C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/>
                  <a:t>code</a:t>
                </a:r>
                <a:r>
                  <a:rPr lang="zh-TW" altLang="en-US" dirty="0"/>
                  <a:t>架構</a:t>
                </a:r>
                <a:r>
                  <a:rPr lang="en-US" altLang="zh-TW" dirty="0"/>
                  <a:t>(4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1)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E0BBC95-3590-0933-C075-D673A4B8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783" y="4971721"/>
                <a:ext cx="2910062" cy="369332"/>
              </a:xfrm>
              <a:prstGeom prst="rect">
                <a:avLst/>
              </a:prstGeom>
              <a:blipFill>
                <a:blip r:embed="rId3"/>
                <a:stretch>
                  <a:fillRect t="-10000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>
            <a:extLst>
              <a:ext uri="{FF2B5EF4-FFF2-40B4-BE49-F238E27FC236}">
                <a16:creationId xmlns:a16="http://schemas.microsoft.com/office/drawing/2014/main" id="{4D38D7C8-3592-4386-B19A-4B52449D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322" y="5894120"/>
            <a:ext cx="5644294" cy="85071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E7B9F58-B6E3-481A-B9BF-0C8E91176B7F}"/>
              </a:ext>
            </a:extLst>
          </p:cNvPr>
          <p:cNvSpPr/>
          <p:nvPr/>
        </p:nvSpPr>
        <p:spPr>
          <a:xfrm>
            <a:off x="2804746" y="6333084"/>
            <a:ext cx="1134208" cy="151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47F1E0-C488-3843-2E0C-0BE1DA94480B}"/>
              </a:ext>
            </a:extLst>
          </p:cNvPr>
          <p:cNvSpPr txBox="1"/>
          <p:nvPr/>
        </p:nvSpPr>
        <p:spPr>
          <a:xfrm>
            <a:off x="1198154" y="1168605"/>
            <a:ext cx="6794014" cy="483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500" b="1" dirty="0">
                <a:latin typeface="+mj-ea"/>
                <a:ea typeface="+mj-ea"/>
                <a:sym typeface="Times New Roman"/>
              </a:rPr>
              <a:t>繳交內容：</a:t>
            </a:r>
            <a:endParaRPr lang="en-US" altLang="zh-TW" sz="1500" b="1" dirty="0">
              <a:latin typeface="+mj-ea"/>
              <a:ea typeface="+mj-ea"/>
              <a:sym typeface="Times New Roman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1350" dirty="0">
                <a:latin typeface="+mj-ea"/>
                <a:ea typeface="+mj-ea"/>
                <a:sym typeface="Times New Roman"/>
              </a:rPr>
              <a:t>組合語言設計檔 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(.</a:t>
            </a:r>
            <a:r>
              <a:rPr lang="en-US" altLang="zh-TW" sz="1350" dirty="0" err="1">
                <a:latin typeface="+mj-ea"/>
                <a:ea typeface="+mj-ea"/>
                <a:sym typeface="Times New Roman"/>
              </a:rPr>
              <a:t>asm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檔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)</a:t>
            </a:r>
          </a:p>
          <a:p>
            <a:pPr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1350" dirty="0">
                <a:latin typeface="+mj-ea"/>
                <a:ea typeface="+mj-ea"/>
                <a:sym typeface="Times New Roman"/>
              </a:rPr>
              <a:t>組合語言神經元輸出結果，請用紅框標出 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(screen shot)</a:t>
            </a:r>
          </a:p>
          <a:p>
            <a:pPr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1350" dirty="0">
                <a:latin typeface="+mj-ea"/>
                <a:ea typeface="+mj-ea"/>
                <a:sym typeface="Times New Roman"/>
              </a:rPr>
              <a:t>指令執行次數 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(screen shot)</a:t>
            </a:r>
          </a:p>
          <a:p>
            <a:pPr marL="2143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500" b="1" dirty="0">
                <a:latin typeface="+mj-ea"/>
                <a:ea typeface="+mj-ea"/>
                <a:sym typeface="Times New Roman"/>
              </a:rPr>
              <a:t>上傳格式：</a:t>
            </a:r>
          </a:p>
          <a:p>
            <a:pPr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1350" dirty="0">
                <a:latin typeface="+mj-ea"/>
                <a:ea typeface="+mj-ea"/>
                <a:sym typeface="Times New Roman"/>
              </a:rPr>
              <a:t>將檔案壓縮為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.zip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壓縮檔上傳</a:t>
            </a:r>
            <a:endParaRPr lang="en-US" altLang="zh-TW" sz="1350" dirty="0">
              <a:latin typeface="+mj-ea"/>
              <a:ea typeface="+mj-ea"/>
              <a:sym typeface="Times New Roman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1350" dirty="0">
                <a:latin typeface="+mj-ea"/>
                <a:ea typeface="+mj-ea"/>
                <a:sym typeface="Times New Roman"/>
              </a:rPr>
              <a:t>壓縮檔檔名以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(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學號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_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姓名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_lab2.zip)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為命名</a:t>
            </a:r>
            <a:endParaRPr lang="en-US" altLang="zh-TW" sz="1500" b="1" dirty="0">
              <a:latin typeface="+mj-ea"/>
              <a:ea typeface="+mj-ea"/>
              <a:sym typeface="Times New Roman"/>
            </a:endParaRPr>
          </a:p>
          <a:p>
            <a:pPr marL="2143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500" b="1" dirty="0">
                <a:latin typeface="+mj-ea"/>
                <a:ea typeface="+mj-ea"/>
                <a:sym typeface="Times New Roman"/>
              </a:rPr>
              <a:t>評分標準：</a:t>
            </a:r>
            <a:endParaRPr lang="en-US" altLang="zh-TW" sz="1500" b="1" dirty="0">
              <a:latin typeface="+mj-ea"/>
              <a:ea typeface="+mj-ea"/>
              <a:sym typeface="Times New Roman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1350" dirty="0">
                <a:latin typeface="+mj-ea"/>
                <a:ea typeface="+mj-ea"/>
                <a:sym typeface="Times New Roman"/>
              </a:rPr>
              <a:t>完成課堂練習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(40%)</a:t>
            </a:r>
          </a:p>
          <a:p>
            <a:pPr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1350" dirty="0">
                <a:latin typeface="+mj-ea"/>
                <a:ea typeface="+mj-ea"/>
                <a:sym typeface="Times New Roman"/>
              </a:rPr>
              <a:t>回家作業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(60%)</a:t>
            </a:r>
          </a:p>
          <a:p>
            <a:pPr lvl="3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350" dirty="0">
                <a:latin typeface="+mj-ea"/>
                <a:ea typeface="+mj-ea"/>
                <a:sym typeface="Times New Roman"/>
              </a:rPr>
              <a:t>功能設計正確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(40%)</a:t>
            </a:r>
          </a:p>
          <a:p>
            <a:pPr lvl="3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350" dirty="0">
                <a:latin typeface="+mj-ea"/>
                <a:ea typeface="+mj-ea"/>
                <a:sym typeface="Times New Roman"/>
              </a:rPr>
              <a:t>指令執行次數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(20%)</a:t>
            </a:r>
          </a:p>
          <a:p>
            <a:pPr marL="1743075" lvl="5" indent="-257175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350" dirty="0">
                <a:latin typeface="+mj-ea"/>
                <a:ea typeface="+mj-ea"/>
                <a:sym typeface="Times New Roman"/>
              </a:rPr>
              <a:t>	1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 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~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 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10   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  名 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20% </a:t>
            </a:r>
          </a:p>
          <a:p>
            <a:pPr marL="1743075" lvl="5" indent="-257175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350" dirty="0">
                <a:latin typeface="+mj-ea"/>
                <a:ea typeface="+mj-ea"/>
                <a:sym typeface="Times New Roman"/>
              </a:rPr>
              <a:t>	10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 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~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 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20  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  名 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10%</a:t>
            </a:r>
          </a:p>
          <a:p>
            <a:pPr marL="1743075" lvl="5" indent="-257175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1350" dirty="0">
                <a:latin typeface="+mj-ea"/>
                <a:ea typeface="+mj-ea"/>
                <a:sym typeface="Times New Roman"/>
              </a:rPr>
              <a:t>	21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 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~     </a:t>
            </a:r>
            <a:r>
              <a:rPr lang="zh-TW" altLang="en-US" sz="1350" dirty="0">
                <a:latin typeface="+mj-ea"/>
                <a:ea typeface="+mj-ea"/>
                <a:sym typeface="Times New Roman"/>
              </a:rPr>
              <a:t>  名 </a:t>
            </a:r>
            <a:r>
              <a:rPr lang="en-US" altLang="zh-TW" sz="1350" dirty="0">
                <a:latin typeface="+mj-ea"/>
                <a:ea typeface="+mj-ea"/>
                <a:sym typeface="Times New Roman"/>
              </a:rPr>
              <a:t>0%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C499CC-AE68-4EB4-A7E4-303C58BBCAF3}"/>
              </a:ext>
            </a:extLst>
          </p:cNvPr>
          <p:cNvSpPr txBox="1"/>
          <p:nvPr/>
        </p:nvSpPr>
        <p:spPr>
          <a:xfrm>
            <a:off x="411167" y="7587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Homework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BF4846-A411-40B3-97B9-37FEC85CAEE4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47F1E0-C488-3843-2E0C-0BE1DA94480B}"/>
              </a:ext>
            </a:extLst>
          </p:cNvPr>
          <p:cNvSpPr txBox="1"/>
          <p:nvPr/>
        </p:nvSpPr>
        <p:spPr>
          <a:xfrm>
            <a:off x="1882310" y="1596393"/>
            <a:ext cx="7972145" cy="2542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500" b="1" dirty="0">
                <a:latin typeface="+mj-ea"/>
                <a:ea typeface="+mj-ea"/>
                <a:sym typeface="Times New Roman"/>
              </a:rPr>
              <a:t>繳交期限：</a:t>
            </a:r>
            <a:endParaRPr lang="en-US" altLang="zh-TW" sz="1500" b="1" dirty="0">
              <a:latin typeface="+mj-ea"/>
              <a:ea typeface="+mj-ea"/>
              <a:sym typeface="Times New Roman"/>
            </a:endParaRPr>
          </a:p>
          <a:p>
            <a:pPr marL="342900" lvl="2">
              <a:lnSpc>
                <a:spcPct val="150000"/>
              </a:lnSpc>
            </a:pPr>
            <a:r>
              <a:rPr lang="en-US" altLang="zh-TW" sz="1500" dirty="0">
                <a:latin typeface="+mj-ea"/>
                <a:ea typeface="+mj-ea"/>
                <a:sym typeface="Times New Roman"/>
              </a:rPr>
              <a:t>2023/10/15 23:59</a:t>
            </a:r>
            <a:r>
              <a:rPr lang="zh-TW" altLang="en-US" sz="1500" dirty="0">
                <a:latin typeface="+mj-ea"/>
                <a:ea typeface="+mj-ea"/>
                <a:sym typeface="Times New Roman"/>
              </a:rPr>
              <a:t>前上傳</a:t>
            </a:r>
            <a:r>
              <a:rPr lang="en-US" altLang="zh-TW" sz="1500" dirty="0">
                <a:latin typeface="+mj-ea"/>
                <a:ea typeface="+mj-ea"/>
                <a:sym typeface="Times New Roman"/>
              </a:rPr>
              <a:t>ecourse2</a:t>
            </a:r>
          </a:p>
          <a:p>
            <a:pPr marL="2143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500" b="1" dirty="0">
                <a:latin typeface="+mj-ea"/>
                <a:ea typeface="+mj-ea"/>
                <a:sym typeface="Times New Roman"/>
              </a:rPr>
              <a:t>注意：</a:t>
            </a:r>
            <a:endParaRPr lang="en-US" altLang="zh-TW" sz="1500" b="1" dirty="0">
              <a:latin typeface="+mj-ea"/>
              <a:ea typeface="+mj-ea"/>
              <a:sym typeface="Times New Roman"/>
            </a:endParaRPr>
          </a:p>
          <a:p>
            <a:pPr marL="342900" lvl="2">
              <a:lnSpc>
                <a:spcPct val="150000"/>
              </a:lnSpc>
            </a:pP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+mj-ea"/>
                <a:ea typeface="+mj-ea"/>
              </a:rPr>
              <a:t>遲交、未交者不予計分。</a:t>
            </a:r>
            <a:r>
              <a:rPr lang="en-US" altLang="zh-TW" sz="2400" dirty="0">
                <a:solidFill>
                  <a:srgbClr val="C00000"/>
                </a:solidFill>
                <a:highlight>
                  <a:srgbClr val="FFFF00"/>
                </a:highlight>
                <a:latin typeface="+mj-ea"/>
                <a:ea typeface="+mj-ea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+mj-ea"/>
                <a:ea typeface="+mj-ea"/>
              </a:rPr>
              <a:t>遲交者在期末保有調分機會</a:t>
            </a:r>
            <a:r>
              <a:rPr lang="en-US" altLang="zh-TW" sz="2400" dirty="0">
                <a:solidFill>
                  <a:srgbClr val="C00000"/>
                </a:solidFill>
                <a:highlight>
                  <a:srgbClr val="FFFF00"/>
                </a:highlight>
                <a:latin typeface="+mj-ea"/>
                <a:ea typeface="+mj-ea"/>
              </a:rPr>
              <a:t>)</a:t>
            </a:r>
          </a:p>
          <a:p>
            <a:pPr marL="342900" lvl="2">
              <a:lnSpc>
                <a:spcPct val="150000"/>
              </a:lnSpc>
            </a:pPr>
            <a:endParaRPr lang="zh-TW" altLang="en-US" sz="2400" dirty="0">
              <a:solidFill>
                <a:srgbClr val="C00000"/>
              </a:solidFill>
              <a:highlight>
                <a:srgbClr val="FFFF00"/>
              </a:highlight>
              <a:latin typeface="+mj-ea"/>
              <a:ea typeface="+mj-ea"/>
            </a:endParaRPr>
          </a:p>
          <a:p>
            <a:pPr marL="342900" lvl="2">
              <a:lnSpc>
                <a:spcPct val="150000"/>
              </a:lnSpc>
            </a:pPr>
            <a:endParaRPr lang="en-US" altLang="zh-TW" sz="1500" dirty="0">
              <a:latin typeface="+mj-ea"/>
              <a:ea typeface="+mj-ea"/>
              <a:sym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16B228-7C90-4797-9FA6-73A1039C9063}"/>
              </a:ext>
            </a:extLst>
          </p:cNvPr>
          <p:cNvSpPr txBox="1"/>
          <p:nvPr/>
        </p:nvSpPr>
        <p:spPr>
          <a:xfrm>
            <a:off x="411167" y="7587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Homework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1C35BC-5353-4AA1-8057-F9A85B5B142F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84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C043B-1557-9DC0-D4AB-AFFF44509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711713"/>
            <a:ext cx="6858000" cy="2822972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6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Appendix</a:t>
            </a:r>
            <a:br>
              <a:rPr lang="zh-CN" altLang="en-US" sz="4400" cap="none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47F1E0-C488-3843-2E0C-0BE1DA94480B}"/>
              </a:ext>
            </a:extLst>
          </p:cNvPr>
          <p:cNvSpPr txBox="1"/>
          <p:nvPr/>
        </p:nvSpPr>
        <p:spPr>
          <a:xfrm>
            <a:off x="967910" y="1306767"/>
            <a:ext cx="7972145" cy="2244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ea typeface="+mj-ea"/>
                <a:sym typeface="Times New Roman"/>
              </a:rPr>
              <a:t> Java</a:t>
            </a:r>
            <a:r>
              <a:rPr lang="zh-TW" altLang="en-US" sz="2000" b="1" dirty="0">
                <a:ea typeface="+mj-ea"/>
                <a:sym typeface="Times New Roman"/>
              </a:rPr>
              <a:t>：</a:t>
            </a:r>
            <a:endParaRPr lang="en-US" altLang="zh-TW" sz="2000" b="1" dirty="0">
              <a:ea typeface="+mj-ea"/>
              <a:sym typeface="Times New Roman"/>
            </a:endParaRPr>
          </a:p>
          <a:p>
            <a:pPr marL="342900" lvl="2">
              <a:lnSpc>
                <a:spcPct val="150000"/>
              </a:lnSpc>
            </a:pPr>
            <a:r>
              <a:rPr lang="en-US" altLang="zh-TW" sz="2000" dirty="0">
                <a:ea typeface="+mj-ea"/>
                <a:sym typeface="Times New Roman"/>
              </a:rPr>
              <a:t>	</a:t>
            </a:r>
            <a:r>
              <a:rPr lang="en-US" altLang="zh-TW" sz="2000" dirty="0">
                <a:ea typeface="+mj-ea"/>
                <a:sym typeface="Times New Roman"/>
                <a:hlinkClick r:id="rId3"/>
              </a:rPr>
              <a:t>https://www.java.com/en/download/</a:t>
            </a:r>
            <a:r>
              <a:rPr lang="en-US" altLang="zh-TW" sz="2000" dirty="0">
                <a:ea typeface="+mj-ea"/>
                <a:sym typeface="Times New Roman"/>
              </a:rPr>
              <a:t> </a:t>
            </a:r>
          </a:p>
          <a:p>
            <a:pPr marL="2143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ea typeface="+mj-ea"/>
                <a:sym typeface="Times New Roman"/>
              </a:rPr>
              <a:t> Mars</a:t>
            </a:r>
            <a:r>
              <a:rPr lang="zh-TW" altLang="en-US" sz="2000" b="1" dirty="0">
                <a:ea typeface="+mj-ea"/>
                <a:sym typeface="Times New Roman"/>
              </a:rPr>
              <a:t>：</a:t>
            </a:r>
            <a:endParaRPr lang="en-US" altLang="zh-TW" sz="2000" b="1" dirty="0">
              <a:ea typeface="+mj-ea"/>
              <a:sym typeface="Times New Roman"/>
            </a:endParaRPr>
          </a:p>
          <a:p>
            <a:pPr marL="342900" lvl="2">
              <a:lnSpc>
                <a:spcPct val="150000"/>
              </a:lnSpc>
            </a:pPr>
            <a:r>
              <a:rPr lang="en-US" altLang="zh-TW" sz="2000" dirty="0">
                <a:ea typeface="+mj-ea"/>
                <a:sym typeface="Times New Roman"/>
              </a:rPr>
              <a:t>	</a:t>
            </a:r>
            <a:r>
              <a:rPr lang="en-US" altLang="zh-TW" sz="2000" dirty="0">
                <a:ea typeface="+mj-ea"/>
                <a:sym typeface="Times New Roman"/>
                <a:hlinkClick r:id="rId4"/>
              </a:rPr>
              <a:t>http://courses.missouristate.edu/kenvollmar/mars/</a:t>
            </a:r>
            <a:r>
              <a:rPr lang="en-US" altLang="zh-TW" sz="2000" dirty="0">
                <a:ea typeface="+mj-ea"/>
                <a:sym typeface="Times New Roman"/>
              </a:rPr>
              <a:t> </a:t>
            </a:r>
          </a:p>
          <a:p>
            <a:pPr marL="342900" lvl="2">
              <a:lnSpc>
                <a:spcPct val="150000"/>
              </a:lnSpc>
            </a:pPr>
            <a:endParaRPr lang="en-US" altLang="zh-TW" sz="1500" dirty="0">
              <a:latin typeface="+mj-ea"/>
              <a:ea typeface="+mj-ea"/>
              <a:sym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37720F-66C4-44CA-A2E2-07AD1D0E5034}"/>
              </a:ext>
            </a:extLst>
          </p:cNvPr>
          <p:cNvSpPr txBox="1"/>
          <p:nvPr/>
        </p:nvSpPr>
        <p:spPr>
          <a:xfrm>
            <a:off x="411167" y="7587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+mj-lt"/>
                <a:ea typeface="+mj-ea"/>
              </a:rPr>
              <a:t>環境建置</a:t>
            </a:r>
          </a:p>
          <a:p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1941A2-9EBD-4788-9B33-2055636A1A90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7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596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安裝</a:t>
            </a:r>
            <a:r>
              <a:rPr lang="en-US" altLang="zh-TW" sz="2800" b="1" dirty="0"/>
              <a:t>win10</a:t>
            </a:r>
            <a:r>
              <a:rPr lang="zh-TW" altLang="en-US" sz="2800" b="1" dirty="0"/>
              <a:t> </a:t>
            </a:r>
            <a:r>
              <a:rPr lang="en-US" altLang="zh-TW" sz="2800" b="1" dirty="0" err="1"/>
              <a:t>gcc</a:t>
            </a:r>
            <a:r>
              <a:rPr lang="zh-TW" altLang="en-US" sz="2800" b="1" dirty="0"/>
              <a:t>編譯環境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安裝</a:t>
            </a:r>
            <a:r>
              <a:rPr lang="en-US" altLang="zh-TW" sz="2800" b="1" dirty="0" err="1"/>
              <a:t>mingw</a:t>
            </a:r>
            <a:endParaRPr lang="en-US" altLang="zh-TW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6B66ED-8686-3557-7416-B44DB240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52" y="1497910"/>
            <a:ext cx="5674977" cy="43513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75B007-B257-7CAC-CB12-3155468F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729" y="1584146"/>
            <a:ext cx="5543873" cy="4265086"/>
          </a:xfrm>
          <a:prstGeom prst="rect">
            <a:avLst/>
          </a:prstGeom>
        </p:spPr>
      </p:pic>
      <p:sp>
        <p:nvSpPr>
          <p:cNvPr id="9" name="Google Shape;259;p12">
            <a:extLst>
              <a:ext uri="{FF2B5EF4-FFF2-40B4-BE49-F238E27FC236}">
                <a16:creationId xmlns:a16="http://schemas.microsoft.com/office/drawing/2014/main" id="{9B2ADFC7-C4C9-65AE-5307-FF9E3AC4C2E0}"/>
              </a:ext>
            </a:extLst>
          </p:cNvPr>
          <p:cNvSpPr/>
          <p:nvPr/>
        </p:nvSpPr>
        <p:spPr>
          <a:xfrm>
            <a:off x="3298740" y="5306233"/>
            <a:ext cx="1676400" cy="50400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59;p12">
            <a:extLst>
              <a:ext uri="{FF2B5EF4-FFF2-40B4-BE49-F238E27FC236}">
                <a16:creationId xmlns:a16="http://schemas.microsoft.com/office/drawing/2014/main" id="{5172EA5D-429C-8152-CD46-F5B94C2F39FB}"/>
              </a:ext>
            </a:extLst>
          </p:cNvPr>
          <p:cNvSpPr/>
          <p:nvPr/>
        </p:nvSpPr>
        <p:spPr>
          <a:xfrm>
            <a:off x="9081679" y="5306232"/>
            <a:ext cx="1676400" cy="50400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638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596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安裝</a:t>
            </a:r>
            <a:r>
              <a:rPr lang="en-US" altLang="zh-TW" sz="2800" b="1" dirty="0"/>
              <a:t>win10</a:t>
            </a:r>
            <a:r>
              <a:rPr lang="zh-TW" altLang="en-US" sz="2800" b="1" dirty="0"/>
              <a:t> </a:t>
            </a:r>
            <a:r>
              <a:rPr lang="en-US" altLang="zh-TW" sz="2800" b="1" dirty="0" err="1"/>
              <a:t>gcc</a:t>
            </a:r>
            <a:r>
              <a:rPr lang="zh-TW" altLang="en-US" sz="2800" b="1" dirty="0"/>
              <a:t>編譯環境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安裝</a:t>
            </a:r>
            <a:r>
              <a:rPr lang="en-US" altLang="zh-TW" sz="2800" b="1" dirty="0" err="1"/>
              <a:t>mingw</a:t>
            </a:r>
            <a:endParaRPr lang="en-US" altLang="zh-TW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1E9111-6E64-FDE8-70DF-C058D984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70" y="1086212"/>
            <a:ext cx="10015260" cy="5164118"/>
          </a:xfrm>
          <a:prstGeom prst="rect">
            <a:avLst/>
          </a:prstGeom>
        </p:spPr>
      </p:pic>
      <p:sp>
        <p:nvSpPr>
          <p:cNvPr id="8" name="Google Shape;259;p12">
            <a:extLst>
              <a:ext uri="{FF2B5EF4-FFF2-40B4-BE49-F238E27FC236}">
                <a16:creationId xmlns:a16="http://schemas.microsoft.com/office/drawing/2014/main" id="{E1CD873B-33B9-6A59-9E22-CAE6670A4981}"/>
              </a:ext>
            </a:extLst>
          </p:cNvPr>
          <p:cNvSpPr/>
          <p:nvPr/>
        </p:nvSpPr>
        <p:spPr>
          <a:xfrm>
            <a:off x="4278184" y="1981588"/>
            <a:ext cx="2018443" cy="50400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390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596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安裝</a:t>
            </a:r>
            <a:r>
              <a:rPr lang="en-US" altLang="zh-TW" sz="2800" b="1" dirty="0"/>
              <a:t>win10</a:t>
            </a:r>
            <a:r>
              <a:rPr lang="zh-TW" altLang="en-US" sz="2800" b="1" dirty="0"/>
              <a:t> </a:t>
            </a:r>
            <a:r>
              <a:rPr lang="en-US" altLang="zh-TW" sz="2800" b="1" dirty="0" err="1"/>
              <a:t>gcc</a:t>
            </a:r>
            <a:r>
              <a:rPr lang="zh-TW" altLang="en-US" sz="2800" b="1" dirty="0"/>
              <a:t>編譯環境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安裝</a:t>
            </a:r>
            <a:r>
              <a:rPr lang="en-US" altLang="zh-TW" sz="2800" b="1" dirty="0" err="1"/>
              <a:t>mingw</a:t>
            </a:r>
            <a:endParaRPr lang="en-US" altLang="zh-TW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FF8AEE-B5EC-1EF9-B66C-7EB436F3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24" y="1551272"/>
            <a:ext cx="4572638" cy="30103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A596CF7-AFAF-8689-0A36-9F8D94B8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817" y="1336249"/>
            <a:ext cx="6726275" cy="4460489"/>
          </a:xfrm>
          <a:prstGeom prst="rect">
            <a:avLst/>
          </a:prstGeom>
        </p:spPr>
      </p:pic>
      <p:sp>
        <p:nvSpPr>
          <p:cNvPr id="9" name="Google Shape;259;p12">
            <a:extLst>
              <a:ext uri="{FF2B5EF4-FFF2-40B4-BE49-F238E27FC236}">
                <a16:creationId xmlns:a16="http://schemas.microsoft.com/office/drawing/2014/main" id="{FBD4F894-9288-357B-E270-AEEDCB7CAC23}"/>
              </a:ext>
            </a:extLst>
          </p:cNvPr>
          <p:cNvSpPr/>
          <p:nvPr/>
        </p:nvSpPr>
        <p:spPr>
          <a:xfrm>
            <a:off x="334769" y="2552423"/>
            <a:ext cx="2863395" cy="50400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59;p12">
            <a:extLst>
              <a:ext uri="{FF2B5EF4-FFF2-40B4-BE49-F238E27FC236}">
                <a16:creationId xmlns:a16="http://schemas.microsoft.com/office/drawing/2014/main" id="{C2C04964-E10A-8C74-A4DF-BE18EDEDD15D}"/>
              </a:ext>
            </a:extLst>
          </p:cNvPr>
          <p:cNvSpPr/>
          <p:nvPr/>
        </p:nvSpPr>
        <p:spPr>
          <a:xfrm>
            <a:off x="8448623" y="1875238"/>
            <a:ext cx="1676400" cy="50400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09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實驗目的</a:t>
            </a:r>
            <a:endParaRPr lang="en-US" altLang="zh-TW" sz="2800" b="1" dirty="0"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411167" y="1363761"/>
            <a:ext cx="118626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ym typeface="Times New Roman"/>
              </a:rPr>
              <a:t>熟悉</a:t>
            </a:r>
            <a:r>
              <a:rPr lang="en-US" altLang="zh-TW" b="1" dirty="0">
                <a:sym typeface="Times New Roman"/>
              </a:rPr>
              <a:t>Mars IDE</a:t>
            </a:r>
            <a:r>
              <a:rPr lang="zh-TW" altLang="en-US" b="1" dirty="0">
                <a:sym typeface="Times New Roman"/>
              </a:rPr>
              <a:t>，並利用</a:t>
            </a:r>
            <a:r>
              <a:rPr lang="en-US" altLang="zh-TW" b="1" dirty="0">
                <a:sym typeface="Times New Roman"/>
              </a:rPr>
              <a:t>MIPS</a:t>
            </a:r>
            <a:r>
              <a:rPr lang="zh-TW" altLang="en-US" b="1" dirty="0">
                <a:sym typeface="Times New Roman"/>
              </a:rPr>
              <a:t>組合語言撰寫出簡單遞迴小程式</a:t>
            </a: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ym typeface="Times New Roman"/>
              </a:rPr>
              <a:t>觀察程式執行時，暫存器之數值變化</a:t>
            </a:r>
          </a:p>
          <a:p>
            <a:pPr marL="1714500" lvl="3" indent="-342900">
              <a:spcBef>
                <a:spcPts val="1200"/>
              </a:spcBef>
              <a:buSzPct val="100000"/>
              <a:buFont typeface="+mj-lt"/>
              <a:buAutoNum type="arabicParenR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032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6357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安裝</a:t>
            </a:r>
            <a:r>
              <a:rPr lang="en-US" altLang="zh-TW" sz="2800" b="1" dirty="0"/>
              <a:t>win10</a:t>
            </a:r>
            <a:r>
              <a:rPr lang="zh-TW" altLang="en-US" sz="2800" b="1" dirty="0"/>
              <a:t> </a:t>
            </a:r>
            <a:r>
              <a:rPr lang="en-US" altLang="zh-TW" sz="2800" b="1" dirty="0" err="1"/>
              <a:t>gcc</a:t>
            </a:r>
            <a:r>
              <a:rPr lang="zh-TW" altLang="en-US" sz="2800" b="1" dirty="0"/>
              <a:t>編譯環境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環境變數設定</a:t>
            </a:r>
            <a:endParaRPr lang="en-US" altLang="zh-TW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C8C97A-7DB4-7050-8A05-7AE72597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76" y="1836928"/>
            <a:ext cx="1127449" cy="93059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848C77A-6C93-E9AE-DCA7-134CA1FF7297}"/>
              </a:ext>
            </a:extLst>
          </p:cNvPr>
          <p:cNvSpPr txBox="1"/>
          <p:nvPr/>
        </p:nvSpPr>
        <p:spPr>
          <a:xfrm>
            <a:off x="6934054" y="1386144"/>
            <a:ext cx="4373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zh-TW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zh-TW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點擊 進階系統設定</a:t>
            </a:r>
            <a:endParaRPr lang="en-US" altLang="zh-TW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D4862DA-BECC-583C-3345-C31D0F505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99" r="88500" b="46087"/>
          <a:stretch/>
        </p:blipFill>
        <p:spPr>
          <a:xfrm>
            <a:off x="1015576" y="3581153"/>
            <a:ext cx="4274054" cy="180327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2F49718-51D7-CD15-698E-5AA4E3F88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41" y="2040307"/>
            <a:ext cx="3013332" cy="46090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59E2DA-732A-B378-5EE3-3A2BC42F6E84}"/>
              </a:ext>
            </a:extLst>
          </p:cNvPr>
          <p:cNvSpPr txBox="1"/>
          <p:nvPr/>
        </p:nvSpPr>
        <p:spPr>
          <a:xfrm>
            <a:off x="630145" y="1381899"/>
            <a:ext cx="60940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對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zh-TW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點右鍵</a:t>
            </a:r>
            <a:endParaRPr lang="en-US" altLang="zh-TW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zh-TW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zh-TW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zh-TW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選取 系統</a:t>
            </a:r>
          </a:p>
        </p:txBody>
      </p:sp>
    </p:spTree>
    <p:extLst>
      <p:ext uri="{BB962C8B-B14F-4D97-AF65-F5344CB8AC3E}">
        <p14:creationId xmlns:p14="http://schemas.microsoft.com/office/powerpoint/2010/main" val="347264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6357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安裝</a:t>
            </a:r>
            <a:r>
              <a:rPr lang="en-US" altLang="zh-TW" sz="2800" b="1" dirty="0"/>
              <a:t>win10</a:t>
            </a:r>
            <a:r>
              <a:rPr lang="zh-TW" altLang="en-US" sz="2800" b="1" dirty="0"/>
              <a:t> </a:t>
            </a:r>
            <a:r>
              <a:rPr lang="en-US" altLang="zh-TW" sz="2800" b="1" dirty="0" err="1"/>
              <a:t>gcc</a:t>
            </a:r>
            <a:r>
              <a:rPr lang="zh-TW" altLang="en-US" sz="2800" b="1" dirty="0"/>
              <a:t>編譯環境 </a:t>
            </a:r>
            <a:r>
              <a:rPr lang="en-US" altLang="zh-TW" sz="2800" b="1" dirty="0"/>
              <a:t>–</a:t>
            </a:r>
            <a:r>
              <a:rPr lang="zh-TW" altLang="en-US" sz="2800" b="1" dirty="0"/>
              <a:t> 環境變數設定</a:t>
            </a:r>
            <a:endParaRPr lang="en-US" altLang="zh-TW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Google Shape;327;p24">
            <a:extLst>
              <a:ext uri="{FF2B5EF4-FFF2-40B4-BE49-F238E27FC236}">
                <a16:creationId xmlns:a16="http://schemas.microsoft.com/office/drawing/2014/main" id="{5694AABB-6C2D-0C47-84CC-4A3FD79E5791}"/>
              </a:ext>
            </a:extLst>
          </p:cNvPr>
          <p:cNvSpPr/>
          <p:nvPr/>
        </p:nvSpPr>
        <p:spPr>
          <a:xfrm>
            <a:off x="809618" y="1189260"/>
            <a:ext cx="9802526" cy="532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4.	點擊環境變數</a:t>
            </a:r>
            <a:endParaRPr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5.	</a:t>
            </a: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點擊path並按下編輯</a:t>
            </a:r>
            <a:endParaRPr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6.	</a:t>
            </a: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新增並輸入bin資料夾路徑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，</a:t>
            </a:r>
          </a:p>
          <a:p>
            <a:pPr>
              <a:buClr>
                <a:schemeClr val="dk1"/>
              </a:buClr>
              <a:buSzPts val="2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按下確定</a:t>
            </a:r>
            <a:r>
              <a:rPr lang="zh-TW" alt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。</a:t>
            </a:r>
            <a:endParaRPr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C:\MinGW\bin</a:t>
            </a:r>
            <a:endParaRPr sz="2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grpSp>
        <p:nvGrpSpPr>
          <p:cNvPr id="8" name="Google Shape;328;p24">
            <a:extLst>
              <a:ext uri="{FF2B5EF4-FFF2-40B4-BE49-F238E27FC236}">
                <a16:creationId xmlns:a16="http://schemas.microsoft.com/office/drawing/2014/main" id="{89603E90-E306-9793-2D60-C612DBDBB709}"/>
              </a:ext>
            </a:extLst>
          </p:cNvPr>
          <p:cNvGrpSpPr/>
          <p:nvPr/>
        </p:nvGrpSpPr>
        <p:grpSpPr>
          <a:xfrm>
            <a:off x="994404" y="1681193"/>
            <a:ext cx="3354280" cy="1023456"/>
            <a:chOff x="1413164" y="2353145"/>
            <a:chExt cx="4409933" cy="1373932"/>
          </a:xfrm>
        </p:grpSpPr>
        <p:pic>
          <p:nvPicPr>
            <p:cNvPr id="9" name="Google Shape;329;p24">
              <a:extLst>
                <a:ext uri="{FF2B5EF4-FFF2-40B4-BE49-F238E27FC236}">
                  <a16:creationId xmlns:a16="http://schemas.microsoft.com/office/drawing/2014/main" id="{06D926DD-7A98-949E-6806-8DDA65743E0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385" t="60080" r="3929" b="12181"/>
            <a:stretch/>
          </p:blipFill>
          <p:spPr>
            <a:xfrm>
              <a:off x="1413164" y="2353145"/>
              <a:ext cx="4301836" cy="13739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330;p24">
              <a:extLst>
                <a:ext uri="{FF2B5EF4-FFF2-40B4-BE49-F238E27FC236}">
                  <a16:creationId xmlns:a16="http://schemas.microsoft.com/office/drawing/2014/main" id="{D1969843-663F-D8E1-C2A7-15897DFA7160}"/>
                </a:ext>
              </a:extLst>
            </p:cNvPr>
            <p:cNvSpPr/>
            <p:nvPr/>
          </p:nvSpPr>
          <p:spPr>
            <a:xfrm>
              <a:off x="4066216" y="3360273"/>
              <a:ext cx="1756881" cy="28767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oogle Shape;331;p24">
            <a:extLst>
              <a:ext uri="{FF2B5EF4-FFF2-40B4-BE49-F238E27FC236}">
                <a16:creationId xmlns:a16="http://schemas.microsoft.com/office/drawing/2014/main" id="{E2CA02BB-F7BB-CF25-E144-E3E550995143}"/>
              </a:ext>
            </a:extLst>
          </p:cNvPr>
          <p:cNvGrpSpPr/>
          <p:nvPr/>
        </p:nvGrpSpPr>
        <p:grpSpPr>
          <a:xfrm>
            <a:off x="1025731" y="3394693"/>
            <a:ext cx="3746168" cy="1444676"/>
            <a:chOff x="6404966" y="3057403"/>
            <a:chExt cx="4524375" cy="1800225"/>
          </a:xfrm>
        </p:grpSpPr>
        <p:pic>
          <p:nvPicPr>
            <p:cNvPr id="12" name="Google Shape;332;p24">
              <a:extLst>
                <a:ext uri="{FF2B5EF4-FFF2-40B4-BE49-F238E27FC236}">
                  <a16:creationId xmlns:a16="http://schemas.microsoft.com/office/drawing/2014/main" id="{F4A2D8BF-927D-E13B-6F68-EB0F9870946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04966" y="3057403"/>
              <a:ext cx="4524375" cy="180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333;p24">
              <a:extLst>
                <a:ext uri="{FF2B5EF4-FFF2-40B4-BE49-F238E27FC236}">
                  <a16:creationId xmlns:a16="http://schemas.microsoft.com/office/drawing/2014/main" id="{A29723CF-1A20-F2F5-BA7D-1836B2A5D16D}"/>
                </a:ext>
              </a:extLst>
            </p:cNvPr>
            <p:cNvSpPr/>
            <p:nvPr/>
          </p:nvSpPr>
          <p:spPr>
            <a:xfrm>
              <a:off x="6544653" y="3858807"/>
              <a:ext cx="3616444" cy="28767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34;p24">
              <a:extLst>
                <a:ext uri="{FF2B5EF4-FFF2-40B4-BE49-F238E27FC236}">
                  <a16:creationId xmlns:a16="http://schemas.microsoft.com/office/drawing/2014/main" id="{A0CA2D9F-64AB-9177-69D6-50DFB28FE223}"/>
                </a:ext>
              </a:extLst>
            </p:cNvPr>
            <p:cNvSpPr/>
            <p:nvPr/>
          </p:nvSpPr>
          <p:spPr>
            <a:xfrm>
              <a:off x="8478981" y="4452043"/>
              <a:ext cx="993755" cy="28767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A8D274C-7465-DB77-3E2D-615EB8550407}"/>
              </a:ext>
            </a:extLst>
          </p:cNvPr>
          <p:cNvGrpSpPr/>
          <p:nvPr/>
        </p:nvGrpSpPr>
        <p:grpSpPr>
          <a:xfrm>
            <a:off x="5853073" y="960729"/>
            <a:ext cx="6183819" cy="5781555"/>
            <a:chOff x="5821746" y="959759"/>
            <a:chExt cx="6183819" cy="578155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4330113-4BE8-6D24-1C7D-B66290A91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1746" y="959759"/>
              <a:ext cx="6183819" cy="5781555"/>
            </a:xfrm>
            <a:prstGeom prst="rect">
              <a:avLst/>
            </a:prstGeom>
          </p:spPr>
        </p:pic>
        <p:sp>
          <p:nvSpPr>
            <p:cNvPr id="17" name="Google Shape;333;p24">
              <a:extLst>
                <a:ext uri="{FF2B5EF4-FFF2-40B4-BE49-F238E27FC236}">
                  <a16:creationId xmlns:a16="http://schemas.microsoft.com/office/drawing/2014/main" id="{308E87D7-58DB-C815-1C33-0816675D7B42}"/>
                </a:ext>
              </a:extLst>
            </p:cNvPr>
            <p:cNvSpPr/>
            <p:nvPr/>
          </p:nvSpPr>
          <p:spPr>
            <a:xfrm>
              <a:off x="6326033" y="4317642"/>
              <a:ext cx="4091181" cy="23086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33;p24">
              <a:extLst>
                <a:ext uri="{FF2B5EF4-FFF2-40B4-BE49-F238E27FC236}">
                  <a16:creationId xmlns:a16="http://schemas.microsoft.com/office/drawing/2014/main" id="{C8FAFA57-AA7F-69F9-16B6-D89D8026E855}"/>
                </a:ext>
              </a:extLst>
            </p:cNvPr>
            <p:cNvSpPr/>
            <p:nvPr/>
          </p:nvSpPr>
          <p:spPr>
            <a:xfrm>
              <a:off x="9573087" y="5896882"/>
              <a:ext cx="925151" cy="23086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36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824406" y="1414673"/>
            <a:ext cx="7387609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MIPS overview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+mj-lt"/>
                <a:sym typeface="Times New Roman"/>
              </a:rPr>
              <a:t>Register definition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+mj-lt"/>
                <a:sym typeface="Times New Roman"/>
              </a:rPr>
              <a:t>Instruction format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+mj-lt"/>
                <a:sym typeface="Times New Roman"/>
              </a:rPr>
              <a:t>Basic instructions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Mars IDE usage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Useful system call (MARS)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Example &amp; Exercise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416768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zh-TW" altLang="en-US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D82254-FFFD-4F69-85AB-A846B866974F}"/>
              </a:ext>
            </a:extLst>
          </p:cNvPr>
          <p:cNvSpPr txBox="1"/>
          <p:nvPr/>
        </p:nvSpPr>
        <p:spPr>
          <a:xfrm>
            <a:off x="824406" y="1414673"/>
            <a:ext cx="7387609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MIPS overview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+mj-lt"/>
                <a:sym typeface="Times New Roman"/>
              </a:rPr>
              <a:t>Register definition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+mj-lt"/>
                <a:sym typeface="Times New Roman"/>
              </a:rPr>
              <a:t>Instruction format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+mj-lt"/>
                <a:sym typeface="Times New Roman"/>
              </a:rPr>
              <a:t>Basic instructions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Mars IDE usage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Useful system call (MARS)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Example &amp; Exercise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8261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5740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</a:rPr>
              <a:t>MIPS overview – Register definition</a:t>
            </a:r>
          </a:p>
          <a:p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3683229-571F-4159-AF34-C38F80A83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21660"/>
              </p:ext>
            </p:extLst>
          </p:nvPr>
        </p:nvGraphicFramePr>
        <p:xfrm>
          <a:off x="2134118" y="1649736"/>
          <a:ext cx="7923768" cy="4472466"/>
        </p:xfrm>
        <a:graphic>
          <a:graphicData uri="http://schemas.openxmlformats.org/drawingml/2006/table">
            <a:tbl>
              <a:tblPr/>
              <a:tblGrid>
                <a:gridCol w="632082">
                  <a:extLst>
                    <a:ext uri="{9D8B030D-6E8A-4147-A177-3AD203B41FA5}">
                      <a16:colId xmlns:a16="http://schemas.microsoft.com/office/drawing/2014/main" val="1821917651"/>
                    </a:ext>
                  </a:extLst>
                </a:gridCol>
                <a:gridCol w="1367026">
                  <a:extLst>
                    <a:ext uri="{9D8B030D-6E8A-4147-A177-3AD203B41FA5}">
                      <a16:colId xmlns:a16="http://schemas.microsoft.com/office/drawing/2014/main" val="1677659996"/>
                    </a:ext>
                  </a:extLst>
                </a:gridCol>
                <a:gridCol w="1087211">
                  <a:extLst>
                    <a:ext uri="{9D8B030D-6E8A-4147-A177-3AD203B41FA5}">
                      <a16:colId xmlns:a16="http://schemas.microsoft.com/office/drawing/2014/main" val="2406454640"/>
                    </a:ext>
                  </a:extLst>
                </a:gridCol>
                <a:gridCol w="961617">
                  <a:extLst>
                    <a:ext uri="{9D8B030D-6E8A-4147-A177-3AD203B41FA5}">
                      <a16:colId xmlns:a16="http://schemas.microsoft.com/office/drawing/2014/main" val="1568519784"/>
                    </a:ext>
                  </a:extLst>
                </a:gridCol>
                <a:gridCol w="3875832">
                  <a:extLst>
                    <a:ext uri="{9D8B030D-6E8A-4147-A177-3AD203B41FA5}">
                      <a16:colId xmlns:a16="http://schemas.microsoft.com/office/drawing/2014/main" val="1577924754"/>
                    </a:ext>
                  </a:extLst>
                </a:gridCol>
              </a:tblGrid>
              <a:tr h="344845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89182"/>
                  </a:ext>
                </a:extLst>
              </a:tr>
              <a:tr h="272457">
                <a:tc rowSpan="1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GPR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Assembler related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$at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Reserved for assembler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766779"/>
                  </a:ext>
                </a:extLst>
              </a:tr>
              <a:tr h="4896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related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$k0, $k1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$26, $27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Reserved for interrupt the trap handlers (OS)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51630"/>
                  </a:ext>
                </a:extLst>
              </a:tr>
              <a:tr h="489619"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 call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$v0, $v1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$2, $3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Registers used for function calls and return values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13010"/>
                  </a:ext>
                </a:extLst>
              </a:tr>
              <a:tr h="489619"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$a0, ..., $a3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$4, ..., $7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four arguments to functions. EX: 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add(int </a:t>
                      </a:r>
                      <a:r>
                        <a:rPr lang="en-US" altLang="zh-TW" sz="1400" b="0" i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zh-TW" sz="1400" b="0" i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38875"/>
                  </a:ext>
                </a:extLst>
              </a:tr>
              <a:tr h="2724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$ra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$31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address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74762"/>
                  </a:ext>
                </a:extLst>
              </a:tr>
              <a:tr h="2724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Variables/constant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$s0, ..., $s7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$16, ..., $23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Saved registers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79261"/>
                  </a:ext>
                </a:extLst>
              </a:tr>
              <a:tr h="272457"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$t0, ..., $t7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$8, ..., $15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Temporary registers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13397"/>
                  </a:ext>
                </a:extLst>
              </a:tr>
              <a:tr h="272457"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$t8, $t9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$24, $25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temporary registers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95215"/>
                  </a:ext>
                </a:extLst>
              </a:tr>
              <a:tr h="272457"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$zero, $r0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Always zero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77160"/>
                  </a:ext>
                </a:extLst>
              </a:tr>
              <a:tr h="272457"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</a:t>
                      </a:r>
                      <a:r>
                        <a:rPr lang="en-US" altLang="zh-TW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mangement</a:t>
                      </a:r>
                      <a:endParaRPr lang="en-US" altLang="zh-TW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$28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pointer (static data)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89834"/>
                  </a:ext>
                </a:extLst>
              </a:tr>
              <a:tr h="272457"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$29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pointer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4205"/>
                  </a:ext>
                </a:extLst>
              </a:tr>
              <a:tr h="272457"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zh-TW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69850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pointer</a:t>
                      </a:r>
                    </a:p>
                  </a:txBody>
                  <a:tcPr marL="52388" marR="52388" marT="26194" marB="26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7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14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5740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</a:rPr>
              <a:t>MIPS overview – Instruction format</a:t>
            </a:r>
          </a:p>
          <a:p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90D24B-8A1B-4EF1-BD92-6877DF7CC7CE}"/>
              </a:ext>
            </a:extLst>
          </p:cNvPr>
          <p:cNvSpPr txBox="1"/>
          <p:nvPr/>
        </p:nvSpPr>
        <p:spPr>
          <a:xfrm>
            <a:off x="1047040" y="1306767"/>
            <a:ext cx="8439105" cy="489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+mj-ea"/>
                <a:sym typeface="Times New Roman"/>
              </a:rPr>
              <a:t>指令格式</a:t>
            </a:r>
            <a:r>
              <a:rPr lang="en-US" altLang="zh-TW" b="1" dirty="0">
                <a:latin typeface="+mj-ea"/>
                <a:sym typeface="Times New Roman"/>
              </a:rPr>
              <a:t>:</a:t>
            </a:r>
          </a:p>
          <a:p>
            <a:pPr marL="600075" lvl="1" indent="-257175">
              <a:lnSpc>
                <a:spcPct val="150000"/>
              </a:lnSpc>
              <a:buFont typeface="+mj-lt"/>
              <a:buAutoNum type="alphaUcPeriod"/>
            </a:pPr>
            <a:r>
              <a:rPr lang="en-US" altLang="zh-TW" sz="16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R type:</a:t>
            </a:r>
          </a:p>
          <a:p>
            <a:pPr marL="942975" lvl="2" indent="-257175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用途：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算術運算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和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邏輯操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作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Times New Roman"/>
            </a:endParaRPr>
          </a:p>
          <a:p>
            <a:pPr marL="942975" lvl="2" indent="-257175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指令：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add, sub, and, </a:t>
            </a:r>
            <a:r>
              <a:rPr lang="en-US" altLang="zh-TW" sz="1600" dirty="0" err="1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srl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, </a:t>
            </a:r>
            <a:r>
              <a:rPr lang="en-US" altLang="zh-TW" sz="1600" dirty="0" err="1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sll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…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1600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Times New Roman"/>
            </a:endParaRPr>
          </a:p>
          <a:p>
            <a:pPr marL="600075" lvl="1" indent="-257175">
              <a:lnSpc>
                <a:spcPct val="150000"/>
              </a:lnSpc>
              <a:buFont typeface="+mj-lt"/>
              <a:buAutoNum type="alphaUcPeriod"/>
            </a:pPr>
            <a:endParaRPr lang="en-US" altLang="zh-TW" sz="1600" b="1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Times New Roman"/>
            </a:endParaRPr>
          </a:p>
          <a:p>
            <a:pPr marL="600075" lvl="1" indent="-257175">
              <a:lnSpc>
                <a:spcPct val="150000"/>
              </a:lnSpc>
              <a:buFont typeface="+mj-lt"/>
              <a:buAutoNum type="alphaUcPeriod"/>
            </a:pPr>
            <a:r>
              <a:rPr lang="en-US" altLang="zh-TW" sz="16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I type:</a:t>
            </a:r>
          </a:p>
          <a:p>
            <a:pPr marL="942975" lvl="2" indent="-257175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用途：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Load/Store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、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branch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、立即值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操作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Times New Roman"/>
            </a:endParaRPr>
          </a:p>
          <a:p>
            <a:pPr marL="942975" lvl="2" indent="-257175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指令：</a:t>
            </a:r>
            <a:r>
              <a:rPr lang="en-US" altLang="zh-TW" sz="1600" dirty="0" err="1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lw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, </a:t>
            </a:r>
            <a:r>
              <a:rPr lang="en-US" altLang="zh-TW" sz="1600" dirty="0" err="1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sw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, </a:t>
            </a:r>
            <a:r>
              <a:rPr lang="en-US" altLang="zh-TW" sz="1600" dirty="0" err="1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beq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, </a:t>
            </a:r>
            <a:r>
              <a:rPr lang="en-US" altLang="zh-TW" sz="1600" dirty="0" err="1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bne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, </a:t>
            </a:r>
            <a:r>
              <a:rPr lang="en-US" altLang="zh-TW" sz="1600" dirty="0" err="1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addi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…</a:t>
            </a:r>
          </a:p>
          <a:p>
            <a:pPr marL="600075" lvl="1" indent="-257175">
              <a:lnSpc>
                <a:spcPct val="150000"/>
              </a:lnSpc>
              <a:buFont typeface="+mj-lt"/>
              <a:buAutoNum type="alphaUcPeriod"/>
            </a:pPr>
            <a:endParaRPr lang="en-US" altLang="zh-TW" sz="1600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Times New Roman"/>
            </a:endParaRPr>
          </a:p>
          <a:p>
            <a:pPr marL="600075" lvl="1" indent="-257175">
              <a:lnSpc>
                <a:spcPct val="150000"/>
              </a:lnSpc>
              <a:buFont typeface="+mj-lt"/>
              <a:buAutoNum type="alphaUcPeriod"/>
            </a:pPr>
            <a:r>
              <a:rPr lang="en-US" altLang="zh-TW" sz="16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J type:</a:t>
            </a:r>
          </a:p>
          <a:p>
            <a:pPr marL="942975" lvl="2" indent="-257175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用途：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跳轉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操作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Times New Roman"/>
            </a:endParaRPr>
          </a:p>
          <a:p>
            <a:pPr marL="942975" lvl="2" indent="-257175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指令：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j, </a:t>
            </a:r>
            <a:r>
              <a:rPr lang="en-US" altLang="zh-TW" sz="1600" dirty="0" err="1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jal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Times New Roman"/>
              </a:rPr>
              <a:t>…</a:t>
            </a:r>
            <a:endParaRPr lang="en-US" altLang="zh-TW" sz="1600" b="1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Times New Roman"/>
            </a:endParaRPr>
          </a:p>
          <a:p>
            <a:pPr marL="600075" lvl="1" indent="-257175">
              <a:lnSpc>
                <a:spcPct val="150000"/>
              </a:lnSpc>
              <a:buFont typeface="+mj-lt"/>
              <a:buAutoNum type="alphaUcPeriod"/>
            </a:pPr>
            <a:endParaRPr lang="en-US" altLang="zh-TW" sz="1600" b="1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Times New Roman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371DEEE-BF2F-4EAB-BE73-EA8D1BF5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17" y="5114361"/>
            <a:ext cx="4229100" cy="3714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D589A09-35B3-4BE1-8FC1-2944FF99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717" y="3765447"/>
            <a:ext cx="4229100" cy="3714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8B93BCC-E3D5-44B4-BFD8-0E5C78748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717" y="2299929"/>
            <a:ext cx="4229100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7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5740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</a:rPr>
              <a:t>MIPS overview – Basic instructions </a:t>
            </a:r>
          </a:p>
          <a:p>
            <a:endParaRPr lang="en-US" altLang="zh-TW" sz="2800" b="1" dirty="0">
              <a:latin typeface="+mj-lt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6BB3AD1-D62E-4F30-9B91-33096514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72534"/>
              </p:ext>
            </p:extLst>
          </p:nvPr>
        </p:nvGraphicFramePr>
        <p:xfrm>
          <a:off x="2755491" y="1628734"/>
          <a:ext cx="6681019" cy="421198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70099">
                  <a:extLst>
                    <a:ext uri="{9D8B030D-6E8A-4147-A177-3AD203B41FA5}">
                      <a16:colId xmlns:a16="http://schemas.microsoft.com/office/drawing/2014/main" val="237553251"/>
                    </a:ext>
                  </a:extLst>
                </a:gridCol>
                <a:gridCol w="804542">
                  <a:extLst>
                    <a:ext uri="{9D8B030D-6E8A-4147-A177-3AD203B41FA5}">
                      <a16:colId xmlns:a16="http://schemas.microsoft.com/office/drawing/2014/main" val="4056133419"/>
                    </a:ext>
                  </a:extLst>
                </a:gridCol>
                <a:gridCol w="1765229">
                  <a:extLst>
                    <a:ext uri="{9D8B030D-6E8A-4147-A177-3AD203B41FA5}">
                      <a16:colId xmlns:a16="http://schemas.microsoft.com/office/drawing/2014/main" val="2139893152"/>
                    </a:ext>
                  </a:extLst>
                </a:gridCol>
                <a:gridCol w="2741149">
                  <a:extLst>
                    <a:ext uri="{9D8B030D-6E8A-4147-A177-3AD203B41FA5}">
                      <a16:colId xmlns:a16="http://schemas.microsoft.com/office/drawing/2014/main" val="3791524672"/>
                    </a:ext>
                  </a:extLst>
                </a:gridCol>
              </a:tblGrid>
              <a:tr h="247764">
                <a:tc>
                  <a:txBody>
                    <a:bodyPr/>
                    <a:lstStyle/>
                    <a:p>
                      <a:pPr marL="0" marR="8001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Mnemonic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3302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Syntax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620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Operation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571142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80010" algn="ctr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85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045" algn="l">
                        <a:lnSpc>
                          <a:spcPts val="138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offset($s)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4295" algn="ctr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$t=MEM[$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s+offset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756652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400"/>
                        </a:lnSpc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algn="l">
                        <a:lnSpc>
                          <a:spcPts val="14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$t,</a:t>
                      </a:r>
                      <a:r>
                        <a:rPr lang="en-US" sz="14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offset($s)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556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MEM[$s+offset]</a:t>
                      </a:r>
                      <a:r>
                        <a:rPr lang="en-US" sz="1400" spc="-3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=$t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88744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4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algn="l">
                        <a:lnSpc>
                          <a:spcPts val="14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$d,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$s,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683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=$s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775747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ADDU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90"/>
                        </a:lnSpc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addu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algn="l">
                        <a:lnSpc>
                          <a:spcPts val="139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$d,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$s,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6835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=$s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339568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8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algn="l">
                        <a:lnSpc>
                          <a:spcPts val="1385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$d,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$s,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5565" algn="ctr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=$s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49930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SUBU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400"/>
                        </a:lnSpc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subu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algn="l">
                        <a:lnSpc>
                          <a:spcPts val="14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556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=$s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478606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4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algn="l">
                        <a:lnSpc>
                          <a:spcPts val="14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74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=$s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065236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4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algn="l">
                        <a:lnSpc>
                          <a:spcPts val="14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556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=$s</a:t>
                      </a:r>
                      <a:r>
                        <a:rPr lang="en-US" sz="1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733970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85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algn="l">
                        <a:lnSpc>
                          <a:spcPts val="138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8105" algn="ctr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=$s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42003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874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4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680" algn="l">
                        <a:lnSpc>
                          <a:spcPts val="14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$d,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$s,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366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~($s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$t)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60476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SLL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9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sll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4775" algn="l">
                        <a:lnSpc>
                          <a:spcPts val="139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$d,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$t,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7470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</a:t>
                      </a:r>
                      <a:r>
                        <a:rPr lang="en-US" sz="1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=$s</a:t>
                      </a:r>
                      <a:r>
                        <a:rPr lang="en-US" sz="1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  <a:r>
                        <a:rPr lang="en-US" sz="1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57908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SRL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4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srl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4775" algn="l">
                        <a:lnSpc>
                          <a:spcPts val="14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$d,</a:t>
                      </a: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$t,</a:t>
                      </a:r>
                      <a:r>
                        <a:rPr lang="en-US" sz="1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74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</a:t>
                      </a:r>
                      <a:r>
                        <a:rPr lang="en-US" sz="1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=$s</a:t>
                      </a:r>
                      <a:r>
                        <a:rPr lang="en-US" sz="1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  <a:r>
                        <a:rPr lang="en-US" sz="1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11683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SRA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85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sra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4775" algn="l">
                        <a:lnSpc>
                          <a:spcPts val="1385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$d,</a:t>
                      </a: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$t,</a:t>
                      </a:r>
                      <a:r>
                        <a:rPr lang="en-US" sz="1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7470" algn="ctr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=$s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064369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4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algn="l">
                        <a:lnSpc>
                          <a:spcPts val="14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$s,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$t,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offset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429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$s==$t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advance_pc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938211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BNE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85"/>
                        </a:lnSpc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bne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algn="l">
                        <a:lnSpc>
                          <a:spcPts val="138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$s,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$t,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offset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3025" algn="ctr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$s!=$t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advance_pc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706318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6985" algn="ctr">
                        <a:lnSpc>
                          <a:spcPts val="139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9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045" algn="l">
                        <a:lnSpc>
                          <a:spcPts val="139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74930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pc=pc&amp;(000000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target)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19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49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0F5FD0-63A3-C691-DB1B-71E0DDBF2907}"/>
              </a:ext>
            </a:extLst>
          </p:cNvPr>
          <p:cNvSpPr txBox="1"/>
          <p:nvPr/>
        </p:nvSpPr>
        <p:spPr>
          <a:xfrm>
            <a:off x="411167" y="7587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+mj-lt"/>
                <a:ea typeface="+mj-ea"/>
              </a:rPr>
              <a:t>Outline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F1B1D-2D87-2762-C248-F9B29E5B39E5}"/>
              </a:ext>
            </a:extLst>
          </p:cNvPr>
          <p:cNvSpPr/>
          <p:nvPr/>
        </p:nvSpPr>
        <p:spPr>
          <a:xfrm>
            <a:off x="0" y="668459"/>
            <a:ext cx="693682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D917-2BD4-4660-92B2-459A52FE1BD8}"/>
              </a:ext>
            </a:extLst>
          </p:cNvPr>
          <p:cNvSpPr txBox="1"/>
          <p:nvPr/>
        </p:nvSpPr>
        <p:spPr>
          <a:xfrm>
            <a:off x="824406" y="1414673"/>
            <a:ext cx="7387609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MIPS overview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Register definition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Instruction format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Basic instructions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+mj-lt"/>
                <a:sym typeface="Times New Roman"/>
              </a:rPr>
              <a:t>Mars IDE usage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Useful system call (MARS)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Example &amp; Exercise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+mj-lt"/>
                <a:sym typeface="Times New Roman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401325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愛用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54111</TotalTime>
  <Words>1638</Words>
  <Application>Microsoft Office PowerPoint</Application>
  <PresentationFormat>寬螢幕</PresentationFormat>
  <Paragraphs>392</Paragraphs>
  <Slides>31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Microsoft JhengHei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Appendix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</dc:creator>
  <cp:lastModifiedBy>Leo</cp:lastModifiedBy>
  <cp:revision>434</cp:revision>
  <dcterms:created xsi:type="dcterms:W3CDTF">2024-01-15T02:21:21Z</dcterms:created>
  <dcterms:modified xsi:type="dcterms:W3CDTF">2024-10-08T08:18:45Z</dcterms:modified>
</cp:coreProperties>
</file>