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21" r:id="rId2"/>
    <p:sldId id="259" r:id="rId3"/>
    <p:sldId id="524" r:id="rId4"/>
    <p:sldId id="522" r:id="rId5"/>
    <p:sldId id="550" r:id="rId6"/>
    <p:sldId id="589" r:id="rId7"/>
    <p:sldId id="590" r:id="rId8"/>
    <p:sldId id="591" r:id="rId9"/>
    <p:sldId id="592" r:id="rId10"/>
    <p:sldId id="593" r:id="rId11"/>
    <p:sldId id="594" r:id="rId12"/>
    <p:sldId id="572" r:id="rId13"/>
    <p:sldId id="573" r:id="rId14"/>
    <p:sldId id="574" r:id="rId15"/>
    <p:sldId id="575" r:id="rId16"/>
    <p:sldId id="595" r:id="rId17"/>
    <p:sldId id="525" r:id="rId18"/>
    <p:sldId id="577" r:id="rId19"/>
    <p:sldId id="578" r:id="rId20"/>
    <p:sldId id="579" r:id="rId21"/>
    <p:sldId id="596" r:id="rId22"/>
    <p:sldId id="551" r:id="rId23"/>
    <p:sldId id="581" r:id="rId24"/>
    <p:sldId id="582" r:id="rId25"/>
    <p:sldId id="531" r:id="rId26"/>
    <p:sldId id="559" r:id="rId27"/>
    <p:sldId id="584" r:id="rId28"/>
    <p:sldId id="585" r:id="rId29"/>
    <p:sldId id="586" r:id="rId30"/>
    <p:sldId id="587" r:id="rId31"/>
    <p:sldId id="5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" initials="L" lastIdx="2" clrIdx="0">
    <p:extLst>
      <p:ext uri="{19B8F6BF-5375-455C-9EA6-DF929625EA0E}">
        <p15:presenceInfo xmlns:p15="http://schemas.microsoft.com/office/powerpoint/2012/main" userId="L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B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765" autoAdjust="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A4C33-B92C-4127-A4C3-01BDB3617A46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DEEF-B57B-4B19-BEEF-AA7EA704D8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3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7DEEF-B57B-4B19-BEEF-AA7EA704D8E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96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DED80-010B-46C0-8424-4E8663E9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05DCA4-F4E5-4932-8386-01241FF5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E8ECE-5983-4A92-8E42-1EF97EDE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D292D-7368-4E2E-BA44-E112F7D8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6DA7B-D1AE-4B7F-9C81-0E22B33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5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3EC47-38BA-48C2-8D7C-4DC6BED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6531C-2CD3-4274-BD96-CD72F9D1F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EDC5C-5427-47FA-BAA4-7AADC6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FA61E-5FE3-4E3A-8BD8-ED39A075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1756-802C-4E3B-A98F-3AD0B6F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D9016C-ED1C-481C-B2E8-3C737A2E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812E41-26C9-470A-BE6C-C1932C3C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F974D-7300-4A8F-90BB-C7E873F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FAC16-4FFE-4FAA-909B-5166DD0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4E1D0-A880-4C21-9CE7-D5E778E6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7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D0554-D211-46E2-ADEA-09546B1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B4895-4BB6-40FF-BD2C-92D121C6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2A695-6B42-420D-A573-E6F4292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C429D1-01DE-4685-B464-652BE32B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7E5EB-C39D-49B0-B427-0D30655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48696-117A-4FB7-B7BB-21379FF4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EE23C2-A9E4-4C84-8435-3CEC99CF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6FFC0-D685-4947-AC7C-FD58F87B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8EB5F-78E6-44ED-9CCA-AD1BFE4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5D528-B538-46E5-BA49-FB14B36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14C2D-2160-43C1-AB3D-1D7B2397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C8E26-E8DF-4652-89CA-79F68CE6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7589BE-63C6-4FE0-9640-05E0DFFC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9ED4A-7237-4803-9233-5208A82D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9C1307-6176-4DE6-87DD-BB1FE4BD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48D2DC-79F0-477A-8A01-0156E691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7AABE-F489-430C-89C4-9EE26A0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86FDE-B371-4E86-9E0E-1B6DFECA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07B06-2755-4356-BAB7-6866D30D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455CE2-0566-4A44-94A8-2753EC6C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BA93D9-0CA6-4B42-AE94-AB7E36A1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DF1AF0-2B90-4248-9B21-75135540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44DBD5-F004-479C-BE0C-E6DE57C3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F11928-1229-432A-80AE-19D8A30B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2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519A8-379F-4694-98E9-64EB966A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D27D1D-2251-4E60-B36B-A9B25F0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C68EB-8CB2-4D5D-9A7E-5525BEEB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797CCE-AD32-4A2A-A6EA-63B472BA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0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10B959-7372-40FE-AB70-BEEE21E7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555A28-F535-4957-BE1E-F22EA306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1FD95-5EC1-42C5-84FA-C418D87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40AB9-1654-46C0-92FF-9798E089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5640D-FCA6-4DFB-BC4C-E603C3D9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26365E-966C-460B-BF6E-586AF3F5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AA193A-1C6D-494D-877B-D0E5AD85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C12C3-00D2-4559-B6DF-F7B4DE7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E65479-F400-4305-A178-86C4FEF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D383-E8BE-49F6-80F7-9A3EF5B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CFBFB6-6C62-4538-A78F-A1E5DACC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FC688-E310-4A85-B52B-4263135D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2C889-1459-4EB4-8A8C-61DBEAE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46DA9-AAA9-453B-8B7C-8818EF18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C8A56C-9452-46E6-97E5-57F1A70E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A25CE-D51E-4B8B-B961-563EBE04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E76BC5-7A75-456C-AB11-136EA099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C3CB3-A7EF-475A-AA8D-28E1A54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E8DF-B2D8-47DE-9D62-ED50A5E8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10B7E6-3E60-47E1-A69F-F32742368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cs typeface="Times New Roman" panose="02020603050405020304" pitchFamily="18" charset="0"/>
              </a:rPr>
              <a:t>學期實驗大綱</a:t>
            </a:r>
            <a:endParaRPr lang="en-US" altLang="zh-TW" sz="2800" b="1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E7DE405-EA8A-4306-AB80-564FA701F1EE}"/>
              </a:ext>
            </a:extLst>
          </p:cNvPr>
          <p:cNvSpPr txBox="1">
            <a:spLocks/>
          </p:cNvSpPr>
          <p:nvPr/>
        </p:nvSpPr>
        <p:spPr>
          <a:xfrm>
            <a:off x="1580718" y="1667214"/>
            <a:ext cx="960171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FCDNN design &amp; its software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9/25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MIPS assembly programming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10/9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FC-DNN implementation on Zynq – 10/16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Hardware modeling (Verilog), simulation, &amp;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10/23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kumimoji="1" lang="en-US" altLang="zh-TW" dirty="0">
                <a:highlight>
                  <a:srgbClr val="FFFF00"/>
                </a:highlight>
              </a:rPr>
              <a:t>Tiny MIPS as an accelerator (software,</a:t>
            </a:r>
            <a:r>
              <a:rPr kumimoji="1" lang="zh-TW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hardware)</a:t>
            </a:r>
            <a:r>
              <a:rPr kumimoji="1" lang="zh-TW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–</a:t>
            </a:r>
            <a:r>
              <a:rPr kumimoji="1" lang="zh-TW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11/20</a:t>
            </a:r>
            <a:r>
              <a:rPr kumimoji="1" lang="zh-TW" altLang="en-US" dirty="0">
                <a:highlight>
                  <a:srgbClr val="FFFF00"/>
                </a:highlight>
              </a:rPr>
              <a:t>、</a:t>
            </a:r>
            <a:r>
              <a:rPr kumimoji="1" lang="en-US" altLang="zh-TW" dirty="0">
                <a:highlight>
                  <a:srgbClr val="FFFF00"/>
                </a:highlight>
              </a:rPr>
              <a:t>11/25</a:t>
            </a:r>
            <a:endParaRPr lang="en-US" altLang="zh-TW" dirty="0">
              <a:highlight>
                <a:srgbClr val="FFFF00"/>
              </a:highlight>
            </a:endParaRP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Trace-driven cache simulation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12/11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1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Polling versus Interrupt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947498" y="931370"/>
            <a:ext cx="10010961" cy="5434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TW" altLang="en-US" sz="1600" dirty="0">
                <a:latin typeface="+mj-lt"/>
                <a:ea typeface="+mj-ea"/>
              </a:rPr>
              <a:t>當</a:t>
            </a:r>
            <a:r>
              <a:rPr lang="en-US" altLang="zh-TW" sz="1600" dirty="0">
                <a:latin typeface="+mj-lt"/>
                <a:ea typeface="+mj-ea"/>
              </a:rPr>
              <a:t>Accelerator</a:t>
            </a:r>
            <a:r>
              <a:rPr lang="zh-TW" altLang="en-US" sz="1600" dirty="0">
                <a:latin typeface="+mj-lt"/>
                <a:ea typeface="+mj-ea"/>
              </a:rPr>
              <a:t>運算完成時， </a:t>
            </a:r>
            <a:r>
              <a:rPr lang="en-US" altLang="zh-TW" sz="1600" dirty="0">
                <a:latin typeface="+mj-lt"/>
                <a:ea typeface="+mj-ea"/>
              </a:rPr>
              <a:t>ARM-based SoC (CPU)</a:t>
            </a:r>
            <a:r>
              <a:rPr lang="zh-TW" altLang="en-US" sz="1600" dirty="0">
                <a:latin typeface="+mj-lt"/>
                <a:ea typeface="+mj-ea"/>
              </a:rPr>
              <a:t>有</a:t>
            </a:r>
            <a:r>
              <a:rPr lang="en-US" altLang="zh-TW" sz="1600" dirty="0">
                <a:latin typeface="+mj-lt"/>
                <a:ea typeface="+mj-ea"/>
              </a:rPr>
              <a:t>2</a:t>
            </a:r>
            <a:r>
              <a:rPr lang="zh-TW" altLang="en-US" sz="1600" dirty="0">
                <a:latin typeface="+mj-lt"/>
                <a:ea typeface="+mj-ea"/>
              </a:rPr>
              <a:t>種方式可以得知</a:t>
            </a:r>
            <a:endParaRPr lang="en-US" altLang="zh-TW" sz="1600" dirty="0">
              <a:latin typeface="+mj-lt"/>
              <a:ea typeface="+mj-ea"/>
            </a:endParaRPr>
          </a:p>
          <a:p>
            <a:pPr marL="0" lvl="1">
              <a:lnSpc>
                <a:spcPct val="200000"/>
              </a:lnSpc>
            </a:pPr>
            <a:endParaRPr lang="zh-TW" altLang="en-US" sz="1600" dirty="0">
              <a:latin typeface="+mj-lt"/>
              <a:ea typeface="+mj-ea"/>
            </a:endParaRPr>
          </a:p>
          <a:p>
            <a:pPr lvl="2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Polling (</a:t>
            </a:r>
            <a:r>
              <a:rPr lang="zh-TW" altLang="en-US" sz="1600" b="1" dirty="0">
                <a:latin typeface="+mj-lt"/>
                <a:ea typeface="+mj-ea"/>
              </a:rPr>
              <a:t>輪詢</a:t>
            </a:r>
            <a:r>
              <a:rPr lang="en-US" altLang="zh-TW" sz="1600" b="1" dirty="0">
                <a:latin typeface="+mj-lt"/>
                <a:ea typeface="+mj-ea"/>
              </a:rPr>
              <a:t>) 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+mj-ea"/>
              </a:rPr>
              <a:t>說明：</a:t>
            </a:r>
            <a:r>
              <a:rPr lang="en-US" altLang="zh-TW" sz="1600" dirty="0">
                <a:latin typeface="+mj-lt"/>
                <a:ea typeface="+mj-ea"/>
              </a:rPr>
              <a:t>Accelerator</a:t>
            </a:r>
            <a:r>
              <a:rPr lang="zh-TW" altLang="en-US" sz="1600" dirty="0">
                <a:latin typeface="+mj-lt"/>
                <a:ea typeface="+mj-ea"/>
              </a:rPr>
              <a:t>運算期間，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需反覆詢問</a:t>
            </a:r>
            <a:r>
              <a:rPr lang="en-US" altLang="zh-TW" sz="1600" dirty="0">
                <a:latin typeface="+mj-lt"/>
                <a:ea typeface="+mj-ea"/>
              </a:rPr>
              <a:t>Accelerator</a:t>
            </a:r>
            <a:r>
              <a:rPr lang="zh-TW" altLang="en-US" sz="1600" dirty="0">
                <a:latin typeface="+mj-lt"/>
                <a:ea typeface="+mj-ea"/>
              </a:rPr>
              <a:t>運算是否完成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+mj-ea"/>
              </a:rPr>
              <a:t>優點：由於只需命令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去查看</a:t>
            </a:r>
            <a:r>
              <a:rPr lang="en-US" altLang="zh-TW" sz="1600" dirty="0">
                <a:latin typeface="+mj-lt"/>
                <a:ea typeface="+mj-ea"/>
              </a:rPr>
              <a:t>Control Register</a:t>
            </a:r>
            <a:r>
              <a:rPr lang="zh-TW" altLang="en-US" sz="1600" dirty="0">
                <a:latin typeface="+mj-lt"/>
                <a:ea typeface="+mj-ea"/>
              </a:rPr>
              <a:t>的變化，因此較簡單實作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+mj-ea"/>
              </a:rPr>
              <a:t>缺點：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要一直查看</a:t>
            </a:r>
            <a:r>
              <a:rPr lang="en-US" altLang="zh-TW" sz="1600" dirty="0">
                <a:latin typeface="+mj-lt"/>
                <a:ea typeface="+mj-ea"/>
              </a:rPr>
              <a:t>Control Register</a:t>
            </a:r>
            <a:r>
              <a:rPr lang="zh-TW" altLang="en-US" sz="1600" dirty="0">
                <a:latin typeface="+mj-lt"/>
                <a:ea typeface="+mj-ea"/>
              </a:rPr>
              <a:t>的變化，而不能做其他任務，因此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利用率低</a:t>
            </a:r>
          </a:p>
          <a:p>
            <a:pPr lvl="1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TW" altLang="en-US" sz="1600" dirty="0">
              <a:latin typeface="+mj-lt"/>
              <a:ea typeface="+mj-ea"/>
            </a:endParaRPr>
          </a:p>
          <a:p>
            <a:pPr lvl="2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Interrupt (</a:t>
            </a:r>
            <a:r>
              <a:rPr lang="zh-TW" altLang="en-US" sz="1600" b="1" dirty="0">
                <a:latin typeface="+mj-lt"/>
                <a:ea typeface="+mj-ea"/>
              </a:rPr>
              <a:t>中斷</a:t>
            </a:r>
            <a:r>
              <a:rPr lang="en-US" altLang="zh-TW" sz="1600" b="1" dirty="0">
                <a:latin typeface="+mj-lt"/>
                <a:ea typeface="+mj-ea"/>
              </a:rPr>
              <a:t>)</a:t>
            </a: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+mj-ea"/>
              </a:rPr>
              <a:t>說明：</a:t>
            </a:r>
            <a:r>
              <a:rPr lang="en-US" altLang="zh-TW" sz="1600" dirty="0">
                <a:latin typeface="+mj-lt"/>
                <a:ea typeface="+mj-ea"/>
              </a:rPr>
              <a:t>Accelerator</a:t>
            </a:r>
            <a:r>
              <a:rPr lang="zh-TW" altLang="en-US" sz="1600" dirty="0">
                <a:latin typeface="+mj-lt"/>
                <a:ea typeface="+mj-ea"/>
              </a:rPr>
              <a:t>運算完成時，會主動告知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運算已完成，而不需經過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重複輪詢</a:t>
            </a: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+mj-ea"/>
              </a:rPr>
              <a:t>優點：</a:t>
            </a:r>
            <a:r>
              <a:rPr lang="en-US" altLang="zh-TW" sz="1600" dirty="0">
                <a:latin typeface="+mj-lt"/>
                <a:ea typeface="+mj-ea"/>
              </a:rPr>
              <a:t>CPU</a:t>
            </a:r>
            <a:r>
              <a:rPr lang="zh-TW" altLang="en-US" sz="1600" dirty="0">
                <a:latin typeface="+mj-lt"/>
                <a:ea typeface="+mj-ea"/>
              </a:rPr>
              <a:t>不用浪費時間在</a:t>
            </a:r>
            <a:r>
              <a:rPr lang="en-US" altLang="zh-TW" sz="1600" dirty="0">
                <a:latin typeface="+mj-lt"/>
                <a:ea typeface="+mj-ea"/>
              </a:rPr>
              <a:t>polling</a:t>
            </a:r>
            <a:r>
              <a:rPr lang="zh-TW" altLang="en-US" sz="1600" dirty="0">
                <a:latin typeface="+mj-lt"/>
                <a:ea typeface="+mj-ea"/>
              </a:rPr>
              <a:t>上面，可以去做其他任務</a:t>
            </a: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+mj-ea"/>
              </a:rPr>
              <a:t>缺點：需要較多的資源，如</a:t>
            </a:r>
            <a:r>
              <a:rPr lang="en-US" altLang="zh-TW" sz="1600" dirty="0">
                <a:latin typeface="+mj-lt"/>
                <a:ea typeface="+mj-ea"/>
              </a:rPr>
              <a:t>interrupt signals</a:t>
            </a:r>
            <a:r>
              <a:rPr lang="zh-TW" altLang="en-US" sz="1600" dirty="0">
                <a:latin typeface="+mj-lt"/>
                <a:ea typeface="+mj-ea"/>
              </a:rPr>
              <a:t>與</a:t>
            </a:r>
            <a:r>
              <a:rPr lang="en-US" altLang="zh-TW" sz="1600" dirty="0">
                <a:latin typeface="+mj-lt"/>
                <a:ea typeface="+mj-ea"/>
              </a:rPr>
              <a:t>interrupt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39031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780444" y="783547"/>
            <a:ext cx="1001096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1600" b="1" dirty="0"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Zynq PS&amp;PL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Master/Slave overview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Accelerator Interface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Polling versus Interrupt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latin typeface="+mj-lt"/>
                <a:ea typeface="+mj-ea"/>
              </a:rPr>
              <a:t>Mips</a:t>
            </a:r>
            <a:r>
              <a:rPr lang="en-US" altLang="zh-TW" sz="1600" b="1" dirty="0">
                <a:latin typeface="+mj-lt"/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+mj-lt"/>
                <a:ea typeface="+mj-ea"/>
              </a:rPr>
              <a:t>系統規格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i="0" dirty="0">
                <a:effectLst/>
                <a:latin typeface="+mj-lt"/>
                <a:ea typeface="+mj-ea"/>
              </a:rPr>
              <a:t>Zynq</a:t>
            </a:r>
            <a:r>
              <a:rPr lang="zh-TW" altLang="en-US" sz="1400" dirty="0">
                <a:latin typeface="+mj-lt"/>
                <a:ea typeface="+mj-ea"/>
              </a:rPr>
              <a:t>交互方式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Memory map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FC-DNN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計算資源分配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-Core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 計算方式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Mips-Core 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單顆神經元計算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C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code</a:t>
            </a: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 code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52851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59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Mips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Core – </a:t>
            </a: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系統規格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D4D82B-249E-4AE7-8397-9E78F4112BCA}"/>
              </a:ext>
            </a:extLst>
          </p:cNvPr>
          <p:cNvSpPr txBox="1"/>
          <p:nvPr/>
        </p:nvSpPr>
        <p:spPr>
          <a:xfrm>
            <a:off x="411167" y="783547"/>
            <a:ext cx="9411980" cy="516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Mips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-Core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：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Pipeline: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5 Stage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(IF,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ID,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EXE, MEM,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WB), without forwarding unit &amp; branch prediction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IM/DM size: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8KB/8KB (2048 * 32 bits)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Register: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32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integer registers &amp; 32 floating point register (IEEE754)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Instruction support: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Integer: </a:t>
            </a:r>
          </a:p>
          <a:p>
            <a:pPr marL="17145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type: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add, sub, and, or,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slt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Times New Roman"/>
              <a:ea typeface="標楷體"/>
              <a:cs typeface="Times New Roman" panose="02020603050405020304" pitchFamily="18" charset="0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 type: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addi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lw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sw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beq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bne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Times New Roman"/>
              <a:ea typeface="標楷體"/>
              <a:cs typeface="Times New Roman" panose="02020603050405020304" pitchFamily="18" charset="0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J type: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j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Floating point:</a:t>
            </a:r>
          </a:p>
          <a:p>
            <a:pPr marL="17145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type: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add.s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mul.s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Times New Roman"/>
              <a:ea typeface="標楷體"/>
              <a:cs typeface="Times New Roman" panose="02020603050405020304" pitchFamily="18" charset="0"/>
            </a:endParaRPr>
          </a:p>
          <a:p>
            <a:pPr marL="17145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I type: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Times New Roman" panose="02020603050405020304" pitchFamily="18" charset="0"/>
              </a:rPr>
              <a:t>lwc1, swc1</a:t>
            </a:r>
          </a:p>
        </p:txBody>
      </p:sp>
    </p:spTree>
    <p:extLst>
      <p:ext uri="{BB962C8B-B14F-4D97-AF65-F5344CB8AC3E}">
        <p14:creationId xmlns:p14="http://schemas.microsoft.com/office/powerpoint/2010/main" val="41170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40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Mips</a:t>
            </a:r>
            <a:r>
              <a:rPr lang="en-US" altLang="zh-TW" sz="2800" b="1" dirty="0"/>
              <a:t>-Core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Zynq</a:t>
            </a:r>
            <a:r>
              <a:rPr lang="zh-TW" altLang="en-US" sz="2800" b="1" dirty="0"/>
              <a:t>交互方式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流程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A023F2-AAC3-4DA2-B566-821F30D164A3}"/>
              </a:ext>
            </a:extLst>
          </p:cNvPr>
          <p:cNvSpPr txBox="1"/>
          <p:nvPr/>
        </p:nvSpPr>
        <p:spPr>
          <a:xfrm>
            <a:off x="411167" y="783547"/>
            <a:ext cx="10876892" cy="579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初始化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IM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、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DM</a:t>
            </a:r>
            <a:endParaRPr lang="zh-TW" altLang="en-US" sz="2000" b="1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+mj-lt"/>
                <a:cs typeface="Times New Roman" panose="02020603050405020304" pitchFamily="18" charset="0"/>
              </a:rPr>
              <a:t>Zynq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 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</a:rPr>
              <a:t>rstn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設為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0 (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暫停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Mips-Core)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+mj-lt"/>
                <a:cs typeface="Times New Roman" panose="02020603050405020304" pitchFamily="18" charset="0"/>
              </a:rPr>
              <a:t>Zynq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Instruction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寫入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Mips-Core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IM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寫入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DM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開始計算</a:t>
            </a:r>
            <a:endParaRPr lang="en-US" altLang="zh-TW" sz="16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TW" dirty="0">
                <a:latin typeface="+mj-lt"/>
                <a:cs typeface="Times New Roman" panose="02020603050405020304" pitchFamily="18" charset="0"/>
              </a:rPr>
              <a:t>Zynq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Mips-Core 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</a:rPr>
              <a:t>rstn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設為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1 (Mips-Core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開始計算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Mips-Core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計算完成後，會將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Register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的值設為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1234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完成值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1234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，可透過軟體修改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確認計算是否完成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US" altLang="zh-TW" dirty="0">
                <a:latin typeface="+mj-lt"/>
                <a:cs typeface="Times New Roman" panose="02020603050405020304" pitchFamily="18" charset="0"/>
              </a:rPr>
              <a:t>Zynq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polling Register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的值，當值等於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1234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，則將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Mips-Core 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</a:rPr>
              <a:t>rstn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設為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Mips-Core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做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Reset)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讀取計算結果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zh-TW" dirty="0">
                <a:latin typeface="+mj-lt"/>
                <a:cs typeface="Times New Roman" panose="02020603050405020304" pitchFamily="18" charset="0"/>
              </a:rPr>
              <a:t>Zynq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DM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讀取計算結果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C5B1D7-D39F-46DF-B5D3-4202532A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8" y="783547"/>
            <a:ext cx="4883095" cy="24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57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Mips</a:t>
            </a:r>
            <a:r>
              <a:rPr lang="en-US" altLang="zh-TW" sz="2800" b="1" dirty="0"/>
              <a:t>-Core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Zynq</a:t>
            </a:r>
            <a:r>
              <a:rPr lang="zh-TW" altLang="en-US" sz="2800" b="1" dirty="0"/>
              <a:t>交互方式 </a:t>
            </a:r>
            <a:r>
              <a:rPr lang="en-US" altLang="zh-TW" sz="2800" b="1" dirty="0"/>
              <a:t>(Pseudocode)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DD309B-3A6B-422C-A611-0053A77C08B1}"/>
              </a:ext>
            </a:extLst>
          </p:cNvPr>
          <p:cNvSpPr txBox="1"/>
          <p:nvPr/>
        </p:nvSpPr>
        <p:spPr>
          <a:xfrm>
            <a:off x="2247956" y="783547"/>
            <a:ext cx="7696088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	//mips_  prefix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代表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中的資料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2.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	</a:t>
            </a:r>
            <a:r>
              <a:rPr lang="en-US" altLang="zh-TW" dirty="0">
                <a:solidFill>
                  <a:prstClr val="black"/>
                </a:solidFill>
                <a:highlight>
                  <a:srgbClr val="FFFF00"/>
                </a:highlight>
                <a:ea typeface="微軟正黑體"/>
              </a:rPr>
              <a:t>mips_cpu_rstn = 0;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停止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動作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highlight>
                <a:srgbClr val="FFFF00"/>
              </a:highlight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3.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	for i = 1, 2, …, N+1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4.		mips_im[i] = im[i];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將指令寫入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的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instruction memory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5.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	for i = 1, 2, …, N+1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6.		mips_dm[i] = dm[i];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將資料寫入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的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data memory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7.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8.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	</a:t>
            </a:r>
            <a:r>
              <a:rPr lang="en-US" altLang="zh-TW" dirty="0">
                <a:solidFill>
                  <a:prstClr val="black"/>
                </a:solidFill>
                <a:highlight>
                  <a:srgbClr val="FFFF00"/>
                </a:highlight>
                <a:ea typeface="微軟正黑體"/>
              </a:rPr>
              <a:t>mips_cpu_rstn = 1;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讓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開始計算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highlight>
                <a:srgbClr val="FFFF00"/>
              </a:highlight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9.	while(mips_rf6_data != 1234);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確認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是否計算完成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10.	</a:t>
            </a:r>
            <a:r>
              <a:rPr lang="en-US" altLang="zh-TW" dirty="0">
                <a:solidFill>
                  <a:prstClr val="black"/>
                </a:solidFill>
                <a:highlight>
                  <a:srgbClr val="FFFF00"/>
                </a:highlight>
                <a:ea typeface="微軟正黑體"/>
              </a:rPr>
              <a:t>mips_cpu_rstn = 0;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計算完成後，停止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Mips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highlight>
                  <a:srgbClr val="FFFF00"/>
                </a:highlight>
                <a:ea typeface="微軟正黑體"/>
              </a:rPr>
              <a:t>動作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highlight>
                <a:srgbClr val="FFFF00"/>
              </a:highlight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11.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12.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	for i = 1, 2, …, N+1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13. 		dm[i] = mips_dm[i] ;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讀取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Mips data memory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中的計算結果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endParaRPr lang="zh-TW" altLang="en-US" dirty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0227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27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Mips</a:t>
            </a:r>
            <a:r>
              <a:rPr lang="en-US" altLang="zh-TW" sz="2800" b="1" dirty="0"/>
              <a:t>-Core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Memory map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AADF25-329C-482A-A4FE-BE1B87AC704C}"/>
              </a:ext>
            </a:extLst>
          </p:cNvPr>
          <p:cNvSpPr txBox="1"/>
          <p:nvPr/>
        </p:nvSpPr>
        <p:spPr>
          <a:xfrm>
            <a:off x="411167" y="783547"/>
            <a:ext cx="7558816" cy="558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effectLst/>
                <a:latin typeface="+mj-lt"/>
                <a:ea typeface="+mj-ea"/>
              </a:rPr>
              <a:t>Memory map</a:t>
            </a:r>
            <a:r>
              <a:rPr lang="zh-TW" altLang="en-US" sz="2400" b="1" dirty="0">
                <a:effectLst/>
                <a:latin typeface="+mj-lt"/>
                <a:ea typeface="+mj-ea"/>
              </a:rPr>
              <a:t>：</a:t>
            </a: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effectLst/>
                <a:latin typeface="+mj-lt"/>
                <a:ea typeface="+mj-ea"/>
              </a:rPr>
              <a:t>Zynq</a:t>
            </a:r>
            <a:r>
              <a:rPr lang="zh-TW" altLang="en-US" sz="2400" b="1" dirty="0">
                <a:effectLst/>
                <a:latin typeface="+mj-lt"/>
                <a:ea typeface="+mj-ea"/>
              </a:rPr>
              <a:t> </a:t>
            </a:r>
            <a:r>
              <a:rPr lang="en-US" altLang="zh-TW" sz="2400" b="1" dirty="0">
                <a:effectLst/>
                <a:latin typeface="+mj-lt"/>
                <a:ea typeface="+mj-ea"/>
              </a:rPr>
              <a:t>C code</a:t>
            </a:r>
            <a:r>
              <a:rPr lang="zh-TW" altLang="en-US" sz="2400" b="1" dirty="0">
                <a:effectLst/>
                <a:latin typeface="+mj-lt"/>
                <a:ea typeface="+mj-ea"/>
              </a:rPr>
              <a:t>撰寫方式：</a:t>
            </a:r>
            <a:endParaRPr lang="it-IT" altLang="zh-TW" sz="2400" b="1" dirty="0">
              <a:effectLst/>
              <a:latin typeface="+mj-lt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0" dirty="0">
                <a:effectLst/>
                <a:latin typeface="+mj-lt"/>
                <a:ea typeface="+mj-ea"/>
              </a:rPr>
              <a:t>存取</a:t>
            </a:r>
            <a:r>
              <a:rPr lang="it-IT" altLang="zh-TW" b="0" dirty="0">
                <a:effectLst/>
                <a:latin typeface="+mj-lt"/>
                <a:ea typeface="+mj-ea"/>
              </a:rPr>
              <a:t>IM[0]</a:t>
            </a:r>
            <a:r>
              <a:rPr lang="zh-TW" altLang="en-US" b="0" dirty="0">
                <a:effectLst/>
                <a:latin typeface="+mj-lt"/>
                <a:ea typeface="+mj-ea"/>
              </a:rPr>
              <a:t>：</a:t>
            </a:r>
            <a:r>
              <a:rPr lang="it-IT" altLang="zh-TW" b="0" dirty="0">
                <a:effectLst/>
                <a:latin typeface="+mj-lt"/>
                <a:ea typeface="+mj-ea"/>
              </a:rPr>
              <a:t> 		*(io + (IM_BASE_OFFSET / 4) + 0)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0" dirty="0">
                <a:effectLst/>
                <a:latin typeface="+mj-lt"/>
                <a:ea typeface="+mj-ea"/>
              </a:rPr>
              <a:t>存取</a:t>
            </a:r>
            <a:r>
              <a:rPr lang="it-IT" altLang="zh-TW" b="0" dirty="0">
                <a:effectLst/>
                <a:latin typeface="+mj-lt"/>
                <a:ea typeface="+mj-ea"/>
              </a:rPr>
              <a:t>IM[</a:t>
            </a:r>
            <a:r>
              <a:rPr lang="en-US" altLang="zh-TW" b="0" dirty="0">
                <a:effectLst/>
                <a:latin typeface="+mj-lt"/>
                <a:ea typeface="+mj-ea"/>
              </a:rPr>
              <a:t>2047</a:t>
            </a:r>
            <a:r>
              <a:rPr lang="it-IT" altLang="zh-TW" b="0" dirty="0">
                <a:effectLst/>
                <a:latin typeface="+mj-lt"/>
                <a:ea typeface="+mj-ea"/>
              </a:rPr>
              <a:t>]</a:t>
            </a:r>
            <a:r>
              <a:rPr lang="zh-TW" altLang="en-US" b="0" dirty="0">
                <a:effectLst/>
                <a:latin typeface="+mj-lt"/>
                <a:ea typeface="+mj-ea"/>
              </a:rPr>
              <a:t>：</a:t>
            </a:r>
            <a:r>
              <a:rPr lang="it-IT" altLang="zh-TW" b="0" dirty="0">
                <a:effectLst/>
                <a:latin typeface="+mj-lt"/>
                <a:ea typeface="+mj-ea"/>
              </a:rPr>
              <a:t> 	*(io + (IM_BASE_OFFSET / 4) + </a:t>
            </a:r>
            <a:r>
              <a:rPr lang="en-US" altLang="zh-TW" b="0" dirty="0">
                <a:effectLst/>
                <a:latin typeface="+mj-lt"/>
                <a:ea typeface="+mj-ea"/>
              </a:rPr>
              <a:t>2047</a:t>
            </a:r>
            <a:r>
              <a:rPr lang="it-IT" altLang="zh-TW" b="0" dirty="0">
                <a:effectLst/>
                <a:latin typeface="+mj-lt"/>
                <a:ea typeface="+mj-ea"/>
              </a:rPr>
              <a:t>)</a:t>
            </a:r>
            <a:endParaRPr lang="it-IT" altLang="zh-TW" dirty="0">
              <a:latin typeface="+mj-lt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0" dirty="0">
                <a:effectLst/>
                <a:latin typeface="+mj-lt"/>
                <a:ea typeface="+mj-ea"/>
              </a:rPr>
              <a:t>存取</a:t>
            </a:r>
            <a:r>
              <a:rPr lang="en-US" altLang="zh-TW" b="0" dirty="0">
                <a:effectLst/>
                <a:latin typeface="+mj-lt"/>
                <a:ea typeface="+mj-ea"/>
              </a:rPr>
              <a:t>DM[0]</a:t>
            </a:r>
            <a:r>
              <a:rPr lang="zh-TW" altLang="en-US" b="0" dirty="0">
                <a:effectLst/>
                <a:latin typeface="+mj-lt"/>
                <a:ea typeface="+mj-ea"/>
              </a:rPr>
              <a:t>：</a:t>
            </a:r>
            <a:r>
              <a:rPr lang="en-US" altLang="zh-TW" b="0" dirty="0">
                <a:effectLst/>
                <a:latin typeface="+mj-lt"/>
                <a:ea typeface="+mj-ea"/>
              </a:rPr>
              <a:t>		</a:t>
            </a:r>
            <a:r>
              <a:rPr lang="it-IT" altLang="zh-TW" b="0" dirty="0">
                <a:effectLst/>
                <a:latin typeface="+mj-lt"/>
                <a:ea typeface="+mj-ea"/>
              </a:rPr>
              <a:t>*(io + (</a:t>
            </a:r>
            <a:r>
              <a:rPr lang="en-US" altLang="zh-TW" b="0" dirty="0">
                <a:effectLst/>
                <a:latin typeface="+mj-lt"/>
                <a:ea typeface="+mj-ea"/>
              </a:rPr>
              <a:t>D</a:t>
            </a:r>
            <a:r>
              <a:rPr lang="it-IT" altLang="zh-TW" b="0" dirty="0">
                <a:effectLst/>
                <a:latin typeface="+mj-lt"/>
                <a:ea typeface="+mj-ea"/>
              </a:rPr>
              <a:t>M_BASE_OFFSET / 4) + </a:t>
            </a:r>
            <a:r>
              <a:rPr lang="en-US" altLang="zh-TW" dirty="0">
                <a:latin typeface="+mj-lt"/>
                <a:ea typeface="+mj-ea"/>
              </a:rPr>
              <a:t>0</a:t>
            </a:r>
            <a:r>
              <a:rPr lang="it-IT" altLang="zh-TW" b="0" dirty="0">
                <a:effectLst/>
                <a:latin typeface="+mj-lt"/>
                <a:ea typeface="+mj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</a:rPr>
              <a:t>存取</a:t>
            </a:r>
            <a:r>
              <a:rPr lang="en-US" altLang="zh-TW" dirty="0">
                <a:latin typeface="+mj-lt"/>
                <a:ea typeface="+mj-ea"/>
              </a:rPr>
              <a:t>DM[2047]</a:t>
            </a:r>
            <a:r>
              <a:rPr lang="zh-TW" altLang="en-US" dirty="0">
                <a:latin typeface="+mj-lt"/>
                <a:ea typeface="+mj-ea"/>
              </a:rPr>
              <a:t>：</a:t>
            </a:r>
            <a:r>
              <a:rPr lang="en-US" altLang="zh-TW" dirty="0">
                <a:latin typeface="+mj-lt"/>
                <a:ea typeface="+mj-ea"/>
              </a:rPr>
              <a:t>	</a:t>
            </a:r>
            <a:r>
              <a:rPr lang="it-IT" altLang="zh-TW" b="0" dirty="0">
                <a:effectLst/>
                <a:latin typeface="+mj-lt"/>
                <a:ea typeface="+mj-ea"/>
              </a:rPr>
              <a:t>*(io + (</a:t>
            </a:r>
            <a:r>
              <a:rPr lang="en-US" altLang="zh-TW" b="0" dirty="0">
                <a:effectLst/>
                <a:latin typeface="+mj-lt"/>
                <a:ea typeface="+mj-ea"/>
              </a:rPr>
              <a:t>D</a:t>
            </a:r>
            <a:r>
              <a:rPr lang="it-IT" altLang="zh-TW" b="0" dirty="0">
                <a:effectLst/>
                <a:latin typeface="+mj-lt"/>
                <a:ea typeface="+mj-ea"/>
              </a:rPr>
              <a:t>M_BASE_OFFSET / 4) + </a:t>
            </a:r>
            <a:r>
              <a:rPr lang="en-US" altLang="zh-TW" b="0" dirty="0">
                <a:effectLst/>
                <a:latin typeface="+mj-lt"/>
                <a:ea typeface="+mj-ea"/>
              </a:rPr>
              <a:t>2047</a:t>
            </a:r>
            <a:r>
              <a:rPr lang="it-IT" altLang="zh-TW" b="0" dirty="0">
                <a:effectLst/>
                <a:latin typeface="+mj-lt"/>
                <a:ea typeface="+mj-ea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8D2C5C9-5152-4FB0-9586-74CB96E60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06158"/>
              </p:ext>
            </p:extLst>
          </p:nvPr>
        </p:nvGraphicFramePr>
        <p:xfrm>
          <a:off x="411167" y="1581484"/>
          <a:ext cx="7060975" cy="2092956"/>
        </p:xfrm>
        <a:graphic>
          <a:graphicData uri="http://schemas.openxmlformats.org/drawingml/2006/table">
            <a:tbl>
              <a:tblPr/>
              <a:tblGrid>
                <a:gridCol w="2135215">
                  <a:extLst>
                    <a:ext uri="{9D8B030D-6E8A-4147-A177-3AD203B41FA5}">
                      <a16:colId xmlns:a16="http://schemas.microsoft.com/office/drawing/2014/main" val="3989142876"/>
                    </a:ext>
                  </a:extLst>
                </a:gridCol>
                <a:gridCol w="4925760">
                  <a:extLst>
                    <a:ext uri="{9D8B030D-6E8A-4147-A177-3AD203B41FA5}">
                      <a16:colId xmlns:a16="http://schemas.microsoft.com/office/drawing/2014/main" val="537645910"/>
                    </a:ext>
                  </a:extLst>
                </a:gridCol>
              </a:tblGrid>
              <a:tr h="391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multiples of 4)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88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/>
                        </a:rPr>
                        <a:t>IM</a:t>
                      </a:r>
                      <a:r>
                        <a:rPr lang="zh-TW" altLang="en-US" b="1" dirty="0">
                          <a:effectLst/>
                        </a:rPr>
                        <a:t> </a:t>
                      </a:r>
                      <a:r>
                        <a:rPr lang="en-US" altLang="zh-TW" b="1" dirty="0">
                          <a:effectLst/>
                        </a:rPr>
                        <a:t>(8KB)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0x40000000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(IM[0])</a:t>
                      </a:r>
                      <a:r>
                        <a:rPr lang="zh-TW" altLang="en-US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- 0x40001FFC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(IM[2047]) 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551024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DM</a:t>
                      </a:r>
                      <a:r>
                        <a:rPr lang="zh-TW" altLang="en-US" b="1" dirty="0">
                          <a:effectLst/>
                        </a:rPr>
                        <a:t> </a:t>
                      </a:r>
                      <a:r>
                        <a:rPr lang="en-US" altLang="zh-TW" b="1" dirty="0">
                          <a:effectLst/>
                        </a:rPr>
                        <a:t>(8KB)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0x40002000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(DM[0])</a:t>
                      </a:r>
                      <a:r>
                        <a:rPr lang="zh-TW" altLang="en-US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0x40003FFC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(DM[2047])</a:t>
                      </a:r>
                      <a:r>
                        <a:rPr lang="zh-TW" altLang="en-US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209483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RF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0x40004000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(RF[0])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- 0x4000407C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(RF[31]) 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094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/>
                        </a:rPr>
                        <a:t>MIPS_RSTN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0x40008004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3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39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780444" y="783547"/>
            <a:ext cx="1001096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1600" b="1" dirty="0"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Zynq PS&amp;PL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Master/Slave overview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Accelerator Interface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Polling versus Interrupt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系統規格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i="0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  <a:ea typeface="+mj-ea"/>
              </a:rPr>
              <a:t>Zynq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交互方式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Memory map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FC-DNN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+mj-lt"/>
                <a:ea typeface="+mj-ea"/>
              </a:rPr>
              <a:t>計算資源分配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>
                <a:latin typeface="+mj-lt"/>
                <a:ea typeface="+mj-ea"/>
              </a:rPr>
              <a:t>Mips</a:t>
            </a:r>
            <a:r>
              <a:rPr lang="en-US" altLang="zh-TW" sz="1400" dirty="0">
                <a:latin typeface="+mj-lt"/>
                <a:ea typeface="+mj-ea"/>
              </a:rPr>
              <a:t>-Core</a:t>
            </a:r>
            <a:r>
              <a:rPr lang="zh-TW" altLang="en-US" sz="1400" dirty="0">
                <a:latin typeface="+mj-lt"/>
                <a:ea typeface="+mj-ea"/>
              </a:rPr>
              <a:t> 計算方式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Mips-Core </a:t>
            </a:r>
            <a:r>
              <a:rPr lang="zh-TW" altLang="en-US" sz="1400" dirty="0">
                <a:latin typeface="+mj-lt"/>
                <a:ea typeface="+mj-ea"/>
              </a:rPr>
              <a:t>單顆神經元計算</a:t>
            </a:r>
            <a:endParaRPr lang="en-US" altLang="zh-TW" sz="1400" dirty="0">
              <a:latin typeface="+mj-lt"/>
              <a:ea typeface="+mj-ea"/>
            </a:endParaRP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latin typeface="+mj-lt"/>
                <a:ea typeface="+mj-ea"/>
              </a:rPr>
              <a:t>C</a:t>
            </a:r>
            <a:r>
              <a:rPr lang="zh-TW" altLang="en-US" sz="1400" dirty="0">
                <a:latin typeface="+mj-lt"/>
                <a:ea typeface="+mj-ea"/>
              </a:rPr>
              <a:t> </a:t>
            </a:r>
            <a:r>
              <a:rPr lang="en-US" altLang="zh-TW" sz="1400" dirty="0">
                <a:latin typeface="+mj-lt"/>
                <a:ea typeface="+mj-ea"/>
              </a:rPr>
              <a:t>code</a:t>
            </a: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latin typeface="+mj-lt"/>
                <a:ea typeface="+mj-ea"/>
              </a:rPr>
              <a:t>Mips code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29769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FC-DNN –</a:t>
            </a:r>
            <a:r>
              <a:rPr lang="zh-TW" altLang="en-US" sz="2800" b="1" dirty="0"/>
              <a:t> 計算資源分配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DBB579-18B5-4DDF-B658-5049626AF144}"/>
              </a:ext>
            </a:extLst>
          </p:cNvPr>
          <p:cNvSpPr txBox="1"/>
          <p:nvPr/>
        </p:nvSpPr>
        <p:spPr>
          <a:xfrm>
            <a:off x="411167" y="783547"/>
            <a:ext cx="11216415" cy="14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原先我們將所有的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FC-DNN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計算全程交給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Zynq	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做處理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現在我們讓</a:t>
            </a:r>
            <a:r>
              <a:rPr lang="en-US" altLang="zh-TW" sz="2000" b="1" dirty="0" err="1">
                <a:latin typeface="+mj-lt"/>
                <a:cs typeface="Times New Roman" panose="02020603050405020304" pitchFamily="18" charset="0"/>
              </a:rPr>
              <a:t>Mips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-Core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負責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FC-DNN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的加權計算，待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Mips-Core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計算完成後再傳回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Zynq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做</a:t>
            </a:r>
            <a:r>
              <a:rPr lang="en-US" altLang="zh-TW" sz="2000" b="1" dirty="0" err="1">
                <a:latin typeface="+mj-lt"/>
                <a:cs typeface="Times New Roman" panose="02020603050405020304" pitchFamily="18" charset="0"/>
              </a:rPr>
              <a:t>Relu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，完成單顆節點的神經元計算。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788B493-3A64-4070-927E-343B868560C9}"/>
              </a:ext>
            </a:extLst>
          </p:cNvPr>
          <p:cNvGrpSpPr/>
          <p:nvPr/>
        </p:nvGrpSpPr>
        <p:grpSpPr>
          <a:xfrm>
            <a:off x="769121" y="2205283"/>
            <a:ext cx="6492240" cy="3195933"/>
            <a:chOff x="5801360" y="2310761"/>
            <a:chExt cx="6492240" cy="3195933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CD5A11C-CB5B-44DA-94F3-0019C154C07C}"/>
                </a:ext>
              </a:extLst>
            </p:cNvPr>
            <p:cNvGrpSpPr/>
            <p:nvPr/>
          </p:nvGrpSpPr>
          <p:grpSpPr>
            <a:xfrm>
              <a:off x="5801360" y="2310761"/>
              <a:ext cx="6492240" cy="3195933"/>
              <a:chOff x="5801360" y="2310761"/>
              <a:chExt cx="6492240" cy="3195933"/>
            </a:xfrm>
          </p:grpSpPr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39079F-96D0-4171-81D4-81B1B6E8377B}"/>
                  </a:ext>
                </a:extLst>
              </p:cNvPr>
              <p:cNvSpPr txBox="1"/>
              <p:nvPr/>
            </p:nvSpPr>
            <p:spPr>
              <a:xfrm>
                <a:off x="5801360" y="2310761"/>
                <a:ext cx="6492240" cy="280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1.	for i=1, 2, …, L+1	</a:t>
                </a:r>
              </a:p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2.		for j=0, 1, 2, …, N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-1</a:t>
                </a:r>
              </a:p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3.			X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i,j 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= </a:t>
                </a:r>
                <a:r>
                  <a:rPr kumimoji="0" lang="en-US" altLang="zh-TW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b</a:t>
                </a:r>
                <a:r>
                  <a:rPr kumimoji="0" lang="en-US" altLang="zh-TW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i,j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;					</a:t>
                </a:r>
              </a:p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4.			for k=0, 1, 2, …, N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i-1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 -1</a:t>
                </a:r>
              </a:p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5.				 X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i,j 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+=</a:t>
                </a:r>
                <a:r>
                  <a:rPr kumimoji="0" lang="en-US" altLang="zh-TW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W</a:t>
                </a:r>
                <a:r>
                  <a:rPr kumimoji="0" lang="en-US" altLang="zh-TW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i,j,k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*X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i-1,k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6.			X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i,j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=max(0, X</a:t>
                </a:r>
                <a:r>
                  <a:rPr kumimoji="0" lang="en-US" altLang="zh-TW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i,j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軟正黑體"/>
                  </a:rPr>
                  <a:t>);</a:t>
                </a:r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軟正黑體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D485BC7-FD12-4589-8D79-B49372479125}"/>
                  </a:ext>
                </a:extLst>
              </p:cNvPr>
              <p:cNvSpPr/>
              <p:nvPr/>
            </p:nvSpPr>
            <p:spPr>
              <a:xfrm>
                <a:off x="7015690" y="3345681"/>
                <a:ext cx="1607737" cy="382083"/>
              </a:xfrm>
              <a:prstGeom prst="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7A1C5A4-F2AE-4809-9A0E-13275B70D736}"/>
                  </a:ext>
                </a:extLst>
              </p:cNvPr>
              <p:cNvSpPr txBox="1"/>
              <p:nvPr/>
            </p:nvSpPr>
            <p:spPr>
              <a:xfrm>
                <a:off x="8629523" y="3358432"/>
                <a:ext cx="1967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微軟正黑體"/>
                  </a:rPr>
                  <a:t>init.</a:t>
                </a: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微軟正黑體"/>
                  </a:rPr>
                  <a:t> w/ bias (Zynq)</a:t>
                </a: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微軟正黑體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C0B66A9-61EF-4CBD-BA3B-86EF53442A85}"/>
                  </a:ext>
                </a:extLst>
              </p:cNvPr>
              <p:cNvSpPr txBox="1"/>
              <p:nvPr/>
            </p:nvSpPr>
            <p:spPr>
              <a:xfrm>
                <a:off x="7768647" y="5137362"/>
                <a:ext cx="1396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微軟正黑體"/>
                  </a:rPr>
                  <a:t>ReLu</a:t>
                </a: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微軟正黑體"/>
                  </a:rPr>
                  <a:t> (Zynq)</a:t>
                </a: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微軟正黑體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BCF4FB1-A113-457E-9266-143FC9F1F5E7}"/>
                  </a:ext>
                </a:extLst>
              </p:cNvPr>
              <p:cNvSpPr txBox="1"/>
              <p:nvPr/>
            </p:nvSpPr>
            <p:spPr>
              <a:xfrm>
                <a:off x="9763728" y="4280335"/>
                <a:ext cx="2030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微軟正黑體"/>
                  </a:rPr>
                  <a:t>加權計算</a:t>
                </a:r>
                <a:r>
                  <a:rPr kumimoji="0" lang="en-US" altLang="zh-TW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微軟正黑體"/>
                  </a:rPr>
                  <a:t>(Mips)</a:t>
                </a:r>
                <a:endParaRPr kumimoji="0" lang="zh-TW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軟正黑體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D28AB5C-467F-4C1D-B174-22CA421F1B68}"/>
                </a:ext>
              </a:extLst>
            </p:cNvPr>
            <p:cNvSpPr/>
            <p:nvPr/>
          </p:nvSpPr>
          <p:spPr>
            <a:xfrm>
              <a:off x="7015689" y="4732118"/>
              <a:ext cx="2036871" cy="38208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836DA97-B016-4F04-A37C-B5342F3FCAE8}"/>
                </a:ext>
              </a:extLst>
            </p:cNvPr>
            <p:cNvSpPr/>
            <p:nvPr/>
          </p:nvSpPr>
          <p:spPr>
            <a:xfrm>
              <a:off x="7667935" y="4273960"/>
              <a:ext cx="2036871" cy="38208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14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00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FC-DNN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Mips</a:t>
            </a:r>
            <a:r>
              <a:rPr lang="en-US" altLang="zh-TW" sz="2800" b="1" dirty="0"/>
              <a:t>-Core</a:t>
            </a:r>
            <a:r>
              <a:rPr lang="zh-TW" altLang="en-US" sz="2800" b="1" dirty="0"/>
              <a:t>計算方式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D055C7-DAA7-4446-9E20-16566DEF1AE4}"/>
              </a:ext>
            </a:extLst>
          </p:cNvPr>
          <p:cNvSpPr txBox="1"/>
          <p:nvPr/>
        </p:nvSpPr>
        <p:spPr>
          <a:xfrm>
            <a:off x="411167" y="783547"/>
            <a:ext cx="8616013" cy="322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sym typeface="Times New Roman"/>
              </a:rPr>
              <a:t>FC-DNN</a:t>
            </a:r>
            <a:r>
              <a:rPr lang="zh-TW" altLang="en-US" sz="2400" b="1" dirty="0">
                <a:sym typeface="Times New Roman"/>
              </a:rPr>
              <a:t>規格：</a:t>
            </a:r>
            <a:endParaRPr lang="en-US" altLang="zh-TW" sz="2400" b="1" dirty="0">
              <a:sym typeface="Times New Roman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輸入層：</a:t>
            </a:r>
            <a:r>
              <a:rPr lang="en-US" altLang="zh-TW" dirty="0">
                <a:sym typeface="Times New Roman"/>
              </a:rPr>
              <a:t>784</a:t>
            </a: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隱藏層：</a:t>
            </a:r>
            <a:r>
              <a:rPr lang="en-US" altLang="zh-TW" dirty="0">
                <a:sym typeface="Times New Roman"/>
              </a:rPr>
              <a:t>64</a:t>
            </a: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輸出層：</a:t>
            </a:r>
            <a:r>
              <a:rPr lang="en-US" altLang="zh-TW" dirty="0">
                <a:sym typeface="Times New Roman"/>
              </a:rPr>
              <a:t>10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err="1">
                <a:sym typeface="Times New Roman"/>
              </a:rPr>
              <a:t>Mips</a:t>
            </a:r>
            <a:r>
              <a:rPr lang="en-US" altLang="zh-TW" sz="2400" b="1" dirty="0">
                <a:sym typeface="Times New Roman"/>
              </a:rPr>
              <a:t>-Core FC-DNN</a:t>
            </a:r>
            <a:r>
              <a:rPr lang="zh-TW" altLang="en-US" sz="2400" b="1" dirty="0">
                <a:sym typeface="Times New Roman"/>
              </a:rPr>
              <a:t>計算方式：</a:t>
            </a:r>
            <a:endParaRPr lang="en-US" altLang="zh-TW" sz="2400" b="1" dirty="0">
              <a:sym typeface="Times New Roman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依序將隱藏層</a:t>
            </a:r>
            <a:r>
              <a:rPr lang="en-US" altLang="zh-TW" dirty="0">
                <a:sym typeface="Times New Roman"/>
              </a:rPr>
              <a:t>64</a:t>
            </a:r>
            <a:r>
              <a:rPr lang="zh-TW" altLang="en-US" dirty="0">
                <a:sym typeface="Times New Roman"/>
              </a:rPr>
              <a:t>顆神經元、輸出層</a:t>
            </a:r>
            <a:r>
              <a:rPr lang="en-US" altLang="zh-TW" dirty="0">
                <a:sym typeface="Times New Roman"/>
              </a:rPr>
              <a:t>10</a:t>
            </a:r>
            <a:r>
              <a:rPr lang="zh-TW" altLang="en-US" dirty="0">
                <a:sym typeface="Times New Roman"/>
              </a:rPr>
              <a:t>顆神經元的</a:t>
            </a:r>
            <a:r>
              <a:rPr lang="en-US" altLang="zh-TW" dirty="0">
                <a:sym typeface="Times New Roman"/>
              </a:rPr>
              <a:t>weight</a:t>
            </a:r>
            <a:r>
              <a:rPr lang="zh-TW" altLang="en-US" dirty="0">
                <a:sym typeface="Times New Roman"/>
              </a:rPr>
              <a:t>、</a:t>
            </a:r>
            <a:r>
              <a:rPr lang="en-US" altLang="zh-TW" dirty="0">
                <a:sym typeface="Times New Roman"/>
              </a:rPr>
              <a:t>hidden</a:t>
            </a:r>
            <a:r>
              <a:rPr lang="zh-TW" altLang="en-US" dirty="0">
                <a:sym typeface="Times New Roman"/>
              </a:rPr>
              <a:t>存入</a:t>
            </a:r>
            <a:r>
              <a:rPr lang="en-US" altLang="zh-TW" dirty="0">
                <a:sym typeface="Times New Roman"/>
              </a:rPr>
              <a:t>DM</a:t>
            </a:r>
            <a:r>
              <a:rPr lang="zh-TW" altLang="en-US" dirty="0">
                <a:sym typeface="Times New Roman"/>
              </a:rPr>
              <a:t>，並以單顆神經元做計算，故</a:t>
            </a:r>
            <a:r>
              <a:rPr lang="en-US" altLang="zh-TW" dirty="0">
                <a:sym typeface="Times New Roman"/>
              </a:rPr>
              <a:t>Mips</a:t>
            </a:r>
            <a:r>
              <a:rPr lang="zh-TW" altLang="en-US" dirty="0">
                <a:sym typeface="Times New Roman"/>
              </a:rPr>
              <a:t>需重複計算</a:t>
            </a:r>
            <a:r>
              <a:rPr lang="en-US" altLang="zh-TW" dirty="0">
                <a:sym typeface="Times New Roman"/>
              </a:rPr>
              <a:t>74</a:t>
            </a:r>
            <a:r>
              <a:rPr lang="zh-TW" altLang="en-US" dirty="0">
                <a:sym typeface="Times New Roman"/>
              </a:rPr>
              <a:t>次。</a:t>
            </a:r>
            <a:endParaRPr lang="en-US" altLang="zh-TW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466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755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FC-DNN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Mips</a:t>
            </a:r>
            <a:r>
              <a:rPr lang="en-US" altLang="zh-TW" sz="2800" b="1" dirty="0"/>
              <a:t>-Core </a:t>
            </a:r>
            <a:r>
              <a:rPr lang="zh-TW" altLang="en-US" sz="2800" b="1" dirty="0"/>
              <a:t>單顆神經元計算 </a:t>
            </a:r>
            <a:r>
              <a:rPr lang="en-US" altLang="zh-TW" sz="2800" b="1" dirty="0"/>
              <a:t>(C code)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F61112-77FA-4DB2-A6EA-842B92C4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" y="949987"/>
            <a:ext cx="3697222" cy="49580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6E4839C-CEA8-4D05-AECC-BF48684725B7}"/>
              </a:ext>
            </a:extLst>
          </p:cNvPr>
          <p:cNvSpPr txBox="1"/>
          <p:nvPr/>
        </p:nvSpPr>
        <p:spPr>
          <a:xfrm>
            <a:off x="4335600" y="949987"/>
            <a:ext cx="7696088" cy="590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TW" sz="2000" b="1" dirty="0">
                <a:solidFill>
                  <a:prstClr val="black"/>
                </a:solidFill>
                <a:ea typeface="微軟正黑體"/>
              </a:rPr>
              <a:t>C code: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1.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	DM[0] =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784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*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2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*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4;				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//DM[0]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存放有幾筆數值要做加權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2.	int 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= 0;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3.	float weight, hidden, 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ans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= 0.0f;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4.	while (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*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4 &lt; DM[0]){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判斷是否所有的值皆計算完成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5.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+  1;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6.		weight = DM[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];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將對應的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weigh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讀出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7.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+  1;					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8.		hidden = DM[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idx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];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將對應的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hidden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讀出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9.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ans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ans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+ weight * hidden;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將相乘後的結果，做累加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10.	}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11.	DM[DM[0]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+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1]= 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ans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;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 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將結果存入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Data memory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12.</a:t>
            </a:r>
          </a:p>
          <a:p>
            <a:pPr defTabSz="457200">
              <a:lnSpc>
                <a:spcPct val="150000"/>
              </a:lnSpc>
            </a:pPr>
            <a:endParaRPr lang="zh-TW" altLang="en-US" dirty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9924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91E5AD-2FFE-46B3-BA4F-59782A8533AC}"/>
              </a:ext>
            </a:extLst>
          </p:cNvPr>
          <p:cNvSpPr txBox="1"/>
          <p:nvPr/>
        </p:nvSpPr>
        <p:spPr>
          <a:xfrm>
            <a:off x="3818907" y="4643014"/>
            <a:ext cx="4554184" cy="70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Advisor: Tay-</a:t>
            </a:r>
            <a:r>
              <a:rPr lang="en-US" altLang="zh-TW" sz="1400" dirty="0" err="1">
                <a:latin typeface="+mj-lt"/>
                <a:ea typeface="+mj-ea"/>
                <a:cs typeface="Times New Roman" panose="02020603050405020304" pitchFamily="18" charset="0"/>
              </a:rPr>
              <a:t>Jyi</a:t>
            </a: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 Lin</a:t>
            </a:r>
            <a:r>
              <a:rPr lang="en" altLang="zh-TW" sz="140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endParaRPr lang="en-US" altLang="zh-TW" sz="14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>
                <a:latin typeface="+mj-lt"/>
                <a:ea typeface="+mj-ea"/>
                <a:cs typeface="Times New Roman" panose="02020603050405020304" pitchFamily="18" charset="0"/>
              </a:rPr>
              <a:t>助教</a:t>
            </a: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zh-TW" altLang="en-US" sz="1400" dirty="0">
                <a:latin typeface="+mj-lt"/>
                <a:ea typeface="+mj-ea"/>
                <a:cs typeface="Times New Roman" panose="02020603050405020304" pitchFamily="18" charset="0"/>
              </a:rPr>
              <a:t>郭立揚、吳博宇、廖致諺</a:t>
            </a:r>
            <a:endParaRPr lang="en-US" altLang="zh-TW" sz="14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7E09E0-85DE-4C15-8004-85DE9BFC69BA}"/>
              </a:ext>
            </a:extLst>
          </p:cNvPr>
          <p:cNvSpPr txBox="1"/>
          <p:nvPr/>
        </p:nvSpPr>
        <p:spPr>
          <a:xfrm>
            <a:off x="782221" y="2298198"/>
            <a:ext cx="10627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dirty="0"/>
              <a:t>Tiny MIPS as an accelerator (software) </a:t>
            </a:r>
            <a:endParaRPr lang="en-US" altLang="zh-TW" sz="48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4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815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FC-DNN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Mips</a:t>
            </a:r>
            <a:r>
              <a:rPr lang="en-US" altLang="zh-TW" sz="2800" b="1" dirty="0"/>
              <a:t>-Core </a:t>
            </a:r>
            <a:r>
              <a:rPr lang="zh-TW" altLang="en-US" sz="2800" b="1" dirty="0"/>
              <a:t>單顆神經元計算 </a:t>
            </a:r>
            <a:r>
              <a:rPr lang="en-US" altLang="zh-TW" sz="2800" b="1" dirty="0"/>
              <a:t>(</a:t>
            </a:r>
            <a:r>
              <a:rPr lang="en-US" altLang="zh-TW" sz="2800" b="1" dirty="0" err="1"/>
              <a:t>Mips</a:t>
            </a:r>
            <a:r>
              <a:rPr lang="en-US" altLang="zh-TW" sz="2800" b="1" dirty="0"/>
              <a:t> code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F61112-77FA-4DB2-A6EA-842B92C4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" y="949987"/>
            <a:ext cx="3697222" cy="49580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BE699EA-2271-4427-BD4E-04A5A8A5C365}"/>
              </a:ext>
            </a:extLst>
          </p:cNvPr>
          <p:cNvSpPr txBox="1"/>
          <p:nvPr/>
        </p:nvSpPr>
        <p:spPr>
          <a:xfrm>
            <a:off x="4400965" y="949987"/>
            <a:ext cx="7696088" cy="549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TW" sz="2000" b="1" dirty="0">
                <a:solidFill>
                  <a:prstClr val="black"/>
                </a:solidFill>
                <a:ea typeface="微軟正黑體"/>
              </a:rPr>
              <a:t>Mips code</a:t>
            </a:r>
            <a:r>
              <a:rPr lang="zh-TW" altLang="en-US" sz="2000" b="1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ea typeface="微軟正黑體"/>
              </a:rPr>
              <a:t>(</a:t>
            </a:r>
            <a:r>
              <a:rPr lang="zh-TW" altLang="en-US" sz="2000" b="1" dirty="0">
                <a:solidFill>
                  <a:prstClr val="black"/>
                </a:solidFill>
                <a:ea typeface="微軟正黑體"/>
              </a:rPr>
              <a:t>需插</a:t>
            </a:r>
            <a:r>
              <a:rPr lang="en-US" altLang="zh-TW" sz="2000" b="1" dirty="0">
                <a:solidFill>
                  <a:prstClr val="black"/>
                </a:solidFill>
                <a:ea typeface="微軟正黑體"/>
              </a:rPr>
              <a:t>NOP</a:t>
            </a:r>
            <a:r>
              <a:rPr lang="zh-TW" altLang="en-US" sz="2000" b="1" dirty="0">
                <a:solidFill>
                  <a:prstClr val="black"/>
                </a:solidFill>
                <a:ea typeface="微軟正黑體"/>
              </a:rPr>
              <a:t>，解決</a:t>
            </a:r>
            <a:r>
              <a:rPr lang="en-US" altLang="zh-TW" sz="2000" b="1" dirty="0">
                <a:solidFill>
                  <a:prstClr val="black"/>
                </a:solidFill>
                <a:ea typeface="微軟正黑體"/>
              </a:rPr>
              <a:t>hazard</a:t>
            </a:r>
            <a:r>
              <a:rPr lang="zh-TW" altLang="en-US" sz="2000" b="1" dirty="0">
                <a:solidFill>
                  <a:prstClr val="black"/>
                </a:solidFill>
                <a:ea typeface="微軟正黑體"/>
              </a:rPr>
              <a:t>，並且變數需初始化</a:t>
            </a:r>
            <a:r>
              <a:rPr lang="en-US" altLang="zh-TW" sz="2000" b="1" dirty="0">
                <a:solidFill>
                  <a:prstClr val="black"/>
                </a:solidFill>
                <a:ea typeface="微軟正黑體"/>
              </a:rPr>
              <a:t>):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1.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lw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$4, 0($0)	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//Load DM[0]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2.	</a:t>
            </a:r>
            <a:r>
              <a:rPr lang="en-US" altLang="zh-TW" b="1" dirty="0">
                <a:solidFill>
                  <a:prstClr val="black"/>
                </a:solidFill>
                <a:ea typeface="微軟正黑體"/>
              </a:rPr>
              <a:t>acc: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3.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beq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$5, $4, exit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比對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idx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與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DM[0]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是否相同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4.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addi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$5, $5, 4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遞增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idx</a:t>
            </a:r>
            <a:endParaRPr lang="zh-TW" altLang="en-US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5.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		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lwc1 $f1, 0($5)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載入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weight</a:t>
            </a:r>
            <a:endParaRPr lang="zh-TW" altLang="en-US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6.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addi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$5, $5, 4	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遞增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idx</a:t>
            </a:r>
            <a:endParaRPr lang="zh-TW" altLang="en-US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7.		lwc1 $f2, 0($5)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載入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hidden</a:t>
            </a:r>
            <a:endParaRPr lang="zh-TW" altLang="en-US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8.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mul.s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$f3, $f2, $f1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將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weight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與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hidden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相乘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9.	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</a:rPr>
              <a:t>add.s</a:t>
            </a:r>
            <a:r>
              <a:rPr lang="en-US" altLang="zh-TW" dirty="0">
                <a:solidFill>
                  <a:prstClr val="black"/>
                </a:solidFill>
                <a:ea typeface="微軟正黑體"/>
              </a:rPr>
              <a:t> $f4, $f4, $f3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累加權值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10.		j acc</a:t>
            </a:r>
            <a:endParaRPr lang="zh-TW" altLang="en-US" dirty="0">
              <a:solidFill>
                <a:prstClr val="black"/>
              </a:solidFill>
              <a:ea typeface="微軟正黑體"/>
            </a:endParaRP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11.	</a:t>
            </a:r>
            <a:r>
              <a:rPr lang="en-US" altLang="zh-TW" b="1" dirty="0">
                <a:solidFill>
                  <a:prstClr val="black"/>
                </a:solidFill>
                <a:ea typeface="微軟正黑體"/>
              </a:rPr>
              <a:t>exit:</a:t>
            </a:r>
          </a:p>
          <a:p>
            <a:pPr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</a:rPr>
              <a:t>12.		swc1 $f4, 4($4)		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//</a:t>
            </a:r>
            <a:r>
              <a:rPr lang="zh-TW" altLang="en-US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</a:rPr>
              <a:t>輸出結果</a:t>
            </a:r>
          </a:p>
        </p:txBody>
      </p:sp>
    </p:spTree>
    <p:extLst>
      <p:ext uri="{BB962C8B-B14F-4D97-AF65-F5344CB8AC3E}">
        <p14:creationId xmlns:p14="http://schemas.microsoft.com/office/powerpoint/2010/main" val="227651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780444" y="783547"/>
            <a:ext cx="1001096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1600" b="1" dirty="0"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Zynq PS&amp;PL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Master/Slave overview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Accelerator Interface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Polling versus Interrupt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系統規格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i="0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  <a:ea typeface="+mj-ea"/>
              </a:rPr>
              <a:t>Zynq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交互方式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Memory map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FC-DNN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計算資源分配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-Core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 計算方式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Mips-Core 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單顆神經元計算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C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code</a:t>
            </a: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 code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3305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47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D8A295-F02C-43BD-84AB-A62BCEB5149E}"/>
              </a:ext>
            </a:extLst>
          </p:cNvPr>
          <p:cNvSpPr txBox="1"/>
          <p:nvPr/>
        </p:nvSpPr>
        <p:spPr>
          <a:xfrm>
            <a:off x="411167" y="783547"/>
            <a:ext cx="9499377" cy="267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sym typeface="Times New Roman"/>
              </a:rPr>
              <a:t>說明：</a:t>
            </a:r>
            <a:endParaRPr lang="en-US" altLang="zh-TW" sz="2400" b="1" dirty="0">
              <a:latin typeface="+mj-lt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TW" dirty="0">
                <a:latin typeface="+mj-lt"/>
                <a:ea typeface="+mj-ea"/>
                <a:sym typeface="Times New Roman"/>
              </a:rPr>
              <a:t>	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目前的範例程式，在計算同一層的神經元時，會重複寫入相同的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input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值。為了重複寫入相同的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input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值，導致資源浪費，須修改以下內容：</a:t>
            </a: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同一層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layer 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中，只進行一次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input 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值寫入。</a:t>
            </a: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endParaRPr lang="zh-TW" altLang="en-US" dirty="0">
              <a:latin typeface="+mj-lt"/>
              <a:ea typeface="+mj-ea"/>
              <a:sym typeface="Times New Roman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09F53B-9C7D-4250-83DC-A732281F2709}"/>
              </a:ext>
            </a:extLst>
          </p:cNvPr>
          <p:cNvGrpSpPr/>
          <p:nvPr/>
        </p:nvGrpSpPr>
        <p:grpSpPr>
          <a:xfrm>
            <a:off x="842778" y="2955428"/>
            <a:ext cx="9643648" cy="3358352"/>
            <a:chOff x="1099151" y="3271622"/>
            <a:chExt cx="9643648" cy="335835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6E54A46-9859-493B-9707-1C6D74BF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151" y="3271622"/>
              <a:ext cx="9243730" cy="328723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A35E06-12A5-4A11-AF2B-6E80AD1EFB69}"/>
                </a:ext>
              </a:extLst>
            </p:cNvPr>
            <p:cNvSpPr/>
            <p:nvPr/>
          </p:nvSpPr>
          <p:spPr>
            <a:xfrm>
              <a:off x="2540001" y="5557520"/>
              <a:ext cx="7862040" cy="1072454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7F99F6E-B734-4243-98DB-E841AEC48722}"/>
                </a:ext>
              </a:extLst>
            </p:cNvPr>
            <p:cNvSpPr txBox="1"/>
            <p:nvPr/>
          </p:nvSpPr>
          <p:spPr>
            <a:xfrm>
              <a:off x="9211444" y="5117068"/>
              <a:ext cx="153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程式修改處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40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47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3BD681-6207-4A72-8180-F7DDEE411D1F}"/>
              </a:ext>
            </a:extLst>
          </p:cNvPr>
          <p:cNvSpPr txBox="1"/>
          <p:nvPr/>
        </p:nvSpPr>
        <p:spPr>
          <a:xfrm>
            <a:off x="411167" y="783547"/>
            <a:ext cx="11622815" cy="558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prstClr val="black"/>
                </a:solidFill>
                <a:ea typeface="微軟正黑體"/>
                <a:sym typeface="Times New Roman"/>
              </a:rPr>
              <a:t>實作步驟：</a:t>
            </a:r>
            <a:endParaRPr lang="en-US" altLang="zh-TW" sz="2400" b="1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lvl="2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將提供的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zynq_wrapper.bit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燒入至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FPGA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燒錄流程詳見附錄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)</a:t>
            </a:r>
          </a:p>
          <a:p>
            <a:pPr lvl="2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修改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exercise/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mips_dnn.c</a:t>
            </a:r>
            <a:endParaRPr lang="en-US" altLang="zh-TW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lvl="2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將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exercise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資料夾壓縮成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exercise.zip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，並放入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usb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中</a:t>
            </a:r>
            <a:endParaRPr lang="en-US" altLang="zh-TW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lvl="2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將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usb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插上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zedboard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，並將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exercise.zip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解壓縮</a:t>
            </a:r>
            <a:endParaRPr lang="en-US" altLang="zh-TW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marL="457200" lvl="2"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root@localhost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:~# 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mount /dev/sda1 /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mnt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  <a:sym typeface="Times New Roman"/>
            </a:endParaRPr>
          </a:p>
          <a:p>
            <a:pPr marL="457200" lvl="2"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root@localhost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:~# 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cp /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mnt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/exercise.zip ./</a:t>
            </a:r>
          </a:p>
          <a:p>
            <a:pPr marL="457200" lvl="2"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root@localhost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:~# 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unzip exercise.zip</a:t>
            </a:r>
          </a:p>
          <a:p>
            <a:pPr lvl="2" indent="-457200" defTabSz="45720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編譯並使用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perf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量測效能</a:t>
            </a:r>
            <a:endParaRPr lang="en-US" altLang="zh-TW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marL="457200" lvl="2"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root@localhost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:~# 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cd exercise</a:t>
            </a:r>
          </a:p>
          <a:p>
            <a:pPr marL="457200" lvl="2" defTabSz="457200">
              <a:lnSpc>
                <a:spcPct val="150000"/>
              </a:lnSpc>
            </a:pP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	</a:t>
            </a: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root@localhost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:~/software# 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gcc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 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mips_dnn.c</a:t>
            </a:r>
            <a:r>
              <a:rPr lang="en-US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 -O3 -o </a:t>
            </a:r>
            <a:r>
              <a:rPr lang="en-US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mips_dnn</a:t>
            </a:r>
            <a:endParaRPr lang="en-US" altLang="zh-TW" dirty="0">
              <a:solidFill>
                <a:srgbClr val="956251">
                  <a:lumMod val="60000"/>
                  <a:lumOff val="40000"/>
                </a:srgbClr>
              </a:solidFill>
              <a:ea typeface="微軟正黑體"/>
              <a:sym typeface="Times New Roman"/>
            </a:endParaRPr>
          </a:p>
          <a:p>
            <a:pPr marL="914400" lvl="3" defTabSz="457200">
              <a:lnSpc>
                <a:spcPct val="150000"/>
              </a:lnSpc>
            </a:pPr>
            <a:r>
              <a:rPr lang="en-US" altLang="zh-TW" dirty="0" err="1">
                <a:solidFill>
                  <a:prstClr val="black"/>
                </a:solidFill>
                <a:ea typeface="微軟正黑體"/>
                <a:sym typeface="Times New Roman"/>
              </a:rPr>
              <a:t>root@localhost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:~/software# </a:t>
            </a:r>
            <a:r>
              <a:rPr lang="fr-FR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perf stat --</a:t>
            </a:r>
            <a:r>
              <a:rPr lang="fr-FR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repeat</a:t>
            </a:r>
            <a:r>
              <a:rPr lang="fr-FR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 1 -e </a:t>
            </a:r>
            <a:r>
              <a:rPr lang="fr-FR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cycles,instructions,cache-misses,cache-references</a:t>
            </a:r>
            <a:r>
              <a:rPr lang="fr-FR" altLang="zh-TW" dirty="0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 ./</a:t>
            </a:r>
            <a:r>
              <a:rPr lang="fr-FR" altLang="zh-TW" dirty="0" err="1">
                <a:solidFill>
                  <a:srgbClr val="956251">
                    <a:lumMod val="60000"/>
                    <a:lumOff val="40000"/>
                  </a:srgbClr>
                </a:solidFill>
                <a:ea typeface="微軟正黑體"/>
                <a:sym typeface="Times New Roman"/>
              </a:rPr>
              <a:t>mips_dnn</a:t>
            </a:r>
            <a:endParaRPr lang="en-US" altLang="zh-TW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lvl="2" indent="-457200" defTabSz="457200">
              <a:lnSpc>
                <a:spcPct val="150000"/>
              </a:lnSpc>
              <a:buFont typeface="+mj-lt"/>
              <a:buAutoNum type="arabicPeriod"/>
            </a:pPr>
            <a:endParaRPr lang="zh-TW" altLang="en-US" dirty="0">
              <a:solidFill>
                <a:prstClr val="black"/>
              </a:solidFill>
              <a:ea typeface="微軟正黑體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437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47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7AF721-E2A3-4178-BE78-3E176D7D53E2}"/>
              </a:ext>
            </a:extLst>
          </p:cNvPr>
          <p:cNvSpPr txBox="1"/>
          <p:nvPr/>
        </p:nvSpPr>
        <p:spPr>
          <a:xfrm>
            <a:off x="411167" y="783547"/>
            <a:ext cx="11622815" cy="488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sym typeface="Times New Roman"/>
              </a:rPr>
              <a:t>預期結果</a:t>
            </a: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sym typeface="Times New Roman"/>
              </a:rPr>
              <a:t>驗收方式：</a:t>
            </a:r>
            <a:endParaRPr lang="en-US" altLang="zh-TW" sz="2400" b="1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給助教看優化後的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Perf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輸出結果，並且在</a:t>
            </a:r>
            <a:r>
              <a:rPr lang="en-US" altLang="zh-TW" dirty="0" err="1">
                <a:latin typeface="+mj-lt"/>
                <a:ea typeface="+mj-ea"/>
                <a:sym typeface="Times New Roman"/>
              </a:rPr>
              <a:t>Zedboard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上維持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98%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準確率</a:t>
            </a:r>
            <a:endParaRPr lang="en-US" altLang="zh-TW" dirty="0">
              <a:latin typeface="+mj-lt"/>
              <a:ea typeface="+mj-ea"/>
              <a:sym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B751F1-70D5-48E9-A204-0DBC0799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47"/>
          <a:stretch/>
        </p:blipFill>
        <p:spPr>
          <a:xfrm>
            <a:off x="927737" y="1837754"/>
            <a:ext cx="4525006" cy="20535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3ED174-4E82-4FDC-807A-9CBD90B3D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37"/>
          <a:stretch/>
        </p:blipFill>
        <p:spPr>
          <a:xfrm>
            <a:off x="6619544" y="1837754"/>
            <a:ext cx="4744112" cy="20535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4602F0-31CC-4F00-B064-7B53974BF193}"/>
              </a:ext>
            </a:extLst>
          </p:cNvPr>
          <p:cNvSpPr txBox="1"/>
          <p:nvPr/>
        </p:nvSpPr>
        <p:spPr>
          <a:xfrm>
            <a:off x="1770620" y="4022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 優化</a:t>
            </a:r>
            <a:r>
              <a:rPr lang="zh-TW" altLang="en-US" dirty="0"/>
              <a:t>前，執行時間約</a:t>
            </a:r>
            <a:r>
              <a:rPr lang="en-US" altLang="zh-TW" dirty="0"/>
              <a:t>300</a:t>
            </a:r>
            <a:r>
              <a:rPr lang="zh-TW" altLang="en-US" dirty="0"/>
              <a:t>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23C94D0-5AB1-4431-9B23-8D7409A5F5EE}"/>
              </a:ext>
            </a:extLst>
          </p:cNvPr>
          <p:cNvSpPr txBox="1"/>
          <p:nvPr/>
        </p:nvSpPr>
        <p:spPr>
          <a:xfrm>
            <a:off x="7561820" y="4022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 優化</a:t>
            </a:r>
            <a:r>
              <a:rPr lang="zh-TW" altLang="en-US" dirty="0"/>
              <a:t>後，執行時間約</a:t>
            </a:r>
            <a:r>
              <a:rPr lang="en-US" altLang="zh-TW" dirty="0"/>
              <a:t>225</a:t>
            </a:r>
            <a:r>
              <a:rPr lang="zh-TW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3742572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BDEB97B-6685-799E-6EB9-E64F4E9D9E19}"/>
              </a:ext>
            </a:extLst>
          </p:cNvPr>
          <p:cNvSpPr txBox="1"/>
          <p:nvPr/>
        </p:nvSpPr>
        <p:spPr>
          <a:xfrm>
            <a:off x="4569170" y="2967335"/>
            <a:ext cx="3053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Appendix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3570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12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800" b="1" dirty="0">
                <a:latin typeface="+mj-lt"/>
                <a:ea typeface="+mj-ea"/>
                <a:sym typeface="Times New Roman"/>
              </a:rPr>
              <a:t> 燒錄</a:t>
            </a:r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bitsream</a:t>
            </a:r>
            <a:r>
              <a:rPr lang="en-US" altLang="zh-TW" sz="2800" b="1" dirty="0">
                <a:latin typeface="+mj-lt"/>
                <a:ea typeface="+mj-ea"/>
                <a:sym typeface="Times New Roman"/>
              </a:rPr>
              <a:t>(1/6)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AECE31-0D47-4FB6-A065-A087EFD462A6}"/>
              </a:ext>
            </a:extLst>
          </p:cNvPr>
          <p:cNvSpPr txBox="1"/>
          <p:nvPr/>
        </p:nvSpPr>
        <p:spPr>
          <a:xfrm>
            <a:off x="477744" y="985524"/>
            <a:ext cx="11301301" cy="1594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將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Zedboard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Jtag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接口與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PC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用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USB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線連接：</a:t>
            </a:r>
            <a:endParaRPr lang="en-US" altLang="zh-TW" sz="2400" b="1" dirty="0">
              <a:latin typeface="+mj-lt"/>
              <a:ea typeface="+mj-ea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endParaRPr lang="en-US" altLang="zh-TW" sz="2000" dirty="0">
              <a:latin typeface="+mj-lt"/>
              <a:ea typeface="+mj-ea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開啟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，選擇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Open Hardware 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Mananger</a:t>
            </a:r>
            <a:endParaRPr lang="en-US" altLang="zh-TW" sz="2400" b="1" dirty="0">
              <a:latin typeface="+mj-lt"/>
              <a:ea typeface="+mj-ea"/>
              <a:sym typeface="Times New Roman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10C2292-EB62-4A99-899E-541E0F6169F6}"/>
              </a:ext>
            </a:extLst>
          </p:cNvPr>
          <p:cNvGrpSpPr/>
          <p:nvPr/>
        </p:nvGrpSpPr>
        <p:grpSpPr>
          <a:xfrm>
            <a:off x="931136" y="2681281"/>
            <a:ext cx="4656863" cy="3925767"/>
            <a:chOff x="931136" y="2681281"/>
            <a:chExt cx="4656863" cy="392576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3ADCC7D-4C42-45B9-9BB1-015C8C74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136" y="2681281"/>
              <a:ext cx="4656863" cy="3925767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551C2E0-AD9F-4C73-BB87-4120B9AB835C}"/>
                </a:ext>
              </a:extLst>
            </p:cNvPr>
            <p:cNvSpPr/>
            <p:nvPr/>
          </p:nvSpPr>
          <p:spPr>
            <a:xfrm>
              <a:off x="1127761" y="4978400"/>
              <a:ext cx="1503680" cy="233680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856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12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800" b="1" dirty="0">
                <a:latin typeface="+mj-lt"/>
                <a:ea typeface="+mj-ea"/>
                <a:sym typeface="Times New Roman"/>
              </a:rPr>
              <a:t> 燒錄</a:t>
            </a:r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bitsream</a:t>
            </a:r>
            <a:r>
              <a:rPr lang="en-US" altLang="zh-TW" sz="2800" b="1" dirty="0">
                <a:latin typeface="+mj-lt"/>
                <a:ea typeface="+mj-ea"/>
                <a:sym typeface="Times New Roman"/>
              </a:rPr>
              <a:t>(2/6)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E45B9A-A76F-48E7-9DA3-7FB79EE53065}"/>
              </a:ext>
            </a:extLst>
          </p:cNvPr>
          <p:cNvSpPr txBox="1"/>
          <p:nvPr/>
        </p:nvSpPr>
        <p:spPr>
          <a:xfrm>
            <a:off x="477744" y="985524"/>
            <a:ext cx="11301301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將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Zedboard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Jtag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接口與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PC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用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USB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線連接：</a:t>
            </a:r>
            <a:endParaRPr lang="en-US" altLang="zh-TW" sz="2400" b="1" dirty="0">
              <a:latin typeface="+mj-lt"/>
              <a:ea typeface="+mj-ea"/>
              <a:sym typeface="Times New Roman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0A611E-A6FA-4CD3-AD78-36E4966CDAEB}"/>
              </a:ext>
            </a:extLst>
          </p:cNvPr>
          <p:cNvGrpSpPr/>
          <p:nvPr/>
        </p:nvGrpSpPr>
        <p:grpSpPr>
          <a:xfrm>
            <a:off x="3384811" y="1835362"/>
            <a:ext cx="5487166" cy="4248743"/>
            <a:chOff x="3485496" y="1792308"/>
            <a:chExt cx="5487166" cy="424874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932218C-A986-4744-8F40-BF8B2D4D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5496" y="1792308"/>
              <a:ext cx="5487166" cy="4248743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260FB2-2EE8-4677-ADF6-22E8C7B5AD37}"/>
                </a:ext>
              </a:extLst>
            </p:cNvPr>
            <p:cNvSpPr/>
            <p:nvPr/>
          </p:nvSpPr>
          <p:spPr>
            <a:xfrm>
              <a:off x="5553397" y="3312160"/>
              <a:ext cx="1085206" cy="233680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1C0A03-A201-4F62-8BD5-DAEA4F289650}"/>
                </a:ext>
              </a:extLst>
            </p:cNvPr>
            <p:cNvSpPr/>
            <p:nvPr/>
          </p:nvSpPr>
          <p:spPr>
            <a:xfrm>
              <a:off x="6229079" y="3657292"/>
              <a:ext cx="1085206" cy="233680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A90E469-DF5A-4115-8097-B827799CA19B}"/>
                </a:ext>
              </a:extLst>
            </p:cNvPr>
            <p:cNvSpPr txBox="1"/>
            <p:nvPr/>
          </p:nvSpPr>
          <p:spPr>
            <a:xfrm>
              <a:off x="6128394" y="2799707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1.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71A4890-7D4B-41D3-8F6D-09642017B158}"/>
                </a:ext>
              </a:extLst>
            </p:cNvPr>
            <p:cNvSpPr txBox="1"/>
            <p:nvPr/>
          </p:nvSpPr>
          <p:spPr>
            <a:xfrm>
              <a:off x="7351662" y="3512522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2.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1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12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800" b="1" dirty="0">
                <a:latin typeface="+mj-lt"/>
                <a:ea typeface="+mj-ea"/>
                <a:sym typeface="Times New Roman"/>
              </a:rPr>
              <a:t> 燒錄</a:t>
            </a:r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bitsream</a:t>
            </a:r>
            <a:r>
              <a:rPr lang="en-US" altLang="zh-TW" sz="2800" b="1" dirty="0">
                <a:latin typeface="+mj-lt"/>
                <a:ea typeface="+mj-ea"/>
                <a:sym typeface="Times New Roman"/>
              </a:rPr>
              <a:t>(3/6)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3D87D-16FF-4623-B2BF-A29FE2BC7F91}"/>
              </a:ext>
            </a:extLst>
          </p:cNvPr>
          <p:cNvSpPr txBox="1"/>
          <p:nvPr/>
        </p:nvSpPr>
        <p:spPr>
          <a:xfrm>
            <a:off x="411167" y="783547"/>
            <a:ext cx="11301301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對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Programmed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點右鍵，並選取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Program Device…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FB6A84F-D08B-44C1-BCFF-D612F4199A0D}"/>
              </a:ext>
            </a:extLst>
          </p:cNvPr>
          <p:cNvGrpSpPr/>
          <p:nvPr/>
        </p:nvGrpSpPr>
        <p:grpSpPr>
          <a:xfrm>
            <a:off x="2398491" y="1431408"/>
            <a:ext cx="7326651" cy="5012132"/>
            <a:chOff x="2331699" y="1665619"/>
            <a:chExt cx="7326651" cy="501213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5B6AE05-B1F4-4BCD-B4AF-42750F86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699" y="1665619"/>
              <a:ext cx="7326651" cy="501213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8E7FBB2-D218-48B8-94FE-417F0173DC2C}"/>
                </a:ext>
              </a:extLst>
            </p:cNvPr>
            <p:cNvSpPr/>
            <p:nvPr/>
          </p:nvSpPr>
          <p:spPr>
            <a:xfrm>
              <a:off x="2424116" y="3395682"/>
              <a:ext cx="3671883" cy="261610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F16114-48A3-40FD-8965-986016592B38}"/>
                </a:ext>
              </a:extLst>
            </p:cNvPr>
            <p:cNvSpPr/>
            <p:nvPr/>
          </p:nvSpPr>
          <p:spPr>
            <a:xfrm>
              <a:off x="6128394" y="3918902"/>
              <a:ext cx="3137526" cy="218443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E777290-C6B2-4583-B520-BBA64F754F8B}"/>
                </a:ext>
              </a:extLst>
            </p:cNvPr>
            <p:cNvSpPr txBox="1"/>
            <p:nvPr/>
          </p:nvSpPr>
          <p:spPr>
            <a:xfrm>
              <a:off x="5734446" y="2872462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1.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ED4CD9B-943C-48C1-B32A-CE32FE339E2D}"/>
                </a:ext>
              </a:extLst>
            </p:cNvPr>
            <p:cNvSpPr txBox="1"/>
            <p:nvPr/>
          </p:nvSpPr>
          <p:spPr>
            <a:xfrm>
              <a:off x="8672462" y="342900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2.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24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12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800" b="1" dirty="0">
                <a:latin typeface="+mj-lt"/>
                <a:ea typeface="+mj-ea"/>
                <a:sym typeface="Times New Roman"/>
              </a:rPr>
              <a:t> 燒錄</a:t>
            </a:r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bitsream</a:t>
            </a:r>
            <a:r>
              <a:rPr lang="en-US" altLang="zh-TW" sz="2800" b="1" dirty="0">
                <a:latin typeface="+mj-lt"/>
                <a:ea typeface="+mj-ea"/>
                <a:sym typeface="Times New Roman"/>
              </a:rPr>
              <a:t>(4/6)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44540F-D8FB-4775-A66D-106389FC939B}"/>
              </a:ext>
            </a:extLst>
          </p:cNvPr>
          <p:cNvSpPr txBox="1"/>
          <p:nvPr/>
        </p:nvSpPr>
        <p:spPr>
          <a:xfrm>
            <a:off x="411167" y="783547"/>
            <a:ext cx="11301301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點擊 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“…”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AD205BE-64C3-431B-9981-0DF42AD04B1B}"/>
              </a:ext>
            </a:extLst>
          </p:cNvPr>
          <p:cNvGrpSpPr/>
          <p:nvPr/>
        </p:nvGrpSpPr>
        <p:grpSpPr>
          <a:xfrm>
            <a:off x="2308083" y="1942164"/>
            <a:ext cx="7306695" cy="4020111"/>
            <a:chOff x="2308083" y="1942164"/>
            <a:chExt cx="7306695" cy="4020111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1CFC050-8533-47C9-8D5B-D01A901B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083" y="1942164"/>
              <a:ext cx="7306695" cy="4020111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B4B5099-1612-4A90-9AF7-6AAE1FDFA827}"/>
                </a:ext>
              </a:extLst>
            </p:cNvPr>
            <p:cNvSpPr/>
            <p:nvPr/>
          </p:nvSpPr>
          <p:spPr>
            <a:xfrm>
              <a:off x="8869680" y="3629341"/>
              <a:ext cx="355599" cy="322878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5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853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+mj-ea"/>
              </a:rPr>
              <a:t>授課大綱</a:t>
            </a:r>
            <a:endParaRPr lang="en-US" altLang="zh-TW" sz="2800" b="1" dirty="0">
              <a:latin typeface="+mj-ea"/>
            </a:endParaRPr>
          </a:p>
          <a:p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C98F12-C046-4035-8AB5-BB26E8B2D50C}"/>
              </a:ext>
            </a:extLst>
          </p:cNvPr>
          <p:cNvSpPr txBox="1"/>
          <p:nvPr/>
        </p:nvSpPr>
        <p:spPr>
          <a:xfrm>
            <a:off x="525467" y="1029977"/>
            <a:ext cx="10957287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b="1" dirty="0">
                <a:sym typeface="Times New Roman"/>
              </a:rPr>
              <a:t>Software (11/20)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ym typeface="Times New Roman"/>
              </a:rPr>
              <a:t>Zynq </a:t>
            </a:r>
            <a:r>
              <a:rPr lang="zh-TW" altLang="en-US" dirty="0">
                <a:sym typeface="Times New Roman"/>
              </a:rPr>
              <a:t>處理系統（</a:t>
            </a:r>
            <a:r>
              <a:rPr lang="en-US" altLang="zh-TW" dirty="0">
                <a:sym typeface="Times New Roman"/>
              </a:rPr>
              <a:t>PS</a:t>
            </a:r>
            <a:r>
              <a:rPr lang="zh-TW" altLang="en-US" dirty="0">
                <a:sym typeface="Times New Roman"/>
              </a:rPr>
              <a:t>）和可程式邏輯（</a:t>
            </a:r>
            <a:r>
              <a:rPr lang="en-US" altLang="zh-TW" dirty="0">
                <a:sym typeface="Times New Roman"/>
              </a:rPr>
              <a:t>PL</a:t>
            </a:r>
            <a:r>
              <a:rPr lang="zh-TW" altLang="en-US" dirty="0">
                <a:sym typeface="Times New Roman"/>
              </a:rPr>
              <a:t>）傳輸的基本概念</a:t>
            </a:r>
            <a:endParaRPr lang="en-US" altLang="zh-TW" dirty="0">
              <a:sym typeface="Times New Roman"/>
            </a:endParaRP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ym typeface="Times New Roman"/>
              </a:rPr>
              <a:t>Zynq</a:t>
            </a:r>
            <a:r>
              <a:rPr lang="zh-TW" altLang="en-US" dirty="0">
                <a:sym typeface="Times New Roman"/>
              </a:rPr>
              <a:t>與</a:t>
            </a:r>
            <a:r>
              <a:rPr lang="en-US" altLang="zh-TW" dirty="0" err="1">
                <a:sym typeface="Times New Roman"/>
              </a:rPr>
              <a:t>Mips</a:t>
            </a:r>
            <a:r>
              <a:rPr lang="en-US" altLang="zh-TW" dirty="0">
                <a:sym typeface="Times New Roman"/>
              </a:rPr>
              <a:t> Core</a:t>
            </a:r>
            <a:r>
              <a:rPr lang="zh-TW" altLang="en-US" dirty="0">
                <a:sym typeface="Times New Roman"/>
              </a:rPr>
              <a:t>的交互方式</a:t>
            </a:r>
            <a:endParaRPr lang="en-US" altLang="zh-TW" dirty="0">
              <a:sym typeface="Times New Roman"/>
            </a:endParaRP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如何在</a:t>
            </a:r>
            <a:r>
              <a:rPr lang="en-US" altLang="zh-TW" dirty="0" err="1">
                <a:sym typeface="Times New Roman"/>
              </a:rPr>
              <a:t>Mips</a:t>
            </a:r>
            <a:r>
              <a:rPr lang="en-US" altLang="zh-TW" dirty="0">
                <a:sym typeface="Times New Roman"/>
              </a:rPr>
              <a:t> Core</a:t>
            </a:r>
            <a:r>
              <a:rPr lang="zh-TW" altLang="en-US" dirty="0">
                <a:sym typeface="Times New Roman"/>
              </a:rPr>
              <a:t>上運行</a:t>
            </a:r>
            <a:r>
              <a:rPr lang="en-US" altLang="zh-TW" dirty="0">
                <a:sym typeface="Times New Roman"/>
              </a:rPr>
              <a:t>FC-DNN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如何優化</a:t>
            </a:r>
            <a:r>
              <a:rPr lang="en-US" altLang="zh-TW" dirty="0">
                <a:sym typeface="Times New Roman"/>
              </a:rPr>
              <a:t>C code</a:t>
            </a:r>
            <a:r>
              <a:rPr lang="zh-TW" altLang="en-US" dirty="0">
                <a:sym typeface="Times New Roman"/>
              </a:rPr>
              <a:t>，讓執行時間變更少</a:t>
            </a:r>
            <a:endParaRPr lang="en-US" altLang="zh-TW" b="1" dirty="0">
              <a:sym typeface="Times New Roman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b="1" dirty="0">
                <a:sym typeface="Times New Roman"/>
              </a:rPr>
              <a:t>Hardware (11/25)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err="1">
                <a:sym typeface="Times New Roman"/>
              </a:rPr>
              <a:t>Mips</a:t>
            </a:r>
            <a:r>
              <a:rPr lang="en-US" altLang="zh-TW" dirty="0">
                <a:sym typeface="Times New Roman"/>
              </a:rPr>
              <a:t> Core code structure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如何做</a:t>
            </a:r>
            <a:r>
              <a:rPr lang="en-US" altLang="zh-TW" dirty="0">
                <a:sym typeface="Times New Roman"/>
              </a:rPr>
              <a:t>Simulation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新指令的添加方式</a:t>
            </a:r>
            <a:endParaRPr lang="en-US" altLang="zh-TW" dirty="0">
              <a:sym typeface="Times New Roman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TW" altLang="en-US" b="1" dirty="0">
              <a:sym typeface="Times New Roman"/>
            </a:endParaRPr>
          </a:p>
          <a:p>
            <a:pPr marL="1714500" lvl="3" indent="-342900">
              <a:spcBef>
                <a:spcPts val="1200"/>
              </a:spcBef>
              <a:buSzPct val="100000"/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683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12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800" b="1" dirty="0">
                <a:latin typeface="+mj-lt"/>
                <a:ea typeface="+mj-ea"/>
                <a:sym typeface="Times New Roman"/>
              </a:rPr>
              <a:t> 燒錄</a:t>
            </a:r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bitsream</a:t>
            </a:r>
            <a:r>
              <a:rPr lang="en-US" altLang="zh-TW" sz="2800" b="1" dirty="0">
                <a:latin typeface="+mj-lt"/>
                <a:ea typeface="+mj-ea"/>
                <a:sym typeface="Times New Roman"/>
              </a:rPr>
              <a:t>(5/6)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B38959-8AE4-4103-8AA8-373107758FB3}"/>
              </a:ext>
            </a:extLst>
          </p:cNvPr>
          <p:cNvSpPr txBox="1"/>
          <p:nvPr/>
        </p:nvSpPr>
        <p:spPr>
          <a:xfrm>
            <a:off x="411167" y="783547"/>
            <a:ext cx="11301301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選取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pratice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/software/</a:t>
            </a:r>
            <a:r>
              <a:rPr lang="en-US" altLang="zh-TW" sz="2400" b="1" dirty="0" err="1">
                <a:latin typeface="+mj-lt"/>
                <a:ea typeface="+mj-ea"/>
                <a:sym typeface="Times New Roman"/>
              </a:rPr>
              <a:t>zynq_system_wrapper.bit</a:t>
            </a:r>
            <a:r>
              <a:rPr lang="zh-TW" altLang="en-US" sz="2400" b="1" dirty="0">
                <a:latin typeface="+mj-lt"/>
                <a:ea typeface="+mj-ea"/>
                <a:sym typeface="Times New Roman"/>
              </a:rPr>
              <a:t>，並按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OK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0846BE6-D200-4788-A5FE-5C642E1C0C80}"/>
              </a:ext>
            </a:extLst>
          </p:cNvPr>
          <p:cNvGrpSpPr/>
          <p:nvPr/>
        </p:nvGrpSpPr>
        <p:grpSpPr>
          <a:xfrm>
            <a:off x="1293602" y="1726205"/>
            <a:ext cx="9536430" cy="4463336"/>
            <a:chOff x="1198880" y="1845298"/>
            <a:chExt cx="9536430" cy="4463336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7F09EC6-07DB-4287-BBB7-DF6073AD0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8880" y="1845298"/>
              <a:ext cx="9536430" cy="445363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9CFDED-B5FC-4443-BD0D-83A96157DD54}"/>
                </a:ext>
              </a:extLst>
            </p:cNvPr>
            <p:cNvSpPr/>
            <p:nvPr/>
          </p:nvSpPr>
          <p:spPr>
            <a:xfrm flipV="1">
              <a:off x="1198880" y="2926080"/>
              <a:ext cx="1371600" cy="281282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604337A-DDE7-40F9-8342-5A68D98FA3A1}"/>
                </a:ext>
              </a:extLst>
            </p:cNvPr>
            <p:cNvSpPr/>
            <p:nvPr/>
          </p:nvSpPr>
          <p:spPr>
            <a:xfrm flipV="1">
              <a:off x="9536430" y="5968996"/>
              <a:ext cx="694690" cy="339638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D162925-4684-41E1-8082-2032B0840F20}"/>
                </a:ext>
              </a:extLst>
            </p:cNvPr>
            <p:cNvSpPr txBox="1"/>
            <p:nvPr/>
          </p:nvSpPr>
          <p:spPr>
            <a:xfrm>
              <a:off x="1995566" y="240286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1.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8DC9520-D9C9-4314-8E90-1B6AC3431B5A}"/>
                </a:ext>
              </a:extLst>
            </p:cNvPr>
            <p:cNvSpPr txBox="1"/>
            <p:nvPr/>
          </p:nvSpPr>
          <p:spPr>
            <a:xfrm>
              <a:off x="9656790" y="5445775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2.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017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12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Vivado</a:t>
            </a:r>
            <a:r>
              <a:rPr lang="zh-TW" altLang="en-US" sz="2800" b="1" dirty="0">
                <a:latin typeface="+mj-lt"/>
                <a:ea typeface="+mj-ea"/>
                <a:sym typeface="Times New Roman"/>
              </a:rPr>
              <a:t> 燒錄</a:t>
            </a:r>
            <a:r>
              <a:rPr lang="en-US" altLang="zh-TW" sz="2800" b="1" dirty="0" err="1">
                <a:latin typeface="+mj-lt"/>
                <a:ea typeface="+mj-ea"/>
                <a:sym typeface="Times New Roman"/>
              </a:rPr>
              <a:t>bitsream</a:t>
            </a:r>
            <a:r>
              <a:rPr lang="en-US" altLang="zh-TW" sz="2800" b="1" dirty="0">
                <a:latin typeface="+mj-lt"/>
                <a:ea typeface="+mj-ea"/>
                <a:sym typeface="Times New Roman"/>
              </a:rPr>
              <a:t>(6/6)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CBF579-FBE7-4822-B93C-F6D56ACCC7FA}"/>
              </a:ext>
            </a:extLst>
          </p:cNvPr>
          <p:cNvSpPr txBox="1"/>
          <p:nvPr/>
        </p:nvSpPr>
        <p:spPr>
          <a:xfrm>
            <a:off x="411166" y="777756"/>
            <a:ext cx="11301301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ea typeface="+mj-ea"/>
                <a:sym typeface="Times New Roman"/>
              </a:rPr>
              <a:t>點擊</a:t>
            </a:r>
            <a:r>
              <a:rPr lang="en-US" altLang="zh-TW" sz="2400" b="1" dirty="0">
                <a:latin typeface="+mj-lt"/>
                <a:ea typeface="+mj-ea"/>
                <a:sym typeface="Times New Roman"/>
              </a:rPr>
              <a:t>Program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0172EC4-1F73-4423-8846-157001348F6A}"/>
              </a:ext>
            </a:extLst>
          </p:cNvPr>
          <p:cNvGrpSpPr/>
          <p:nvPr/>
        </p:nvGrpSpPr>
        <p:grpSpPr>
          <a:xfrm>
            <a:off x="2509964" y="1524141"/>
            <a:ext cx="7172072" cy="4067743"/>
            <a:chOff x="2483505" y="2071072"/>
            <a:chExt cx="7172072" cy="4067743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1C5562B-92D7-4C0B-8E7D-92FA2871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83505" y="2071072"/>
              <a:ext cx="7172072" cy="4067743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8EBDF1-B01D-4B9B-AF8E-7E3CD9902E3C}"/>
                </a:ext>
              </a:extLst>
            </p:cNvPr>
            <p:cNvSpPr/>
            <p:nvPr/>
          </p:nvSpPr>
          <p:spPr>
            <a:xfrm flipV="1">
              <a:off x="7091680" y="5486400"/>
              <a:ext cx="1209040" cy="508000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55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</a:rPr>
              <a:t>實驗目的</a:t>
            </a:r>
            <a:endParaRPr lang="en-US" altLang="zh-TW" sz="2800" b="1" dirty="0">
              <a:latin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2">
            <a:extLst>
              <a:ext uri="{FF2B5EF4-FFF2-40B4-BE49-F238E27FC236}">
                <a16:creationId xmlns:a16="http://schemas.microsoft.com/office/drawing/2014/main" id="{CAA064E6-B445-8131-B7A4-1DC6673EF06E}"/>
              </a:ext>
            </a:extLst>
          </p:cNvPr>
          <p:cNvSpPr txBox="1"/>
          <p:nvPr/>
        </p:nvSpPr>
        <p:spPr>
          <a:xfrm>
            <a:off x="411167" y="1090343"/>
            <a:ext cx="11780833" cy="11167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+mj-lt"/>
                <a:sym typeface="Times New Roman"/>
              </a:rPr>
              <a:t>學習有關 </a:t>
            </a:r>
            <a:r>
              <a:rPr lang="en-US" altLang="zh-TW" b="1" dirty="0">
                <a:latin typeface="+mj-lt"/>
                <a:sym typeface="Times New Roman"/>
              </a:rPr>
              <a:t>Zynq </a:t>
            </a:r>
            <a:r>
              <a:rPr lang="zh-TW" altLang="en-US" b="1" dirty="0">
                <a:latin typeface="+mj-lt"/>
                <a:sym typeface="Times New Roman"/>
              </a:rPr>
              <a:t>處理系統（</a:t>
            </a:r>
            <a:r>
              <a:rPr lang="en-US" altLang="zh-TW" b="1" dirty="0">
                <a:latin typeface="+mj-lt"/>
                <a:sym typeface="Times New Roman"/>
              </a:rPr>
              <a:t>PS</a:t>
            </a:r>
            <a:r>
              <a:rPr lang="zh-TW" altLang="en-US" b="1" dirty="0">
                <a:latin typeface="+mj-lt"/>
                <a:sym typeface="Times New Roman"/>
              </a:rPr>
              <a:t>）和可程式邏輯（</a:t>
            </a:r>
            <a:r>
              <a:rPr lang="en-US" altLang="zh-TW" b="1" dirty="0">
                <a:latin typeface="+mj-lt"/>
                <a:sym typeface="Times New Roman"/>
              </a:rPr>
              <a:t>PL</a:t>
            </a:r>
            <a:r>
              <a:rPr lang="zh-TW" altLang="en-US" b="1" dirty="0">
                <a:latin typeface="+mj-lt"/>
                <a:sym typeface="Times New Roman"/>
              </a:rPr>
              <a:t>）傳輸的基本概念</a:t>
            </a:r>
            <a:endParaRPr lang="en-US" altLang="zh-TW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+mj-lt"/>
                <a:sym typeface="Times New Roman"/>
              </a:rPr>
              <a:t>這次的實驗目標是實現一個簡單的 </a:t>
            </a:r>
            <a:r>
              <a:rPr lang="en-US" altLang="zh-TW" b="1" dirty="0">
                <a:latin typeface="+mj-lt"/>
                <a:sym typeface="Times New Roman"/>
              </a:rPr>
              <a:t>MIPS-Core </a:t>
            </a:r>
            <a:r>
              <a:rPr lang="zh-TW" altLang="en-US" b="1" dirty="0">
                <a:latin typeface="+mj-lt"/>
                <a:sym typeface="Times New Roman"/>
              </a:rPr>
              <a:t>加速器，並能執行手寫數字辨識的</a:t>
            </a:r>
            <a:r>
              <a:rPr lang="en-US" altLang="zh-TW" b="1" dirty="0">
                <a:latin typeface="+mj-lt"/>
                <a:sym typeface="Times New Roman"/>
              </a:rPr>
              <a:t>FC-DNN</a:t>
            </a:r>
            <a:r>
              <a:rPr lang="zh-TW" altLang="en-US" b="1" dirty="0">
                <a:latin typeface="+mj-lt"/>
                <a:sym typeface="Times New Roman"/>
              </a:rPr>
              <a:t>專案計算</a:t>
            </a:r>
            <a:endParaRPr lang="en-US" altLang="zh-TW" b="1" dirty="0">
              <a:latin typeface="+mj-lt"/>
              <a:sym typeface="Times New Roman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4F0E6A-AFE2-4336-BE38-38849D3E19DF}"/>
              </a:ext>
            </a:extLst>
          </p:cNvPr>
          <p:cNvSpPr/>
          <p:nvPr/>
        </p:nvSpPr>
        <p:spPr>
          <a:xfrm>
            <a:off x="3468414" y="2839662"/>
            <a:ext cx="4099717" cy="18112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FCAAE9-68BC-4060-AE0F-2A18B0870E3E}"/>
              </a:ext>
            </a:extLst>
          </p:cNvPr>
          <p:cNvSpPr/>
          <p:nvPr/>
        </p:nvSpPr>
        <p:spPr>
          <a:xfrm>
            <a:off x="3813815" y="3156184"/>
            <a:ext cx="1266091" cy="121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ARM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2-Core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Cortax</a:t>
            </a:r>
            <a:r>
              <a:rPr lang="en-US" altLang="zh-TW" sz="1600" dirty="0">
                <a:solidFill>
                  <a:schemeClr val="tx1"/>
                </a:solidFill>
              </a:rPr>
              <a:t> A9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EF0B11-45F7-48F2-BF96-CF3BF7CC3D04}"/>
              </a:ext>
            </a:extLst>
          </p:cNvPr>
          <p:cNvSpPr/>
          <p:nvPr/>
        </p:nvSpPr>
        <p:spPr>
          <a:xfrm>
            <a:off x="5962069" y="3156184"/>
            <a:ext cx="1266091" cy="121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F7AEEE18-A1C1-4EDD-BCF0-4FA028F6DEE1}"/>
              </a:ext>
            </a:extLst>
          </p:cNvPr>
          <p:cNvSpPr/>
          <p:nvPr/>
        </p:nvSpPr>
        <p:spPr>
          <a:xfrm>
            <a:off x="5236487" y="3639761"/>
            <a:ext cx="569000" cy="28135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376F249C-B259-41C1-B095-76EF136884A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5400000">
            <a:off x="5139219" y="3687049"/>
            <a:ext cx="773189" cy="21386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72F85D-E36D-4929-93BA-5A4447948B9C}"/>
              </a:ext>
            </a:extLst>
          </p:cNvPr>
          <p:cNvSpPr txBox="1"/>
          <p:nvPr/>
        </p:nvSpPr>
        <p:spPr>
          <a:xfrm>
            <a:off x="3433246" y="2492345"/>
            <a:ext cx="793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+mj-lt"/>
                <a:sym typeface="Times New Roman"/>
              </a:rPr>
              <a:t>Zynq</a:t>
            </a:r>
            <a:endParaRPr lang="zh-TW" altLang="en-US" sz="1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91F563-CA87-4C7E-B6F4-9EFC9AC14FCD}"/>
              </a:ext>
            </a:extLst>
          </p:cNvPr>
          <p:cNvSpPr txBox="1"/>
          <p:nvPr/>
        </p:nvSpPr>
        <p:spPr>
          <a:xfrm>
            <a:off x="4059758" y="5142946"/>
            <a:ext cx="793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+mj-lt"/>
                <a:sym typeface="Times New Roman"/>
              </a:rPr>
              <a:t>Lab5</a:t>
            </a:r>
            <a:endParaRPr lang="zh-TW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2FC91-6353-4154-93D9-84E431E869FB}"/>
              </a:ext>
            </a:extLst>
          </p:cNvPr>
          <p:cNvSpPr/>
          <p:nvPr/>
        </p:nvSpPr>
        <p:spPr>
          <a:xfrm>
            <a:off x="3750866" y="5459467"/>
            <a:ext cx="1266091" cy="1213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Tiny </a:t>
            </a:r>
            <a:r>
              <a:rPr lang="en-US" altLang="zh-TW" sz="1600" dirty="0" err="1">
                <a:solidFill>
                  <a:schemeClr val="tx1"/>
                </a:solidFill>
              </a:rPr>
              <a:t>Mips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(Pipeline)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43ACC6-310B-4F43-A631-6FC20EB7BA75}"/>
              </a:ext>
            </a:extLst>
          </p:cNvPr>
          <p:cNvSpPr txBox="1"/>
          <p:nvPr/>
        </p:nvSpPr>
        <p:spPr>
          <a:xfrm>
            <a:off x="4286401" y="6422202"/>
            <a:ext cx="7935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+mj-lt"/>
                <a:sym typeface="Times New Roman"/>
              </a:rPr>
              <a:t>Accelerator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10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780444" y="783547"/>
            <a:ext cx="1001096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1600" b="1" dirty="0"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Zynq PS&amp;PL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Master/Slave overview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Accelerator Interface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Polling versus Interrupt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latin typeface="+mj-lt"/>
                <a:ea typeface="+mj-ea"/>
              </a:rPr>
              <a:t>Mips</a:t>
            </a:r>
            <a:r>
              <a:rPr lang="en-US" altLang="zh-TW" sz="1600" b="1" dirty="0">
                <a:latin typeface="+mj-lt"/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+mj-lt"/>
                <a:ea typeface="+mj-ea"/>
              </a:rPr>
              <a:t>系統規格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i="0" dirty="0">
                <a:effectLst/>
                <a:latin typeface="+mj-lt"/>
                <a:ea typeface="+mj-ea"/>
              </a:rPr>
              <a:t>Zynq</a:t>
            </a:r>
            <a:r>
              <a:rPr lang="zh-TW" altLang="en-US" sz="1400" dirty="0">
                <a:latin typeface="+mj-lt"/>
                <a:ea typeface="+mj-ea"/>
              </a:rPr>
              <a:t>交互方式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Memory map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FC-DNN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+mj-lt"/>
                <a:ea typeface="+mj-ea"/>
              </a:rPr>
              <a:t>計算資源分配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>
                <a:latin typeface="+mj-lt"/>
                <a:ea typeface="+mj-ea"/>
              </a:rPr>
              <a:t>Mips</a:t>
            </a:r>
            <a:r>
              <a:rPr lang="en-US" altLang="zh-TW" sz="1400" dirty="0">
                <a:latin typeface="+mj-lt"/>
                <a:ea typeface="+mj-ea"/>
              </a:rPr>
              <a:t>-Core</a:t>
            </a:r>
            <a:r>
              <a:rPr lang="zh-TW" altLang="en-US" sz="1400" dirty="0">
                <a:latin typeface="+mj-lt"/>
                <a:ea typeface="+mj-ea"/>
              </a:rPr>
              <a:t> 計算方式</a:t>
            </a:r>
            <a:endParaRPr lang="en-US" altLang="zh-TW" sz="1400" dirty="0"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Mips-Core </a:t>
            </a:r>
            <a:r>
              <a:rPr lang="zh-TW" altLang="en-US" sz="1400" dirty="0">
                <a:latin typeface="+mj-lt"/>
                <a:ea typeface="+mj-ea"/>
              </a:rPr>
              <a:t>單顆神經元計算</a:t>
            </a:r>
            <a:endParaRPr lang="en-US" altLang="zh-TW" sz="1400" dirty="0">
              <a:latin typeface="+mj-lt"/>
              <a:ea typeface="+mj-ea"/>
            </a:endParaRP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latin typeface="+mj-lt"/>
                <a:ea typeface="+mj-ea"/>
              </a:rPr>
              <a:t>C</a:t>
            </a:r>
            <a:r>
              <a:rPr lang="zh-TW" altLang="en-US" sz="1400" dirty="0">
                <a:latin typeface="+mj-lt"/>
                <a:ea typeface="+mj-ea"/>
              </a:rPr>
              <a:t> </a:t>
            </a:r>
            <a:r>
              <a:rPr lang="en-US" altLang="zh-TW" sz="1400" dirty="0">
                <a:latin typeface="+mj-lt"/>
                <a:ea typeface="+mj-ea"/>
              </a:rPr>
              <a:t>code</a:t>
            </a: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latin typeface="+mj-lt"/>
                <a:ea typeface="+mj-ea"/>
              </a:rPr>
              <a:t>Mips code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0159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780444" y="783547"/>
            <a:ext cx="1001096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1600" b="1" dirty="0"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latin typeface="+mj-lt"/>
                <a:ea typeface="+mj-ea"/>
              </a:rPr>
              <a:t>Zynq PS&amp;PL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Master/Slave overview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Accelerator Interface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j-lt"/>
                <a:ea typeface="+mj-ea"/>
              </a:rPr>
              <a:t>Polling versus Interrupt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系統規格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i="0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  <a:ea typeface="+mj-ea"/>
              </a:rPr>
              <a:t>Zynq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交互方式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Memory map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FC-DNN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計算資源分配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-Core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 計算方式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Mips-Core 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單顆神經元計算</a:t>
            </a:r>
            <a:endParaRPr lang="en-US" altLang="zh-TW" sz="1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C</a:t>
            </a:r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code</a:t>
            </a:r>
          </a:p>
          <a:p>
            <a:pPr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Mips code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51979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659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Master/Slave overview</a:t>
            </a:r>
          </a:p>
          <a:p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29FBA1-8A44-46EE-8BCD-30801C1B0D6B}"/>
              </a:ext>
            </a:extLst>
          </p:cNvPr>
          <p:cNvSpPr txBox="1"/>
          <p:nvPr/>
        </p:nvSpPr>
        <p:spPr>
          <a:xfrm>
            <a:off x="559777" y="668459"/>
            <a:ext cx="11221056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dirty="0"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+mj-lt"/>
                <a:ea typeface="+mj-ea"/>
              </a:rPr>
              <a:t>在一般嵌入式系統任務中，單一簡單應用通常靠其系統的</a:t>
            </a:r>
            <a:r>
              <a:rPr lang="en-US" altLang="zh-TW" dirty="0">
                <a:latin typeface="+mj-lt"/>
                <a:ea typeface="+mj-ea"/>
              </a:rPr>
              <a:t>CPU</a:t>
            </a:r>
            <a:r>
              <a:rPr lang="zh-TW" altLang="en-US" dirty="0">
                <a:latin typeface="+mj-lt"/>
                <a:ea typeface="+mj-ea"/>
              </a:rPr>
              <a:t>即可執行，但遇到特殊複雜的應用較不適合，通常會交由特殊應用的硬體加速器進行處理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+mj-lt"/>
                <a:ea typeface="+mj-ea"/>
              </a:rPr>
              <a:t>此時系統的</a:t>
            </a:r>
            <a:r>
              <a:rPr lang="en-US" altLang="zh-TW" dirty="0">
                <a:latin typeface="+mj-lt"/>
                <a:ea typeface="+mj-ea"/>
              </a:rPr>
              <a:t>CPU</a:t>
            </a:r>
            <a:r>
              <a:rPr lang="zh-TW" altLang="en-US" dirty="0">
                <a:latin typeface="+mj-lt"/>
                <a:ea typeface="+mj-ea"/>
              </a:rPr>
              <a:t>被稱為</a:t>
            </a:r>
            <a:r>
              <a:rPr lang="en-US" altLang="zh-TW" dirty="0">
                <a:latin typeface="+mj-lt"/>
                <a:ea typeface="+mj-ea"/>
              </a:rPr>
              <a:t>Master</a:t>
            </a:r>
            <a:r>
              <a:rPr lang="zh-TW" altLang="en-US" dirty="0">
                <a:latin typeface="+mj-lt"/>
                <a:ea typeface="+mj-ea"/>
              </a:rPr>
              <a:t>，硬體加速器則被稱為</a:t>
            </a:r>
            <a:r>
              <a:rPr lang="en-US" altLang="zh-TW" dirty="0">
                <a:latin typeface="+mj-lt"/>
                <a:ea typeface="+mj-ea"/>
              </a:rPr>
              <a:t>Slave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dirty="0">
                <a:latin typeface="+mj-lt"/>
                <a:ea typeface="+mj-ea"/>
              </a:rPr>
              <a:t>Master</a:t>
            </a:r>
            <a:r>
              <a:rPr lang="zh-TW" altLang="en-US" dirty="0">
                <a:latin typeface="+mj-lt"/>
                <a:ea typeface="+mj-ea"/>
              </a:rPr>
              <a:t>交代任務給</a:t>
            </a:r>
            <a:r>
              <a:rPr lang="en-US" altLang="zh-TW" dirty="0">
                <a:latin typeface="+mj-lt"/>
                <a:ea typeface="+mj-ea"/>
              </a:rPr>
              <a:t>Slave</a:t>
            </a:r>
            <a:r>
              <a:rPr lang="zh-TW" altLang="en-US" dirty="0">
                <a:latin typeface="+mj-lt"/>
                <a:ea typeface="+mj-ea"/>
              </a:rPr>
              <a:t>，等</a:t>
            </a:r>
            <a:r>
              <a:rPr lang="en-US" altLang="zh-TW" dirty="0">
                <a:latin typeface="+mj-lt"/>
                <a:ea typeface="+mj-ea"/>
              </a:rPr>
              <a:t>Slave</a:t>
            </a:r>
            <a:r>
              <a:rPr lang="zh-TW" altLang="en-US" dirty="0">
                <a:latin typeface="+mj-lt"/>
                <a:ea typeface="+mj-ea"/>
              </a:rPr>
              <a:t>將任務執行完，再將執行結果回報給</a:t>
            </a:r>
            <a:r>
              <a:rPr lang="en-US" altLang="zh-TW" dirty="0">
                <a:latin typeface="+mj-lt"/>
                <a:ea typeface="+mj-ea"/>
              </a:rPr>
              <a:t>Master</a:t>
            </a:r>
            <a:r>
              <a:rPr lang="zh-TW" altLang="en-US" dirty="0">
                <a:latin typeface="+mj-lt"/>
                <a:ea typeface="+mj-ea"/>
              </a:rPr>
              <a:t>，因此</a:t>
            </a:r>
            <a:r>
              <a:rPr lang="en-US" altLang="zh-TW" dirty="0">
                <a:latin typeface="+mj-lt"/>
                <a:ea typeface="+mj-ea"/>
              </a:rPr>
              <a:t>Master/slave</a:t>
            </a:r>
            <a:r>
              <a:rPr lang="zh-TW" altLang="en-US" dirty="0">
                <a:latin typeface="+mj-lt"/>
                <a:ea typeface="+mj-ea"/>
              </a:rPr>
              <a:t>之間的</a:t>
            </a:r>
            <a:r>
              <a:rPr lang="en-US" altLang="zh-TW" dirty="0">
                <a:latin typeface="+mj-lt"/>
                <a:ea typeface="+mj-ea"/>
              </a:rPr>
              <a:t>coprocessing</a:t>
            </a:r>
            <a:r>
              <a:rPr lang="zh-TW" altLang="en-US" dirty="0">
                <a:latin typeface="+mj-lt"/>
                <a:ea typeface="+mj-ea"/>
              </a:rPr>
              <a:t>就顯得格外重要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+mj-lt"/>
                <a:ea typeface="+mj-ea"/>
              </a:rPr>
              <a:t>而接下來將以嵌入式系統中常見的</a:t>
            </a:r>
            <a:r>
              <a:rPr lang="en-US" altLang="zh-TW" dirty="0">
                <a:latin typeface="+mj-lt"/>
                <a:ea typeface="+mj-ea"/>
              </a:rPr>
              <a:t>ARM-based SoC</a:t>
            </a:r>
            <a:r>
              <a:rPr lang="zh-TW" altLang="en-US" dirty="0">
                <a:latin typeface="+mj-lt"/>
                <a:ea typeface="+mj-ea"/>
              </a:rPr>
              <a:t>來代表</a:t>
            </a:r>
            <a:r>
              <a:rPr lang="en-US" altLang="zh-TW" dirty="0">
                <a:latin typeface="+mj-lt"/>
                <a:ea typeface="+mj-ea"/>
              </a:rPr>
              <a:t>CPU</a:t>
            </a:r>
            <a:r>
              <a:rPr lang="zh-TW" altLang="en-US" dirty="0">
                <a:latin typeface="+mj-lt"/>
                <a:ea typeface="+mj-ea"/>
              </a:rPr>
              <a:t>，來說明</a:t>
            </a:r>
            <a:r>
              <a:rPr lang="en-US" altLang="zh-TW" dirty="0">
                <a:latin typeface="+mj-lt"/>
                <a:ea typeface="+mj-ea"/>
              </a:rPr>
              <a:t>Master/slave</a:t>
            </a:r>
            <a:r>
              <a:rPr lang="zh-TW" altLang="en-US" dirty="0">
                <a:latin typeface="+mj-lt"/>
                <a:ea typeface="+mj-ea"/>
              </a:rPr>
              <a:t>之間的</a:t>
            </a:r>
            <a:r>
              <a:rPr lang="en-US" altLang="zh-TW" dirty="0">
                <a:latin typeface="+mj-lt"/>
                <a:ea typeface="+mj-ea"/>
              </a:rPr>
              <a:t>coprocessing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F115B4-E02A-4F28-858B-D7387EC4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92" y="4677356"/>
            <a:ext cx="4983332" cy="17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8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24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Accelerator Interface (1/2)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07C4AE-DD5B-459C-8158-6FC58E10E259}"/>
              </a:ext>
            </a:extLst>
          </p:cNvPr>
          <p:cNvSpPr/>
          <p:nvPr/>
        </p:nvSpPr>
        <p:spPr>
          <a:xfrm>
            <a:off x="5210300" y="4415962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7A4610-0FD9-4BBB-890A-8F701368260C}"/>
              </a:ext>
            </a:extLst>
          </p:cNvPr>
          <p:cNvSpPr/>
          <p:nvPr/>
        </p:nvSpPr>
        <p:spPr>
          <a:xfrm>
            <a:off x="5210300" y="4631986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0A41D2-75B6-4BD0-9156-5D62CD5079CC}"/>
              </a:ext>
            </a:extLst>
          </p:cNvPr>
          <p:cNvSpPr/>
          <p:nvPr/>
        </p:nvSpPr>
        <p:spPr>
          <a:xfrm>
            <a:off x="5210300" y="4848010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463684-33A7-4321-B3DE-FF29154AC304}"/>
              </a:ext>
            </a:extLst>
          </p:cNvPr>
          <p:cNvSpPr/>
          <p:nvPr/>
        </p:nvSpPr>
        <p:spPr>
          <a:xfrm>
            <a:off x="5210300" y="5064034"/>
            <a:ext cx="1080120" cy="792088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81B15F-B4BA-49F9-8F8D-48DDDC5BB2E2}"/>
              </a:ext>
            </a:extLst>
          </p:cNvPr>
          <p:cNvSpPr/>
          <p:nvPr/>
        </p:nvSpPr>
        <p:spPr>
          <a:xfrm>
            <a:off x="5210300" y="5856122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04A05B-238E-4231-AF3C-A3B8B3F4CB3D}"/>
              </a:ext>
            </a:extLst>
          </p:cNvPr>
          <p:cNvSpPr txBox="1"/>
          <p:nvPr/>
        </p:nvSpPr>
        <p:spPr>
          <a:xfrm>
            <a:off x="5210300" y="375918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1C567E"/>
                </a:solidFill>
                <a:latin typeface="+mj-ea"/>
                <a:ea typeface="+mj-ea"/>
              </a:rPr>
              <a:t>Memory (SRAM)</a:t>
            </a:r>
            <a:endParaRPr lang="zh-TW" altLang="en-US" sz="1600" b="1" dirty="0">
              <a:solidFill>
                <a:srgbClr val="1C567E"/>
              </a:solidFill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CB855-8B45-4711-976B-DB3FB76B73A1}"/>
              </a:ext>
            </a:extLst>
          </p:cNvPr>
          <p:cNvSpPr/>
          <p:nvPr/>
        </p:nvSpPr>
        <p:spPr>
          <a:xfrm>
            <a:off x="5210300" y="2615762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5D412C-56C6-482B-94B5-65DADF27E26E}"/>
              </a:ext>
            </a:extLst>
          </p:cNvPr>
          <p:cNvSpPr txBox="1"/>
          <p:nvPr/>
        </p:nvSpPr>
        <p:spPr>
          <a:xfrm>
            <a:off x="5210300" y="195898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1C567E"/>
                </a:solidFill>
                <a:latin typeface="+mj-ea"/>
                <a:ea typeface="+mj-ea"/>
              </a:rPr>
              <a:t>Control Register</a:t>
            </a:r>
            <a:endParaRPr lang="zh-TW" altLang="en-US" sz="1600" b="1" dirty="0">
              <a:solidFill>
                <a:srgbClr val="1C567E"/>
              </a:solidFill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24CDD9-61DB-4D51-94BA-334398A99A83}"/>
              </a:ext>
            </a:extLst>
          </p:cNvPr>
          <p:cNvSpPr/>
          <p:nvPr/>
        </p:nvSpPr>
        <p:spPr>
          <a:xfrm>
            <a:off x="7514556" y="3191826"/>
            <a:ext cx="1320056" cy="10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+mj-ea"/>
                <a:ea typeface="+mj-ea"/>
              </a:rPr>
              <a:t>Accelerator</a:t>
            </a:r>
            <a:endParaRPr lang="zh-TW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6" name="弧形接點 14">
            <a:extLst>
              <a:ext uri="{FF2B5EF4-FFF2-40B4-BE49-F238E27FC236}">
                <a16:creationId xmlns:a16="http://schemas.microsoft.com/office/drawing/2014/main" id="{1269AD39-5AFE-4C41-AFB8-636215CD8E86}"/>
              </a:ext>
            </a:extLst>
          </p:cNvPr>
          <p:cNvCxnSpPr/>
          <p:nvPr/>
        </p:nvCxnSpPr>
        <p:spPr>
          <a:xfrm>
            <a:off x="6218412" y="2687770"/>
            <a:ext cx="1152128" cy="864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1547AC48-A0FF-442B-8C2E-719AFA032E6B}"/>
              </a:ext>
            </a:extLst>
          </p:cNvPr>
          <p:cNvSpPr/>
          <p:nvPr/>
        </p:nvSpPr>
        <p:spPr>
          <a:xfrm>
            <a:off x="6002388" y="2543754"/>
            <a:ext cx="288032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31C7E8-DD6C-4E3E-9278-7ACE1B7B0B89}"/>
              </a:ext>
            </a:extLst>
          </p:cNvPr>
          <p:cNvSpPr/>
          <p:nvPr/>
        </p:nvSpPr>
        <p:spPr>
          <a:xfrm>
            <a:off x="2473996" y="2903794"/>
            <a:ext cx="1224136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+mj-ea"/>
                <a:ea typeface="+mj-ea"/>
              </a:rPr>
              <a:t>ARM-based</a:t>
            </a:r>
          </a:p>
          <a:p>
            <a:pPr algn="ctr"/>
            <a:r>
              <a:rPr lang="en-US" altLang="zh-TW" sz="1400" b="1" dirty="0" err="1">
                <a:solidFill>
                  <a:schemeClr val="bg1"/>
                </a:solidFill>
                <a:latin typeface="+mj-ea"/>
                <a:ea typeface="+mj-ea"/>
              </a:rPr>
              <a:t>SoC</a:t>
            </a:r>
            <a:endParaRPr lang="en-US" altLang="zh-TW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9" name="弧形接點 21">
            <a:extLst>
              <a:ext uri="{FF2B5EF4-FFF2-40B4-BE49-F238E27FC236}">
                <a16:creationId xmlns:a16="http://schemas.microsoft.com/office/drawing/2014/main" id="{40230A3B-5C0F-4ECE-8B06-7BF216440DE0}"/>
              </a:ext>
            </a:extLst>
          </p:cNvPr>
          <p:cNvCxnSpPr/>
          <p:nvPr/>
        </p:nvCxnSpPr>
        <p:spPr>
          <a:xfrm>
            <a:off x="3842148" y="4559978"/>
            <a:ext cx="1224136" cy="5040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2AD5A887-6589-4CC3-96F0-0C5ED53D588B}"/>
              </a:ext>
            </a:extLst>
          </p:cNvPr>
          <p:cNvSpPr/>
          <p:nvPr/>
        </p:nvSpPr>
        <p:spPr>
          <a:xfrm>
            <a:off x="2978052" y="510294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1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21" name="弧形接點 23">
            <a:extLst>
              <a:ext uri="{FF2B5EF4-FFF2-40B4-BE49-F238E27FC236}">
                <a16:creationId xmlns:a16="http://schemas.microsoft.com/office/drawing/2014/main" id="{1E9803DC-353B-423E-9790-48943D91FDE5}"/>
              </a:ext>
            </a:extLst>
          </p:cNvPr>
          <p:cNvCxnSpPr/>
          <p:nvPr/>
        </p:nvCxnSpPr>
        <p:spPr>
          <a:xfrm flipV="1">
            <a:off x="3986164" y="2687770"/>
            <a:ext cx="2160240" cy="360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2E8CC78B-2388-4F91-B366-1D0A72FA2DA3}"/>
              </a:ext>
            </a:extLst>
          </p:cNvPr>
          <p:cNvSpPr/>
          <p:nvPr/>
        </p:nvSpPr>
        <p:spPr>
          <a:xfrm>
            <a:off x="2978052" y="189568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2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9E406B-EE0D-47A3-9CF8-222EE6DAA1FE}"/>
              </a:ext>
            </a:extLst>
          </p:cNvPr>
          <p:cNvSpPr txBox="1"/>
          <p:nvPr/>
        </p:nvSpPr>
        <p:spPr>
          <a:xfrm>
            <a:off x="3338092" y="5064035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ARM</a:t>
            </a:r>
            <a:r>
              <a:rPr lang="zh-TW" altLang="en-US" sz="1600" b="1" dirty="0">
                <a:latin typeface="+mj-ea"/>
                <a:ea typeface="+mj-ea"/>
              </a:rPr>
              <a:t>用輸入資料來初始化</a:t>
            </a:r>
            <a:r>
              <a:rPr lang="en-US" altLang="zh-TW" sz="1600" b="1" dirty="0">
                <a:latin typeface="+mj-ea"/>
                <a:ea typeface="+mj-ea"/>
              </a:rPr>
              <a:t>Memory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D82421-FEA1-448A-9529-FF3524124A65}"/>
              </a:ext>
            </a:extLst>
          </p:cNvPr>
          <p:cNvSpPr txBox="1"/>
          <p:nvPr/>
        </p:nvSpPr>
        <p:spPr>
          <a:xfrm>
            <a:off x="3338092" y="182657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ARM</a:t>
            </a:r>
            <a:r>
              <a:rPr lang="zh-TW" altLang="en-US" sz="1600" b="1" dirty="0">
                <a:latin typeface="+mj-ea"/>
                <a:ea typeface="+mj-ea"/>
              </a:rPr>
              <a:t>將開始位元訊號設定為</a:t>
            </a:r>
            <a:r>
              <a:rPr lang="en-US" altLang="zh-TW" sz="1600" b="1" dirty="0">
                <a:latin typeface="+mj-ea"/>
                <a:ea typeface="+mj-ea"/>
              </a:rPr>
              <a:t>active</a:t>
            </a:r>
            <a:r>
              <a:rPr lang="zh-TW" altLang="en-US" sz="1600" b="1" dirty="0">
                <a:latin typeface="+mj-ea"/>
                <a:ea typeface="+mj-ea"/>
              </a:rPr>
              <a:t>，告訴</a:t>
            </a:r>
            <a:r>
              <a:rPr lang="en-US" altLang="zh-TW" sz="1600" b="1" dirty="0">
                <a:latin typeface="+mj-ea"/>
                <a:ea typeface="+mj-ea"/>
              </a:rPr>
              <a:t>Accelerator</a:t>
            </a:r>
            <a:r>
              <a:rPr lang="zh-TW" altLang="en-US" sz="1600" b="1" dirty="0">
                <a:latin typeface="+mj-ea"/>
                <a:ea typeface="+mj-ea"/>
              </a:rPr>
              <a:t>開始計算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10E9626-418B-4BAE-9AF6-7BD356BE2FDA}"/>
              </a:ext>
            </a:extLst>
          </p:cNvPr>
          <p:cNvSpPr/>
          <p:nvPr/>
        </p:nvSpPr>
        <p:spPr>
          <a:xfrm>
            <a:off x="6938492" y="258440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3b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C176FB-67BD-4296-8211-3220FDFDCD1D}"/>
              </a:ext>
            </a:extLst>
          </p:cNvPr>
          <p:cNvSpPr txBox="1"/>
          <p:nvPr/>
        </p:nvSpPr>
        <p:spPr>
          <a:xfrm>
            <a:off x="7298532" y="2543755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Accelerator</a:t>
            </a:r>
            <a:r>
              <a:rPr lang="zh-TW" altLang="en-US" sz="1600" b="1" dirty="0">
                <a:latin typeface="+mj-ea"/>
                <a:ea typeface="+mj-ea"/>
              </a:rPr>
              <a:t>開始計算</a:t>
            </a:r>
          </a:p>
        </p:txBody>
      </p:sp>
      <p:cxnSp>
        <p:nvCxnSpPr>
          <p:cNvPr id="27" name="弧形接點 36">
            <a:extLst>
              <a:ext uri="{FF2B5EF4-FFF2-40B4-BE49-F238E27FC236}">
                <a16:creationId xmlns:a16="http://schemas.microsoft.com/office/drawing/2014/main" id="{96ACA00F-890A-4B19-9D97-DA0BC0F91876}"/>
              </a:ext>
            </a:extLst>
          </p:cNvPr>
          <p:cNvCxnSpPr/>
          <p:nvPr/>
        </p:nvCxnSpPr>
        <p:spPr>
          <a:xfrm flipV="1">
            <a:off x="6434436" y="4055922"/>
            <a:ext cx="936104" cy="792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4E44B117-A8FB-4E43-8EE7-F368AFC83ABA}"/>
              </a:ext>
            </a:extLst>
          </p:cNvPr>
          <p:cNvSpPr/>
          <p:nvPr/>
        </p:nvSpPr>
        <p:spPr>
          <a:xfrm>
            <a:off x="6938492" y="455823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4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50A133-17E7-4AB1-9E65-52CA7F94DDBF}"/>
              </a:ext>
            </a:extLst>
          </p:cNvPr>
          <p:cNvSpPr txBox="1"/>
          <p:nvPr/>
        </p:nvSpPr>
        <p:spPr>
          <a:xfrm>
            <a:off x="7298532" y="455997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Accelerator</a:t>
            </a:r>
            <a:r>
              <a:rPr lang="zh-TW" altLang="en-US" sz="1600" b="1" dirty="0">
                <a:latin typeface="+mj-ea"/>
                <a:ea typeface="+mj-ea"/>
              </a:rPr>
              <a:t>從</a:t>
            </a:r>
            <a:r>
              <a:rPr lang="en-US" altLang="zh-TW" sz="1600" b="1" dirty="0">
                <a:latin typeface="+mj-ea"/>
                <a:ea typeface="+mj-ea"/>
              </a:rPr>
              <a:t>Memory</a:t>
            </a:r>
            <a:r>
              <a:rPr lang="zh-TW" altLang="en-US" sz="1600" b="1" dirty="0">
                <a:latin typeface="+mj-ea"/>
                <a:ea typeface="+mj-ea"/>
              </a:rPr>
              <a:t>讀取輸入資料運算，運算完成後將結果寫回</a:t>
            </a:r>
            <a:r>
              <a:rPr lang="en-US" altLang="zh-TW" sz="1600" b="1" dirty="0">
                <a:latin typeface="+mj-ea"/>
                <a:ea typeface="+mj-ea"/>
              </a:rPr>
              <a:t>Memory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D247765-E91E-4140-8ABE-096D19FB256F}"/>
              </a:ext>
            </a:extLst>
          </p:cNvPr>
          <p:cNvSpPr/>
          <p:nvPr/>
        </p:nvSpPr>
        <p:spPr>
          <a:xfrm>
            <a:off x="4058172" y="326383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3a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25E26E-8716-4E55-A407-037C4EC1BFBF}"/>
              </a:ext>
            </a:extLst>
          </p:cNvPr>
          <p:cNvSpPr txBox="1"/>
          <p:nvPr/>
        </p:nvSpPr>
        <p:spPr>
          <a:xfrm>
            <a:off x="4418212" y="3191827"/>
            <a:ext cx="219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ARM</a:t>
            </a:r>
            <a:r>
              <a:rPr lang="zh-TW" altLang="en-US" sz="1600" b="1" dirty="0">
                <a:latin typeface="+mj-ea"/>
                <a:ea typeface="+mj-ea"/>
              </a:rPr>
              <a:t>持續檢查結束位元訊號是否</a:t>
            </a:r>
            <a:r>
              <a:rPr lang="en-US" altLang="zh-TW" sz="1600" b="1" dirty="0">
                <a:latin typeface="+mj-ea"/>
                <a:ea typeface="+mj-ea"/>
              </a:rPr>
              <a:t>active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533DBB6-7463-4600-BC85-C289EC992891}"/>
              </a:ext>
            </a:extLst>
          </p:cNvPr>
          <p:cNvSpPr/>
          <p:nvPr/>
        </p:nvSpPr>
        <p:spPr>
          <a:xfrm>
            <a:off x="5210300" y="2543754"/>
            <a:ext cx="288032" cy="288032"/>
          </a:xfrm>
          <a:prstGeom prst="ellips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2C3A311-0454-413F-BAB1-50CC97717378}"/>
              </a:ext>
            </a:extLst>
          </p:cNvPr>
          <p:cNvCxnSpPr/>
          <p:nvPr/>
        </p:nvCxnSpPr>
        <p:spPr>
          <a:xfrm rot="5400000">
            <a:off x="5101494" y="2939005"/>
            <a:ext cx="504056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2016DE77-5548-4D0D-AFCE-88F332994E8A}"/>
              </a:ext>
            </a:extLst>
          </p:cNvPr>
          <p:cNvSpPr/>
          <p:nvPr/>
        </p:nvSpPr>
        <p:spPr>
          <a:xfrm>
            <a:off x="6434436" y="146653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0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5ACB106-4357-4448-B089-835B58EB4013}"/>
              </a:ext>
            </a:extLst>
          </p:cNvPr>
          <p:cNvSpPr txBox="1"/>
          <p:nvPr/>
        </p:nvSpPr>
        <p:spPr>
          <a:xfrm>
            <a:off x="6794476" y="146653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+mj-ea"/>
                <a:ea typeface="+mj-ea"/>
              </a:rPr>
              <a:t>系統</a:t>
            </a:r>
            <a:r>
              <a:rPr lang="en-US" altLang="zh-TW" sz="1600" b="1" dirty="0">
                <a:latin typeface="+mj-ea"/>
                <a:ea typeface="+mj-ea"/>
              </a:rPr>
              <a:t>reset</a:t>
            </a:r>
            <a:r>
              <a:rPr lang="zh-TW" altLang="en-US" sz="1600" b="1" dirty="0">
                <a:latin typeface="+mj-ea"/>
                <a:ea typeface="+mj-ea"/>
              </a:rPr>
              <a:t>時，開始和結束位元訊號被設定為</a:t>
            </a:r>
            <a:r>
              <a:rPr lang="en-US" altLang="zh-TW" sz="1600" b="1" dirty="0">
                <a:latin typeface="+mj-ea"/>
                <a:ea typeface="+mj-ea"/>
              </a:rPr>
              <a:t>inactive</a:t>
            </a:r>
            <a:r>
              <a:rPr lang="zh-TW" altLang="en-US" sz="1600" b="1" dirty="0">
                <a:latin typeface="+mj-ea"/>
                <a:ea typeface="+mj-ea"/>
              </a:rPr>
              <a:t>，</a:t>
            </a:r>
            <a:r>
              <a:rPr lang="en-US" altLang="zh-TW" sz="1600" b="1" dirty="0">
                <a:latin typeface="+mj-ea"/>
                <a:ea typeface="+mj-ea"/>
              </a:rPr>
              <a:t>Accelerator</a:t>
            </a:r>
            <a:r>
              <a:rPr lang="zh-TW" altLang="en-US" sz="1600" b="1" dirty="0">
                <a:latin typeface="+mj-ea"/>
                <a:ea typeface="+mj-ea"/>
              </a:rPr>
              <a:t>持續等待 </a:t>
            </a:r>
            <a:r>
              <a:rPr lang="en-US" altLang="zh-TW" sz="1600" b="1" dirty="0">
                <a:latin typeface="+mj-ea"/>
                <a:ea typeface="+mj-ea"/>
              </a:rPr>
              <a:t>ARM </a:t>
            </a:r>
            <a:r>
              <a:rPr lang="zh-TW" altLang="en-US" sz="1600" b="1" dirty="0">
                <a:latin typeface="+mj-ea"/>
                <a:ea typeface="+mj-ea"/>
              </a:rPr>
              <a:t>發出輸入資料就緒的訊號</a:t>
            </a:r>
          </a:p>
        </p:txBody>
      </p:sp>
    </p:spTree>
    <p:extLst>
      <p:ext uri="{BB962C8B-B14F-4D97-AF65-F5344CB8AC3E}">
        <p14:creationId xmlns:p14="http://schemas.microsoft.com/office/powerpoint/2010/main" val="33212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23" grpId="0"/>
      <p:bldP spid="24" grpId="0"/>
      <p:bldP spid="25" grpId="0" animBg="1"/>
      <p:bldP spid="26" grpId="0"/>
      <p:bldP spid="28" grpId="0" animBg="1"/>
      <p:bldP spid="29" grpId="0"/>
      <p:bldP spid="30" grpId="0" animBg="1"/>
      <p:bldP spid="31" grpId="0"/>
      <p:bldP spid="32" grpId="0" animBg="1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24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Accelerator Interface (2/2)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53ED28-45E3-4806-80BF-B4F06B2FB484}"/>
              </a:ext>
            </a:extLst>
          </p:cNvPr>
          <p:cNvSpPr/>
          <p:nvPr/>
        </p:nvSpPr>
        <p:spPr>
          <a:xfrm>
            <a:off x="5224781" y="4342066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4CCA21-1825-43F5-A352-B1759D60E18F}"/>
              </a:ext>
            </a:extLst>
          </p:cNvPr>
          <p:cNvSpPr/>
          <p:nvPr/>
        </p:nvSpPr>
        <p:spPr>
          <a:xfrm>
            <a:off x="5224781" y="4558090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0A3A90-BB48-4B35-8B40-A958072697B0}"/>
              </a:ext>
            </a:extLst>
          </p:cNvPr>
          <p:cNvSpPr/>
          <p:nvPr/>
        </p:nvSpPr>
        <p:spPr>
          <a:xfrm>
            <a:off x="5224781" y="4774114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EFBD39-FB72-4E39-886F-3EDA4EE6139E}"/>
              </a:ext>
            </a:extLst>
          </p:cNvPr>
          <p:cNvSpPr/>
          <p:nvPr/>
        </p:nvSpPr>
        <p:spPr>
          <a:xfrm>
            <a:off x="5224781" y="4990138"/>
            <a:ext cx="1080120" cy="792088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2C306B-7803-4A2B-BEBC-9827A4839128}"/>
              </a:ext>
            </a:extLst>
          </p:cNvPr>
          <p:cNvSpPr/>
          <p:nvPr/>
        </p:nvSpPr>
        <p:spPr>
          <a:xfrm>
            <a:off x="5224781" y="5782226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BC1457-FD09-4489-96A4-30988C8A0CBB}"/>
              </a:ext>
            </a:extLst>
          </p:cNvPr>
          <p:cNvSpPr txBox="1"/>
          <p:nvPr/>
        </p:nvSpPr>
        <p:spPr>
          <a:xfrm>
            <a:off x="5224781" y="368528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1C567E"/>
                </a:solidFill>
                <a:latin typeface="+mj-ea"/>
                <a:ea typeface="+mj-ea"/>
              </a:rPr>
              <a:t>Memory (SRAM)</a:t>
            </a:r>
            <a:endParaRPr lang="zh-TW" altLang="en-US" sz="1600" b="1" dirty="0">
              <a:solidFill>
                <a:srgbClr val="1C567E"/>
              </a:solidFill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80D820-A032-4978-8773-1F69F788EFB6}"/>
              </a:ext>
            </a:extLst>
          </p:cNvPr>
          <p:cNvSpPr/>
          <p:nvPr/>
        </p:nvSpPr>
        <p:spPr>
          <a:xfrm>
            <a:off x="5224781" y="2541866"/>
            <a:ext cx="1080120" cy="216024"/>
          </a:xfrm>
          <a:prstGeom prst="rect">
            <a:avLst/>
          </a:prstGeom>
          <a:solidFill>
            <a:srgbClr val="C9E2F3"/>
          </a:solidFill>
          <a:ln w="19050">
            <a:solidFill>
              <a:srgbClr val="2C8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49A23D-66ED-4A2A-A887-C6008922F311}"/>
              </a:ext>
            </a:extLst>
          </p:cNvPr>
          <p:cNvSpPr txBox="1"/>
          <p:nvPr/>
        </p:nvSpPr>
        <p:spPr>
          <a:xfrm>
            <a:off x="5224781" y="188508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1C567E"/>
                </a:solidFill>
                <a:latin typeface="+mj-ea"/>
                <a:ea typeface="+mj-ea"/>
              </a:rPr>
              <a:t>Control Register</a:t>
            </a:r>
            <a:endParaRPr lang="zh-TW" altLang="en-US" sz="1600" b="1" dirty="0">
              <a:solidFill>
                <a:srgbClr val="1C567E"/>
              </a:solidFill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96875E-8CA9-4042-BA32-C2A52FEC4229}"/>
              </a:ext>
            </a:extLst>
          </p:cNvPr>
          <p:cNvSpPr/>
          <p:nvPr/>
        </p:nvSpPr>
        <p:spPr>
          <a:xfrm>
            <a:off x="7529037" y="3117930"/>
            <a:ext cx="1368152" cy="10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+mj-ea"/>
                <a:ea typeface="+mj-ea"/>
              </a:rPr>
              <a:t>Accelerator</a:t>
            </a:r>
            <a:endParaRPr lang="zh-TW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B8D239B-70C9-4AEE-83EE-42CDCEE7A774}"/>
              </a:ext>
            </a:extLst>
          </p:cNvPr>
          <p:cNvSpPr/>
          <p:nvPr/>
        </p:nvSpPr>
        <p:spPr>
          <a:xfrm>
            <a:off x="5224781" y="2469858"/>
            <a:ext cx="288032" cy="288032"/>
          </a:xfrm>
          <a:prstGeom prst="ellips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+mj-ea"/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9924A0-52B7-428F-9890-FBA91C22CE35}"/>
              </a:ext>
            </a:extLst>
          </p:cNvPr>
          <p:cNvSpPr/>
          <p:nvPr/>
        </p:nvSpPr>
        <p:spPr>
          <a:xfrm>
            <a:off x="2488477" y="2829898"/>
            <a:ext cx="1224136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+mj-ea"/>
                <a:ea typeface="+mj-ea"/>
              </a:rPr>
              <a:t>ARM-based</a:t>
            </a:r>
          </a:p>
          <a:p>
            <a:pPr algn="ctr"/>
            <a:r>
              <a:rPr lang="en-US" altLang="zh-TW" sz="1400" b="1" dirty="0" err="1">
                <a:solidFill>
                  <a:schemeClr val="bg1"/>
                </a:solidFill>
                <a:latin typeface="+mj-ea"/>
                <a:ea typeface="+mj-ea"/>
              </a:rPr>
              <a:t>SoC</a:t>
            </a:r>
            <a:endParaRPr lang="en-US" altLang="zh-TW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160642B-F305-402A-8573-34DDFC0398A1}"/>
              </a:ext>
            </a:extLst>
          </p:cNvPr>
          <p:cNvSpPr/>
          <p:nvPr/>
        </p:nvSpPr>
        <p:spPr>
          <a:xfrm>
            <a:off x="3712613" y="448608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7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3D47199-874C-4A95-8B19-E940DED8A38D}"/>
              </a:ext>
            </a:extLst>
          </p:cNvPr>
          <p:cNvSpPr/>
          <p:nvPr/>
        </p:nvSpPr>
        <p:spPr>
          <a:xfrm>
            <a:off x="3326926" y="1677770"/>
            <a:ext cx="39266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3a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98D9CA3-4756-4211-8362-B0221628E86A}"/>
              </a:ext>
            </a:extLst>
          </p:cNvPr>
          <p:cNvSpPr txBox="1"/>
          <p:nvPr/>
        </p:nvSpPr>
        <p:spPr>
          <a:xfrm>
            <a:off x="3604601" y="4879222"/>
            <a:ext cx="147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ARM</a:t>
            </a:r>
            <a:r>
              <a:rPr lang="zh-TW" altLang="en-US" sz="1600" b="1" dirty="0">
                <a:latin typeface="+mj-ea"/>
                <a:ea typeface="+mj-ea"/>
              </a:rPr>
              <a:t>收到運算結果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5CB03B-E0BC-4A99-B992-478148DD54C0}"/>
              </a:ext>
            </a:extLst>
          </p:cNvPr>
          <p:cNvSpPr txBox="1"/>
          <p:nvPr/>
        </p:nvSpPr>
        <p:spPr>
          <a:xfrm>
            <a:off x="3254917" y="2037811"/>
            <a:ext cx="2041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ARM</a:t>
            </a:r>
            <a:r>
              <a:rPr lang="zh-TW" altLang="en-US" sz="1600" b="1" dirty="0">
                <a:latin typeface="+mj-ea"/>
                <a:ea typeface="+mj-ea"/>
              </a:rPr>
              <a:t>被通知計算完成</a:t>
            </a:r>
          </a:p>
        </p:txBody>
      </p:sp>
      <p:cxnSp>
        <p:nvCxnSpPr>
          <p:cNvPr id="22" name="弧形接點 36">
            <a:extLst>
              <a:ext uri="{FF2B5EF4-FFF2-40B4-BE49-F238E27FC236}">
                <a16:creationId xmlns:a16="http://schemas.microsoft.com/office/drawing/2014/main" id="{08E9FE2C-DE4D-4885-80F2-C1C22D59E24C}"/>
              </a:ext>
            </a:extLst>
          </p:cNvPr>
          <p:cNvCxnSpPr/>
          <p:nvPr/>
        </p:nvCxnSpPr>
        <p:spPr>
          <a:xfrm flipV="1">
            <a:off x="6448917" y="3982026"/>
            <a:ext cx="936104" cy="792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BF565121-EF0E-4FC2-8CB0-058CA958D396}"/>
              </a:ext>
            </a:extLst>
          </p:cNvPr>
          <p:cNvSpPr/>
          <p:nvPr/>
        </p:nvSpPr>
        <p:spPr>
          <a:xfrm>
            <a:off x="6952973" y="4484341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4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98BF514-B333-4A9B-ACA7-6BD692F76202}"/>
              </a:ext>
            </a:extLst>
          </p:cNvPr>
          <p:cNvSpPr txBox="1"/>
          <p:nvPr/>
        </p:nvSpPr>
        <p:spPr>
          <a:xfrm>
            <a:off x="6880965" y="491813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Accelerator</a:t>
            </a:r>
            <a:r>
              <a:rPr lang="zh-TW" altLang="en-US" sz="1600" b="1" dirty="0">
                <a:latin typeface="+mj-ea"/>
                <a:ea typeface="+mj-ea"/>
              </a:rPr>
              <a:t>從</a:t>
            </a:r>
            <a:r>
              <a:rPr lang="en-US" altLang="zh-TW" sz="1600" b="1" dirty="0">
                <a:latin typeface="+mj-ea"/>
                <a:ea typeface="+mj-ea"/>
              </a:rPr>
              <a:t>Memory</a:t>
            </a:r>
            <a:r>
              <a:rPr lang="zh-TW" altLang="en-US" sz="1600" b="1" dirty="0">
                <a:latin typeface="+mj-ea"/>
                <a:ea typeface="+mj-ea"/>
              </a:rPr>
              <a:t>讀取輸入資料運算，運算完成後將結果寫回</a:t>
            </a:r>
            <a:r>
              <a:rPr lang="en-US" altLang="zh-TW" sz="1600" b="1" dirty="0">
                <a:latin typeface="+mj-ea"/>
                <a:ea typeface="+mj-ea"/>
              </a:rPr>
              <a:t>Memory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25" name="弧形接點 40">
            <a:extLst>
              <a:ext uri="{FF2B5EF4-FFF2-40B4-BE49-F238E27FC236}">
                <a16:creationId xmlns:a16="http://schemas.microsoft.com/office/drawing/2014/main" id="{84C5B99B-EB01-437F-8EFD-BEE03C82DF91}"/>
              </a:ext>
            </a:extLst>
          </p:cNvPr>
          <p:cNvCxnSpPr/>
          <p:nvPr/>
        </p:nvCxnSpPr>
        <p:spPr>
          <a:xfrm rot="10800000">
            <a:off x="5368797" y="2613874"/>
            <a:ext cx="1944216" cy="936104"/>
          </a:xfrm>
          <a:prstGeom prst="curvedConnector3">
            <a:avLst>
              <a:gd name="adj1" fmla="val 75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34451732-630A-4965-9816-186490855D47}"/>
              </a:ext>
            </a:extLst>
          </p:cNvPr>
          <p:cNvSpPr/>
          <p:nvPr/>
        </p:nvSpPr>
        <p:spPr>
          <a:xfrm>
            <a:off x="6664941" y="218182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5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9EE417A-022D-4A47-9C9C-9B05CDFC487E}"/>
              </a:ext>
            </a:extLst>
          </p:cNvPr>
          <p:cNvSpPr txBox="1"/>
          <p:nvPr/>
        </p:nvSpPr>
        <p:spPr>
          <a:xfrm>
            <a:off x="7024981" y="2181827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Accelerator</a:t>
            </a:r>
            <a:r>
              <a:rPr lang="zh-TW" altLang="en-US" sz="1600" b="1" dirty="0">
                <a:latin typeface="+mj-ea"/>
                <a:ea typeface="+mj-ea"/>
              </a:rPr>
              <a:t>將結束位元訊號設定為</a:t>
            </a:r>
            <a:r>
              <a:rPr lang="en-US" altLang="zh-TW" sz="1600" b="1" dirty="0">
                <a:latin typeface="+mj-ea"/>
                <a:ea typeface="+mj-ea"/>
              </a:rPr>
              <a:t>active</a:t>
            </a:r>
            <a:r>
              <a:rPr lang="zh-TW" altLang="en-US" sz="1600" b="1" dirty="0">
                <a:latin typeface="+mj-ea"/>
                <a:ea typeface="+mj-ea"/>
              </a:rPr>
              <a:t>，通知</a:t>
            </a:r>
            <a:r>
              <a:rPr lang="en-US" altLang="zh-TW" sz="1600" b="1" dirty="0">
                <a:latin typeface="+mj-ea"/>
                <a:ea typeface="+mj-ea"/>
              </a:rPr>
              <a:t>ARM</a:t>
            </a:r>
            <a:r>
              <a:rPr lang="zh-TW" altLang="en-US" sz="1600" b="1" dirty="0">
                <a:latin typeface="+mj-ea"/>
                <a:ea typeface="+mj-ea"/>
              </a:rPr>
              <a:t>運算完成</a:t>
            </a:r>
          </a:p>
        </p:txBody>
      </p:sp>
      <p:cxnSp>
        <p:nvCxnSpPr>
          <p:cNvPr id="28" name="弧形接點 53">
            <a:extLst>
              <a:ext uri="{FF2B5EF4-FFF2-40B4-BE49-F238E27FC236}">
                <a16:creationId xmlns:a16="http://schemas.microsoft.com/office/drawing/2014/main" id="{E18868A2-AD0D-4A46-8C17-A48792B93809}"/>
              </a:ext>
            </a:extLst>
          </p:cNvPr>
          <p:cNvCxnSpPr/>
          <p:nvPr/>
        </p:nvCxnSpPr>
        <p:spPr>
          <a:xfrm rot="10800000" flipV="1">
            <a:off x="3928637" y="2613874"/>
            <a:ext cx="1368152" cy="792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15B1BE9B-8047-4289-9796-C7E056435D44}"/>
              </a:ext>
            </a:extLst>
          </p:cNvPr>
          <p:cNvSpPr/>
          <p:nvPr/>
        </p:nvSpPr>
        <p:spPr>
          <a:xfrm>
            <a:off x="4047006" y="1677770"/>
            <a:ext cx="39266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latin typeface="+mj-ea"/>
                <a:ea typeface="+mj-ea"/>
              </a:rPr>
              <a:t>6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8BB6DB3-DD38-49D0-BC09-3DAFDE84A078}"/>
              </a:ext>
            </a:extLst>
          </p:cNvPr>
          <p:cNvCxnSpPr>
            <a:stCxn id="19" idx="6"/>
            <a:endCxn id="29" idx="2"/>
          </p:cNvCxnSpPr>
          <p:nvPr/>
        </p:nvCxnSpPr>
        <p:spPr>
          <a:xfrm>
            <a:off x="3719594" y="1857790"/>
            <a:ext cx="3274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弧形接點 60">
            <a:extLst>
              <a:ext uri="{FF2B5EF4-FFF2-40B4-BE49-F238E27FC236}">
                <a16:creationId xmlns:a16="http://schemas.microsoft.com/office/drawing/2014/main" id="{EDBEFA7D-26B1-4FC1-930E-F7DF2E1D0DC5}"/>
              </a:ext>
            </a:extLst>
          </p:cNvPr>
          <p:cNvCxnSpPr/>
          <p:nvPr/>
        </p:nvCxnSpPr>
        <p:spPr>
          <a:xfrm rot="10800000">
            <a:off x="3928637" y="4054034"/>
            <a:ext cx="1152128" cy="720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  <p:bldP spid="21" grpId="0"/>
      <p:bldP spid="26" grpId="0" animBg="1"/>
      <p:bldP spid="27" grpId="0"/>
      <p:bldP spid="2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愛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53407</TotalTime>
  <Words>2409</Words>
  <Application>Microsoft Office PowerPoint</Application>
  <PresentationFormat>寬螢幕</PresentationFormat>
  <Paragraphs>326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標楷體</vt:lpstr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</dc:creator>
  <cp:lastModifiedBy>Leo</cp:lastModifiedBy>
  <cp:revision>452</cp:revision>
  <dcterms:created xsi:type="dcterms:W3CDTF">2024-01-15T02:21:21Z</dcterms:created>
  <dcterms:modified xsi:type="dcterms:W3CDTF">2024-11-18T09:44:49Z</dcterms:modified>
</cp:coreProperties>
</file>