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21" r:id="rId2"/>
    <p:sldId id="259" r:id="rId3"/>
    <p:sldId id="522" r:id="rId4"/>
    <p:sldId id="571" r:id="rId5"/>
    <p:sldId id="524" r:id="rId6"/>
    <p:sldId id="572" r:id="rId7"/>
    <p:sldId id="525" r:id="rId8"/>
    <p:sldId id="573" r:id="rId9"/>
    <p:sldId id="574" r:id="rId10"/>
    <p:sldId id="567" r:id="rId11"/>
    <p:sldId id="551" r:id="rId12"/>
    <p:sldId id="575" r:id="rId13"/>
    <p:sldId id="576" r:id="rId14"/>
    <p:sldId id="577" r:id="rId15"/>
    <p:sldId id="578" r:id="rId16"/>
    <p:sldId id="579" r:id="rId17"/>
    <p:sldId id="580" r:id="rId18"/>
    <p:sldId id="526" r:id="rId19"/>
    <p:sldId id="581" r:id="rId20"/>
    <p:sldId id="552" r:id="rId21"/>
    <p:sldId id="553" r:id="rId22"/>
    <p:sldId id="583" r:id="rId23"/>
    <p:sldId id="554" r:id="rId24"/>
    <p:sldId id="564" r:id="rId25"/>
    <p:sldId id="565" r:id="rId26"/>
    <p:sldId id="555" r:id="rId27"/>
    <p:sldId id="584" r:id="rId28"/>
    <p:sldId id="582" r:id="rId29"/>
    <p:sldId id="556" r:id="rId30"/>
    <p:sldId id="585" r:id="rId31"/>
    <p:sldId id="531" r:id="rId32"/>
    <p:sldId id="561" r:id="rId33"/>
    <p:sldId id="559" r:id="rId34"/>
    <p:sldId id="560" r:id="rId35"/>
    <p:sldId id="562" r:id="rId36"/>
    <p:sldId id="563" r:id="rId37"/>
    <p:sldId id="586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" initials="L" lastIdx="2" clrIdx="0">
    <p:extLst>
      <p:ext uri="{19B8F6BF-5375-455C-9EA6-DF929625EA0E}">
        <p15:presenceInfo xmlns:p15="http://schemas.microsoft.com/office/powerpoint/2012/main" userId="L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BF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5" autoAdjust="0"/>
    <p:restoredTop sz="95765" autoAdjust="0"/>
  </p:normalViewPr>
  <p:slideViewPr>
    <p:cSldViewPr snapToGrid="0">
      <p:cViewPr varScale="1">
        <p:scale>
          <a:sx n="109" d="100"/>
          <a:sy n="109" d="100"/>
        </p:scale>
        <p:origin x="22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A4C33-B92C-4127-A4C3-01BDB3617A46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DEEF-B57B-4B19-BEEF-AA7EA704D8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3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7DEEF-B57B-4B19-BEEF-AA7EA704D8E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96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DED80-010B-46C0-8424-4E8663E9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05DCA4-F4E5-4932-8386-01241FF5B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E8ECE-5983-4A92-8E42-1EF97EDE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D292D-7368-4E2E-BA44-E112F7D8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6DA7B-D1AE-4B7F-9C81-0E22B337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5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3EC47-38BA-48C2-8D7C-4DC6BED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6531C-2CD3-4274-BD96-CD72F9D1F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EDC5C-5427-47FA-BAA4-7AADC656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FA61E-5FE3-4E3A-8BD8-ED39A075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11756-802C-4E3B-A98F-3AD0B6F3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D9016C-ED1C-481C-B2E8-3C737A2E6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812E41-26C9-470A-BE6C-C1932C3CD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F974D-7300-4A8F-90BB-C7E873FB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FAC16-4FFE-4FAA-909B-5166DD07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4E1D0-A880-4C21-9CE7-D5E778E6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7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D0554-D211-46E2-ADEA-09546B15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B4895-4BB6-40FF-BD2C-92D121C6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2A695-6B42-420D-A573-E6F4292A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C429D1-01DE-4685-B464-652BE32B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7E5EB-C39D-49B0-B427-0D30655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1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48696-117A-4FB7-B7BB-21379FF4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EE23C2-A9E4-4C84-8435-3CEC99CF4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6FFC0-D685-4947-AC7C-FD58F87B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8EB5F-78E6-44ED-9CCA-AD1BFE40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5D528-B538-46E5-BA49-FB14B366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94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14C2D-2160-43C1-AB3D-1D7B2397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C8E26-E8DF-4652-89CA-79F68CE6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7589BE-63C6-4FE0-9640-05E0DFFC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29ED4A-7237-4803-9233-5208A82D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9C1307-6176-4DE6-87DD-BB1FE4BD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48D2DC-79F0-477A-8A01-0156E691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7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7AABE-F489-430C-89C4-9EE26A0E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C86FDE-B371-4E86-9E0E-1B6DFECA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807B06-2755-4356-BAB7-6866D30D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455CE2-0566-4A44-94A8-2753EC6C0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BA93D9-0CA6-4B42-AE94-AB7E36A1D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DF1AF0-2B90-4248-9B21-75135540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44DBD5-F004-479C-BE0C-E6DE57C3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F11928-1229-432A-80AE-19D8A30B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2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519A8-379F-4694-98E9-64EB966A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D27D1D-2251-4E60-B36B-A9B25F0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C68EB-8CB2-4D5D-9A7E-5525BEEB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797CCE-AD32-4A2A-A6EA-63B472BA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07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10B959-7372-40FE-AB70-BEEE21E7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555A28-F535-4957-BE1E-F22EA306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1FD95-5EC1-42C5-84FA-C418D87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9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40AB9-1654-46C0-92FF-9798E089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5640D-FCA6-4DFB-BC4C-E603C3D9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26365E-966C-460B-BF6E-586AF3F5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AA193A-1C6D-494D-877B-D0E5AD85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3C12C3-00D2-4559-B6DF-F7B4DE7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E65479-F400-4305-A178-86C4FEF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9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CD383-E8BE-49F6-80F7-9A3EF5B4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CFBFB6-6C62-4538-A78F-A1E5DACC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CFC688-E310-4A85-B52B-4263135D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2C889-1459-4EB4-8A8C-61DBEAE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F46DA9-AAA9-453B-8B7C-8818EF18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C8A56C-9452-46E6-97E5-57F1A70E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45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BA25CE-D51E-4B8B-B961-563EBE04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E76BC5-7A75-456C-AB11-136EA099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C3CB3-A7EF-475A-AA8D-28E1A54E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8882A-00EF-4C7D-A7A1-96CBF3AA4D34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3E8DF-B2D8-47DE-9D62-ED50A5E88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10B7E6-3E60-47E1-A69F-F32742368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2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BvuOrZBHaM" TargetMode="External"/><Relationship Id="rId2" Type="http://schemas.openxmlformats.org/officeDocument/2006/relationships/hyperlink" Target="https://youtu.be/tggUh-G34hU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cs typeface="Times New Roman" panose="02020603050405020304" pitchFamily="18" charset="0"/>
              </a:rPr>
              <a:t>學期實驗大綱</a:t>
            </a:r>
            <a:endParaRPr lang="en-US" altLang="zh-TW" sz="2800" b="1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E7DE405-EA8A-4306-AB80-564FA701F1EE}"/>
              </a:ext>
            </a:extLst>
          </p:cNvPr>
          <p:cNvSpPr txBox="1">
            <a:spLocks/>
          </p:cNvSpPr>
          <p:nvPr/>
        </p:nvSpPr>
        <p:spPr>
          <a:xfrm>
            <a:off x="1580718" y="1667214"/>
            <a:ext cx="960171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FCDNN design &amp; its software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9/25</a:t>
            </a:r>
          </a:p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MIPS assembly programming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10/9</a:t>
            </a:r>
          </a:p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FC-DNN implementation on Zynq – 10/16</a:t>
            </a:r>
          </a:p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Hardware modeling (Verilog), simulation, &amp;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10/23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kumimoji="1" lang="en-US" altLang="zh-TW" dirty="0">
                <a:highlight>
                  <a:srgbClr val="FFFF00"/>
                </a:highlight>
              </a:rPr>
              <a:t>Tiny MIPS as an accelerator (software,</a:t>
            </a:r>
            <a:r>
              <a:rPr kumimoji="1" lang="zh-TW" altLang="en-US" dirty="0">
                <a:highlight>
                  <a:srgbClr val="FFFF00"/>
                </a:highlight>
              </a:rPr>
              <a:t> </a:t>
            </a:r>
            <a:r>
              <a:rPr kumimoji="1" lang="en-US" altLang="zh-TW" dirty="0">
                <a:highlight>
                  <a:srgbClr val="FFFF00"/>
                </a:highlight>
              </a:rPr>
              <a:t>hardware)</a:t>
            </a:r>
            <a:r>
              <a:rPr kumimoji="1" lang="zh-TW" altLang="en-US" dirty="0">
                <a:highlight>
                  <a:srgbClr val="FFFF00"/>
                </a:highlight>
              </a:rPr>
              <a:t> </a:t>
            </a:r>
            <a:r>
              <a:rPr kumimoji="1" lang="en-US" altLang="zh-TW" dirty="0">
                <a:highlight>
                  <a:srgbClr val="FFFF00"/>
                </a:highlight>
              </a:rPr>
              <a:t>–</a:t>
            </a:r>
            <a:r>
              <a:rPr kumimoji="1" lang="zh-TW" altLang="en-US" dirty="0">
                <a:highlight>
                  <a:srgbClr val="FFFF00"/>
                </a:highlight>
              </a:rPr>
              <a:t> </a:t>
            </a:r>
            <a:r>
              <a:rPr kumimoji="1" lang="en-US" altLang="zh-TW" dirty="0">
                <a:highlight>
                  <a:srgbClr val="FFFF00"/>
                </a:highlight>
              </a:rPr>
              <a:t>11/20</a:t>
            </a:r>
            <a:r>
              <a:rPr kumimoji="1" lang="zh-TW" altLang="en-US" dirty="0">
                <a:highlight>
                  <a:srgbClr val="FFFF00"/>
                </a:highlight>
              </a:rPr>
              <a:t>、</a:t>
            </a:r>
            <a:r>
              <a:rPr kumimoji="1" lang="en-US" altLang="zh-TW" dirty="0">
                <a:highlight>
                  <a:srgbClr val="FFFF00"/>
                </a:highlight>
              </a:rPr>
              <a:t>11/25</a:t>
            </a:r>
            <a:endParaRPr lang="en-US" altLang="zh-TW" dirty="0">
              <a:highlight>
                <a:srgbClr val="FFFF00"/>
              </a:highlight>
            </a:endParaRP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Trace-driven cache simulation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12/11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1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359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cs typeface="Times New Roman" panose="02020603050405020304" pitchFamily="18" charset="0"/>
              </a:rPr>
              <a:t>Mips</a:t>
            </a:r>
            <a:r>
              <a:rPr lang="en-US" altLang="zh-TW" sz="2800" b="1" dirty="0">
                <a:cs typeface="Times New Roman" panose="02020603050405020304" pitchFamily="18" charset="0"/>
              </a:rPr>
              <a:t> Core</a:t>
            </a:r>
            <a:r>
              <a:rPr lang="en-US" altLang="zh-TW" sz="2800" b="1" dirty="0"/>
              <a:t> –</a:t>
            </a:r>
            <a:r>
              <a:rPr lang="zh-TW" altLang="en-US" sz="2800" b="1" dirty="0"/>
              <a:t> 檔案結構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19C03C-51B7-4C37-BBB4-43EEC3AD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84" y="714178"/>
            <a:ext cx="5345431" cy="59305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903D415-1ACA-4DF8-B551-0371AC1469FA}"/>
              </a:ext>
            </a:extLst>
          </p:cNvPr>
          <p:cNvSpPr/>
          <p:nvPr/>
        </p:nvSpPr>
        <p:spPr>
          <a:xfrm>
            <a:off x="3911815" y="2037750"/>
            <a:ext cx="4996873" cy="4606980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1A19B7-A0EC-4ABA-A67A-9F57359E69DF}"/>
              </a:ext>
            </a:extLst>
          </p:cNvPr>
          <p:cNvSpPr txBox="1"/>
          <p:nvPr/>
        </p:nvSpPr>
        <p:spPr>
          <a:xfrm>
            <a:off x="7596726" y="16684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主要修改的地方</a:t>
            </a:r>
          </a:p>
        </p:txBody>
      </p:sp>
    </p:spTree>
    <p:extLst>
      <p:ext uri="{BB962C8B-B14F-4D97-AF65-F5344CB8AC3E}">
        <p14:creationId xmlns:p14="http://schemas.microsoft.com/office/powerpoint/2010/main" val="410978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727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程式說明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Instruction Fetch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取指 </a:t>
            </a:r>
            <a:r>
              <a:rPr lang="en-US" altLang="zh-TW" sz="2800" b="1" dirty="0"/>
              <a:t>+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PC</a:t>
            </a:r>
            <a:r>
              <a:rPr lang="zh-TW" altLang="en-US" sz="2800" b="1" dirty="0"/>
              <a:t>計算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1E6DE2-1C5C-46DF-BD6F-CBDE09C1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7" y="885386"/>
            <a:ext cx="3843952" cy="530415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437F1FB-D2E5-43FC-A4CB-AF5110CA1EE2}"/>
              </a:ext>
            </a:extLst>
          </p:cNvPr>
          <p:cNvSpPr txBox="1"/>
          <p:nvPr/>
        </p:nvSpPr>
        <p:spPr>
          <a:xfrm>
            <a:off x="4993130" y="885386"/>
            <a:ext cx="660332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@(*)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rstn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fetch_instr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32'd0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fetch_instr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instr_mem_dout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</a:p>
          <a:p>
            <a:endParaRPr lang="en-US" altLang="zh-TW" dirty="0"/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@(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clk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negedge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rstn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rstn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fetch_pc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32'd0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fetch_pc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branch_xm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branch_addr_xm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						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jump_dx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jump_addr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fetch_pc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</a:p>
          <a:p>
            <a:endParaRPr lang="en-US" altLang="zh-TW" dirty="0"/>
          </a:p>
          <a:p>
            <a:r>
              <a:rPr lang="en-US" altLang="zh-TW" dirty="0"/>
              <a:t>sram instr_mem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/>
              <a:t> …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/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40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64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程式說明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Instruction Decode (RF</a:t>
            </a:r>
            <a:r>
              <a:rPr lang="zh-TW" altLang="en-US" sz="2800" b="1" dirty="0"/>
              <a:t>讀取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EF9AC7-B80F-4B1B-A705-A8F6803D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7" y="783547"/>
            <a:ext cx="2759323" cy="571980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9EE0F95-1EFC-4CAB-B5BE-EAFD8C8CA36D}"/>
              </a:ext>
            </a:extLst>
          </p:cNvPr>
          <p:cNvSpPr txBox="1"/>
          <p:nvPr/>
        </p:nvSpPr>
        <p:spPr>
          <a:xfrm>
            <a:off x="5043275" y="1706317"/>
            <a:ext cx="39922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nn-NO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31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nn-NO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nn-NO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REG_I 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nn-NO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31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</a:p>
          <a:p>
            <a:endParaRPr lang="nn-NO" altLang="zh-TW" dirty="0"/>
          </a:p>
          <a:p>
            <a:r>
              <a:rPr lang="en-US" altLang="zh-TW" sz="1800" dirty="0">
                <a:solidFill>
                  <a:srgbClr val="008000"/>
                </a:solidFill>
                <a:highlight>
                  <a:srgbClr val="FFFFFF"/>
                </a:highlight>
              </a:rPr>
              <a:t>//read data to </a:t>
            </a:r>
            <a:r>
              <a:rPr lang="en-US" altLang="zh-TW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rs</a:t>
            </a:r>
            <a:endParaRPr lang="en-US" altLang="zh-TW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@*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rs_data 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REG_I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rs_addr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nn-NO" altLang="zh-TW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</a:p>
          <a:p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//read data to rt</a:t>
            </a: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@*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rt_data 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REG_I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rt_addr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nn-NO" altLang="zh-TW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714E0F-E86D-40B4-BEBB-838E1C042611}"/>
              </a:ext>
            </a:extLst>
          </p:cNvPr>
          <p:cNvSpPr/>
          <p:nvPr/>
        </p:nvSpPr>
        <p:spPr>
          <a:xfrm>
            <a:off x="680344" y="3156337"/>
            <a:ext cx="2220967" cy="1800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04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7859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程式說明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Instruction Decode (Control</a:t>
            </a:r>
            <a:r>
              <a:rPr lang="zh-TW" altLang="en-US" sz="2800" b="1" dirty="0"/>
              <a:t>訊號解碼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60D721B-C931-482C-9337-69BF0FE123F4}"/>
              </a:ext>
            </a:extLst>
          </p:cNvPr>
          <p:cNvGrpSpPr/>
          <p:nvPr/>
        </p:nvGrpSpPr>
        <p:grpSpPr>
          <a:xfrm>
            <a:off x="411167" y="783547"/>
            <a:ext cx="3066971" cy="5694165"/>
            <a:chOff x="941589" y="1101738"/>
            <a:chExt cx="2756651" cy="532834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3391D59-40FD-4BAE-A1F5-9FBF22C8D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589" y="1101738"/>
              <a:ext cx="2537066" cy="532834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7B8F65-5E0D-4A89-AE72-A9E40AC65CDE}"/>
                </a:ext>
              </a:extLst>
            </p:cNvPr>
            <p:cNvSpPr/>
            <p:nvPr/>
          </p:nvSpPr>
          <p:spPr>
            <a:xfrm>
              <a:off x="1706880" y="1101738"/>
              <a:ext cx="1991360" cy="14484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34226F-4987-47FD-9176-256E720D161E}"/>
                </a:ext>
              </a:extLst>
            </p:cNvPr>
            <p:cNvSpPr/>
            <p:nvPr/>
          </p:nvSpPr>
          <p:spPr>
            <a:xfrm>
              <a:off x="1312946" y="4879653"/>
              <a:ext cx="1991360" cy="14484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EE1655-73C5-4C3C-8496-36BF8148DA7D}"/>
              </a:ext>
            </a:extLst>
          </p:cNvPr>
          <p:cNvSpPr txBox="1"/>
          <p:nvPr/>
        </p:nvSpPr>
        <p:spPr>
          <a:xfrm>
            <a:off x="4655633" y="1109466"/>
            <a:ext cx="660332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ea typeface="微軟正黑體"/>
              </a:rPr>
              <a:t>case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instr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31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26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)</a:t>
            </a:r>
          </a:p>
          <a:p>
            <a:pPr defTabSz="457200"/>
            <a:r>
              <a:rPr lang="en-US" altLang="zh-TW" dirty="0">
                <a:solidFill>
                  <a:prstClr val="black"/>
                </a:solidFill>
                <a:ea typeface="微軟正黑體"/>
              </a:rPr>
              <a:t>	R_TYPE: …</a:t>
            </a:r>
          </a:p>
          <a:p>
            <a:pPr defTabSz="457200"/>
            <a:r>
              <a:rPr lang="en-US" altLang="zh-TW" dirty="0">
                <a:solidFill>
                  <a:prstClr val="black"/>
                </a:solidFill>
                <a:ea typeface="微軟正黑體"/>
              </a:rPr>
              <a:t>	ADDI: …</a:t>
            </a:r>
          </a:p>
          <a:p>
            <a:pPr defTabSz="457200"/>
            <a:r>
              <a:rPr lang="en-US" altLang="zh-TW" dirty="0">
                <a:solidFill>
                  <a:prstClr val="black"/>
                </a:solidFill>
                <a:ea typeface="微軟正黑體"/>
              </a:rPr>
              <a:t>	LW:</a:t>
            </a:r>
            <a:r>
              <a:rPr lang="zh-TW" altLang="en-US" dirty="0">
                <a:solidFill>
                  <a:prstClr val="black"/>
                </a:solidFill>
                <a:ea typeface="微軟正黑體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ea typeface="微軟正黑體"/>
              </a:rPr>
              <a:t>begin</a:t>
            </a:r>
            <a:endParaRPr lang="en-US" altLang="zh-TW" dirty="0">
              <a:solidFill>
                <a:prstClr val="black"/>
              </a:solidFill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prstClr val="black"/>
                </a:solidFill>
                <a:ea typeface="微軟正黑體"/>
              </a:rPr>
              <a:t>			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alu_src2 		 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{{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{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instr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]}},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instr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]};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rd_addr_dx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		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instr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20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mem_to_reg_dx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reg_write_dx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 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mem_read_dx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 	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mem_write_dx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branch_dx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 	     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alu_ctrl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    	 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4'd2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fp_operation_dx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 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微軟正黑體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ea typeface="微軟正黑體"/>
              </a:rPr>
              <a:t>1’b0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ea typeface="微軟正黑體"/>
              </a:rPr>
              <a:t>;</a:t>
            </a:r>
          </a:p>
          <a:p>
            <a:pPr defTabSz="457200"/>
            <a:r>
              <a:rPr lang="en-US" altLang="zh-TW" dirty="0">
                <a:solidFill>
                  <a:prstClr val="black"/>
                </a:solidFill>
                <a:ea typeface="微軟正黑體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ea typeface="微軟正黑體"/>
              </a:rPr>
              <a:t>end</a:t>
            </a:r>
            <a:endParaRPr lang="en-US" altLang="zh-TW" dirty="0">
              <a:solidFill>
                <a:prstClr val="black"/>
              </a:solidFill>
              <a:ea typeface="微軟正黑體"/>
            </a:endParaRPr>
          </a:p>
          <a:p>
            <a:pPr defTabSz="457200"/>
            <a:r>
              <a:rPr lang="en-US" altLang="zh-TW" dirty="0">
                <a:solidFill>
                  <a:prstClr val="black"/>
                </a:solidFill>
                <a:ea typeface="微軟正黑體"/>
              </a:rPr>
              <a:t>	…</a:t>
            </a:r>
          </a:p>
          <a:p>
            <a:pPr defTabSz="457200"/>
            <a:r>
              <a:rPr lang="en-US" altLang="zh-TW" dirty="0">
                <a:solidFill>
                  <a:prstClr val="black"/>
                </a:solidFill>
                <a:ea typeface="微軟正黑體"/>
              </a:rPr>
              <a:t>	…</a:t>
            </a:r>
          </a:p>
          <a:p>
            <a:pPr defTabSz="457200"/>
            <a:r>
              <a:rPr lang="en-US" altLang="zh-TW" dirty="0">
                <a:solidFill>
                  <a:prstClr val="black"/>
                </a:solidFill>
                <a:ea typeface="微軟正黑體"/>
              </a:rPr>
              <a:t>	F_R_TYPE:</a:t>
            </a:r>
          </a:p>
          <a:p>
            <a:pPr defTabSz="457200"/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ea typeface="微軟正黑體"/>
              </a:rPr>
              <a:t>endcase</a:t>
            </a:r>
            <a:endParaRPr lang="en-US" altLang="zh-TW" dirty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5156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6418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程式說明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Execution (Branch</a:t>
            </a:r>
            <a:r>
              <a:rPr lang="zh-TW" altLang="en-US" sz="2800" b="1" dirty="0"/>
              <a:t>位址計算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C7FAFCA-A7BB-4E09-B7D0-A8CE94B4EED3}"/>
              </a:ext>
            </a:extLst>
          </p:cNvPr>
          <p:cNvSpPr txBox="1"/>
          <p:nvPr/>
        </p:nvSpPr>
        <p:spPr>
          <a:xfrm>
            <a:off x="4227565" y="1997839"/>
            <a:ext cx="76802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@(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clk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negedge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rstn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rstn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…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…</a:t>
            </a:r>
          </a:p>
          <a:p>
            <a:r>
              <a:rPr lang="pt-BR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...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branch_addr_xm	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pc_dx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{{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imm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]}},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imm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2'b0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nn-NO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AA74F27-003F-4F3B-B37D-491F15533E56}"/>
              </a:ext>
            </a:extLst>
          </p:cNvPr>
          <p:cNvGrpSpPr/>
          <p:nvPr/>
        </p:nvGrpSpPr>
        <p:grpSpPr>
          <a:xfrm>
            <a:off x="411167" y="783547"/>
            <a:ext cx="3393439" cy="5820535"/>
            <a:chOff x="619761" y="934722"/>
            <a:chExt cx="3393439" cy="582053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95E594C-FEE7-48E8-BD57-FBDCBD6C0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761" y="934722"/>
              <a:ext cx="3393439" cy="582053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2F8F8E-2369-417D-BC15-41DCF1BC364C}"/>
                </a:ext>
              </a:extLst>
            </p:cNvPr>
            <p:cNvSpPr/>
            <p:nvPr/>
          </p:nvSpPr>
          <p:spPr>
            <a:xfrm>
              <a:off x="995680" y="2346961"/>
              <a:ext cx="2489200" cy="9347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13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32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程式說明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Execution (ALU</a:t>
            </a:r>
            <a:r>
              <a:rPr lang="zh-TW" altLang="en-US" sz="2800" b="1" dirty="0"/>
              <a:t>邏輯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2C4F1B7-05F2-4C8B-9587-392D620CD6B9}"/>
              </a:ext>
            </a:extLst>
          </p:cNvPr>
          <p:cNvGrpSpPr/>
          <p:nvPr/>
        </p:nvGrpSpPr>
        <p:grpSpPr>
          <a:xfrm>
            <a:off x="411167" y="783547"/>
            <a:ext cx="3393439" cy="5820535"/>
            <a:chOff x="619761" y="934722"/>
            <a:chExt cx="3393439" cy="582053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47D57A0-30F6-4E52-8903-4B80B1437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761" y="934722"/>
              <a:ext cx="3393439" cy="582053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374B5ED-9D85-4D4D-AE7D-80832D1D8CFC}"/>
                </a:ext>
              </a:extLst>
            </p:cNvPr>
            <p:cNvSpPr/>
            <p:nvPr/>
          </p:nvSpPr>
          <p:spPr>
            <a:xfrm>
              <a:off x="1778000" y="3136049"/>
              <a:ext cx="1341120" cy="14178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9BDD49-7659-4D1B-A11D-8B52B8055EBF}"/>
              </a:ext>
            </a:extLst>
          </p:cNvPr>
          <p:cNvSpPr txBox="1"/>
          <p:nvPr/>
        </p:nvSpPr>
        <p:spPr>
          <a:xfrm>
            <a:off x="4011597" y="1443841"/>
            <a:ext cx="76802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alu_ctrl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  	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4'd0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4'd1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4'd2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4'd6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4'd7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nn-NO" altLang="zh-TW" dirty="0"/>
          </a:p>
        </p:txBody>
      </p:sp>
    </p:spTree>
    <p:extLst>
      <p:ext uri="{BB962C8B-B14F-4D97-AF65-F5344CB8AC3E}">
        <p14:creationId xmlns:p14="http://schemas.microsoft.com/office/powerpoint/2010/main" val="211017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7563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程式說明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Memory (Data Memory</a:t>
            </a:r>
            <a:r>
              <a:rPr lang="zh-TW" altLang="en-US" sz="2800" b="1" dirty="0"/>
              <a:t>寫入、讀取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5CA9903-3FB4-437E-BE20-A4DC5302FF00}"/>
              </a:ext>
            </a:extLst>
          </p:cNvPr>
          <p:cNvGrpSpPr/>
          <p:nvPr/>
        </p:nvGrpSpPr>
        <p:grpSpPr>
          <a:xfrm>
            <a:off x="411167" y="783547"/>
            <a:ext cx="2848668" cy="5374639"/>
            <a:chOff x="880304" y="1184215"/>
            <a:chExt cx="2848668" cy="5374639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8A7CF5F-D5EE-48E2-9713-365C94069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592"/>
            <a:stretch/>
          </p:blipFill>
          <p:spPr>
            <a:xfrm>
              <a:off x="880304" y="1184215"/>
              <a:ext cx="2848668" cy="537463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9FB4F0B-4164-4817-9001-2584FC954367}"/>
                </a:ext>
              </a:extLst>
            </p:cNvPr>
            <p:cNvSpPr/>
            <p:nvPr/>
          </p:nvSpPr>
          <p:spPr>
            <a:xfrm>
              <a:off x="1432560" y="2987040"/>
              <a:ext cx="1788160" cy="26867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D1585F9-65C5-4AF8-9453-3D2DEDA25A48}"/>
              </a:ext>
            </a:extLst>
          </p:cNvPr>
          <p:cNvSpPr txBox="1"/>
          <p:nvPr/>
        </p:nvSpPr>
        <p:spPr>
          <a:xfrm>
            <a:off x="4192811" y="783547"/>
            <a:ext cx="71316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8000"/>
                </a:solidFill>
                <a:highlight>
                  <a:srgbClr val="FFFFFF"/>
                </a:highlight>
              </a:rPr>
              <a:t>//write data </a:t>
            </a: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@(*)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		…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data_mem_addr </a:t>
            </a:r>
            <a:r>
              <a:rPr lang="pt-BR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pt-BR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alu_out_xm</a:t>
            </a:r>
            <a:r>
              <a:rPr lang="pt-BR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12</a:t>
            </a:r>
            <a:r>
              <a:rPr lang="pt-BR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pt-BR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pt-BR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data_mem_din   </a:t>
            </a:r>
            <a:r>
              <a:rPr lang="pt-BR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pt-BR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mem_data_xm</a:t>
            </a:r>
            <a:r>
              <a:rPr lang="pt-BR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data_mem_we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mem_write_xm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		…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>
                <a:solidFill>
                  <a:srgbClr val="008000"/>
                </a:solidFill>
                <a:highlight>
                  <a:srgbClr val="FFFFFF"/>
                </a:highlight>
              </a:rPr>
              <a:t>//read data </a:t>
            </a: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assign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mem_data_to_reg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mem_read_xm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data_mem_dout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									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mem_data_to_reg_tmp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endParaRPr lang="en-US" altLang="zh-TW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sram 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data_mem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addra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data_mem_addr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	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clka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	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dina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data_mem_din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	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douta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data_mem_dout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ena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wea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data_mem_we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n-NO" altLang="zh-TW" dirty="0"/>
          </a:p>
        </p:txBody>
      </p:sp>
    </p:spTree>
    <p:extLst>
      <p:ext uri="{BB962C8B-B14F-4D97-AF65-F5344CB8AC3E}">
        <p14:creationId xmlns:p14="http://schemas.microsoft.com/office/powerpoint/2010/main" val="10864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12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程式說明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Write back(RF</a:t>
            </a:r>
            <a:r>
              <a:rPr lang="zh-TW" altLang="en-US" sz="2800" b="1" dirty="0"/>
              <a:t>寫入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59EC8E2-38C9-46FE-8912-C9FC6D7F5326}"/>
              </a:ext>
            </a:extLst>
          </p:cNvPr>
          <p:cNvGrpSpPr/>
          <p:nvPr/>
        </p:nvGrpSpPr>
        <p:grpSpPr>
          <a:xfrm>
            <a:off x="411167" y="783547"/>
            <a:ext cx="2537066" cy="5328346"/>
            <a:chOff x="941589" y="1101738"/>
            <a:chExt cx="2537066" cy="532834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1F9C60-0315-434D-9C22-7FE280E5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589" y="1101738"/>
              <a:ext cx="2537066" cy="532834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843EE9-9DA0-40E6-8041-E6515C04BB85}"/>
                </a:ext>
              </a:extLst>
            </p:cNvPr>
            <p:cNvSpPr/>
            <p:nvPr/>
          </p:nvSpPr>
          <p:spPr>
            <a:xfrm>
              <a:off x="1214442" y="3275978"/>
              <a:ext cx="2077398" cy="17329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A7FD09-219E-4B43-894C-E8CEE06C6C10}"/>
              </a:ext>
            </a:extLst>
          </p:cNvPr>
          <p:cNvSpPr txBox="1"/>
          <p:nvPr/>
        </p:nvSpPr>
        <p:spPr>
          <a:xfrm>
            <a:off x="3567281" y="2274838"/>
            <a:ext cx="77209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nn-NO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31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nn-NO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nn-NO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REG_I 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nn-NO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31</a:t>
            </a:r>
            <a:r>
              <a:rPr lang="nn-NO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</a:p>
          <a:p>
            <a:endParaRPr lang="en-US" altLang="zh-TW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>
                <a:solidFill>
                  <a:srgbClr val="008000"/>
                </a:solidFill>
                <a:highlight>
                  <a:srgbClr val="FFFFFF"/>
                </a:highlight>
              </a:rPr>
              <a:t>//write back</a:t>
            </a: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@(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clk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negedge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rstn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…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reg_write_mw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!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fp_operation_mw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rd_addr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5'd0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REG_I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rd_addr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mem_to_reg_mw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mem_data_to_reg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alu_out_mw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nn-NO" altLang="zh-TW" dirty="0"/>
          </a:p>
        </p:txBody>
      </p:sp>
    </p:spTree>
    <p:extLst>
      <p:ext uri="{BB962C8B-B14F-4D97-AF65-F5344CB8AC3E}">
        <p14:creationId xmlns:p14="http://schemas.microsoft.com/office/powerpoint/2010/main" val="421577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7547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Simulation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– </a:t>
            </a:r>
            <a:r>
              <a:rPr lang="zh-TW" altLang="en-US" sz="2800" b="1" dirty="0">
                <a:cs typeface="Times New Roman" panose="02020603050405020304" pitchFamily="18" charset="0"/>
              </a:rPr>
              <a:t>測試資料產生流程 </a:t>
            </a:r>
            <a:r>
              <a:rPr lang="en-US" altLang="zh-TW" sz="2800" b="1" dirty="0">
                <a:cs typeface="Times New Roman" panose="02020603050405020304" pitchFamily="18" charset="0"/>
              </a:rPr>
              <a:t>(Machine code)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D93FA8D0-F8B4-40BE-80A3-AD34A7C6F289}"/>
              </a:ext>
            </a:extLst>
          </p:cNvPr>
          <p:cNvGrpSpPr/>
          <p:nvPr/>
        </p:nvGrpSpPr>
        <p:grpSpPr>
          <a:xfrm>
            <a:off x="477744" y="934722"/>
            <a:ext cx="11451203" cy="5125268"/>
            <a:chOff x="477744" y="934722"/>
            <a:chExt cx="11451203" cy="5125268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C5C96D25-C689-4607-B0E4-ED5AEDEFE0F6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5" y="934722"/>
              <a:ext cx="9058685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0D9DA8F-BBEE-4EB8-874C-96F91948063F}"/>
                </a:ext>
              </a:extLst>
            </p:cNvPr>
            <p:cNvSpPr txBox="1"/>
            <p:nvPr/>
          </p:nvSpPr>
          <p:spPr>
            <a:xfrm>
              <a:off x="477744" y="985524"/>
              <a:ext cx="10613927" cy="5074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撰寫</a:t>
              </a:r>
              <a:r>
                <a:rPr lang="en-US" altLang="zh-TW" b="1" dirty="0" err="1">
                  <a:latin typeface="+mj-lt"/>
                  <a:cs typeface="Times New Roman" panose="02020603050405020304" pitchFamily="18" charset="0"/>
                </a:rPr>
                <a:t>Mips</a:t>
              </a: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altLang="zh-TW" b="1" dirty="0">
                  <a:latin typeface="+mj-lt"/>
                  <a:cs typeface="Times New Roman" panose="02020603050405020304" pitchFamily="18" charset="0"/>
                </a:rPr>
                <a:t>assembly</a:t>
              </a: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altLang="zh-TW" b="1" dirty="0">
                  <a:latin typeface="+mj-lt"/>
                  <a:cs typeface="Times New Roman" panose="02020603050405020304" pitchFamily="18" charset="0"/>
                </a:rPr>
                <a:t>code</a:t>
              </a:r>
            </a:p>
            <a:p>
              <a:pPr marL="3429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在發生</a:t>
              </a:r>
              <a:r>
                <a:rPr lang="en-US" altLang="zh-TW" b="1" dirty="0">
                  <a:latin typeface="+mj-lt"/>
                  <a:cs typeface="Times New Roman" panose="02020603050405020304" pitchFamily="18" charset="0"/>
                </a:rPr>
                <a:t>Hazard</a:t>
              </a: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的指令間插入</a:t>
              </a:r>
              <a:r>
                <a:rPr lang="en-US" altLang="zh-TW" b="1" dirty="0">
                  <a:latin typeface="+mj-lt"/>
                  <a:cs typeface="Times New Roman" panose="02020603050405020304" pitchFamily="18" charset="0"/>
                </a:rPr>
                <a:t>NOP</a:t>
              </a: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altLang="zh-TW" b="1" dirty="0">
                  <a:latin typeface="+mj-lt"/>
                  <a:cs typeface="Times New Roman" panose="02020603050405020304" pitchFamily="18" charset="0"/>
                </a:rPr>
                <a:t>(add $0, $0, $0)</a:t>
              </a:r>
            </a:p>
            <a:p>
              <a:pPr marL="3429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用</a:t>
              </a:r>
              <a:r>
                <a:rPr lang="en-US" altLang="zh-TW" b="1" dirty="0">
                  <a:latin typeface="+mj-lt"/>
                  <a:cs typeface="Times New Roman" panose="02020603050405020304" pitchFamily="18" charset="0"/>
                </a:rPr>
                <a:t>MARS</a:t>
              </a: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輸出</a:t>
              </a:r>
              <a:r>
                <a:rPr lang="en-US" altLang="zh-TW" b="1" dirty="0">
                  <a:latin typeface="+mj-lt"/>
                  <a:cs typeface="Times New Roman" panose="02020603050405020304" pitchFamily="18" charset="0"/>
                </a:rPr>
                <a:t>Machine code</a:t>
              </a: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，並複製到</a:t>
              </a:r>
              <a:r>
                <a:rPr lang="en-US" altLang="zh-TW" b="1" dirty="0" err="1">
                  <a:latin typeface="+mj-lt"/>
                  <a:cs typeface="Times New Roman" panose="02020603050405020304" pitchFamily="18" charset="0"/>
                </a:rPr>
                <a:t>im_data</a:t>
              </a:r>
              <a:r>
                <a:rPr lang="en-US" altLang="zh-TW" b="1" dirty="0">
                  <a:latin typeface="+mj-lt"/>
                  <a:cs typeface="Times New Roman" panose="02020603050405020304" pitchFamily="18" charset="0"/>
                </a:rPr>
                <a:t>/im.txt</a:t>
              </a:r>
              <a:r>
                <a:rPr lang="zh-TW" altLang="en-US" b="1" dirty="0">
                  <a:latin typeface="+mj-lt"/>
                  <a:cs typeface="Times New Roman" panose="02020603050405020304" pitchFamily="18" charset="0"/>
                </a:rPr>
                <a:t>中</a:t>
              </a:r>
              <a:endParaRPr lang="en-US" altLang="zh-TW" b="1" dirty="0">
                <a:latin typeface="+mj-lt"/>
                <a:cs typeface="Times New Roman" panose="02020603050405020304" pitchFamily="18" charset="0"/>
              </a:endParaRPr>
            </a:p>
            <a:p>
              <a:pPr marL="3429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TW" b="1" dirty="0" err="1">
                  <a:cs typeface="Times New Roman" panose="02020603050405020304" pitchFamily="18" charset="0"/>
                </a:rPr>
                <a:t>beq</a:t>
              </a:r>
              <a:r>
                <a:rPr lang="zh-TW" altLang="en-US" b="1" dirty="0">
                  <a:cs typeface="Times New Roman" panose="02020603050405020304" pitchFamily="18" charset="0"/>
                </a:rPr>
                <a:t>與</a:t>
              </a:r>
              <a:r>
                <a:rPr lang="en-US" altLang="zh-TW" b="1" dirty="0">
                  <a:cs typeface="Times New Roman" panose="02020603050405020304" pitchFamily="18" charset="0"/>
                </a:rPr>
                <a:t>j</a:t>
              </a:r>
              <a:r>
                <a:rPr lang="zh-TW" altLang="en-US" b="1" dirty="0">
                  <a:cs typeface="Times New Roman" panose="02020603050405020304" pitchFamily="18" charset="0"/>
                </a:rPr>
                <a:t>指令的</a:t>
              </a:r>
              <a:r>
                <a:rPr lang="en-US" altLang="zh-TW" b="1" dirty="0">
                  <a:latin typeface="+mj-lt"/>
                  <a:cs typeface="Times New Roman" panose="02020603050405020304" pitchFamily="18" charset="0"/>
                </a:rPr>
                <a:t>Machine code</a:t>
              </a:r>
              <a:r>
                <a:rPr lang="zh-TW" altLang="en-US" b="1" dirty="0">
                  <a:cs typeface="Times New Roman" panose="02020603050405020304" pitchFamily="18" charset="0"/>
                </a:rPr>
                <a:t>需手動轉換 </a:t>
              </a:r>
              <a:r>
                <a:rPr lang="en-US" altLang="zh-TW" b="1" dirty="0">
                  <a:cs typeface="Times New Roman" panose="02020603050405020304" pitchFamily="18" charset="0"/>
                </a:rPr>
                <a:t>(Memory</a:t>
              </a:r>
              <a:r>
                <a:rPr lang="zh-TW" altLang="en-US" b="1" dirty="0">
                  <a:cs typeface="Times New Roman" panose="02020603050405020304" pitchFamily="18" charset="0"/>
                </a:rPr>
                <a:t> </a:t>
              </a:r>
              <a:r>
                <a:rPr lang="en-US" altLang="zh-TW" b="1" dirty="0">
                  <a:cs typeface="Times New Roman" panose="02020603050405020304" pitchFamily="18" charset="0"/>
                </a:rPr>
                <a:t>base</a:t>
              </a:r>
              <a:r>
                <a:rPr lang="zh-TW" altLang="en-US" b="1" dirty="0">
                  <a:cs typeface="Times New Roman" panose="02020603050405020304" pitchFamily="18" charset="0"/>
                </a:rPr>
                <a:t>與</a:t>
              </a:r>
              <a:r>
                <a:rPr lang="en-US" altLang="zh-TW" b="1" dirty="0">
                  <a:cs typeface="Times New Roman" panose="02020603050405020304" pitchFamily="18" charset="0"/>
                </a:rPr>
                <a:t>MARS</a:t>
              </a:r>
              <a:r>
                <a:rPr lang="zh-TW" altLang="en-US" b="1" dirty="0">
                  <a:cs typeface="Times New Roman" panose="02020603050405020304" pitchFamily="18" charset="0"/>
                </a:rPr>
                <a:t>不同</a:t>
              </a:r>
              <a:r>
                <a:rPr lang="en-US" altLang="zh-TW" b="1" dirty="0">
                  <a:cs typeface="Times New Roman" panose="02020603050405020304" pitchFamily="18" charset="0"/>
                </a:rPr>
                <a:t>)</a:t>
              </a:r>
            </a:p>
            <a:p>
              <a:pPr marL="0" lvl="1">
                <a:lnSpc>
                  <a:spcPct val="150000"/>
                </a:lnSpc>
              </a:pPr>
              <a:r>
                <a:rPr lang="en-US" altLang="zh-TW" sz="2000" b="1" dirty="0">
                  <a:cs typeface="Times New Roman" panose="02020603050405020304" pitchFamily="18" charset="0"/>
                </a:rPr>
                <a:t>	</a:t>
              </a:r>
              <a:r>
                <a:rPr lang="pt-BR" altLang="zh-TW" dirty="0">
                  <a:cs typeface="Times New Roman" panose="02020603050405020304" pitchFamily="18" charset="0"/>
                </a:rPr>
                <a:t>acc: </a:t>
              </a:r>
            </a:p>
            <a:p>
              <a:pPr marL="457200" lvl="2">
                <a:lnSpc>
                  <a:spcPct val="150000"/>
                </a:lnSpc>
              </a:pPr>
              <a:r>
                <a:rPr lang="pt-BR" altLang="zh-TW" dirty="0">
                  <a:cs typeface="Times New Roman" panose="02020603050405020304" pitchFamily="18" charset="0"/>
                </a:rPr>
                <a:t>	</a:t>
              </a:r>
              <a:r>
                <a:rPr lang="pt-BR" altLang="zh-TW" u="sng" dirty="0">
                  <a:cs typeface="Times New Roman" panose="02020603050405020304" pitchFamily="18" charset="0"/>
                </a:rPr>
                <a:t>beq $5, $4, exit</a:t>
              </a:r>
              <a:r>
                <a:rPr lang="pt-BR" altLang="zh-TW" dirty="0">
                  <a:cs typeface="Times New Roman" panose="02020603050405020304" pitchFamily="18" charset="0"/>
                </a:rPr>
                <a:t>				10a400</a:t>
              </a:r>
              <a:r>
                <a:rPr lang="pt-BR" altLang="zh-TW" u="sng" dirty="0">
                  <a:cs typeface="Times New Roman" panose="02020603050405020304" pitchFamily="18" charset="0"/>
                </a:rPr>
                <a:t>1</a:t>
              </a:r>
              <a:r>
                <a:rPr lang="en-US" altLang="zh-TW" u="sng" dirty="0">
                  <a:cs typeface="Times New Roman" panose="02020603050405020304" pitchFamily="18" charset="0"/>
                </a:rPr>
                <a:t>8</a:t>
              </a:r>
              <a:r>
                <a:rPr lang="pt-BR" altLang="zh-TW" dirty="0">
                  <a:cs typeface="Times New Roman" panose="02020603050405020304" pitchFamily="18" charset="0"/>
                </a:rPr>
                <a:t>	//IM[</a:t>
              </a:r>
              <a:r>
                <a:rPr lang="pt-BR" altLang="zh-TW" u="sng" dirty="0">
                  <a:highlight>
                    <a:srgbClr val="FFFF00"/>
                  </a:highlight>
                  <a:cs typeface="Times New Roman" panose="02020603050405020304" pitchFamily="18" charset="0"/>
                </a:rPr>
                <a:t>10</a:t>
              </a:r>
              <a:r>
                <a:rPr lang="pt-BR" altLang="zh-TW" dirty="0">
                  <a:cs typeface="Times New Roman" panose="02020603050405020304" pitchFamily="18" charset="0"/>
                </a:rPr>
                <a:t>]</a:t>
              </a:r>
            </a:p>
            <a:p>
              <a:pPr marL="457200" lvl="2">
                <a:lnSpc>
                  <a:spcPct val="150000"/>
                </a:lnSpc>
              </a:pPr>
              <a:r>
                <a:rPr lang="pt-BR" altLang="zh-TW" dirty="0">
                  <a:cs typeface="Times New Roman" panose="02020603050405020304" pitchFamily="18" charset="0"/>
                </a:rPr>
                <a:t>	...</a:t>
              </a:r>
              <a:endParaRPr lang="en-US" altLang="zh-TW" dirty="0">
                <a:cs typeface="Times New Roman" panose="02020603050405020304" pitchFamily="18" charset="0"/>
              </a:endParaRPr>
            </a:p>
            <a:p>
              <a:pPr marL="457200" lvl="2">
                <a:lnSpc>
                  <a:spcPct val="150000"/>
                </a:lnSpc>
              </a:pPr>
              <a:r>
                <a:rPr lang="zh-TW" altLang="en-US" dirty="0"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cs typeface="Times New Roman" panose="02020603050405020304" pitchFamily="18" charset="0"/>
                </a:rPr>
                <a:t>	</a:t>
              </a:r>
              <a:r>
                <a:rPr lang="pl-PL" altLang="zh-TW" u="sng" dirty="0">
                  <a:cs typeface="Times New Roman" panose="02020603050405020304" pitchFamily="18" charset="0"/>
                </a:rPr>
                <a:t>j acc</a:t>
              </a:r>
              <a:r>
                <a:rPr lang="pl-PL" altLang="zh-TW" dirty="0">
                  <a:cs typeface="Times New Roman" panose="02020603050405020304" pitchFamily="18" charset="0"/>
                </a:rPr>
                <a:t>					0800000</a:t>
              </a:r>
              <a:r>
                <a:rPr lang="pl-PL" altLang="zh-TW" u="sng" dirty="0">
                  <a:highlight>
                    <a:srgbClr val="FFFF00"/>
                  </a:highlight>
                  <a:cs typeface="Times New Roman" panose="02020603050405020304" pitchFamily="18" charset="0"/>
                </a:rPr>
                <a:t>a</a:t>
              </a:r>
              <a:r>
                <a:rPr lang="pl-PL" altLang="zh-TW" dirty="0">
                  <a:cs typeface="Times New Roman" panose="02020603050405020304" pitchFamily="18" charset="0"/>
                </a:rPr>
                <a:t>	//IM[32]</a:t>
              </a:r>
              <a:endParaRPr lang="en-US" altLang="zh-TW" dirty="0">
                <a:cs typeface="Times New Roman" panose="02020603050405020304" pitchFamily="18" charset="0"/>
              </a:endParaRPr>
            </a:p>
            <a:p>
              <a:pPr marL="457200" lvl="2">
                <a:lnSpc>
                  <a:spcPct val="150000"/>
                </a:lnSpc>
              </a:pPr>
              <a:r>
                <a:rPr lang="de-DE" altLang="zh-TW" dirty="0">
                  <a:latin typeface="+mj-lt"/>
                  <a:cs typeface="Times New Roman" panose="02020603050405020304" pitchFamily="18" charset="0"/>
                </a:rPr>
                <a:t>	...</a:t>
              </a:r>
            </a:p>
            <a:p>
              <a:pPr marL="457200" lvl="2">
                <a:lnSpc>
                  <a:spcPct val="150000"/>
                </a:lnSpc>
              </a:pPr>
              <a:r>
                <a:rPr lang="de-DE" altLang="zh-TW" dirty="0">
                  <a:latin typeface="+mj-lt"/>
                  <a:cs typeface="Times New Roman" panose="02020603050405020304" pitchFamily="18" charset="0"/>
                </a:rPr>
                <a:t>exit:</a:t>
              </a:r>
            </a:p>
            <a:p>
              <a:pPr marL="457200" lvl="2">
                <a:lnSpc>
                  <a:spcPct val="150000"/>
                </a:lnSpc>
              </a:pPr>
              <a:r>
                <a:rPr lang="de-DE" altLang="zh-TW" dirty="0">
                  <a:latin typeface="+mj-lt"/>
                  <a:cs typeface="Times New Roman" panose="02020603050405020304" pitchFamily="18" charset="0"/>
                </a:rPr>
                <a:t>	swc1 $f4, 4($4)				e4840004	//IM[35]</a:t>
              </a:r>
              <a:endParaRPr lang="en-US" altLang="zh-TW" dirty="0">
                <a:latin typeface="+mj-lt"/>
                <a:cs typeface="Times New Roman" panose="02020603050405020304" pitchFamily="18" charset="0"/>
              </a:endParaRPr>
            </a:p>
            <a:p>
              <a:pPr marL="3429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b="1" dirty="0">
                  <a:cs typeface="Times New Roman" panose="02020603050405020304" pitchFamily="18" charset="0"/>
                </a:rPr>
                <a:t>儲存</a:t>
              </a:r>
              <a:r>
                <a:rPr lang="en-US" altLang="zh-TW" b="1" dirty="0" err="1">
                  <a:cs typeface="Times New Roman" panose="02020603050405020304" pitchFamily="18" charset="0"/>
                </a:rPr>
                <a:t>im_data</a:t>
              </a:r>
              <a:r>
                <a:rPr lang="en-US" altLang="zh-TW" b="1" dirty="0">
                  <a:cs typeface="Times New Roman" panose="02020603050405020304" pitchFamily="18" charset="0"/>
                </a:rPr>
                <a:t>/im.txt</a:t>
              </a:r>
              <a:r>
                <a:rPr lang="zh-TW" altLang="en-US" b="1" dirty="0">
                  <a:cs typeface="Times New Roman" panose="02020603050405020304" pitchFamily="18" charset="0"/>
                </a:rPr>
                <a:t>檔</a:t>
              </a:r>
              <a:endParaRPr lang="en-US" altLang="zh-TW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DC5F080E-6C3E-40CF-A4DE-BDE2F2DF87F9}"/>
                </a:ext>
              </a:extLst>
            </p:cNvPr>
            <p:cNvSpPr/>
            <p:nvPr/>
          </p:nvSpPr>
          <p:spPr>
            <a:xfrm>
              <a:off x="7795847" y="3387182"/>
              <a:ext cx="325158" cy="873760"/>
            </a:xfrm>
            <a:custGeom>
              <a:avLst/>
              <a:gdLst>
                <a:gd name="connsiteX0" fmla="*/ 0 w 325158"/>
                <a:gd name="connsiteY0" fmla="*/ 873760 h 873760"/>
                <a:gd name="connsiteX1" fmla="*/ 325120 w 325158"/>
                <a:gd name="connsiteY1" fmla="*/ 518160 h 873760"/>
                <a:gd name="connsiteX2" fmla="*/ 20320 w 325158"/>
                <a:gd name="connsiteY2" fmla="*/ 0 h 87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158" h="873760">
                  <a:moveTo>
                    <a:pt x="0" y="873760"/>
                  </a:moveTo>
                  <a:cubicBezTo>
                    <a:pt x="160866" y="768773"/>
                    <a:pt x="321733" y="663787"/>
                    <a:pt x="325120" y="518160"/>
                  </a:cubicBezTo>
                  <a:cubicBezTo>
                    <a:pt x="328507" y="372533"/>
                    <a:pt x="104987" y="89747"/>
                    <a:pt x="20320" y="0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C815FAA2-14E4-4045-9113-8A6731131F8F}"/>
                </a:ext>
              </a:extLst>
            </p:cNvPr>
            <p:cNvSpPr/>
            <p:nvPr/>
          </p:nvSpPr>
          <p:spPr>
            <a:xfrm>
              <a:off x="7795847" y="3307222"/>
              <a:ext cx="779962" cy="2126992"/>
            </a:xfrm>
            <a:custGeom>
              <a:avLst/>
              <a:gdLst>
                <a:gd name="connsiteX0" fmla="*/ 182880 w 804628"/>
                <a:gd name="connsiteY0" fmla="*/ 0 h 2275840"/>
                <a:gd name="connsiteX1" fmla="*/ 802640 w 804628"/>
                <a:gd name="connsiteY1" fmla="*/ 853440 h 2275840"/>
                <a:gd name="connsiteX2" fmla="*/ 0 w 804628"/>
                <a:gd name="connsiteY2" fmla="*/ 2275840 h 22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628" h="2275840">
                  <a:moveTo>
                    <a:pt x="182880" y="0"/>
                  </a:moveTo>
                  <a:cubicBezTo>
                    <a:pt x="508000" y="237066"/>
                    <a:pt x="833120" y="474133"/>
                    <a:pt x="802640" y="853440"/>
                  </a:cubicBezTo>
                  <a:cubicBezTo>
                    <a:pt x="772160" y="1232747"/>
                    <a:pt x="386080" y="1754293"/>
                    <a:pt x="0" y="2275840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AA50EC3-2564-4A94-ACDF-F33FD469FB9D}"/>
                </a:ext>
              </a:extLst>
            </p:cNvPr>
            <p:cNvSpPr txBox="1"/>
            <p:nvPr/>
          </p:nvSpPr>
          <p:spPr>
            <a:xfrm>
              <a:off x="8575809" y="3522757"/>
              <a:ext cx="33531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altLang="zh-TW" sz="1800" dirty="0">
                  <a:cs typeface="Times New Roman" panose="02020603050405020304" pitchFamily="18" charset="0"/>
                </a:rPr>
                <a:t>offset: 35 – 12 + 1 </a:t>
              </a:r>
              <a:r>
                <a:rPr lang="en-US" altLang="zh-TW" sz="1800" dirty="0">
                  <a:cs typeface="Times New Roman" panose="02020603050405020304" pitchFamily="18" charset="0"/>
                </a:rPr>
                <a:t>=</a:t>
              </a:r>
              <a:r>
                <a:rPr lang="zh-TW" altLang="en-US" sz="1800" dirty="0">
                  <a:cs typeface="Times New Roman" panose="02020603050405020304" pitchFamily="18" charset="0"/>
                </a:rPr>
                <a:t> </a:t>
              </a:r>
              <a:r>
                <a:rPr lang="en-US" altLang="zh-TW" sz="1800" dirty="0">
                  <a:cs typeface="Times New Roman" panose="02020603050405020304" pitchFamily="18" charset="0"/>
                </a:rPr>
                <a:t>24</a:t>
              </a:r>
              <a:r>
                <a:rPr lang="zh-TW" altLang="en-US" sz="1800" dirty="0">
                  <a:cs typeface="Times New Roman" panose="02020603050405020304" pitchFamily="18" charset="0"/>
                </a:rPr>
                <a:t> </a:t>
              </a:r>
              <a:r>
                <a:rPr lang="en-US" altLang="zh-TW" sz="1800" dirty="0">
                  <a:cs typeface="Times New Roman" panose="02020603050405020304" pitchFamily="18" charset="0"/>
                </a:rPr>
                <a:t>=</a:t>
              </a:r>
              <a:r>
                <a:rPr lang="zh-TW" altLang="en-US" sz="1800" dirty="0">
                  <a:cs typeface="Times New Roman" panose="02020603050405020304" pitchFamily="18" charset="0"/>
                </a:rPr>
                <a:t> </a:t>
              </a:r>
              <a:r>
                <a:rPr lang="pt-BR" altLang="zh-TW" sz="1800" dirty="0">
                  <a:cs typeface="Times New Roman" panose="02020603050405020304" pitchFamily="18" charset="0"/>
                </a:rPr>
                <a:t>0x1</a:t>
              </a:r>
              <a:r>
                <a:rPr lang="en-US" altLang="zh-TW" sz="1800" dirty="0">
                  <a:cs typeface="Times New Roman" panose="02020603050405020304" pitchFamily="18" charset="0"/>
                </a:rPr>
                <a:t>8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378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627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Simulation – Testbench</a:t>
            </a:r>
            <a:r>
              <a:rPr lang="zh-TW" altLang="en-US" sz="2800" b="1" dirty="0"/>
              <a:t>使用與修改方式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FA3501-5BCC-4E81-BD88-5030EAC8DB6F}"/>
              </a:ext>
            </a:extLst>
          </p:cNvPr>
          <p:cNvSpPr txBox="1"/>
          <p:nvPr/>
        </p:nvSpPr>
        <p:spPr>
          <a:xfrm>
            <a:off x="411167" y="783547"/>
            <a:ext cx="10613927" cy="5700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 err="1">
                <a:latin typeface="+mj-lt"/>
                <a:cs typeface="Times New Roman" panose="02020603050405020304" pitchFamily="18" charset="0"/>
              </a:rPr>
              <a:t>ahb_tb.v</a:t>
            </a:r>
            <a:endParaRPr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u="sng" dirty="0">
                <a:latin typeface="+mj-lt"/>
                <a:cs typeface="Times New Roman" panose="02020603050405020304" pitchFamily="18" charset="0"/>
              </a:rPr>
              <a:t>寫入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latin typeface="+mj-lt"/>
                <a:cs typeface="Times New Roman" panose="02020603050405020304" pitchFamily="18" charset="0"/>
              </a:rPr>
              <a:t>Mips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相對應的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Memory map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位址 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(IM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or DM…)</a:t>
            </a:r>
          </a:p>
          <a:p>
            <a:pPr marL="914400" lvl="3">
              <a:lnSpc>
                <a:spcPct val="150000"/>
              </a:lnSpc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ahb_write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latin typeface="+mj-lt"/>
                <a:cs typeface="Times New Roman" panose="02020603050405020304" pitchFamily="18" charset="0"/>
              </a:rPr>
              <a:t>addr</a:t>
            </a:r>
            <a:r>
              <a:rPr lang="en-US" altLang="zh-TW" sz="2000" dirty="0">
                <a:latin typeface="+mj-lt"/>
                <a:cs typeface="Times New Roman" panose="02020603050405020304" pitchFamily="18" charset="0"/>
              </a:rPr>
              <a:t>, 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914400" lvl="3">
              <a:lnSpc>
                <a:spcPct val="150000"/>
              </a:lnSpc>
            </a:pPr>
            <a:endParaRPr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u="sng" dirty="0">
                <a:latin typeface="+mj-lt"/>
                <a:cs typeface="Times New Roman" panose="02020603050405020304" pitchFamily="18" charset="0"/>
              </a:rPr>
              <a:t>讀取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latin typeface="+mj-lt"/>
                <a:cs typeface="Times New Roman" panose="02020603050405020304" pitchFamily="18" charset="0"/>
              </a:rPr>
              <a:t>Mips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相對應的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Memory map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位址</a:t>
            </a:r>
            <a:endParaRPr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marL="914400" lvl="3">
              <a:lnSpc>
                <a:spcPct val="150000"/>
              </a:lnSpc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ahb_read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latin typeface="+mj-lt"/>
                <a:cs typeface="Times New Roman" panose="02020603050405020304" pitchFamily="18" charset="0"/>
              </a:rPr>
              <a:t>addr</a:t>
            </a:r>
            <a:r>
              <a:rPr lang="en-US" altLang="zh-TW" sz="2000" dirty="0">
                <a:latin typeface="+mj-lt"/>
                <a:cs typeface="Times New Roman" panose="02020603050405020304" pitchFamily="18" charset="0"/>
              </a:rPr>
              <a:t>, 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914400" lvl="3">
              <a:lnSpc>
                <a:spcPct val="150000"/>
              </a:lnSpc>
            </a:pPr>
            <a:endParaRPr lang="en-US" altLang="zh-TW" sz="2000" dirty="0">
              <a:latin typeface="+mj-lt"/>
              <a:cs typeface="Times New Roman" panose="02020603050405020304" pitchFamily="18" charset="0"/>
            </a:endParaRPr>
          </a:p>
          <a:p>
            <a:pPr lvl="2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若是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im.txt</a:t>
            </a:r>
            <a:r>
              <a:rPr lang="zh-TW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有修改，則必須修改讀取的指令數</a:t>
            </a:r>
            <a:endParaRPr lang="en-US" altLang="zh-TW" sz="20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lvl="2"/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//write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</a:rPr>
              <a:t>im</a:t>
            </a:r>
            <a:endParaRPr lang="en-US" altLang="zh-TW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lvl="2"/>
            <a:r>
              <a:rPr lang="nn-NO" altLang="zh-TW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b="1" dirty="0">
                <a:solidFill>
                  <a:srgbClr val="FF8000"/>
                </a:solidFill>
                <a:highlight>
                  <a:srgbClr val="FFFF00"/>
                </a:highlight>
              </a:rPr>
              <a:t>40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nn-NO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nn-NO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2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ahb_write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im_addr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2"/>
            <a:r>
              <a:rPr lang="de-DE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   im_addr </a:t>
            </a:r>
            <a:r>
              <a:rPr lang="de-DE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im_addr </a:t>
            </a:r>
            <a:r>
              <a:rPr lang="de-DE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de-DE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32'd4</a:t>
            </a:r>
            <a:r>
              <a:rPr lang="de-DE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2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</a:p>
          <a:p>
            <a:pPr marL="914400" lvl="3">
              <a:lnSpc>
                <a:spcPct val="150000"/>
              </a:lnSpc>
            </a:pPr>
            <a:endParaRPr lang="en-US" altLang="zh-TW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0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91E5AD-2FFE-46B3-BA4F-59782A8533AC}"/>
              </a:ext>
            </a:extLst>
          </p:cNvPr>
          <p:cNvSpPr txBox="1"/>
          <p:nvPr/>
        </p:nvSpPr>
        <p:spPr>
          <a:xfrm>
            <a:off x="3818907" y="4643014"/>
            <a:ext cx="4554184" cy="70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400" dirty="0">
                <a:latin typeface="+mj-lt"/>
                <a:ea typeface="+mj-ea"/>
                <a:cs typeface="Times New Roman" panose="02020603050405020304" pitchFamily="18" charset="0"/>
              </a:rPr>
              <a:t>Advisor: Tay-</a:t>
            </a:r>
            <a:r>
              <a:rPr lang="en-US" altLang="zh-TW" sz="1400" dirty="0" err="1">
                <a:latin typeface="+mj-lt"/>
                <a:ea typeface="+mj-ea"/>
                <a:cs typeface="Times New Roman" panose="02020603050405020304" pitchFamily="18" charset="0"/>
              </a:rPr>
              <a:t>Jyi</a:t>
            </a:r>
            <a:r>
              <a:rPr lang="en-US" altLang="zh-TW" sz="1400" dirty="0">
                <a:latin typeface="+mj-lt"/>
                <a:ea typeface="+mj-ea"/>
                <a:cs typeface="Times New Roman" panose="02020603050405020304" pitchFamily="18" charset="0"/>
              </a:rPr>
              <a:t> Lin</a:t>
            </a:r>
            <a:r>
              <a:rPr lang="en" altLang="zh-TW" sz="140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endParaRPr lang="en-US" altLang="zh-TW" sz="14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dirty="0">
                <a:latin typeface="+mj-lt"/>
                <a:ea typeface="+mj-ea"/>
                <a:cs typeface="Times New Roman" panose="02020603050405020304" pitchFamily="18" charset="0"/>
              </a:rPr>
              <a:t>助教</a:t>
            </a:r>
            <a:r>
              <a:rPr lang="en-US" altLang="zh-TW" sz="1400" dirty="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zh-TW" altLang="en-US" sz="1400" dirty="0">
                <a:latin typeface="+mj-lt"/>
                <a:ea typeface="+mj-ea"/>
                <a:cs typeface="Times New Roman" panose="02020603050405020304" pitchFamily="18" charset="0"/>
              </a:rPr>
              <a:t>郭立揚、吳博宇、廖致諺</a:t>
            </a:r>
            <a:endParaRPr lang="en-US" altLang="zh-TW" sz="14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7E09E0-85DE-4C15-8004-85DE9BFC69BA}"/>
              </a:ext>
            </a:extLst>
          </p:cNvPr>
          <p:cNvSpPr txBox="1"/>
          <p:nvPr/>
        </p:nvSpPr>
        <p:spPr>
          <a:xfrm>
            <a:off x="782221" y="2298198"/>
            <a:ext cx="10627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dirty="0"/>
              <a:t>Tiny MIPS as an accelerator (hardware) </a:t>
            </a:r>
            <a:endParaRPr lang="en-US" altLang="zh-TW" sz="48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41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365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Simulation – </a:t>
            </a:r>
            <a:r>
              <a:rPr lang="zh-TW" altLang="en-US" sz="2800" b="1" dirty="0"/>
              <a:t>執行結果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EC8AB-0D84-49FC-8B6E-47CE00853FB9}"/>
              </a:ext>
            </a:extLst>
          </p:cNvPr>
          <p:cNvSpPr txBox="1"/>
          <p:nvPr/>
        </p:nvSpPr>
        <p:spPr>
          <a:xfrm>
            <a:off x="477744" y="985524"/>
            <a:ext cx="10972576" cy="96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Terminal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中會顯示出暫存器與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DM</a:t>
            </a:r>
            <a:r>
              <a:rPr lang="zh-TW" altLang="en-US" sz="2000" b="1" dirty="0">
                <a:cs typeface="Times New Roman" panose="02020603050405020304" pitchFamily="18" charset="0"/>
              </a:rPr>
              <a:t>的值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以及計算結果</a:t>
            </a:r>
            <a:endParaRPr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下圖為模擬的結果</a:t>
            </a:r>
            <a:r>
              <a:rPr lang="zh-TW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cs typeface="Times New Roman" panose="02020603050405020304" pitchFamily="18" charset="0"/>
              </a:rPr>
              <a:t>(</a:t>
            </a:r>
            <a:r>
              <a:rPr lang="en-US" altLang="zh-TW" sz="2000" b="1" dirty="0" err="1">
                <a:cs typeface="Times New Roman" panose="02020603050405020304" pitchFamily="18" charset="0"/>
              </a:rPr>
              <a:t>memory_dump</a:t>
            </a:r>
            <a:r>
              <a:rPr lang="zh-TW" altLang="en-US" sz="2000" b="1" dirty="0">
                <a:cs typeface="Times New Roman" panose="02020603050405020304" pitchFamily="18" charset="0"/>
              </a:rPr>
              <a:t>可將</a:t>
            </a:r>
            <a:r>
              <a:rPr lang="en-US" altLang="zh-TW" sz="2000" b="1" dirty="0">
                <a:cs typeface="Times New Roman" panose="02020603050405020304" pitchFamily="18" charset="0"/>
              </a:rPr>
              <a:t>Memory</a:t>
            </a:r>
            <a:r>
              <a:rPr lang="zh-TW" altLang="en-US" sz="2000" b="1" dirty="0">
                <a:cs typeface="Times New Roman" panose="02020603050405020304" pitchFamily="18" charset="0"/>
              </a:rPr>
              <a:t>中的值顯示出來</a:t>
            </a:r>
            <a:r>
              <a:rPr lang="en-US" altLang="zh-TW" sz="2000" b="1" dirty="0">
                <a:cs typeface="Times New Roman" panose="02020603050405020304" pitchFamily="18" charset="0"/>
              </a:rPr>
              <a:t>)</a:t>
            </a:r>
            <a:endParaRPr lang="en-US" altLang="zh-TW" sz="20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F004490-BB1D-449D-9E39-07B2CBD07C03}"/>
              </a:ext>
            </a:extLst>
          </p:cNvPr>
          <p:cNvGrpSpPr/>
          <p:nvPr/>
        </p:nvGrpSpPr>
        <p:grpSpPr>
          <a:xfrm>
            <a:off x="893132" y="2716866"/>
            <a:ext cx="10557188" cy="2855375"/>
            <a:chOff x="1355220" y="2601196"/>
            <a:chExt cx="10557188" cy="2855375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49CF152-0D98-4164-A11B-3C093D18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5221" y="2601196"/>
              <a:ext cx="6949951" cy="276711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CE912A-5FBA-4608-8914-9B7CBFE15275}"/>
                </a:ext>
              </a:extLst>
            </p:cNvPr>
            <p:cNvSpPr/>
            <p:nvPr/>
          </p:nvSpPr>
          <p:spPr>
            <a:xfrm>
              <a:off x="1355221" y="2601196"/>
              <a:ext cx="6949951" cy="7089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8F8A10-9969-4B06-A455-10ED99DC0D59}"/>
                </a:ext>
              </a:extLst>
            </p:cNvPr>
            <p:cNvSpPr/>
            <p:nvPr/>
          </p:nvSpPr>
          <p:spPr>
            <a:xfrm>
              <a:off x="1355220" y="3447288"/>
              <a:ext cx="6949951" cy="7089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6A8B113-9A86-42F8-A6F6-9A03A1B1971A}"/>
                </a:ext>
              </a:extLst>
            </p:cNvPr>
            <p:cNvSpPr/>
            <p:nvPr/>
          </p:nvSpPr>
          <p:spPr>
            <a:xfrm>
              <a:off x="1355220" y="4293380"/>
              <a:ext cx="6949951" cy="589516"/>
            </a:xfrm>
            <a:prstGeom prst="rect">
              <a:avLst/>
            </a:prstGeom>
            <a:noFill/>
            <a:ln w="28575">
              <a:solidFill>
                <a:srgbClr val="305A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39B51E6-2A80-4ED9-B477-50B624D147F0}"/>
                </a:ext>
              </a:extLst>
            </p:cNvPr>
            <p:cNvSpPr/>
            <p:nvPr/>
          </p:nvSpPr>
          <p:spPr>
            <a:xfrm>
              <a:off x="1355220" y="5175504"/>
              <a:ext cx="6949951" cy="19280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EDDC533-984C-4522-97B1-EB955DA0BD10}"/>
                </a:ext>
              </a:extLst>
            </p:cNvPr>
            <p:cNvSpPr/>
            <p:nvPr/>
          </p:nvSpPr>
          <p:spPr>
            <a:xfrm>
              <a:off x="9291179" y="277099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</a:rPr>
                <a:t>一般暫存器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14FC135-03BB-468E-92DA-4AA3E13A9571}"/>
                </a:ext>
              </a:extLst>
            </p:cNvPr>
            <p:cNvSpPr/>
            <p:nvPr/>
          </p:nvSpPr>
          <p:spPr>
            <a:xfrm>
              <a:off x="9291178" y="3615419"/>
              <a:ext cx="26212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rgbClr val="0070C0"/>
                  </a:solidFill>
                </a:rPr>
                <a:t>浮點數暫存器</a:t>
              </a:r>
              <a:r>
                <a:rPr lang="en-US" altLang="zh-TW" b="1" dirty="0">
                  <a:solidFill>
                    <a:srgbClr val="0070C0"/>
                  </a:solidFill>
                </a:rPr>
                <a:t>(IEEE754)</a:t>
              </a:r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2366B44-E0E3-40F7-B1F5-DA5F906F5DD4}"/>
                </a:ext>
              </a:extLst>
            </p:cNvPr>
            <p:cNvSpPr/>
            <p:nvPr/>
          </p:nvSpPr>
          <p:spPr>
            <a:xfrm>
              <a:off x="9291178" y="44034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305A06"/>
                  </a:solidFill>
                </a:rPr>
                <a:t>Data Memory</a:t>
              </a:r>
              <a:endParaRPr lang="zh-TW" altLang="en-US" b="1" dirty="0">
                <a:solidFill>
                  <a:srgbClr val="305A06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7273F4B-B3B9-41D2-ABB2-6AE615727120}"/>
                </a:ext>
              </a:extLst>
            </p:cNvPr>
            <p:cNvSpPr/>
            <p:nvPr/>
          </p:nvSpPr>
          <p:spPr>
            <a:xfrm>
              <a:off x="9291178" y="508723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rgbClr val="7030A0"/>
                  </a:solidFill>
                </a:rPr>
                <a:t>計算結果</a:t>
              </a: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668A777-2338-4237-9DCA-3CB4736C7C19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8305172" y="2955662"/>
              <a:ext cx="986007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0BC27E84-5A20-48C9-9B53-1670922D4F6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8305171" y="3800230"/>
              <a:ext cx="986007" cy="1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5171B531-A520-4B1D-80C6-9A45B7CE49D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8305171" y="4588138"/>
              <a:ext cx="986007" cy="0"/>
            </a:xfrm>
            <a:prstGeom prst="straightConnector1">
              <a:avLst/>
            </a:prstGeom>
            <a:ln w="28575">
              <a:solidFill>
                <a:srgbClr val="305A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B9FE20E6-08B3-465A-B2B0-37A4EDADE468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>
              <a:off x="8305171" y="5271905"/>
              <a:ext cx="986007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7916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6832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Simulation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– FC-DNN</a:t>
            </a:r>
            <a:r>
              <a:rPr lang="zh-TW" altLang="en-US" sz="2800" b="1" dirty="0"/>
              <a:t>單顆神經元計算驗證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625F554-754B-4006-96B9-17C67E0C7C82}"/>
              </a:ext>
            </a:extLst>
          </p:cNvPr>
          <p:cNvSpPr txBox="1"/>
          <p:nvPr/>
        </p:nvSpPr>
        <p:spPr>
          <a:xfrm>
            <a:off x="411167" y="968518"/>
            <a:ext cx="10972576" cy="246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將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DM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的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1~2046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，全部填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(IEEE754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=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0x3f80_0000)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計算公式 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累乘加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1*1 + 1*1 + … + 1*1 = 1023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(IEEE754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=</a:t>
            </a: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0x447f_c000)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</a:rPr>
              <a:t>確認輸出是否為</a:t>
            </a:r>
            <a:r>
              <a:rPr lang="en-US" altLang="zh-TW" sz="2000" b="1" dirty="0">
                <a:latin typeface="+mj-lt"/>
                <a:cs typeface="Times New Roman" panose="02020603050405020304" pitchFamily="18" charset="0"/>
              </a:rPr>
              <a:t>1023 (IEEE754 = 0x447f_c000 )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64B5965-718E-4082-A74E-912ED29DA672}"/>
              </a:ext>
            </a:extLst>
          </p:cNvPr>
          <p:cNvGrpSpPr/>
          <p:nvPr/>
        </p:nvGrpSpPr>
        <p:grpSpPr>
          <a:xfrm>
            <a:off x="434221" y="1579103"/>
            <a:ext cx="11346612" cy="4438650"/>
            <a:chOff x="774694" y="1579130"/>
            <a:chExt cx="11346612" cy="4438650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279DCFDF-B0B4-4DC1-B605-66DF348D47EF}"/>
                </a:ext>
              </a:extLst>
            </p:cNvPr>
            <p:cNvGrpSpPr/>
            <p:nvPr/>
          </p:nvGrpSpPr>
          <p:grpSpPr>
            <a:xfrm>
              <a:off x="774694" y="4299049"/>
              <a:ext cx="6949951" cy="1624229"/>
              <a:chOff x="774694" y="4569946"/>
              <a:chExt cx="6949951" cy="1624229"/>
            </a:xfrm>
          </p:grpSpPr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12C0515C-50C4-4209-8056-2E85C4E0C7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7901"/>
              <a:stretch/>
            </p:blipFill>
            <p:spPr>
              <a:xfrm>
                <a:off x="774694" y="4569946"/>
                <a:ext cx="6949951" cy="1164911"/>
              </a:xfrm>
              <a:prstGeom prst="rect">
                <a:avLst/>
              </a:prstGeom>
            </p:spPr>
          </p:pic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5022536B-3C1B-4B23-8F88-7B533665EA5F}"/>
                  </a:ext>
                </a:extLst>
              </p:cNvPr>
              <p:cNvSpPr txBox="1"/>
              <p:nvPr/>
            </p:nvSpPr>
            <p:spPr>
              <a:xfrm>
                <a:off x="2961419" y="5824843"/>
                <a:ext cx="2382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▲</a:t>
                </a:r>
                <a:r>
                  <a:rPr lang="zh-TW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b="1" dirty="0"/>
                  <a:t>Testbench</a:t>
                </a:r>
                <a:r>
                  <a:rPr lang="zh-TW" altLang="en-US" b="1" dirty="0"/>
                  <a:t>模擬結果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5489D14-E24D-487E-AFFC-9A50CC3E0244}"/>
                  </a:ext>
                </a:extLst>
              </p:cNvPr>
              <p:cNvSpPr/>
              <p:nvPr/>
            </p:nvSpPr>
            <p:spPr>
              <a:xfrm>
                <a:off x="774694" y="5421745"/>
                <a:ext cx="1265157" cy="31311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15988474-CF42-43D6-91CE-5AD018540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6956" y="1579130"/>
              <a:ext cx="4324350" cy="4438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102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411167" y="783547"/>
            <a:ext cx="7387609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  <a:ea typeface="+mj-ea"/>
              </a:rPr>
              <a:t>Mips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+mj-ea"/>
              </a:rPr>
              <a:t>-Core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ea typeface="+mj-ea"/>
              </a:rPr>
              <a:t>系統規格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ea typeface="+mj-ea"/>
              </a:rPr>
              <a:t>系統架構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+mj-ea"/>
              </a:rPr>
              <a:t>Memory map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ea typeface="+mj-ea"/>
              </a:rPr>
              <a:t>程式說明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+mj-ea"/>
              </a:rPr>
              <a:t>(5 stage pipeline RTL code)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+mj-ea"/>
              </a:rPr>
              <a:t>Simulation 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>
                <a:ea typeface="+mj-ea"/>
              </a:rPr>
              <a:t>Exercise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+mj-ea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80153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04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Exercise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-</a:t>
            </a:r>
            <a:r>
              <a:rPr lang="zh-TW" altLang="en-US" sz="2800" b="1" dirty="0"/>
              <a:t> </a:t>
            </a:r>
            <a:r>
              <a:rPr lang="zh-TW" altLang="en-US" sz="2800" b="1" dirty="0">
                <a:sym typeface="Times New Roman"/>
              </a:rPr>
              <a:t>新增</a:t>
            </a:r>
            <a:r>
              <a:rPr lang="en-US" altLang="zh-TW" sz="2800" b="1" dirty="0">
                <a:sym typeface="Times New Roman"/>
              </a:rPr>
              <a:t>MUL</a:t>
            </a:r>
            <a:r>
              <a:rPr lang="zh-TW" altLang="en-US" sz="2800" b="1" dirty="0">
                <a:sym typeface="Times New Roman"/>
              </a:rPr>
              <a:t>指令</a:t>
            </a:r>
            <a:endParaRPr lang="en-US" altLang="zh-TW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4187849-3653-4CC3-98FE-BE1CC6FC84B4}"/>
              </a:ext>
            </a:extLst>
          </p:cNvPr>
          <p:cNvGrpSpPr/>
          <p:nvPr/>
        </p:nvGrpSpPr>
        <p:grpSpPr>
          <a:xfrm>
            <a:off x="411167" y="1169093"/>
            <a:ext cx="11778120" cy="4519813"/>
            <a:chOff x="477744" y="934722"/>
            <a:chExt cx="11778120" cy="4519813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E738224-6693-4922-8F59-49914F8E3D78}"/>
                </a:ext>
              </a:extLst>
            </p:cNvPr>
            <p:cNvSpPr txBox="1"/>
            <p:nvPr/>
          </p:nvSpPr>
          <p:spPr>
            <a:xfrm>
              <a:off x="477744" y="1077888"/>
              <a:ext cx="7724357" cy="4376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sz="2000" b="1" dirty="0">
                  <a:latin typeface="+mj-lt"/>
                  <a:sym typeface="Times New Roman"/>
                </a:rPr>
                <a:t>說明：</a:t>
              </a:r>
              <a:endParaRPr lang="en-US" altLang="zh-TW" sz="2000" b="1" dirty="0">
                <a:latin typeface="+mj-lt"/>
                <a:sym typeface="Times New Roman"/>
              </a:endParaRPr>
            </a:p>
            <a:p>
              <a:pPr marL="800100" lvl="2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latin typeface="+mj-lt"/>
                  <a:sym typeface="Times New Roman"/>
                </a:rPr>
                <a:t>計算方式同單顆神經元的</a:t>
              </a:r>
              <a:r>
                <a:rPr lang="en-US" altLang="zh-TW" dirty="0">
                  <a:latin typeface="+mj-lt"/>
                  <a:sym typeface="Times New Roman"/>
                </a:rPr>
                <a:t>FC-DNN</a:t>
              </a:r>
              <a:r>
                <a:rPr lang="zh-TW" altLang="en-US" dirty="0">
                  <a:latin typeface="+mj-lt"/>
                  <a:sym typeface="Times New Roman"/>
                </a:rPr>
                <a:t>，差別為計算整數而非浮點數</a:t>
              </a:r>
              <a:endParaRPr lang="en-US" altLang="zh-TW" sz="1800" u="sng" dirty="0">
                <a:latin typeface="+mj-lt"/>
                <a:cs typeface="Times New Roman" panose="02020603050405020304" pitchFamily="18" charset="0"/>
              </a:endParaRPr>
            </a:p>
            <a:p>
              <a:pPr marL="800100" lvl="2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zh-TW" dirty="0">
                <a:latin typeface="+mj-lt"/>
                <a:cs typeface="Times New Roman" panose="02020603050405020304" pitchFamily="18" charset="0"/>
              </a:endParaRPr>
            </a:p>
            <a:p>
              <a:pPr marL="800100" lvl="2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zh-TW" sz="1800" dirty="0">
                <a:latin typeface="+mj-lt"/>
                <a:cs typeface="Times New Roman" panose="02020603050405020304" pitchFamily="18" charset="0"/>
              </a:endParaRPr>
            </a:p>
            <a:p>
              <a:pPr marL="800100" lvl="2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zh-TW" dirty="0">
                <a:latin typeface="+mj-lt"/>
                <a:sym typeface="Times New Roman"/>
              </a:endParaRPr>
            </a:p>
            <a:p>
              <a:pPr marL="3200400" lvl="8">
                <a:lnSpc>
                  <a:spcPct val="150000"/>
                </a:lnSpc>
              </a:pP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rPr>
                <a:t>▲</a:t>
              </a:r>
              <a:r>
                <a: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altLang="zh-TW" sz="1600" dirty="0">
                  <a:latin typeface="+mj-lt"/>
                  <a:sym typeface="Times New Roman"/>
                </a:rPr>
                <a:t>MUL</a:t>
              </a:r>
              <a:r>
                <a:rPr lang="zh-TW" altLang="en-US" sz="1600" dirty="0">
                  <a:latin typeface="+mj-lt"/>
                  <a:sym typeface="Times New Roman"/>
                </a:rPr>
                <a:t>指令格式</a:t>
              </a:r>
              <a:endParaRPr lang="en-US" altLang="zh-TW" sz="1600" dirty="0">
                <a:latin typeface="+mj-lt"/>
                <a:sym typeface="Times New Roman"/>
              </a:endParaRPr>
            </a:p>
            <a:p>
              <a:pPr marL="3429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TW" sz="2000" b="1" dirty="0">
                <a:latin typeface="+mj-lt"/>
                <a:sym typeface="Times New Roman"/>
              </a:endParaRPr>
            </a:p>
            <a:p>
              <a:pPr marL="3429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sz="2000" b="1" dirty="0">
                  <a:latin typeface="+mj-lt"/>
                  <a:sym typeface="Times New Roman"/>
                </a:rPr>
                <a:t>預期結果</a:t>
              </a:r>
              <a:endParaRPr lang="en-US" altLang="zh-TW" sz="2000" b="1" dirty="0">
                <a:latin typeface="+mj-lt"/>
                <a:sym typeface="Times New Roman"/>
              </a:endParaRPr>
            </a:p>
            <a:p>
              <a:pPr lvl="2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TW" sz="2000" dirty="0">
                  <a:latin typeface="+mj-lt"/>
                  <a:sym typeface="Times New Roman"/>
                </a:rPr>
                <a:t>Terminal</a:t>
              </a:r>
              <a:r>
                <a:rPr lang="zh-TW" altLang="en-US" sz="2000" dirty="0">
                  <a:latin typeface="+mj-lt"/>
                  <a:sym typeface="Times New Roman"/>
                </a:rPr>
                <a:t>中會顯示整數乘加後的整數運算結果</a:t>
              </a:r>
              <a:endParaRPr lang="en-US" altLang="zh-TW" sz="2000" dirty="0">
                <a:latin typeface="+mj-lt"/>
                <a:sym typeface="Times New Roman"/>
              </a:endParaRPr>
            </a:p>
            <a:p>
              <a:pPr marL="914400" lvl="3">
                <a:lnSpc>
                  <a:spcPct val="150000"/>
                </a:lnSpc>
              </a:pPr>
              <a:r>
                <a:rPr lang="en-US" altLang="zh-TW" sz="2000" dirty="0" err="1">
                  <a:latin typeface="+mj-lt"/>
                  <a:sym typeface="Times New Roman"/>
                </a:rPr>
                <a:t>ans</a:t>
              </a:r>
              <a:r>
                <a:rPr lang="en-US" altLang="zh-TW" sz="2000" dirty="0">
                  <a:latin typeface="+mj-lt"/>
                  <a:sym typeface="Times New Roman"/>
                </a:rPr>
                <a:t>: 000003ff (1023)</a:t>
              </a: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1D371F7-6EFC-4053-8F33-A93D2DA251C2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5" y="934722"/>
              <a:ext cx="9058685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E23A08D-A40F-42D3-B522-161A2DF2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2101" y="1243223"/>
              <a:ext cx="4053763" cy="416100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B7D079C8-7C15-40C9-AB04-E45A7B310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9079" y="2186482"/>
              <a:ext cx="6530340" cy="1135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578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043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Exercise -</a:t>
            </a:r>
            <a:r>
              <a:rPr lang="zh-TW" altLang="en-US" sz="2800" b="1" dirty="0"/>
              <a:t> </a:t>
            </a:r>
            <a:r>
              <a:rPr lang="zh-TW" altLang="en-US" sz="2800" b="1" dirty="0">
                <a:sym typeface="Times New Roman"/>
              </a:rPr>
              <a:t>新增</a:t>
            </a:r>
            <a:r>
              <a:rPr lang="en-US" altLang="zh-TW" sz="2800" b="1" dirty="0">
                <a:sym typeface="Times New Roman"/>
              </a:rPr>
              <a:t>MUL</a:t>
            </a:r>
            <a:r>
              <a:rPr lang="zh-TW" altLang="en-US" sz="2800" b="1" dirty="0">
                <a:sym typeface="Times New Roman"/>
              </a:rPr>
              <a:t>指令</a:t>
            </a:r>
            <a:endParaRPr lang="en-US" altLang="zh-TW" sz="2800" b="1" dirty="0"/>
          </a:p>
          <a:p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E91E3A-C2CA-4106-9301-CEA0CCA9066C}"/>
              </a:ext>
            </a:extLst>
          </p:cNvPr>
          <p:cNvSpPr txBox="1"/>
          <p:nvPr/>
        </p:nvSpPr>
        <p:spPr>
          <a:xfrm>
            <a:off x="486290" y="1029977"/>
            <a:ext cx="10860816" cy="5489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sym typeface="Times New Roman"/>
              </a:rPr>
              <a:t>指令添加方式</a:t>
            </a:r>
            <a:r>
              <a:rPr lang="en-US" altLang="zh-TW" sz="2000" b="1" dirty="0">
                <a:latin typeface="+mj-lt"/>
                <a:sym typeface="Times New Roman"/>
              </a:rPr>
              <a:t>(</a:t>
            </a:r>
            <a:r>
              <a:rPr lang="zh-TW" altLang="en-US" sz="2000" b="1" dirty="0">
                <a:latin typeface="+mj-lt"/>
                <a:sym typeface="Times New Roman"/>
              </a:rPr>
              <a:t>與</a:t>
            </a:r>
            <a:r>
              <a:rPr lang="en-US" altLang="zh-TW" sz="2000" b="1" dirty="0">
                <a:latin typeface="+mj-lt"/>
                <a:sym typeface="Times New Roman"/>
              </a:rPr>
              <a:t>R-type</a:t>
            </a:r>
            <a:r>
              <a:rPr lang="zh-TW" altLang="en-US" sz="2000" b="1" dirty="0">
                <a:latin typeface="+mj-lt"/>
                <a:sym typeface="Times New Roman"/>
              </a:rPr>
              <a:t>指令雷同</a:t>
            </a:r>
            <a:r>
              <a:rPr lang="en-US" altLang="zh-TW" sz="2000" b="1" dirty="0">
                <a:latin typeface="+mj-lt"/>
                <a:sym typeface="Times New Roman"/>
              </a:rPr>
              <a:t>)</a:t>
            </a:r>
            <a:r>
              <a:rPr lang="zh-TW" altLang="en-US" sz="2000" b="1" dirty="0">
                <a:latin typeface="+mj-lt"/>
                <a:sym typeface="Times New Roman"/>
              </a:rPr>
              <a:t>：</a:t>
            </a:r>
            <a:endParaRPr lang="en-US" altLang="zh-TW" sz="2000" b="1" dirty="0">
              <a:latin typeface="+mj-lt"/>
              <a:sym typeface="Times New Roman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  <a:sym typeface="Times New Roman"/>
              </a:rPr>
              <a:t>修改</a:t>
            </a:r>
            <a:r>
              <a:rPr lang="en-US" altLang="zh-TW" sz="2000" b="1" dirty="0" err="1">
                <a:latin typeface="+mj-lt"/>
                <a:cs typeface="Times New Roman" panose="02020603050405020304" pitchFamily="18" charset="0"/>
                <a:sym typeface="Times New Roman"/>
              </a:rPr>
              <a:t>id_dcu.v</a:t>
            </a:r>
            <a:endParaRPr lang="en-US" altLang="zh-TW" sz="2000" b="1" dirty="0">
              <a:latin typeface="+mj-lt"/>
              <a:cs typeface="Times New Roman" panose="02020603050405020304" pitchFamily="18" charset="0"/>
              <a:sym typeface="Times New Roman"/>
            </a:endParaRPr>
          </a:p>
          <a:p>
            <a:pPr marL="1257300" lvl="3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在</a:t>
            </a:r>
            <a:r>
              <a:rPr lang="en-US" altLang="zh-TW" dirty="0">
                <a:latin typeface="+mj-lt"/>
                <a:cs typeface="Times New Roman" panose="02020603050405020304" pitchFamily="18" charset="0"/>
                <a:sym typeface="Times New Roman"/>
              </a:rPr>
              <a:t> (case( </a:t>
            </a:r>
            <a:r>
              <a:rPr lang="en-US" altLang="zh-TW" dirty="0" err="1">
                <a:latin typeface="+mj-lt"/>
                <a:cs typeface="Times New Roman" panose="02020603050405020304" pitchFamily="18" charset="0"/>
                <a:sym typeface="Times New Roman"/>
              </a:rPr>
              <a:t>instr</a:t>
            </a:r>
            <a:r>
              <a:rPr lang="en-US" altLang="zh-TW" dirty="0">
                <a:latin typeface="+mj-lt"/>
                <a:cs typeface="Times New Roman" panose="02020603050405020304" pitchFamily="18" charset="0"/>
                <a:sym typeface="Times New Roman"/>
              </a:rPr>
              <a:t>[31:26] ))</a:t>
            </a: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，添加</a:t>
            </a:r>
            <a:r>
              <a:rPr lang="en-US" altLang="zh-TW" dirty="0">
                <a:latin typeface="+mj-lt"/>
                <a:cs typeface="Times New Roman" panose="02020603050405020304" pitchFamily="18" charset="0"/>
                <a:sym typeface="Times New Roman"/>
              </a:rPr>
              <a:t>SPETIAL2</a:t>
            </a: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zh-TW" dirty="0">
                <a:latin typeface="+mj-lt"/>
                <a:cs typeface="Times New Roman" panose="02020603050405020304" pitchFamily="18" charset="0"/>
                <a:sym typeface="Times New Roman"/>
              </a:rPr>
              <a:t>OP code 6’b011100</a:t>
            </a: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的解碼</a:t>
            </a:r>
            <a:endParaRPr lang="en-US" altLang="zh-TW" dirty="0">
              <a:latin typeface="+mj-lt"/>
              <a:cs typeface="Times New Roman" panose="02020603050405020304" pitchFamily="18" charset="0"/>
              <a:sym typeface="Times New Roman"/>
            </a:endParaRPr>
          </a:p>
          <a:p>
            <a:pPr marL="1257300" lvl="3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設置控制訊號</a:t>
            </a:r>
            <a:endParaRPr lang="en-US" altLang="zh-TW" dirty="0">
              <a:latin typeface="+mj-lt"/>
              <a:cs typeface="Times New Roman" panose="02020603050405020304" pitchFamily="18" charset="0"/>
              <a:sym typeface="Times New Roman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alu_src2 			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//ALU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SRC2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的來源</a:t>
            </a:r>
            <a:endParaRPr lang="en-US" altLang="zh-TW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rd_addr_dx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		 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//RD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的位址</a:t>
            </a:r>
            <a:endParaRPr lang="en-US" altLang="zh-TW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lvl="2">
              <a:lnSpc>
                <a:spcPct val="150000"/>
              </a:lnSpc>
            </a:pP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mem_to_reg_dx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 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讀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memory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是否需要寫入暫存器</a:t>
            </a:r>
            <a:endParaRPr lang="en-US" altLang="zh-TW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lvl="2">
              <a:lnSpc>
                <a:spcPct val="150000"/>
              </a:lnSpc>
            </a:pP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reg_write_dx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 	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是否需要寫入暫存器</a:t>
            </a:r>
            <a:endParaRPr lang="en-US" altLang="zh-TW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lvl="2">
              <a:lnSpc>
                <a:spcPct val="150000"/>
              </a:lnSpc>
            </a:pP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mem_read_dx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	 	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是否要讀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memory</a:t>
            </a:r>
          </a:p>
          <a:p>
            <a:pPr lvl="2">
              <a:lnSpc>
                <a:spcPct val="150000"/>
              </a:lnSpc>
            </a:pP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mem_write_dx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是否要寫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memory</a:t>
            </a:r>
          </a:p>
          <a:p>
            <a:pPr lvl="2">
              <a:lnSpc>
                <a:spcPct val="150000"/>
              </a:lnSpc>
            </a:pP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branch_dx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		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是否為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branch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指令</a:t>
            </a:r>
            <a:endParaRPr lang="en-US" altLang="zh-TW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lvl="2">
              <a:lnSpc>
                <a:spcPct val="150000"/>
              </a:lnSpc>
            </a:pP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zh-TW" alt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fp_operation_dx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是否為浮點運算指令</a:t>
            </a:r>
            <a:endParaRPr lang="en-US" altLang="zh-TW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	3.	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添加</a:t>
            </a:r>
            <a:r>
              <a:rPr lang="en-US" altLang="zh-TW" dirty="0">
                <a:latin typeface="+mj-lt"/>
                <a:cs typeface="Times New Roman" panose="02020603050405020304" pitchFamily="18" charset="0"/>
                <a:sym typeface="Times New Roman"/>
              </a:rPr>
              <a:t>case( </a:t>
            </a:r>
            <a:r>
              <a:rPr lang="en-US" altLang="zh-TW" dirty="0" err="1">
                <a:latin typeface="+mj-lt"/>
                <a:cs typeface="Times New Roman" panose="02020603050405020304" pitchFamily="18" charset="0"/>
                <a:sym typeface="Times New Roman"/>
              </a:rPr>
              <a:t>instr</a:t>
            </a:r>
            <a:r>
              <a:rPr lang="en-US" altLang="zh-TW" dirty="0">
                <a:latin typeface="+mj-lt"/>
                <a:cs typeface="Times New Roman" panose="02020603050405020304" pitchFamily="18" charset="0"/>
                <a:sym typeface="Times New Roman"/>
              </a:rPr>
              <a:t>[5:0])</a:t>
            </a: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判斷是否為</a:t>
            </a:r>
            <a:r>
              <a:rPr lang="en-US" altLang="zh-TW" dirty="0">
                <a:latin typeface="+mj-lt"/>
                <a:cs typeface="Times New Roman" panose="02020603050405020304" pitchFamily="18" charset="0"/>
                <a:sym typeface="Times New Roman"/>
              </a:rPr>
              <a:t>MUL</a:t>
            </a: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指令，是的話 </a:t>
            </a:r>
            <a:r>
              <a:rPr lang="en-US" altLang="zh-TW" dirty="0" err="1">
                <a:latin typeface="+mj-lt"/>
                <a:cs typeface="Times New Roman" panose="02020603050405020304" pitchFamily="18" charset="0"/>
                <a:sym typeface="Times New Roman"/>
              </a:rPr>
              <a:t>alu_ctrl</a:t>
            </a:r>
            <a:r>
              <a:rPr lang="en-US" altLang="zh-TW" dirty="0">
                <a:latin typeface="+mj-lt"/>
                <a:cs typeface="Times New Roman" panose="02020603050405020304" pitchFamily="18" charset="0"/>
                <a:sym typeface="Times New Roman"/>
              </a:rPr>
              <a:t> &lt;= 4'd3;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21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043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Exercise -</a:t>
            </a:r>
            <a:r>
              <a:rPr lang="zh-TW" altLang="en-US" sz="2800" b="1" dirty="0"/>
              <a:t> </a:t>
            </a:r>
            <a:r>
              <a:rPr lang="zh-TW" altLang="en-US" sz="2800" b="1" dirty="0">
                <a:sym typeface="Times New Roman"/>
              </a:rPr>
              <a:t>新增</a:t>
            </a:r>
            <a:r>
              <a:rPr lang="en-US" altLang="zh-TW" sz="2800" b="1" dirty="0">
                <a:sym typeface="Times New Roman"/>
              </a:rPr>
              <a:t>MUL</a:t>
            </a:r>
            <a:r>
              <a:rPr lang="zh-TW" altLang="en-US" sz="2800" b="1" dirty="0">
                <a:sym typeface="Times New Roman"/>
              </a:rPr>
              <a:t>指令</a:t>
            </a:r>
            <a:endParaRPr lang="en-US" altLang="zh-TW" sz="2800" b="1" dirty="0"/>
          </a:p>
          <a:p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9D04DB4-D512-48BE-BE4F-93A9D779FA64}"/>
              </a:ext>
            </a:extLst>
          </p:cNvPr>
          <p:cNvSpPr txBox="1"/>
          <p:nvPr/>
        </p:nvSpPr>
        <p:spPr>
          <a:xfrm>
            <a:off x="411167" y="991730"/>
            <a:ext cx="10860816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000" b="1" dirty="0">
                <a:latin typeface="+mj-lt"/>
                <a:cs typeface="Times New Roman" panose="02020603050405020304" pitchFamily="18" charset="0"/>
                <a:sym typeface="Times New Roman"/>
              </a:rPr>
              <a:t>修改</a:t>
            </a:r>
            <a:r>
              <a:rPr lang="en-US" altLang="zh-TW" sz="2000" b="1" dirty="0" err="1">
                <a:latin typeface="+mj-lt"/>
                <a:cs typeface="Times New Roman" panose="02020603050405020304" pitchFamily="18" charset="0"/>
                <a:sym typeface="Times New Roman"/>
              </a:rPr>
              <a:t>ex_pipe.v</a:t>
            </a:r>
            <a:endParaRPr lang="en-US" altLang="zh-TW" sz="2000" b="1" dirty="0">
              <a:latin typeface="+mj-lt"/>
              <a:cs typeface="Times New Roman" panose="02020603050405020304" pitchFamily="18" charset="0"/>
              <a:sym typeface="Times New Roman"/>
            </a:endParaRPr>
          </a:p>
          <a:p>
            <a:pPr marL="1257300" lvl="3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在</a:t>
            </a:r>
            <a:r>
              <a:rPr lang="en-US" altLang="zh-TW" dirty="0" err="1">
                <a:latin typeface="+mj-lt"/>
                <a:cs typeface="Times New Roman" panose="02020603050405020304" pitchFamily="18" charset="0"/>
                <a:sym typeface="Times New Roman"/>
              </a:rPr>
              <a:t>alu_ctrl</a:t>
            </a: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解碼處新增</a:t>
            </a:r>
            <a:r>
              <a:rPr lang="en-US" altLang="zh-TW" dirty="0">
                <a:latin typeface="+mj-lt"/>
                <a:cs typeface="Times New Roman" panose="02020603050405020304" pitchFamily="18" charset="0"/>
                <a:sym typeface="Times New Roman"/>
              </a:rPr>
              <a:t>MUL</a:t>
            </a:r>
            <a:r>
              <a:rPr lang="zh-TW" altLang="en-US" dirty="0">
                <a:latin typeface="+mj-lt"/>
                <a:cs typeface="Times New Roman" panose="02020603050405020304" pitchFamily="18" charset="0"/>
                <a:sym typeface="Times New Roman"/>
              </a:rPr>
              <a:t>運算</a:t>
            </a:r>
            <a:endParaRPr lang="en-US" altLang="zh-TW" dirty="0">
              <a:latin typeface="+mj-lt"/>
              <a:cs typeface="Times New Roman" panose="02020603050405020304" pitchFamily="18" charset="0"/>
              <a:sym typeface="Times New Roman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alu_ctrl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  	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4'd0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4'd1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4'd2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00"/>
                </a:highlight>
              </a:rPr>
              <a:t>4'd3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00"/>
                </a:highlight>
              </a:rPr>
              <a:t>:</a:t>
            </a:r>
            <a:endParaRPr lang="en-US" altLang="zh-TW" b="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</a:rPr>
              <a:t>				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00"/>
                </a:highlight>
              </a:rPr>
              <a:t>alu_out_xm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00"/>
                </a:highlight>
              </a:rPr>
              <a:t>&lt;=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00"/>
                </a:highlight>
              </a:rPr>
              <a:t> alu_src1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00"/>
                </a:highlight>
              </a:rPr>
              <a:t>*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00"/>
                </a:highlight>
              </a:rPr>
              <a:t> alu_src2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00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4'd6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4'd7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alu_src2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alu_out_xm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en-US" altLang="zh-TW" dirty="0">
              <a:latin typeface="+mj-lt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69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04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Exercise -</a:t>
            </a:r>
            <a:r>
              <a:rPr lang="zh-TW" altLang="en-US" sz="2800" b="1" dirty="0"/>
              <a:t> </a:t>
            </a:r>
            <a:r>
              <a:rPr lang="zh-TW" altLang="en-US" sz="2800" b="1" dirty="0">
                <a:sym typeface="Times New Roman"/>
              </a:rPr>
              <a:t>新增</a:t>
            </a:r>
            <a:r>
              <a:rPr lang="en-US" altLang="zh-TW" sz="2800" b="1" dirty="0">
                <a:sym typeface="Times New Roman"/>
              </a:rPr>
              <a:t>MUL</a:t>
            </a:r>
            <a:r>
              <a:rPr lang="zh-TW" altLang="en-US" sz="2800" b="1" dirty="0">
                <a:sym typeface="Times New Roman"/>
              </a:rPr>
              <a:t>指令</a:t>
            </a:r>
            <a:endParaRPr lang="en-US" altLang="zh-TW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C68477-AF3D-41E5-946B-DF2B1B84B451}"/>
              </a:ext>
            </a:extLst>
          </p:cNvPr>
          <p:cNvSpPr txBox="1"/>
          <p:nvPr/>
        </p:nvSpPr>
        <p:spPr>
          <a:xfrm>
            <a:off x="411167" y="783547"/>
            <a:ext cx="7724357" cy="4335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Simulation</a:t>
            </a:r>
            <a:r>
              <a:rPr lang="zh-TW" altLang="en-US" sz="2000" b="1" dirty="0">
                <a:latin typeface="+mj-lt"/>
                <a:sym typeface="Times New Roman"/>
              </a:rPr>
              <a:t>：</a:t>
            </a:r>
            <a:endParaRPr lang="en-US" altLang="zh-TW" sz="2000" b="1" dirty="0">
              <a:latin typeface="+mj-lt"/>
              <a:sym typeface="Times New Roman"/>
            </a:endParaRP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+mj-lt"/>
                <a:sym typeface="Times New Roman"/>
              </a:rPr>
              <a:t>編譯：</a:t>
            </a:r>
            <a:endParaRPr lang="en-US" altLang="zh-TW" b="1" dirty="0">
              <a:latin typeface="+mj-lt"/>
              <a:sym typeface="Times New Roman"/>
            </a:endParaRPr>
          </a:p>
          <a:p>
            <a:pPr marL="914400" lvl="3">
              <a:lnSpc>
                <a:spcPct val="150000"/>
              </a:lnSpc>
            </a:pPr>
            <a:r>
              <a:rPr lang="en-US" altLang="zh-TW" dirty="0" err="1">
                <a:latin typeface="+mj-lt"/>
                <a:sym typeface="Times New Roman"/>
              </a:rPr>
              <a:t>iverilog</a:t>
            </a:r>
            <a:r>
              <a:rPr lang="en-US" altLang="zh-TW" dirty="0">
                <a:latin typeface="+mj-lt"/>
                <a:sym typeface="Times New Roman"/>
              </a:rPr>
              <a:t> –o </a:t>
            </a:r>
            <a:r>
              <a:rPr lang="en-US" altLang="zh-TW" dirty="0" err="1">
                <a:latin typeface="+mj-lt"/>
                <a:sym typeface="Times New Roman"/>
              </a:rPr>
              <a:t>dio</a:t>
            </a:r>
            <a:r>
              <a:rPr lang="en-US" altLang="zh-TW" dirty="0">
                <a:latin typeface="+mj-lt"/>
                <a:sym typeface="Times New Roman"/>
              </a:rPr>
              <a:t> </a:t>
            </a:r>
            <a:r>
              <a:rPr lang="en-US" altLang="zh-TW" dirty="0" err="1">
                <a:latin typeface="+mj-lt"/>
                <a:sym typeface="Times New Roman"/>
              </a:rPr>
              <a:t>ahb_tb.v</a:t>
            </a:r>
            <a:endParaRPr lang="en-US" altLang="zh-TW" dirty="0">
              <a:latin typeface="+mj-lt"/>
              <a:sym typeface="Times New Roman"/>
            </a:endParaRP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+mj-lt"/>
                <a:sym typeface="Times New Roman"/>
              </a:rPr>
              <a:t>執行：</a:t>
            </a:r>
            <a:endParaRPr lang="en-US" altLang="zh-TW" b="1" dirty="0">
              <a:latin typeface="+mj-lt"/>
              <a:sym typeface="Times New Roman"/>
            </a:endParaRPr>
          </a:p>
          <a:p>
            <a:pPr marL="914400" lvl="3">
              <a:lnSpc>
                <a:spcPct val="150000"/>
              </a:lnSpc>
            </a:pPr>
            <a:r>
              <a:rPr lang="en-US" altLang="zh-TW" dirty="0" err="1">
                <a:latin typeface="+mj-lt"/>
                <a:sym typeface="Times New Roman"/>
              </a:rPr>
              <a:t>vvp</a:t>
            </a:r>
            <a:r>
              <a:rPr lang="en-US" altLang="zh-TW" dirty="0">
                <a:latin typeface="+mj-lt"/>
                <a:sym typeface="Times New Roman"/>
              </a:rPr>
              <a:t> </a:t>
            </a:r>
            <a:r>
              <a:rPr lang="en-US" altLang="zh-TW" dirty="0" err="1">
                <a:latin typeface="+mj-lt"/>
                <a:sym typeface="Times New Roman"/>
              </a:rPr>
              <a:t>dio</a:t>
            </a:r>
            <a:endParaRPr lang="en-US" altLang="zh-TW" dirty="0">
              <a:latin typeface="+mj-lt"/>
              <a:sym typeface="Times New Roman"/>
            </a:endParaRP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+mj-lt"/>
                <a:sym typeface="Times New Roman"/>
              </a:rPr>
              <a:t>查看波型：</a:t>
            </a:r>
            <a:endParaRPr lang="en-US" altLang="zh-TW" b="1" dirty="0">
              <a:latin typeface="+mj-lt"/>
              <a:sym typeface="Times New Roman"/>
            </a:endParaRPr>
          </a:p>
          <a:p>
            <a:pPr marL="914400" lvl="3">
              <a:lnSpc>
                <a:spcPct val="150000"/>
              </a:lnSpc>
            </a:pPr>
            <a:r>
              <a:rPr lang="en-US" altLang="zh-TW" dirty="0" err="1">
                <a:latin typeface="+mj-lt"/>
                <a:sym typeface="Times New Roman"/>
              </a:rPr>
              <a:t>gtkwave</a:t>
            </a:r>
            <a:r>
              <a:rPr lang="en-US" altLang="zh-TW" dirty="0">
                <a:latin typeface="+mj-lt"/>
                <a:sym typeface="Times New Roman"/>
              </a:rPr>
              <a:t> </a:t>
            </a:r>
            <a:r>
              <a:rPr lang="en-US" altLang="zh-TW" dirty="0" err="1">
                <a:latin typeface="+mj-lt"/>
                <a:sym typeface="Times New Roman"/>
              </a:rPr>
              <a:t>cpu_hw.vcd</a:t>
            </a:r>
            <a:endParaRPr lang="en-US" altLang="zh-TW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000" b="1" dirty="0">
              <a:latin typeface="+mj-lt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sym typeface="Times New Roman"/>
              </a:rPr>
              <a:t>驗收方式：</a:t>
            </a:r>
            <a:endParaRPr lang="en-US" altLang="zh-TW" sz="2000" b="1" dirty="0">
              <a:latin typeface="+mj-lt"/>
              <a:sym typeface="Times New Roman"/>
            </a:endParaRP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sym typeface="Times New Roman"/>
              </a:rPr>
              <a:t>在</a:t>
            </a:r>
            <a:r>
              <a:rPr lang="en-US" altLang="zh-TW" dirty="0">
                <a:latin typeface="+mj-lt"/>
                <a:sym typeface="Times New Roman"/>
              </a:rPr>
              <a:t>Terminal</a:t>
            </a:r>
            <a:r>
              <a:rPr lang="zh-TW" altLang="en-US" dirty="0">
                <a:latin typeface="+mj-lt"/>
                <a:sym typeface="Times New Roman"/>
              </a:rPr>
              <a:t>顯示出累加結果</a:t>
            </a:r>
            <a:r>
              <a:rPr lang="en-US" altLang="zh-TW" sz="1800" dirty="0" err="1">
                <a:latin typeface="+mj-lt"/>
                <a:sym typeface="Times New Roman"/>
              </a:rPr>
              <a:t>ans</a:t>
            </a:r>
            <a:r>
              <a:rPr lang="en-US" altLang="zh-TW" sz="1800" dirty="0">
                <a:latin typeface="+mj-lt"/>
                <a:sym typeface="Times New Roman"/>
              </a:rPr>
              <a:t>: 000003ff </a:t>
            </a:r>
            <a:r>
              <a:rPr lang="zh-TW" altLang="en-US" dirty="0">
                <a:latin typeface="+mj-lt"/>
                <a:sym typeface="Times New Roman"/>
              </a:rPr>
              <a:t>，請助教檢查</a:t>
            </a:r>
            <a:endParaRPr lang="en-US" altLang="zh-TW" dirty="0">
              <a:latin typeface="+mj-lt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0558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411167" y="783547"/>
            <a:ext cx="7387609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  <a:ea typeface="+mj-ea"/>
              </a:rPr>
              <a:t>Mips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+mj-ea"/>
              </a:rPr>
              <a:t>-Core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ea typeface="+mj-ea"/>
              </a:rPr>
              <a:t>系統規格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ea typeface="+mj-ea"/>
              </a:rPr>
              <a:t>系統架構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+mj-ea"/>
              </a:rPr>
              <a:t>Memory map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ea typeface="+mj-ea"/>
              </a:rPr>
              <a:t>程式說明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+mj-ea"/>
              </a:rPr>
              <a:t>(5 stage pipeline RTL code)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+mj-ea"/>
              </a:rPr>
              <a:t>Simulation 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+mj-ea"/>
              </a:rPr>
              <a:t>Exercise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>
                <a:ea typeface="+mj-ea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55444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Homework</a:t>
            </a:r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984CD6-9D30-49FF-AE8A-B6B2A5F520F8}"/>
              </a:ext>
            </a:extLst>
          </p:cNvPr>
          <p:cNvSpPr txBox="1"/>
          <p:nvPr/>
        </p:nvSpPr>
        <p:spPr>
          <a:xfrm>
            <a:off x="411167" y="1045344"/>
            <a:ext cx="10322335" cy="450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sym typeface="Times New Roman"/>
              </a:rPr>
              <a:t>作業內容：</a:t>
            </a:r>
            <a:endParaRPr lang="en-US" altLang="zh-TW" sz="2000" b="1" dirty="0">
              <a:latin typeface="+mj-lt"/>
              <a:sym typeface="Times New Roman"/>
            </a:endParaRPr>
          </a:p>
          <a:p>
            <a:pPr marL="800100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latin typeface="+mj-lt"/>
                <a:ea typeface="+mj-ea"/>
                <a:sym typeface="Times New Roman"/>
              </a:rPr>
              <a:t>優化</a:t>
            </a:r>
            <a:r>
              <a:rPr lang="en-US" altLang="zh-TW" b="1" dirty="0" err="1">
                <a:latin typeface="+mj-lt"/>
                <a:ea typeface="+mj-ea"/>
                <a:sym typeface="Times New Roman"/>
              </a:rPr>
              <a:t>Mnist</a:t>
            </a:r>
            <a:r>
              <a:rPr lang="en-US" altLang="zh-TW" b="1" dirty="0">
                <a:latin typeface="+mj-lt"/>
                <a:ea typeface="+mj-ea"/>
                <a:sym typeface="Times New Roman"/>
              </a:rPr>
              <a:t> FC-DNN</a:t>
            </a:r>
            <a:r>
              <a:rPr lang="zh-TW" altLang="en-US" b="1" dirty="0">
                <a:latin typeface="+mj-lt"/>
                <a:ea typeface="+mj-ea"/>
                <a:sym typeface="Times New Roman"/>
              </a:rPr>
              <a:t>手寫辨識專案的執行速度，可能的優化方向為</a:t>
            </a:r>
            <a:r>
              <a:rPr lang="en-US" altLang="zh-TW" b="1" dirty="0">
                <a:latin typeface="+mj-lt"/>
                <a:ea typeface="+mj-ea"/>
                <a:sym typeface="Times New Roman"/>
              </a:rPr>
              <a:t>(</a:t>
            </a:r>
            <a:r>
              <a:rPr lang="zh-TW" altLang="en-US" b="1" dirty="0">
                <a:latin typeface="+mj-lt"/>
                <a:ea typeface="+mj-ea"/>
                <a:sym typeface="Times New Roman"/>
              </a:rPr>
              <a:t>盡力做就好</a:t>
            </a:r>
            <a:r>
              <a:rPr lang="en-US" altLang="zh-TW" b="1" dirty="0">
                <a:latin typeface="+mj-lt"/>
                <a:ea typeface="+mj-ea"/>
                <a:sym typeface="Times New Roman"/>
              </a:rPr>
              <a:t>)</a:t>
            </a:r>
            <a:r>
              <a:rPr lang="zh-TW" altLang="en-US" b="1" dirty="0">
                <a:latin typeface="+mj-lt"/>
                <a:ea typeface="+mj-ea"/>
                <a:sym typeface="Times New Roman"/>
              </a:rPr>
              <a:t>：</a:t>
            </a:r>
            <a:endParaRPr lang="en-US" altLang="zh-TW" b="1" dirty="0">
              <a:latin typeface="+mj-lt"/>
              <a:ea typeface="+mj-ea"/>
              <a:sym typeface="Times New Roman"/>
            </a:endParaRPr>
          </a:p>
          <a:p>
            <a:pPr marL="1257300" lvl="3" indent="-342900">
              <a:lnSpc>
                <a:spcPct val="200000"/>
              </a:lnSpc>
              <a:buFont typeface="+mj-lt"/>
              <a:buAutoNum type="alphaLcParenR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新增自定義指令集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(MAC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指令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d = </a:t>
            </a:r>
            <a:r>
              <a:rPr lang="en-US" altLang="zh-TW" u="sng" dirty="0">
                <a:latin typeface="+mj-lt"/>
                <a:ea typeface="+mj-ea"/>
                <a:sym typeface="Times New Roman"/>
              </a:rPr>
              <a:t>a * b + c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) </a:t>
            </a:r>
          </a:p>
          <a:p>
            <a:pPr marL="1257300" lvl="3" indent="-342900">
              <a:lnSpc>
                <a:spcPct val="200000"/>
              </a:lnSpc>
              <a:buFont typeface="+mj-lt"/>
              <a:buAutoNum type="alphaLcParenR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完善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Pipeline</a:t>
            </a:r>
          </a:p>
          <a:p>
            <a:pPr lvl="4" indent="-457200">
              <a:lnSpc>
                <a:spcPct val="200000"/>
              </a:lnSpc>
              <a:buFont typeface="+mj-lt"/>
              <a:buAutoNum type="arabicParenR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新增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Pipeline interlock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機制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 (Stall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取代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NOP)</a:t>
            </a:r>
          </a:p>
          <a:p>
            <a:pPr lvl="4" indent="-457200">
              <a:lnSpc>
                <a:spcPct val="200000"/>
              </a:lnSpc>
              <a:buFont typeface="+mj-lt"/>
              <a:buAutoNum type="arabicParenR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新增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Forwarding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機制</a:t>
            </a:r>
            <a:endParaRPr lang="en-US" altLang="zh-TW" dirty="0">
              <a:latin typeface="+mj-lt"/>
              <a:ea typeface="+mj-ea"/>
              <a:sym typeface="Times New Roman"/>
            </a:endParaRPr>
          </a:p>
          <a:p>
            <a:pPr lvl="4" indent="-457200">
              <a:lnSpc>
                <a:spcPct val="200000"/>
              </a:lnSpc>
              <a:buFont typeface="+mj-lt"/>
              <a:buAutoNum type="arabicParenR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新增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Branch prediction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機制</a:t>
            </a:r>
            <a:endParaRPr lang="en-US" altLang="zh-TW" dirty="0">
              <a:latin typeface="+mj-lt"/>
              <a:ea typeface="+mj-ea"/>
              <a:sym typeface="Times New Roman"/>
            </a:endParaRPr>
          </a:p>
          <a:p>
            <a:pPr marL="800100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latin typeface="+mj-lt"/>
                <a:ea typeface="+mj-ea"/>
                <a:sym typeface="Times New Roman"/>
              </a:rPr>
              <a:t>將實作結果撰寫成</a:t>
            </a:r>
            <a:r>
              <a:rPr lang="en-US" altLang="zh-TW" b="1" u="sng" dirty="0">
                <a:latin typeface="+mj-lt"/>
                <a:ea typeface="+mj-ea"/>
                <a:sym typeface="Times New Roman"/>
              </a:rPr>
              <a:t>5</a:t>
            </a:r>
            <a:r>
              <a:rPr lang="zh-TW" altLang="en-US" b="1" u="sng" dirty="0">
                <a:latin typeface="+mj-lt"/>
                <a:ea typeface="+mj-ea"/>
                <a:sym typeface="Times New Roman"/>
              </a:rPr>
              <a:t>頁內</a:t>
            </a:r>
            <a:r>
              <a:rPr lang="zh-TW" altLang="en-US" b="1" dirty="0">
                <a:latin typeface="+mj-lt"/>
                <a:ea typeface="+mj-ea"/>
                <a:sym typeface="Times New Roman"/>
              </a:rPr>
              <a:t>的</a:t>
            </a:r>
            <a:r>
              <a:rPr lang="en-US" altLang="zh-TW" b="1" dirty="0">
                <a:latin typeface="+mj-lt"/>
                <a:ea typeface="+mj-ea"/>
                <a:sym typeface="Times New Roman"/>
              </a:rPr>
              <a:t>A4</a:t>
            </a:r>
            <a:r>
              <a:rPr lang="zh-TW" altLang="en-US" b="1" dirty="0">
                <a:latin typeface="+mj-lt"/>
                <a:ea typeface="+mj-ea"/>
                <a:sym typeface="Times New Roman"/>
              </a:rPr>
              <a:t>紙本報告，內容可自由發揮</a:t>
            </a:r>
            <a:endParaRPr lang="en-US" altLang="zh-TW" sz="2000" b="1" dirty="0">
              <a:latin typeface="+mj-lt"/>
              <a:ea typeface="+mj-ea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6858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Homework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781271-F92C-4737-9FFE-D1E66E1D83B6}"/>
              </a:ext>
            </a:extLst>
          </p:cNvPr>
          <p:cNvSpPr txBox="1"/>
          <p:nvPr/>
        </p:nvSpPr>
        <p:spPr>
          <a:xfrm>
            <a:off x="411167" y="889564"/>
            <a:ext cx="9058685" cy="529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sym typeface="Times New Roman"/>
              </a:rPr>
              <a:t>紙本報告內容建議：</a:t>
            </a:r>
            <a:endParaRPr lang="en-US" altLang="zh-TW" sz="2000" b="1" dirty="0">
              <a:latin typeface="+mj-lt"/>
              <a:sym typeface="Times New Roman"/>
            </a:endParaRP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簡述</a:t>
            </a:r>
            <a:r>
              <a:rPr lang="en-US" altLang="zh-TW" dirty="0" err="1">
                <a:latin typeface="+mj-lt"/>
                <a:ea typeface="+mj-ea"/>
                <a:sym typeface="Times New Roman"/>
              </a:rPr>
              <a:t>Mnist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 FC-DNN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執行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FC-DNN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計算的效能瓶頸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(Mips core)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優化方式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(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硬體、軟體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)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優化結果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(Perf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數據前後對比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)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結論與心得</a:t>
            </a:r>
            <a:endParaRPr lang="en-US" altLang="zh-TW" dirty="0">
              <a:latin typeface="+mj-lt"/>
              <a:ea typeface="+mj-ea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lt"/>
                <a:sym typeface="Times New Roman"/>
              </a:rPr>
              <a:t>作業繳交方式：</a:t>
            </a:r>
            <a:r>
              <a:rPr lang="en-US" altLang="zh-TW" sz="2400" b="1" dirty="0">
                <a:latin typeface="+mj-lt"/>
                <a:sym typeface="Times New Roman"/>
              </a:rPr>
              <a:t>	</a:t>
            </a: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實體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Demo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與繳交紙本報告</a:t>
            </a:r>
            <a:endParaRPr lang="en-US" altLang="zh-TW" dirty="0">
              <a:latin typeface="+mj-lt"/>
              <a:ea typeface="+mj-ea"/>
              <a:sym typeface="Times New Roman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Office hour</a:t>
            </a:r>
            <a:r>
              <a:rPr lang="zh-TW" altLang="en-US" sz="2000" b="1" dirty="0">
                <a:latin typeface="+mj-lt"/>
                <a:sym typeface="Times New Roman"/>
              </a:rPr>
              <a:t>：</a:t>
            </a:r>
            <a:r>
              <a:rPr lang="en-US" altLang="zh-TW" sz="2000" b="1" dirty="0">
                <a:latin typeface="+mj-lt"/>
                <a:sym typeface="Times New Roman"/>
              </a:rPr>
              <a:t>	</a:t>
            </a: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時間：每週三、四 下午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7:00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–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9:00</a:t>
            </a:r>
          </a:p>
          <a:p>
            <a:pPr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地點：資工館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501A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實驗室</a:t>
            </a:r>
            <a:endParaRPr lang="en-US" altLang="zh-TW" dirty="0">
              <a:latin typeface="+mj-lt"/>
              <a:ea typeface="+mj-ea"/>
              <a:sym typeface="Times New Roman"/>
            </a:endParaRPr>
          </a:p>
          <a:p>
            <a:pPr marL="457200" lvl="2">
              <a:lnSpc>
                <a:spcPct val="150000"/>
              </a:lnSpc>
            </a:pPr>
            <a:endParaRPr lang="en-US" altLang="zh-TW" sz="2000" dirty="0">
              <a:latin typeface="+mj-lt"/>
              <a:ea typeface="+mj-ea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951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授課大綱</a:t>
            </a:r>
            <a:endParaRPr lang="en-US" altLang="zh-TW" sz="2800" b="1" dirty="0"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411167" y="1170330"/>
            <a:ext cx="10957287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b="1" dirty="0">
                <a:sym typeface="Times New Roman"/>
              </a:rPr>
              <a:t>Software (11/20)</a:t>
            </a:r>
          </a:p>
          <a:p>
            <a:pPr marL="8001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sym typeface="Times New Roman"/>
              </a:rPr>
              <a:t>Zynq </a:t>
            </a:r>
            <a:r>
              <a:rPr lang="zh-TW" altLang="en-US" dirty="0">
                <a:sym typeface="Times New Roman"/>
              </a:rPr>
              <a:t>處理系統（</a:t>
            </a:r>
            <a:r>
              <a:rPr lang="en-US" altLang="zh-TW" dirty="0">
                <a:sym typeface="Times New Roman"/>
              </a:rPr>
              <a:t>PS</a:t>
            </a:r>
            <a:r>
              <a:rPr lang="zh-TW" altLang="en-US" dirty="0">
                <a:sym typeface="Times New Roman"/>
              </a:rPr>
              <a:t>）和可程式邏輯（</a:t>
            </a:r>
            <a:r>
              <a:rPr lang="en-US" altLang="zh-TW" dirty="0">
                <a:sym typeface="Times New Roman"/>
              </a:rPr>
              <a:t>PL</a:t>
            </a:r>
            <a:r>
              <a:rPr lang="zh-TW" altLang="en-US" dirty="0">
                <a:sym typeface="Times New Roman"/>
              </a:rPr>
              <a:t>）傳輸的基本概念</a:t>
            </a:r>
            <a:endParaRPr lang="en-US" altLang="zh-TW" b="1" dirty="0">
              <a:sym typeface="Times New Roman"/>
            </a:endParaRP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sym typeface="Times New Roman"/>
              </a:rPr>
              <a:t>Zynq</a:t>
            </a:r>
            <a:r>
              <a:rPr lang="zh-TW" altLang="en-US" dirty="0">
                <a:sym typeface="Times New Roman"/>
              </a:rPr>
              <a:t>與</a:t>
            </a:r>
            <a:r>
              <a:rPr lang="en-US" altLang="zh-TW" dirty="0" err="1">
                <a:sym typeface="Times New Roman"/>
              </a:rPr>
              <a:t>Mips</a:t>
            </a:r>
            <a:r>
              <a:rPr lang="en-US" altLang="zh-TW" dirty="0">
                <a:sym typeface="Times New Roman"/>
              </a:rPr>
              <a:t> Core</a:t>
            </a:r>
            <a:r>
              <a:rPr lang="zh-TW" altLang="en-US" dirty="0">
                <a:sym typeface="Times New Roman"/>
              </a:rPr>
              <a:t>的交互方式</a:t>
            </a:r>
            <a:endParaRPr lang="en-US" altLang="zh-TW" dirty="0">
              <a:sym typeface="Times New Roman"/>
            </a:endParaRP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如何在</a:t>
            </a:r>
            <a:r>
              <a:rPr lang="en-US" altLang="zh-TW" dirty="0" err="1">
                <a:sym typeface="Times New Roman"/>
              </a:rPr>
              <a:t>Mips</a:t>
            </a:r>
            <a:r>
              <a:rPr lang="en-US" altLang="zh-TW" dirty="0">
                <a:sym typeface="Times New Roman"/>
              </a:rPr>
              <a:t> Core</a:t>
            </a:r>
            <a:r>
              <a:rPr lang="zh-TW" altLang="en-US" dirty="0">
                <a:sym typeface="Times New Roman"/>
              </a:rPr>
              <a:t>上運行</a:t>
            </a:r>
            <a:r>
              <a:rPr lang="en-US" altLang="zh-TW" dirty="0">
                <a:sym typeface="Times New Roman"/>
              </a:rPr>
              <a:t>FC-DNN</a:t>
            </a: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如何優化</a:t>
            </a:r>
            <a:r>
              <a:rPr lang="en-US" altLang="zh-TW" dirty="0">
                <a:sym typeface="Times New Roman"/>
              </a:rPr>
              <a:t>C code</a:t>
            </a:r>
            <a:r>
              <a:rPr lang="zh-TW" altLang="en-US" dirty="0">
                <a:sym typeface="Times New Roman"/>
              </a:rPr>
              <a:t>，讓執行時間變更少</a:t>
            </a:r>
            <a:endParaRPr lang="en-US" altLang="zh-TW" b="1" dirty="0">
              <a:sym typeface="Times New Roman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b="1" dirty="0">
                <a:sym typeface="Times New Roman"/>
              </a:rPr>
              <a:t>Hardware (11/25)</a:t>
            </a: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err="1">
                <a:sym typeface="Times New Roman"/>
              </a:rPr>
              <a:t>Mips</a:t>
            </a:r>
            <a:r>
              <a:rPr lang="en-US" altLang="zh-TW" dirty="0">
                <a:sym typeface="Times New Roman"/>
              </a:rPr>
              <a:t> Core code structure</a:t>
            </a: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如何做</a:t>
            </a:r>
            <a:r>
              <a:rPr lang="en-US" altLang="zh-TW" dirty="0">
                <a:sym typeface="Times New Roman"/>
              </a:rPr>
              <a:t>Simulation</a:t>
            </a:r>
          </a:p>
          <a:p>
            <a:pPr lvl="2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ym typeface="Times New Roman"/>
              </a:rPr>
              <a:t>新指令的添加方式</a:t>
            </a:r>
            <a:endParaRPr lang="en-US" altLang="zh-TW" dirty="0">
              <a:sym typeface="Times New Roman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TW" altLang="en-US" b="1" dirty="0">
              <a:sym typeface="Times New Roman"/>
            </a:endParaRPr>
          </a:p>
          <a:p>
            <a:pPr marL="1714500" lvl="3" indent="-342900">
              <a:spcBef>
                <a:spcPts val="1200"/>
              </a:spcBef>
              <a:buSzPct val="100000"/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032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Homework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2C3695-A343-44E1-8FCE-085C705DCEE3}"/>
              </a:ext>
            </a:extLst>
          </p:cNvPr>
          <p:cNvSpPr txBox="1"/>
          <p:nvPr/>
        </p:nvSpPr>
        <p:spPr>
          <a:xfrm>
            <a:off x="411167" y="1125260"/>
            <a:ext cx="10629526" cy="4607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ea typeface="+mj-ea"/>
                <a:sym typeface="Times New Roman"/>
              </a:rPr>
              <a:t>Demo</a:t>
            </a:r>
            <a:r>
              <a:rPr lang="zh-TW" altLang="en-US" sz="2000" b="1" dirty="0">
                <a:latin typeface="+mj-lt"/>
                <a:ea typeface="+mj-ea"/>
                <a:sym typeface="Times New Roman"/>
              </a:rPr>
              <a:t>及報告繳交時間：</a:t>
            </a:r>
            <a:endParaRPr lang="en-US" altLang="zh-TW" sz="2000" b="1" dirty="0">
              <a:latin typeface="+mj-lt"/>
              <a:ea typeface="+mj-ea"/>
              <a:sym typeface="Times New Roman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TW" dirty="0">
                <a:latin typeface="+mj-lt"/>
                <a:ea typeface="+mj-ea"/>
                <a:sym typeface="Times New Roman"/>
              </a:rPr>
              <a:t>2023/12/16 (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一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)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 下午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2:00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–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5:00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(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資工館 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501A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實驗室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)</a:t>
            </a:r>
          </a:p>
          <a:p>
            <a:pPr marL="457200" lvl="2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</a:rPr>
              <a:t>※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+mj-ea"/>
              </a:rPr>
              <a:t> 當天有課請提早通知助教 ，逾時不接受補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</a:rPr>
              <a:t>demo</a:t>
            </a:r>
            <a:endParaRPr lang="en-US" altLang="zh-TW" sz="2000" b="1" dirty="0">
              <a:latin typeface="+mj-lt"/>
              <a:ea typeface="+mj-ea"/>
              <a:sym typeface="Times New Roman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ea typeface="+mj-ea"/>
                <a:sym typeface="Times New Roman"/>
              </a:rPr>
              <a:t>Demo</a:t>
            </a:r>
            <a:r>
              <a:rPr lang="zh-TW" altLang="en-US" sz="2000" b="1" dirty="0">
                <a:latin typeface="+mj-lt"/>
                <a:ea typeface="+mj-ea"/>
                <a:sym typeface="Times New Roman"/>
              </a:rPr>
              <a:t>內容：</a:t>
            </a:r>
            <a:endParaRPr lang="en-US" altLang="zh-TW" sz="2000" b="1" dirty="0">
              <a:latin typeface="+mj-lt"/>
              <a:ea typeface="+mj-ea"/>
              <a:sym typeface="Times New Roman"/>
            </a:endParaRPr>
          </a:p>
          <a:p>
            <a:pPr marL="457200" lvl="2">
              <a:lnSpc>
                <a:spcPct val="150000"/>
              </a:lnSpc>
            </a:pPr>
            <a:r>
              <a:rPr lang="zh-TW" altLang="en-US" dirty="0">
                <a:latin typeface="+mj-lt"/>
                <a:ea typeface="+mj-ea"/>
                <a:sym typeface="Times New Roman"/>
              </a:rPr>
              <a:t>優化後的</a:t>
            </a:r>
            <a:r>
              <a:rPr lang="en-US" altLang="zh-TW" dirty="0">
                <a:latin typeface="+mj-lt"/>
                <a:ea typeface="+mj-ea"/>
                <a:sym typeface="Times New Roman"/>
              </a:rPr>
              <a:t>Perf</a:t>
            </a:r>
            <a:r>
              <a:rPr lang="zh-TW" altLang="en-US" dirty="0">
                <a:latin typeface="+mj-lt"/>
                <a:ea typeface="+mj-ea"/>
                <a:sym typeface="Times New Roman"/>
              </a:rPr>
              <a:t>執行時間</a:t>
            </a:r>
            <a:endParaRPr lang="en-US" altLang="zh-TW" sz="2800" dirty="0">
              <a:solidFill>
                <a:srgbClr val="C00000"/>
              </a:solidFill>
              <a:highlight>
                <a:srgbClr val="FFFF00"/>
              </a:highlight>
              <a:latin typeface="+mj-lt"/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+mj-ea"/>
              </a:rPr>
              <a:t>Demo</a:t>
            </a:r>
            <a:r>
              <a:rPr lang="zh-TW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+mj-ea"/>
              </a:rPr>
              <a:t>注意事項：</a:t>
            </a:r>
            <a:endParaRPr lang="en-US" altLang="zh-TW" sz="2800" dirty="0">
              <a:solidFill>
                <a:srgbClr val="C00000"/>
              </a:solidFill>
              <a:highlight>
                <a:srgbClr val="FFFF00"/>
              </a:highlight>
              <a:latin typeface="+mj-lt"/>
              <a:ea typeface="+mj-ea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+mj-ea"/>
              </a:rPr>
              <a:t>請攜帶紙本報告繳交</a:t>
            </a:r>
            <a:endParaRPr lang="en-US" altLang="zh-TW" sz="2800" dirty="0">
              <a:solidFill>
                <a:srgbClr val="C00000"/>
              </a:solidFill>
              <a:highlight>
                <a:srgbClr val="FFFF00"/>
              </a:highlight>
              <a:latin typeface="+mj-lt"/>
              <a:ea typeface="+mj-ea"/>
            </a:endParaRPr>
          </a:p>
          <a:p>
            <a:pPr marL="971550" lvl="2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+mj-ea"/>
              </a:rPr>
              <a:t>需歸還</a:t>
            </a:r>
            <a:r>
              <a:rPr lang="en-US" altLang="zh-TW" sz="2800" dirty="0" err="1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+mj-ea"/>
              </a:rPr>
              <a:t>Zedboard</a:t>
            </a:r>
            <a:r>
              <a:rPr lang="zh-TW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+mj-ea"/>
              </a:rPr>
              <a:t>，並請記得帶借用單</a:t>
            </a:r>
          </a:p>
          <a:p>
            <a:pPr marL="457200" lvl="2">
              <a:lnSpc>
                <a:spcPct val="150000"/>
              </a:lnSpc>
            </a:pPr>
            <a:endParaRPr lang="en-US" altLang="zh-TW" sz="2000" dirty="0">
              <a:latin typeface="+mj-lt"/>
              <a:ea typeface="+mj-ea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2085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BDEB97B-6685-799E-6EB9-E64F4E9D9E19}"/>
              </a:ext>
            </a:extLst>
          </p:cNvPr>
          <p:cNvSpPr txBox="1"/>
          <p:nvPr/>
        </p:nvSpPr>
        <p:spPr>
          <a:xfrm>
            <a:off x="4569170" y="2967335"/>
            <a:ext cx="3053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Appendix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35708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教學影片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82C22A-44B2-47BD-BBF7-02EA11AD7A2D}"/>
              </a:ext>
            </a:extLst>
          </p:cNvPr>
          <p:cNvSpPr txBox="1"/>
          <p:nvPr/>
        </p:nvSpPr>
        <p:spPr>
          <a:xfrm>
            <a:off x="554657" y="783547"/>
            <a:ext cx="609600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從零開始創建</a:t>
            </a:r>
            <a:r>
              <a:rPr lang="en-US" altLang="zh-TW" sz="2400" b="1" dirty="0" err="1">
                <a:latin typeface="+mj-lt"/>
                <a:cs typeface="Times New Roman" panose="02020603050405020304" pitchFamily="18" charset="0"/>
              </a:rPr>
              <a:t>Vivado</a:t>
            </a: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專案</a:t>
            </a:r>
            <a:endParaRPr lang="en-US" altLang="zh-TW" sz="2400" b="1" dirty="0">
              <a:latin typeface="+mj-lt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zh-TW" altLang="en-US" sz="2400" dirty="0">
                <a:latin typeface="+mj-lt"/>
                <a:cs typeface="Times New Roman" panose="02020603050405020304" pitchFamily="18" charset="0"/>
              </a:rPr>
              <a:t>     </a:t>
            </a:r>
            <a:r>
              <a:rPr lang="en-US" altLang="zh-TW" sz="2400" dirty="0">
                <a:latin typeface="+mj-lt"/>
                <a:cs typeface="Times New Roman" panose="02020603050405020304" pitchFamily="18" charset="0"/>
                <a:hlinkClick r:id="rId2"/>
              </a:rPr>
              <a:t>https://youtu.be/tggUh-G34hU</a:t>
            </a:r>
            <a:endParaRPr lang="en-US" altLang="zh-TW" sz="2400" dirty="0">
              <a:latin typeface="+mj-lt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 err="1">
                <a:latin typeface="+mj-lt"/>
                <a:cs typeface="Times New Roman" panose="02020603050405020304" pitchFamily="18" charset="0"/>
              </a:rPr>
              <a:t>Vivado</a:t>
            </a: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快速包裝</a:t>
            </a:r>
            <a:r>
              <a:rPr lang="en-US" altLang="zh-TW" sz="2400" b="1" dirty="0">
                <a:latin typeface="+mj-lt"/>
                <a:cs typeface="Times New Roman" panose="02020603050405020304" pitchFamily="18" charset="0"/>
              </a:rPr>
              <a:t>IP</a:t>
            </a:r>
          </a:p>
          <a:p>
            <a:pPr marL="0" lvl="1">
              <a:lnSpc>
                <a:spcPct val="150000"/>
              </a:lnSpc>
            </a:pP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     </a:t>
            </a:r>
            <a:r>
              <a:rPr lang="en-US" altLang="zh-TW" sz="2400" dirty="0">
                <a:latin typeface="+mj-lt"/>
                <a:cs typeface="Times New Roman" panose="02020603050405020304" pitchFamily="18" charset="0"/>
                <a:hlinkClick r:id="rId3"/>
              </a:rPr>
              <a:t>https://youtu.be/bBvuOrZBHaM</a:t>
            </a:r>
            <a:endParaRPr lang="zh-TW" alt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94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491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浮點指令格式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lwc1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swc1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8558FC5-0682-4961-91F4-65E35B7C2B6D}"/>
              </a:ext>
            </a:extLst>
          </p:cNvPr>
          <p:cNvGrpSpPr/>
          <p:nvPr/>
        </p:nvGrpSpPr>
        <p:grpSpPr>
          <a:xfrm>
            <a:off x="411167" y="783547"/>
            <a:ext cx="10360984" cy="5573330"/>
            <a:chOff x="721564" y="985524"/>
            <a:chExt cx="10360984" cy="557333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A52A8C2-0544-4204-A7AE-94718106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960" y="985524"/>
              <a:ext cx="10259588" cy="257900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C7BBBCE-973C-4FAB-993C-DC35161B7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564" y="4019572"/>
              <a:ext cx="10310286" cy="2539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856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浮點指令格式 </a:t>
            </a:r>
            <a:r>
              <a:rPr lang="en-US" altLang="zh-TW" sz="2800" b="1" dirty="0"/>
              <a:t>– </a:t>
            </a:r>
            <a:r>
              <a:rPr lang="en-US" altLang="zh-TW" sz="2800" b="1" dirty="0" err="1"/>
              <a:t>add.s</a:t>
            </a:r>
            <a:r>
              <a:rPr lang="zh-TW" altLang="en-US" sz="2800" b="1" dirty="0"/>
              <a:t>、</a:t>
            </a:r>
            <a:r>
              <a:rPr lang="en-US" altLang="zh-TW" sz="2800" b="1" dirty="0" err="1"/>
              <a:t>mul.s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6386CF4-A568-42FB-9C5B-440B0C3A49FE}"/>
              </a:ext>
            </a:extLst>
          </p:cNvPr>
          <p:cNvGrpSpPr/>
          <p:nvPr/>
        </p:nvGrpSpPr>
        <p:grpSpPr>
          <a:xfrm>
            <a:off x="411167" y="783547"/>
            <a:ext cx="10360984" cy="5457044"/>
            <a:chOff x="721564" y="1071386"/>
            <a:chExt cx="10360984" cy="545704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18A0FB7-2D03-4511-AE6F-99B97E536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2960" y="1071386"/>
              <a:ext cx="10259588" cy="240727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31DD78A-DE65-4795-BE27-594E54B3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1564" y="4049996"/>
              <a:ext cx="10310286" cy="2478434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3262C0-0F47-49BE-AD33-111C25C94DC4}"/>
                </a:ext>
              </a:extLst>
            </p:cNvPr>
            <p:cNvSpPr/>
            <p:nvPr/>
          </p:nvSpPr>
          <p:spPr>
            <a:xfrm>
              <a:off x="4454769" y="2098431"/>
              <a:ext cx="4372708" cy="6447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4D2ADDC-0DD8-4822-AA61-1C175B3C8AFC}"/>
                </a:ext>
              </a:extLst>
            </p:cNvPr>
            <p:cNvSpPr/>
            <p:nvPr/>
          </p:nvSpPr>
          <p:spPr>
            <a:xfrm>
              <a:off x="4372707" y="5130122"/>
              <a:ext cx="4372708" cy="6447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8063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iverilog</a:t>
            </a:r>
            <a:r>
              <a:rPr lang="zh-TW" altLang="en-US" sz="2800" b="1" dirty="0"/>
              <a:t>安裝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3ABF26-C9EC-448E-B810-5D4BDFD91077}"/>
              </a:ext>
            </a:extLst>
          </p:cNvPr>
          <p:cNvSpPr txBox="1"/>
          <p:nvPr/>
        </p:nvSpPr>
        <p:spPr>
          <a:xfrm>
            <a:off x="477744" y="985524"/>
            <a:ext cx="9773695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雙擊</a:t>
            </a:r>
            <a:r>
              <a:rPr lang="en-US" altLang="zh-TW" sz="2400" b="1" dirty="0">
                <a:latin typeface="+mj-lt"/>
                <a:cs typeface="Times New Roman" panose="02020603050405020304" pitchFamily="18" charset="0"/>
              </a:rPr>
              <a:t>iverilog-v12-20220611-x64_setup.exe</a:t>
            </a: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 並進行安裝</a:t>
            </a:r>
            <a:endParaRPr lang="en-US" altLang="zh-TW" sz="2400" b="1" dirty="0">
              <a:latin typeface="+mj-lt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開始</a:t>
            </a:r>
            <a:r>
              <a:rPr lang="en-US" altLang="zh-TW" sz="2400" b="1" dirty="0">
                <a:latin typeface="+mj-lt"/>
                <a:cs typeface="Times New Roman" panose="02020603050405020304" pitchFamily="18" charset="0"/>
              </a:rPr>
              <a:t>icon</a:t>
            </a: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點擊右鍵，並選取系統</a:t>
            </a:r>
            <a:endParaRPr lang="en-US" altLang="zh-TW" sz="2400" b="1" dirty="0">
              <a:latin typeface="+mj-lt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13607E4-9728-47E1-B8A2-C1F403E45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3" r="89407" b="31046"/>
          <a:stretch/>
        </p:blipFill>
        <p:spPr>
          <a:xfrm>
            <a:off x="805927" y="2439665"/>
            <a:ext cx="3340369" cy="40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62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iverilog</a:t>
            </a:r>
            <a:r>
              <a:rPr lang="zh-TW" altLang="en-US" sz="2800" b="1" dirty="0"/>
              <a:t>安裝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82C6DE-6303-4EDE-BC2D-3E347C4BB787}"/>
              </a:ext>
            </a:extLst>
          </p:cNvPr>
          <p:cNvSpPr txBox="1"/>
          <p:nvPr/>
        </p:nvSpPr>
        <p:spPr>
          <a:xfrm>
            <a:off x="570342" y="985524"/>
            <a:ext cx="3169696" cy="57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點擊進階系統設定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29F2FF-D4EE-44BD-93EF-F06B678EBA81}"/>
              </a:ext>
            </a:extLst>
          </p:cNvPr>
          <p:cNvSpPr txBox="1"/>
          <p:nvPr/>
        </p:nvSpPr>
        <p:spPr>
          <a:xfrm>
            <a:off x="6335717" y="985524"/>
            <a:ext cx="2509520" cy="57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選取環境變數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EB5F33D-2F6A-4396-A5C7-C0FEEBA89904}"/>
              </a:ext>
            </a:extLst>
          </p:cNvPr>
          <p:cNvGrpSpPr/>
          <p:nvPr/>
        </p:nvGrpSpPr>
        <p:grpSpPr>
          <a:xfrm>
            <a:off x="570342" y="1593828"/>
            <a:ext cx="10392933" cy="4965026"/>
            <a:chOff x="570342" y="1593828"/>
            <a:chExt cx="10392933" cy="496502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468AFAD-F612-4527-9291-6F80CDA3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342" y="1776637"/>
              <a:ext cx="2943636" cy="4782217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FC7DAE2-F969-4C6F-8536-D7D16AE24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772" y="1593828"/>
              <a:ext cx="4570503" cy="496502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A5E9FC8-AFAB-46CA-8B96-CC897CF6B493}"/>
                </a:ext>
              </a:extLst>
            </p:cNvPr>
            <p:cNvSpPr/>
            <p:nvPr/>
          </p:nvSpPr>
          <p:spPr>
            <a:xfrm>
              <a:off x="848682" y="4076341"/>
              <a:ext cx="2077398" cy="4324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7E5510-813B-40AD-A568-9275D4EF1301}"/>
                </a:ext>
              </a:extLst>
            </p:cNvPr>
            <p:cNvSpPr/>
            <p:nvPr/>
          </p:nvSpPr>
          <p:spPr>
            <a:xfrm>
              <a:off x="8845237" y="5561978"/>
              <a:ext cx="2077398" cy="4324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63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iverilog</a:t>
            </a:r>
            <a:r>
              <a:rPr lang="zh-TW" altLang="en-US" sz="2800" b="1" dirty="0"/>
              <a:t>安裝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DE0272-47AA-4BC5-8D4B-64DA8F1D0903}"/>
              </a:ext>
            </a:extLst>
          </p:cNvPr>
          <p:cNvSpPr txBox="1"/>
          <p:nvPr/>
        </p:nvSpPr>
        <p:spPr>
          <a:xfrm>
            <a:off x="570342" y="840464"/>
            <a:ext cx="3169696" cy="57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雙擊</a:t>
            </a:r>
            <a:r>
              <a:rPr lang="en-US" altLang="zh-TW" sz="2400" b="1" dirty="0">
                <a:latin typeface="+mj-lt"/>
                <a:cs typeface="Times New Roman" panose="02020603050405020304" pitchFamily="18" charset="0"/>
              </a:rPr>
              <a:t>Path</a:t>
            </a:r>
            <a:endParaRPr lang="zh-TW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F6F84B-6767-4134-B2D1-123A38F5FB78}"/>
              </a:ext>
            </a:extLst>
          </p:cNvPr>
          <p:cNvSpPr txBox="1"/>
          <p:nvPr/>
        </p:nvSpPr>
        <p:spPr>
          <a:xfrm>
            <a:off x="6310816" y="863600"/>
            <a:ext cx="5068841" cy="57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+mj-lt"/>
                <a:cs typeface="Times New Roman" panose="02020603050405020304" pitchFamily="18" charset="0"/>
              </a:rPr>
              <a:t>新增這兩個檔案路徑，點擊確定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22A2B5E-5775-4E61-AF60-3D7A1C7694D6}"/>
              </a:ext>
            </a:extLst>
          </p:cNvPr>
          <p:cNvGrpSpPr/>
          <p:nvPr/>
        </p:nvGrpSpPr>
        <p:grpSpPr>
          <a:xfrm>
            <a:off x="555137" y="1690716"/>
            <a:ext cx="11081725" cy="4891724"/>
            <a:chOff x="553167" y="1776174"/>
            <a:chExt cx="11081725" cy="489172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D817CC1-1776-4142-A6B5-10EEB52F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8230" y="1776174"/>
              <a:ext cx="5256662" cy="4891724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AE995223-6821-4CE8-AC83-E45423945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167" y="1776174"/>
              <a:ext cx="4745826" cy="4600333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EF4039B-A73F-4D7B-BBBC-288743FD7EEB}"/>
                </a:ext>
              </a:extLst>
            </p:cNvPr>
            <p:cNvSpPr/>
            <p:nvPr/>
          </p:nvSpPr>
          <p:spPr>
            <a:xfrm>
              <a:off x="747082" y="2622217"/>
              <a:ext cx="3509958" cy="4324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1FE7221-8F60-45F4-AF94-311448E0A2FC}"/>
                </a:ext>
              </a:extLst>
            </p:cNvPr>
            <p:cNvSpPr/>
            <p:nvPr/>
          </p:nvSpPr>
          <p:spPr>
            <a:xfrm>
              <a:off x="6445140" y="5104778"/>
              <a:ext cx="2077398" cy="4324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3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實驗目標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411167" y="1170330"/>
            <a:ext cx="10957287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ym typeface="Times New Roman"/>
              </a:rPr>
              <a:t>優化</a:t>
            </a:r>
            <a:r>
              <a:rPr lang="en-US" altLang="zh-TW" b="1" dirty="0" err="1">
                <a:sym typeface="Times New Roman"/>
              </a:rPr>
              <a:t>Mnist</a:t>
            </a:r>
            <a:r>
              <a:rPr lang="en-US" altLang="zh-TW" b="1" dirty="0">
                <a:sym typeface="Times New Roman"/>
              </a:rPr>
              <a:t> FC-DNN</a:t>
            </a:r>
            <a:r>
              <a:rPr lang="zh-TW" altLang="en-US" b="1" dirty="0">
                <a:sym typeface="Times New Roman"/>
              </a:rPr>
              <a:t>手寫辨識專案的執行速度：</a:t>
            </a:r>
            <a:endParaRPr lang="en-US" altLang="zh-TW" b="1" dirty="0">
              <a:sym typeface="Times New Roman"/>
            </a:endParaRPr>
          </a:p>
          <a:p>
            <a:pPr marL="800100" lvl="2" indent="-342900" defTabSz="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新增自定義指令集 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(MAC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指令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d = </a:t>
            </a:r>
            <a:r>
              <a:rPr lang="en-US" altLang="zh-TW" u="sng" dirty="0">
                <a:solidFill>
                  <a:prstClr val="black"/>
                </a:solidFill>
                <a:ea typeface="微軟正黑體"/>
                <a:sym typeface="Times New Roman"/>
              </a:rPr>
              <a:t>a * b + c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) </a:t>
            </a:r>
          </a:p>
          <a:p>
            <a:pPr marL="800100" lvl="2" indent="-342900" defTabSz="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完善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Pipeline</a:t>
            </a:r>
          </a:p>
          <a:p>
            <a:pPr lvl="3" indent="-457200" defTabSz="457200">
              <a:lnSpc>
                <a:spcPct val="200000"/>
              </a:lnSpc>
              <a:buFont typeface="+mj-lt"/>
              <a:buAutoNum type="alphaLcParenR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新增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Pipeline interlock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機制 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 (Stall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取代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NOP)</a:t>
            </a:r>
          </a:p>
          <a:p>
            <a:pPr lvl="3" indent="-457200" defTabSz="457200">
              <a:lnSpc>
                <a:spcPct val="200000"/>
              </a:lnSpc>
              <a:buFont typeface="+mj-lt"/>
              <a:buAutoNum type="alphaLcParenR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新增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Forwarding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機制</a:t>
            </a:r>
            <a:endParaRPr lang="en-US" altLang="zh-TW" dirty="0">
              <a:solidFill>
                <a:prstClr val="black"/>
              </a:solidFill>
              <a:ea typeface="微軟正黑體"/>
              <a:sym typeface="Times New Roman"/>
            </a:endParaRPr>
          </a:p>
          <a:p>
            <a:pPr lvl="3" indent="-457200" defTabSz="457200">
              <a:lnSpc>
                <a:spcPct val="200000"/>
              </a:lnSpc>
              <a:buFont typeface="+mj-lt"/>
              <a:buAutoNum type="alphaLcParenR"/>
            </a:pP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新增</a:t>
            </a:r>
            <a:r>
              <a:rPr lang="en-US" altLang="zh-TW" dirty="0">
                <a:solidFill>
                  <a:prstClr val="black"/>
                </a:solidFill>
                <a:ea typeface="微軟正黑體"/>
                <a:sym typeface="Times New Roman"/>
              </a:rPr>
              <a:t>Branch prediction</a:t>
            </a:r>
            <a:r>
              <a:rPr lang="zh-TW" altLang="en-US" dirty="0">
                <a:solidFill>
                  <a:prstClr val="black"/>
                </a:solidFill>
                <a:ea typeface="微軟正黑體"/>
                <a:sym typeface="Times New Roman"/>
              </a:rPr>
              <a:t>機制</a:t>
            </a:r>
            <a:endParaRPr lang="zh-TW" altLang="en-US" b="1" dirty="0">
              <a:sym typeface="Times New Roman"/>
            </a:endParaRPr>
          </a:p>
          <a:p>
            <a:pPr marL="1714500" lvl="3" indent="-342900">
              <a:spcBef>
                <a:spcPts val="1200"/>
              </a:spcBef>
              <a:buSzPct val="100000"/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</a:rPr>
              <a:t>Outline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411167" y="783547"/>
            <a:ext cx="7387609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 err="1">
                <a:ea typeface="+mj-ea"/>
              </a:rPr>
              <a:t>Mips</a:t>
            </a:r>
            <a:r>
              <a:rPr lang="en-US" altLang="zh-TW" b="1" dirty="0">
                <a:ea typeface="+mj-ea"/>
              </a:rPr>
              <a:t>-Core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ea typeface="+mj-ea"/>
              </a:rPr>
              <a:t>系統規格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ea typeface="+mj-ea"/>
              </a:rPr>
              <a:t>系統架構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TW" dirty="0">
                <a:ea typeface="+mj-ea"/>
              </a:rPr>
              <a:t>Memory map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ea typeface="+mj-ea"/>
              </a:rPr>
              <a:t>程式說明 </a:t>
            </a:r>
            <a:r>
              <a:rPr lang="en-US" altLang="zh-TW" dirty="0">
                <a:ea typeface="+mj-ea"/>
              </a:rPr>
              <a:t>(5 stage pipeline RTL code)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TW" dirty="0">
                <a:ea typeface="+mj-ea"/>
              </a:rPr>
              <a:t>Simulation </a:t>
            </a:r>
            <a:endParaRPr lang="en-US" altLang="zh-TW" b="1" dirty="0"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>
                <a:ea typeface="+mj-ea"/>
              </a:rPr>
              <a:t>Exercise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>
                <a:ea typeface="+mj-ea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416768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411167" y="783547"/>
            <a:ext cx="7387609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 err="1">
                <a:ea typeface="+mj-ea"/>
              </a:rPr>
              <a:t>Mips</a:t>
            </a:r>
            <a:r>
              <a:rPr lang="en-US" altLang="zh-TW" b="1" dirty="0">
                <a:ea typeface="+mj-ea"/>
              </a:rPr>
              <a:t>-Core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ea typeface="+mj-ea"/>
              </a:rPr>
              <a:t>系統規格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ea typeface="+mj-ea"/>
              </a:rPr>
              <a:t>系統架構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TW" dirty="0">
                <a:ea typeface="+mj-ea"/>
              </a:rPr>
              <a:t>Memory map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TW" altLang="en-US" dirty="0">
                <a:ea typeface="+mj-ea"/>
              </a:rPr>
              <a:t>程式說明 </a:t>
            </a:r>
            <a:r>
              <a:rPr lang="en-US" altLang="zh-TW" dirty="0">
                <a:ea typeface="+mj-ea"/>
              </a:rPr>
              <a:t>(5 stage pipeline RTL code)</a:t>
            </a:r>
          </a:p>
          <a:p>
            <a:pPr lvl="2" indent="-4572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TW" dirty="0">
                <a:ea typeface="+mj-ea"/>
              </a:rPr>
              <a:t>Simulation </a:t>
            </a:r>
            <a:endParaRPr lang="en-US" altLang="zh-TW" b="1" dirty="0">
              <a:ea typeface="+mj-ea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ea typeface="+mj-ea"/>
              </a:rPr>
              <a:t>Exercise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  <a:ea typeface="+mj-ea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41889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359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+mj-lt"/>
                <a:ea typeface="+mj-ea"/>
              </a:rPr>
              <a:t>Mips</a:t>
            </a:r>
            <a:r>
              <a:rPr lang="en-US" altLang="zh-TW" sz="2800" b="1" dirty="0">
                <a:latin typeface="+mj-lt"/>
                <a:ea typeface="+mj-ea"/>
              </a:rPr>
              <a:t> Core – </a:t>
            </a:r>
            <a:r>
              <a:rPr lang="zh-TW" altLang="en-US" sz="2800" b="1" dirty="0">
                <a:latin typeface="+mj-lt"/>
                <a:ea typeface="+mj-ea"/>
              </a:rPr>
              <a:t>系統規格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D4D82B-249E-4AE7-8397-9E78F4112BCA}"/>
              </a:ext>
            </a:extLst>
          </p:cNvPr>
          <p:cNvSpPr txBox="1"/>
          <p:nvPr/>
        </p:nvSpPr>
        <p:spPr>
          <a:xfrm>
            <a:off x="411167" y="783547"/>
            <a:ext cx="9411980" cy="516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 err="1">
                <a:cs typeface="Times New Roman" panose="02020603050405020304" pitchFamily="18" charset="0"/>
              </a:rPr>
              <a:t>Mips</a:t>
            </a:r>
            <a:r>
              <a:rPr lang="en-US" altLang="zh-TW" sz="2400" b="1" dirty="0">
                <a:cs typeface="Times New Roman" panose="02020603050405020304" pitchFamily="18" charset="0"/>
              </a:rPr>
              <a:t>-Core</a:t>
            </a:r>
            <a:r>
              <a:rPr lang="zh-TW" altLang="en-US" sz="2400" b="1" dirty="0">
                <a:cs typeface="Times New Roman" panose="02020603050405020304" pitchFamily="18" charset="0"/>
              </a:rPr>
              <a:t>：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cs typeface="Times New Roman" panose="02020603050405020304" pitchFamily="18" charset="0"/>
              </a:rPr>
              <a:t>Pipeline: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5 Stage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(IF,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ID,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EXE, MEM,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WB), without forwarding unit &amp; branch prediction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cs typeface="Times New Roman" panose="02020603050405020304" pitchFamily="18" charset="0"/>
              </a:rPr>
              <a:t>IM/DM size: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8KB/8KB (2048 * 32 bits)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cs typeface="Times New Roman" panose="02020603050405020304" pitchFamily="18" charset="0"/>
              </a:rPr>
              <a:t>Register:</a:t>
            </a:r>
            <a:r>
              <a:rPr lang="zh-TW" altLang="en-US" b="1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32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integer registers &amp; 32 floating point register (IEEE754)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cs typeface="Times New Roman" panose="02020603050405020304" pitchFamily="18" charset="0"/>
              </a:rPr>
              <a:t>Instruction support: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cs typeface="Times New Roman" panose="02020603050405020304" pitchFamily="18" charset="0"/>
              </a:rPr>
              <a:t>Integer: 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R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type: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add, sub, and, or,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slt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I type: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addi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lw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sw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beq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bne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J type: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j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cs typeface="Times New Roman" panose="02020603050405020304" pitchFamily="18" charset="0"/>
              </a:rPr>
              <a:t>Floating point: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R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type: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add.s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mul.s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I type: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lwc1, swc1</a:t>
            </a:r>
          </a:p>
        </p:txBody>
      </p:sp>
    </p:spTree>
    <p:extLst>
      <p:ext uri="{BB962C8B-B14F-4D97-AF65-F5344CB8AC3E}">
        <p14:creationId xmlns:p14="http://schemas.microsoft.com/office/powerpoint/2010/main" val="40821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424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Mips</a:t>
            </a:r>
            <a:r>
              <a:rPr lang="en-US" altLang="zh-TW" sz="2800" b="1" dirty="0"/>
              <a:t> Core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Memory map</a:t>
            </a:r>
            <a:endParaRPr lang="zh-TW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331A79-5A4A-4AF1-9740-85AFA08C6A90}"/>
              </a:ext>
            </a:extLst>
          </p:cNvPr>
          <p:cNvSpPr txBox="1"/>
          <p:nvPr/>
        </p:nvSpPr>
        <p:spPr>
          <a:xfrm>
            <a:off x="411167" y="783547"/>
            <a:ext cx="7558816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effectLst/>
                <a:latin typeface="+mj-lt"/>
                <a:ea typeface="+mj-ea"/>
              </a:rPr>
              <a:t>Memory map</a:t>
            </a:r>
            <a:r>
              <a:rPr lang="zh-TW" altLang="en-US" sz="2400" b="1" dirty="0">
                <a:effectLst/>
                <a:latin typeface="+mj-lt"/>
                <a:ea typeface="+mj-ea"/>
              </a:rPr>
              <a:t>：</a:t>
            </a:r>
            <a:endParaRPr lang="en-US" altLang="zh-TW" sz="2400" b="1" dirty="0">
              <a:effectLst/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effectLst/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effectLst/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effectLst/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effectLst/>
              <a:latin typeface="+mj-lt"/>
              <a:ea typeface="+mj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3D3316-5EAE-4F8C-B609-598002276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01696"/>
              </p:ext>
            </p:extLst>
          </p:nvPr>
        </p:nvGraphicFramePr>
        <p:xfrm>
          <a:off x="771623" y="1689046"/>
          <a:ext cx="7060975" cy="2092956"/>
        </p:xfrm>
        <a:graphic>
          <a:graphicData uri="http://schemas.openxmlformats.org/drawingml/2006/table">
            <a:tbl>
              <a:tblPr/>
              <a:tblGrid>
                <a:gridCol w="2135215">
                  <a:extLst>
                    <a:ext uri="{9D8B030D-6E8A-4147-A177-3AD203B41FA5}">
                      <a16:colId xmlns:a16="http://schemas.microsoft.com/office/drawing/2014/main" val="312532243"/>
                    </a:ext>
                  </a:extLst>
                </a:gridCol>
                <a:gridCol w="4925760">
                  <a:extLst>
                    <a:ext uri="{9D8B030D-6E8A-4147-A177-3AD203B41FA5}">
                      <a16:colId xmlns:a16="http://schemas.microsoft.com/office/drawing/2014/main" val="2885642004"/>
                    </a:ext>
                  </a:extLst>
                </a:gridCol>
              </a:tblGrid>
              <a:tr h="391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multiples of 4)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12194"/>
                  </a:ext>
                </a:extLst>
              </a:tr>
              <a:tr h="42526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effectLst/>
                        </a:rPr>
                        <a:t>IM</a:t>
                      </a:r>
                      <a:r>
                        <a:rPr lang="zh-TW" altLang="en-US" b="1" dirty="0">
                          <a:effectLst/>
                        </a:rPr>
                        <a:t> </a:t>
                      </a:r>
                      <a:r>
                        <a:rPr lang="en-US" altLang="zh-TW" b="1" dirty="0">
                          <a:effectLst/>
                        </a:rPr>
                        <a:t>(8KB)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0x40000000 </a:t>
                      </a:r>
                      <a:r>
                        <a:rPr lang="en-US" altLang="zh-TW" sz="18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(IM[0])</a:t>
                      </a:r>
                      <a:r>
                        <a:rPr lang="zh-TW" altLang="en-US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- 0x40001FFC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(IM[2047]) 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88752"/>
                  </a:ext>
                </a:extLst>
              </a:tr>
              <a:tr h="4252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DM</a:t>
                      </a:r>
                      <a:r>
                        <a:rPr lang="zh-TW" altLang="en-US" b="1" dirty="0">
                          <a:effectLst/>
                        </a:rPr>
                        <a:t> </a:t>
                      </a:r>
                      <a:r>
                        <a:rPr lang="en-US" altLang="zh-TW" b="1" dirty="0">
                          <a:effectLst/>
                        </a:rPr>
                        <a:t>(8KB)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0x40002000 </a:t>
                      </a:r>
                      <a:r>
                        <a:rPr lang="en-US" altLang="zh-TW" sz="18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(DM[0])</a:t>
                      </a:r>
                      <a:r>
                        <a:rPr lang="zh-TW" altLang="en-US" sz="18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0x40003FFC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(DM[2047])</a:t>
                      </a:r>
                      <a:r>
                        <a:rPr lang="zh-TW" altLang="en-US" sz="18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800" b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807425"/>
                  </a:ext>
                </a:extLst>
              </a:tr>
              <a:tr h="4252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RF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0x40004000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(RF[0])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- 0x4000407C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(RF[31]) 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51213"/>
                  </a:ext>
                </a:extLst>
              </a:tr>
              <a:tr h="42526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effectLst/>
                        </a:rPr>
                        <a:t>MIPS_RSTN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0x40008004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01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53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359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Mips</a:t>
            </a:r>
            <a:r>
              <a:rPr lang="en-US" altLang="zh-TW" sz="2800" b="1" dirty="0"/>
              <a:t> Core – </a:t>
            </a:r>
            <a:r>
              <a:rPr lang="zh-TW" altLang="en-US" sz="2800" b="1" dirty="0"/>
              <a:t>系統架構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331A79-5A4A-4AF1-9740-85AFA08C6A90}"/>
              </a:ext>
            </a:extLst>
          </p:cNvPr>
          <p:cNvSpPr txBox="1"/>
          <p:nvPr/>
        </p:nvSpPr>
        <p:spPr>
          <a:xfrm>
            <a:off x="411167" y="1163242"/>
            <a:ext cx="7558816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effectLst/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effectLst/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effectLst/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effectLst/>
              <a:latin typeface="+mj-lt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34CA6C-B27A-426B-AE25-F081D3ED9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4" y="783547"/>
            <a:ext cx="10382171" cy="56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1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愛用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54454</TotalTime>
  <Words>2451</Words>
  <Application>Microsoft Office PowerPoint</Application>
  <PresentationFormat>寬螢幕</PresentationFormat>
  <Paragraphs>345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標楷體</vt:lpstr>
      <vt:lpstr>Arial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</dc:creator>
  <cp:lastModifiedBy>Leo</cp:lastModifiedBy>
  <cp:revision>459</cp:revision>
  <dcterms:created xsi:type="dcterms:W3CDTF">2024-01-15T02:21:21Z</dcterms:created>
  <dcterms:modified xsi:type="dcterms:W3CDTF">2024-11-18T14:35:55Z</dcterms:modified>
</cp:coreProperties>
</file>