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43"/>
  </p:notesMasterIdLst>
  <p:handoutMasterIdLst>
    <p:handoutMasterId r:id="rId44"/>
  </p:handoutMasterIdLst>
  <p:sldIdLst>
    <p:sldId id="256" r:id="rId5"/>
    <p:sldId id="261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3" r:id="rId14"/>
    <p:sldId id="269" r:id="rId15"/>
    <p:sldId id="264" r:id="rId16"/>
    <p:sldId id="270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s-MX" b="0" i="0" dirty="0" smtClean="0"/>
            <a:t>Portátiles</a:t>
          </a:r>
          <a:endParaRPr lang="es-ES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s-ES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b="0" i="0" dirty="0" smtClean="0"/>
            <a:t>PC</a:t>
          </a:r>
          <a:endParaRPr lang="es-ES" noProof="0" dirty="0"/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s-ES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b="0" i="0" dirty="0" smtClean="0"/>
            <a:t>Servidor</a:t>
          </a:r>
          <a:endParaRPr lang="es-ES" noProof="0" dirty="0"/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s-ES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b="0" i="0" dirty="0" smtClean="0"/>
            <a:t>Procesadores Intel® Core™</a:t>
          </a:r>
          <a:r>
            <a:rPr lang="es-ES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b="0" i="0" dirty="0" smtClean="0"/>
            <a:t>Plataforma Intel </a:t>
          </a:r>
          <a:r>
            <a:rPr lang="es-MX" b="0" i="0" dirty="0" err="1" smtClean="0"/>
            <a:t>vPro</a:t>
          </a:r>
          <a:r>
            <a:rPr lang="es-MX" b="0" i="0" dirty="0" smtClean="0"/>
            <a:t>®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b="0" i="0" dirty="0" smtClean="0"/>
            <a:t>Procesadores Intel® Pentium® e Intel® Celeron®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s-E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b="0" i="0" dirty="0" smtClean="0"/>
            <a:t>Procesadores Intel® Core™</a:t>
          </a:r>
          <a:r>
            <a:rPr lang="es-ES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b="0" i="0" dirty="0" smtClean="0"/>
            <a:t>Plataforma Intel </a:t>
          </a:r>
          <a:r>
            <a:rPr lang="es-MX" b="0" i="0" dirty="0" err="1" smtClean="0"/>
            <a:t>vPro</a:t>
          </a:r>
          <a:r>
            <a:rPr lang="es-MX" b="0" i="0" dirty="0" smtClean="0"/>
            <a:t>®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MX" b="0" i="0" dirty="0" smtClean="0"/>
            <a:t>Procesadores Intel® Pentium® e Intel® Celeron®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s-E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33798564-DAA7-419C-AA12-CE4FDDEFC332}">
      <dgm:prSet/>
      <dgm:spPr/>
      <dgm:t>
        <a:bodyPr/>
        <a:lstStyle/>
        <a:p>
          <a:r>
            <a:rPr lang="es-ES" dirty="0"/>
            <a:t>Procesadores escalables Intel® </a:t>
          </a:r>
          <a:r>
            <a:rPr lang="es-ES" dirty="0" err="1"/>
            <a:t>Xeon</a:t>
          </a:r>
          <a:r>
            <a:rPr lang="es-ES" dirty="0"/>
            <a:t>®</a:t>
          </a:r>
        </a:p>
      </dgm:t>
    </dgm:pt>
    <dgm:pt modelId="{3424837F-41FA-4665-A834-0C5FE2E257A7}" type="parTrans" cxnId="{B55C153D-306F-44C7-98F2-F7E2A0F43C79}">
      <dgm:prSet/>
      <dgm:spPr/>
      <dgm:t>
        <a:bodyPr/>
        <a:lstStyle/>
        <a:p>
          <a:endParaRPr lang="es-ES"/>
        </a:p>
      </dgm:t>
    </dgm:pt>
    <dgm:pt modelId="{244B637E-1688-49B7-99D6-FE34B7B02177}" type="sibTrans" cxnId="{B55C153D-306F-44C7-98F2-F7E2A0F43C79}">
      <dgm:prSet/>
      <dgm:spPr/>
      <dgm:t>
        <a:bodyPr/>
        <a:lstStyle/>
        <a:p>
          <a:endParaRPr lang="es-ES"/>
        </a:p>
      </dgm:t>
    </dgm:pt>
    <dgm:pt modelId="{1B82B79B-5B06-405F-89B6-4C88FD241131}">
      <dgm:prSet/>
      <dgm:spPr/>
      <dgm:t>
        <a:bodyPr/>
        <a:lstStyle/>
        <a:p>
          <a:r>
            <a:rPr lang="es-ES" dirty="0" smtClean="0"/>
            <a:t>Procesadores Intel® </a:t>
          </a:r>
          <a:r>
            <a:rPr lang="es-ES" dirty="0" err="1" smtClean="0"/>
            <a:t>Xeon</a:t>
          </a:r>
          <a:r>
            <a:rPr lang="es-ES" dirty="0" smtClean="0"/>
            <a:t>® D</a:t>
          </a:r>
          <a:endParaRPr lang="es-ES" dirty="0"/>
        </a:p>
      </dgm:t>
    </dgm:pt>
    <dgm:pt modelId="{0723E75B-968C-471B-B947-2B724C461F2B}" type="parTrans" cxnId="{7EF442E3-AB2A-457B-B4A3-9DCD7A5680FF}">
      <dgm:prSet/>
      <dgm:spPr/>
    </dgm:pt>
    <dgm:pt modelId="{DA1A6DEF-24E8-4B92-8E31-132E26C9659C}" type="sibTrans" cxnId="{7EF442E3-AB2A-457B-B4A3-9DCD7A5680FF}">
      <dgm:prSet/>
      <dgm:spPr/>
    </dgm:pt>
    <dgm:pt modelId="{ECCBC667-A3D2-4D25-A476-C50A7A36C14B}">
      <dgm:prSet/>
      <dgm:spPr/>
      <dgm:t>
        <a:bodyPr/>
        <a:lstStyle/>
        <a:p>
          <a:r>
            <a:rPr lang="es-ES" dirty="0" smtClean="0"/>
            <a:t>Procesadores Intel </a:t>
          </a:r>
          <a:r>
            <a:rPr lang="es-ES" dirty="0" err="1" smtClean="0"/>
            <a:t>Atom</a:t>
          </a:r>
          <a:r>
            <a:rPr lang="es-ES" dirty="0" smtClean="0"/>
            <a:t>®</a:t>
          </a:r>
          <a:endParaRPr lang="es-ES" dirty="0"/>
        </a:p>
      </dgm:t>
    </dgm:pt>
    <dgm:pt modelId="{B85C93D9-BD15-45CB-BE53-C8A6BCA199E6}" type="parTrans" cxnId="{D6424828-A9F8-48A0-84FF-E5E520FE765D}">
      <dgm:prSet/>
      <dgm:spPr/>
    </dgm:pt>
    <dgm:pt modelId="{6B3661D8-ECB8-4F1B-87C5-0ABD0B79966D}" type="sibTrans" cxnId="{D6424828-A9F8-48A0-84FF-E5E520FE765D}">
      <dgm:prSet/>
      <dgm:spPr/>
    </dgm:pt>
    <dgm:pt modelId="{3A899AC2-D808-452C-806B-A550ED70963F}">
      <dgm:prSet/>
      <dgm:spPr/>
      <dgm:t>
        <a:bodyPr/>
        <a:lstStyle/>
        <a:p>
          <a:r>
            <a:rPr lang="es-ES" dirty="0" err="1" smtClean="0"/>
            <a:t>FPGAs</a:t>
          </a:r>
          <a:r>
            <a:rPr lang="es-ES" dirty="0" smtClean="0"/>
            <a:t> de Intel®</a:t>
          </a:r>
          <a:endParaRPr lang="es-ES" dirty="0"/>
        </a:p>
      </dgm:t>
    </dgm:pt>
    <dgm:pt modelId="{6291B734-6F08-4542-8C5E-6E80FEC3ECBF}" type="parTrans" cxnId="{C501FC61-F120-4D5D-8171-72394CC6EEB3}">
      <dgm:prSet/>
      <dgm:spPr/>
    </dgm:pt>
    <dgm:pt modelId="{AE3BFF75-854D-4873-9771-3184D5E3A3A6}" type="sibTrans" cxnId="{C501FC61-F120-4D5D-8171-72394CC6EEB3}">
      <dgm:prSet/>
      <dgm:spPr/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ES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s-ES"/>
        </a:p>
      </dgm:t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8343E536-3505-436E-BC29-5E5596F38BEB}" type="pres">
      <dgm:prSet presAssocID="{33798564-DAA7-419C-AA12-CE4FDDEFC33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A2D1A6B-2E84-4AE6-86BC-003E8638BCEA}" type="pres">
      <dgm:prSet presAssocID="{33798564-DAA7-419C-AA12-CE4FDDEFC332}" presName="accent_1" presStyleCnt="0"/>
      <dgm:spPr/>
    </dgm:pt>
    <dgm:pt modelId="{195096EC-F0AC-4A71-9478-F58815A04A3B}" type="pres">
      <dgm:prSet presAssocID="{33798564-DAA7-419C-AA12-CE4FDDEFC332}" presName="accentRepeatNode" presStyleLbl="solidFgAcc1" presStyleIdx="0" presStyleCnt="4"/>
      <dgm:spPr/>
    </dgm:pt>
    <dgm:pt modelId="{7213AC71-4CF2-475D-ACF8-D17F21129228}" type="pres">
      <dgm:prSet presAssocID="{1B82B79B-5B06-405F-89B6-4C88FD241131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4837C4-D2AB-4D17-BF3C-4563D7F21243}" type="pres">
      <dgm:prSet presAssocID="{1B82B79B-5B06-405F-89B6-4C88FD241131}" presName="accent_2" presStyleCnt="0"/>
      <dgm:spPr/>
    </dgm:pt>
    <dgm:pt modelId="{4AD3AFCF-F936-44F5-8BB4-19F5763442C9}" type="pres">
      <dgm:prSet presAssocID="{1B82B79B-5B06-405F-89B6-4C88FD241131}" presName="accentRepeatNode" presStyleLbl="solidFgAcc1" presStyleIdx="1" presStyleCnt="4"/>
      <dgm:spPr/>
    </dgm:pt>
    <dgm:pt modelId="{1EAD37E7-D055-4DEF-9DE5-F460E3EC18AD}" type="pres">
      <dgm:prSet presAssocID="{ECCBC667-A3D2-4D25-A476-C50A7A36C14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A3D8A2-73CB-4449-9863-AB755FCC6CDD}" type="pres">
      <dgm:prSet presAssocID="{ECCBC667-A3D2-4D25-A476-C50A7A36C14B}" presName="accent_3" presStyleCnt="0"/>
      <dgm:spPr/>
    </dgm:pt>
    <dgm:pt modelId="{228D5DF4-E194-4A83-967C-C239433F0316}" type="pres">
      <dgm:prSet presAssocID="{ECCBC667-A3D2-4D25-A476-C50A7A36C14B}" presName="accentRepeatNode" presStyleLbl="solidFgAcc1" presStyleIdx="2" presStyleCnt="4"/>
      <dgm:spPr/>
    </dgm:pt>
    <dgm:pt modelId="{1026DAE4-31D2-4D81-B941-A19640C79B18}" type="pres">
      <dgm:prSet presAssocID="{3A899AC2-D808-452C-806B-A550ED70963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D4109B-831F-4B39-B260-1E11FB3A4BB6}" type="pres">
      <dgm:prSet presAssocID="{3A899AC2-D808-452C-806B-A550ED70963F}" presName="accent_4" presStyleCnt="0"/>
      <dgm:spPr/>
    </dgm:pt>
    <dgm:pt modelId="{5102802D-1A48-4493-B11C-28DE33E5231D}" type="pres">
      <dgm:prSet presAssocID="{3A899AC2-D808-452C-806B-A550ED70963F}" presName="accentRepeatNode" presStyleLbl="solidFgAcc1" presStyleIdx="3" presStyleCnt="4"/>
      <dgm:spPr/>
    </dgm:pt>
  </dgm:ptLst>
  <dgm:cxnLst>
    <dgm:cxn modelId="{DFD86B49-67DB-4EC3-8D92-924019A8BED4}" type="presOf" srcId="{ECCBC667-A3D2-4D25-A476-C50A7A36C14B}" destId="{1EAD37E7-D055-4DEF-9DE5-F460E3EC18AD}" srcOrd="0" destOrd="0" presId="urn:microsoft.com/office/officeart/2008/layout/VerticalCurvedList"/>
    <dgm:cxn modelId="{197B2793-E524-46CE-805E-56D779215A25}" type="presOf" srcId="{244B637E-1688-49B7-99D6-FE34B7B02177}" destId="{D79B43FC-100B-4A0D-A4D5-0D2D04B99064}" srcOrd="0" destOrd="0" presId="urn:microsoft.com/office/officeart/2008/layout/VerticalCurvedList"/>
    <dgm:cxn modelId="{9D5A375C-8075-43B3-9788-CDC1C2B8BA30}" type="presOf" srcId="{1B82B79B-5B06-405F-89B6-4C88FD241131}" destId="{7213AC71-4CF2-475D-ACF8-D17F21129228}" srcOrd="0" destOrd="0" presId="urn:microsoft.com/office/officeart/2008/layout/VerticalCurvedList"/>
    <dgm:cxn modelId="{FCCEE1D7-052E-411A-93A4-6C9E614D5B9A}" type="presOf" srcId="{33798564-DAA7-419C-AA12-CE4FDDEFC332}" destId="{8343E536-3505-436E-BC29-5E5596F38BEB}" srcOrd="0" destOrd="0" presId="urn:microsoft.com/office/officeart/2008/layout/VerticalCurvedList"/>
    <dgm:cxn modelId="{B55C153D-306F-44C7-98F2-F7E2A0F43C79}" srcId="{7E5AA53B-3EEE-4DE4-BB81-9044890C2946}" destId="{33798564-DAA7-419C-AA12-CE4FDDEFC332}" srcOrd="0" destOrd="0" parTransId="{3424837F-41FA-4665-A834-0C5FE2E257A7}" sibTransId="{244B637E-1688-49B7-99D6-FE34B7B02177}"/>
    <dgm:cxn modelId="{333AAEDA-EF94-409B-9C89-20D1330464C3}" type="presOf" srcId="{3A899AC2-D808-452C-806B-A550ED70963F}" destId="{1026DAE4-31D2-4D81-B941-A19640C79B18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EF442E3-AB2A-457B-B4A3-9DCD7A5680FF}" srcId="{7E5AA53B-3EEE-4DE4-BB81-9044890C2946}" destId="{1B82B79B-5B06-405F-89B6-4C88FD241131}" srcOrd="1" destOrd="0" parTransId="{0723E75B-968C-471B-B947-2B724C461F2B}" sibTransId="{DA1A6DEF-24E8-4B92-8E31-132E26C9659C}"/>
    <dgm:cxn modelId="{C501FC61-F120-4D5D-8171-72394CC6EEB3}" srcId="{7E5AA53B-3EEE-4DE4-BB81-9044890C2946}" destId="{3A899AC2-D808-452C-806B-A550ED70963F}" srcOrd="3" destOrd="0" parTransId="{6291B734-6F08-4542-8C5E-6E80FEC3ECBF}" sibTransId="{AE3BFF75-854D-4873-9771-3184D5E3A3A6}"/>
    <dgm:cxn modelId="{D6424828-A9F8-48A0-84FF-E5E520FE765D}" srcId="{7E5AA53B-3EEE-4DE4-BB81-9044890C2946}" destId="{ECCBC667-A3D2-4D25-A476-C50A7A36C14B}" srcOrd="2" destOrd="0" parTransId="{B85C93D9-BD15-45CB-BE53-C8A6BCA199E6}" sibTransId="{6B3661D8-ECB8-4F1B-87C5-0ABD0B79966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25B6E23-D017-4041-B5A2-60500D3A7F99}" type="presParOf" srcId="{90561C55-3C6E-4D53-85E1-2C50BCDDA392}" destId="{8343E536-3505-436E-BC29-5E5596F38BEB}" srcOrd="1" destOrd="0" presId="urn:microsoft.com/office/officeart/2008/layout/VerticalCurvedList"/>
    <dgm:cxn modelId="{F829401E-CC25-41EB-A26D-5F46EC1B21FF}" type="presParOf" srcId="{90561C55-3C6E-4D53-85E1-2C50BCDDA392}" destId="{EA2D1A6B-2E84-4AE6-86BC-003E8638BCEA}" srcOrd="2" destOrd="0" presId="urn:microsoft.com/office/officeart/2008/layout/VerticalCurvedList"/>
    <dgm:cxn modelId="{FF41430F-6A0C-49FD-919C-9D5F87A10FA9}" type="presParOf" srcId="{EA2D1A6B-2E84-4AE6-86BC-003E8638BCEA}" destId="{195096EC-F0AC-4A71-9478-F58815A04A3B}" srcOrd="0" destOrd="0" presId="urn:microsoft.com/office/officeart/2008/layout/VerticalCurvedList"/>
    <dgm:cxn modelId="{35627B5C-7BDD-43B7-8084-92BE7FC9570D}" type="presParOf" srcId="{90561C55-3C6E-4D53-85E1-2C50BCDDA392}" destId="{7213AC71-4CF2-475D-ACF8-D17F21129228}" srcOrd="3" destOrd="0" presId="urn:microsoft.com/office/officeart/2008/layout/VerticalCurvedList"/>
    <dgm:cxn modelId="{FA778863-8ACB-4C02-A84A-2A32EF6F4919}" type="presParOf" srcId="{90561C55-3C6E-4D53-85E1-2C50BCDDA392}" destId="{F94837C4-D2AB-4D17-BF3C-4563D7F21243}" srcOrd="4" destOrd="0" presId="urn:microsoft.com/office/officeart/2008/layout/VerticalCurvedList"/>
    <dgm:cxn modelId="{DFD21AF1-4781-4290-AE43-C3DCC1B86F17}" type="presParOf" srcId="{F94837C4-D2AB-4D17-BF3C-4563D7F21243}" destId="{4AD3AFCF-F936-44F5-8BB4-19F5763442C9}" srcOrd="0" destOrd="0" presId="urn:microsoft.com/office/officeart/2008/layout/VerticalCurvedList"/>
    <dgm:cxn modelId="{C9984AEE-3743-4F17-AD94-0480A529982E}" type="presParOf" srcId="{90561C55-3C6E-4D53-85E1-2C50BCDDA392}" destId="{1EAD37E7-D055-4DEF-9DE5-F460E3EC18AD}" srcOrd="5" destOrd="0" presId="urn:microsoft.com/office/officeart/2008/layout/VerticalCurvedList"/>
    <dgm:cxn modelId="{4E194828-ECAE-4DF6-870C-5CA5943CDDBB}" type="presParOf" srcId="{90561C55-3C6E-4D53-85E1-2C50BCDDA392}" destId="{BFA3D8A2-73CB-4449-9863-AB755FCC6CDD}" srcOrd="6" destOrd="0" presId="urn:microsoft.com/office/officeart/2008/layout/VerticalCurvedList"/>
    <dgm:cxn modelId="{8E455A0F-63BF-4000-AA9C-E5CAAAB42FC3}" type="presParOf" srcId="{BFA3D8A2-73CB-4449-9863-AB755FCC6CDD}" destId="{228D5DF4-E194-4A83-967C-C239433F0316}" srcOrd="0" destOrd="0" presId="urn:microsoft.com/office/officeart/2008/layout/VerticalCurvedList"/>
    <dgm:cxn modelId="{D96F31FF-78FC-4038-BD20-93FC3DC8CA1E}" type="presParOf" srcId="{90561C55-3C6E-4D53-85E1-2C50BCDDA392}" destId="{1026DAE4-31D2-4D81-B941-A19640C79B18}" srcOrd="7" destOrd="0" presId="urn:microsoft.com/office/officeart/2008/layout/VerticalCurvedList"/>
    <dgm:cxn modelId="{E8709533-646C-4644-B0DA-CA21EB22E2DE}" type="presParOf" srcId="{90561C55-3C6E-4D53-85E1-2C50BCDDA392}" destId="{1CD4109B-831F-4B39-B260-1E11FB3A4BB6}" srcOrd="8" destOrd="0" presId="urn:microsoft.com/office/officeart/2008/layout/VerticalCurvedList"/>
    <dgm:cxn modelId="{FEFD99FC-0897-4B4D-BCB6-6E541F1D670C}" type="presParOf" srcId="{1CD4109B-831F-4B39-B260-1E11FB3A4BB6}" destId="{5102802D-1A48-4493-B11C-28DE33E523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3600" b="0" i="0" kern="1200" dirty="0" smtClean="0"/>
            <a:t>Portátiles</a:t>
          </a:r>
          <a:endParaRPr lang="es-ES" sz="3600" kern="1200" noProof="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2">
            <a:duotone>
              <a:schemeClr val="accent3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3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3600" b="0" i="0" kern="1200" dirty="0" smtClean="0"/>
            <a:t>PC</a:t>
          </a:r>
          <a:endParaRPr lang="es-ES" sz="3600" kern="1200" noProof="0" dirty="0"/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 rotWithShape="1">
          <a:blip xmlns:r="http://schemas.openxmlformats.org/officeDocument/2006/relationships" r:embed="rId3">
            <a:duotone>
              <a:schemeClr val="accent4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4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3600" b="0" i="0" kern="1200" dirty="0" smtClean="0"/>
            <a:t>Servidor</a:t>
          </a:r>
          <a:endParaRPr lang="es-ES" sz="3600" kern="1200" noProof="0" dirty="0"/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rtlCol="0" anchor="ctr" anchorCtr="0">
          <a:noAutofit/>
        </a:bodyPr>
        <a:lstStyle/>
        <a:p>
          <a:pPr lvl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i="0" kern="1200" dirty="0" smtClean="0"/>
            <a:t>Procesadores Intel® Core™</a:t>
          </a:r>
          <a:r>
            <a:rPr lang="es-ES" sz="21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rtlCol="0" anchor="ctr" anchorCtr="0">
          <a:noAutofit/>
        </a:bodyPr>
        <a:lstStyle/>
        <a:p>
          <a:pPr lvl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i="0" kern="1200" dirty="0" smtClean="0"/>
            <a:t>Plataforma Intel </a:t>
          </a:r>
          <a:r>
            <a:rPr lang="es-MX" sz="2100" b="0" i="0" kern="1200" dirty="0" err="1" smtClean="0"/>
            <a:t>vPro</a:t>
          </a:r>
          <a:r>
            <a:rPr lang="es-MX" sz="2100" b="0" i="0" kern="1200" dirty="0" smtClean="0"/>
            <a:t>®</a:t>
          </a:r>
          <a:endParaRPr lang="es-ES" sz="21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rtlCol="0" anchor="ctr" anchorCtr="0">
          <a:noAutofit/>
        </a:bodyPr>
        <a:lstStyle/>
        <a:p>
          <a:pPr lvl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i="0" kern="1200" dirty="0" smtClean="0"/>
            <a:t>Procesadores Intel® Pentium® e Intel® Celeron®</a:t>
          </a:r>
          <a:endParaRPr lang="es-ES" sz="21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rtlCol="0" anchor="ctr" anchorCtr="0">
          <a:noAutofit/>
        </a:bodyPr>
        <a:lstStyle/>
        <a:p>
          <a:pPr lvl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i="0" kern="1200" dirty="0" smtClean="0"/>
            <a:t>Procesadores Intel® Core™</a:t>
          </a:r>
          <a:r>
            <a:rPr lang="es-ES" sz="21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rtlCol="0" anchor="ctr" anchorCtr="0">
          <a:noAutofit/>
        </a:bodyPr>
        <a:lstStyle/>
        <a:p>
          <a:pPr lvl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i="0" kern="1200" dirty="0" smtClean="0"/>
            <a:t>Plataforma Intel </a:t>
          </a:r>
          <a:r>
            <a:rPr lang="es-MX" sz="2100" b="0" i="0" kern="1200" dirty="0" err="1" smtClean="0"/>
            <a:t>vPro</a:t>
          </a:r>
          <a:r>
            <a:rPr lang="es-MX" sz="2100" b="0" i="0" kern="1200" dirty="0" smtClean="0"/>
            <a:t>®</a:t>
          </a:r>
          <a:endParaRPr lang="es-ES" sz="21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3340" rIns="53340" bIns="53340" numCol="1" spcCol="1270" rtlCol="0" anchor="ctr" anchorCtr="0">
          <a:noAutofit/>
        </a:bodyPr>
        <a:lstStyle/>
        <a:p>
          <a:pPr lvl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sz="2100" b="0" i="0" kern="1200" dirty="0" smtClean="0"/>
            <a:t>Procesadores Intel® Pentium® e Intel® Celeron®</a:t>
          </a:r>
          <a:endParaRPr lang="es-ES" sz="21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3E536-3505-436E-BC29-5E5596F38BEB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/>
            <a:t>Procesadores escalables Intel® </a:t>
          </a:r>
          <a:r>
            <a:rPr lang="es-ES" sz="2900" kern="1200" dirty="0" err="1"/>
            <a:t>Xeon</a:t>
          </a:r>
          <a:r>
            <a:rPr lang="es-ES" sz="2900" kern="1200" dirty="0"/>
            <a:t>®</a:t>
          </a:r>
        </a:p>
      </dsp:txBody>
      <dsp:txXfrm>
        <a:off x="404618" y="273995"/>
        <a:ext cx="6402340" cy="548276"/>
      </dsp:txXfrm>
    </dsp:sp>
    <dsp:sp modelId="{195096EC-F0AC-4A71-9478-F58815A04A3B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3AC71-4CF2-475D-ACF8-D17F21129228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Procesadores Intel® </a:t>
          </a:r>
          <a:r>
            <a:rPr lang="es-ES" sz="2900" kern="1200" dirty="0" err="1" smtClean="0"/>
            <a:t>Xeon</a:t>
          </a:r>
          <a:r>
            <a:rPr lang="es-ES" sz="2900" kern="1200" dirty="0" smtClean="0"/>
            <a:t>® D</a:t>
          </a:r>
          <a:endParaRPr lang="es-ES" sz="2900" kern="1200" dirty="0"/>
        </a:p>
      </dsp:txBody>
      <dsp:txXfrm>
        <a:off x="718958" y="1096552"/>
        <a:ext cx="6088001" cy="548276"/>
      </dsp:txXfrm>
    </dsp:sp>
    <dsp:sp modelId="{4AD3AFCF-F936-44F5-8BB4-19F5763442C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D37E7-D055-4DEF-9DE5-F460E3EC18AD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/>
            <a:t>Procesadores Intel </a:t>
          </a:r>
          <a:r>
            <a:rPr lang="es-ES" sz="2900" kern="1200" dirty="0" err="1" smtClean="0"/>
            <a:t>Atom</a:t>
          </a:r>
          <a:r>
            <a:rPr lang="es-ES" sz="2900" kern="1200" dirty="0" smtClean="0"/>
            <a:t>®</a:t>
          </a:r>
          <a:endParaRPr lang="es-ES" sz="2900" kern="1200" dirty="0"/>
        </a:p>
      </dsp:txBody>
      <dsp:txXfrm>
        <a:off x="718958" y="1919109"/>
        <a:ext cx="6088001" cy="548276"/>
      </dsp:txXfrm>
    </dsp:sp>
    <dsp:sp modelId="{228D5DF4-E194-4A83-967C-C239433F0316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6DAE4-31D2-4D81-B941-A19640C79B18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err="1" smtClean="0"/>
            <a:t>FPGAs</a:t>
          </a:r>
          <a:r>
            <a:rPr lang="es-ES" sz="2900" kern="1200" dirty="0" smtClean="0"/>
            <a:t> de Intel®</a:t>
          </a:r>
          <a:endParaRPr lang="es-ES" sz="2900" kern="1200" dirty="0"/>
        </a:p>
      </dsp:txBody>
      <dsp:txXfrm>
        <a:off x="404618" y="2741666"/>
        <a:ext cx="6402340" cy="548276"/>
      </dsp:txXfrm>
    </dsp:sp>
    <dsp:sp modelId="{5102802D-1A48-4493-B11C-28DE33E5231D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07/05/2022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6CC092-CABA-48D0-B3F7-B535EA5228F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11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896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6CC092-CABA-48D0-B3F7-B535EA5228F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800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6CC092-CABA-48D0-B3F7-B535EA5228F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805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6CC092-CABA-48D0-B3F7-B535EA5228F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119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6CC092-CABA-48D0-B3F7-B535EA5228F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23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1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941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615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77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61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6CC092-CABA-48D0-B3F7-B535EA5228F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2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6CC092-CABA-48D0-B3F7-B535EA5228F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21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07/05/2022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4Pf3gvUK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s-ES" sz="4500" dirty="0" smtClean="0">
                <a:solidFill>
                  <a:schemeClr val="bg1"/>
                </a:solidFill>
              </a:rPr>
              <a:t>Procesadores </a:t>
            </a:r>
            <a:r>
              <a:rPr lang="es-ES" sz="4500" dirty="0" err="1" smtClean="0">
                <a:solidFill>
                  <a:schemeClr val="bg1"/>
                </a:solidFill>
              </a:rPr>
              <a:t>intel</a:t>
            </a:r>
            <a:endParaRPr lang="es-ES" sz="45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 smtClean="0">
                <a:solidFill>
                  <a:srgbClr val="7CEBFF"/>
                </a:solidFill>
              </a:rPr>
              <a:t>Generaciones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824048"/>
            <a:ext cx="3081576" cy="3466367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Plataforma Intel </a:t>
            </a:r>
            <a:r>
              <a:rPr lang="es-ES" dirty="0" err="1">
                <a:solidFill>
                  <a:srgbClr val="FFFFFF"/>
                </a:solidFill>
              </a:rPr>
              <a:t>vPro</a:t>
            </a:r>
            <a:r>
              <a:rPr lang="es-ES" dirty="0">
                <a:solidFill>
                  <a:srgbClr val="FFFFFF"/>
                </a:solidFill>
              </a:rPr>
              <a:t>®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50248"/>
              </p:ext>
            </p:extLst>
          </p:nvPr>
        </p:nvGraphicFramePr>
        <p:xfrm>
          <a:off x="446534" y="3058161"/>
          <a:ext cx="7498616" cy="7416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Plataforma Intel </a:t>
                      </a:r>
                      <a:r>
                        <a:rPr lang="es-MX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vPro</a:t>
                      </a: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con tecnología Intel </a:t>
                      </a:r>
                      <a:r>
                        <a:rPr lang="es-MX" dirty="0" err="1" smtClean="0"/>
                        <a:t>vPro</a:t>
                      </a:r>
                      <a:r>
                        <a:rPr lang="es-MX" dirty="0" smtClean="0"/>
                        <a:t>®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6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9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para empresas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29246"/>
            <a:ext cx="11029615" cy="446749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Cambie el juego en la informática empresarial. Los procesadores Intel® Core™ ofrecen una productividad inigualable, funciones de seguridad basadas en hardware y una base para la innovación informática. Las características y los beneficios incluyen lo siguiente</a:t>
            </a:r>
            <a:r>
              <a:rPr lang="es-MX" dirty="0" smtClean="0"/>
              <a:t>:</a:t>
            </a:r>
          </a:p>
          <a:p>
            <a:r>
              <a:rPr lang="es-MX" b="1" dirty="0"/>
              <a:t>Su elección de </a:t>
            </a:r>
            <a:r>
              <a:rPr lang="es-MX" b="1" dirty="0" smtClean="0"/>
              <a:t>procesadores</a:t>
            </a:r>
          </a:p>
          <a:p>
            <a:pPr marL="0" indent="0" algn="just">
              <a:buNone/>
            </a:pPr>
            <a:r>
              <a:rPr lang="es-MX" dirty="0"/>
              <a:t>Un portafolio escalable de opciones, incluyendo los procesadores Intel® Core™ i9, Intel® Core™ i7 e Intel® Core™ i5</a:t>
            </a:r>
            <a:r>
              <a:rPr lang="es-MX" dirty="0" smtClean="0"/>
              <a:t>.</a:t>
            </a:r>
          </a:p>
          <a:p>
            <a:r>
              <a:rPr lang="es-MX" b="1" dirty="0"/>
              <a:t>Compatibilidad con gráficos y controlador de </a:t>
            </a:r>
            <a:r>
              <a:rPr lang="es-MX" b="1" dirty="0" smtClean="0"/>
              <a:t>memoria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Gráficos UHD Intel que admiten contenido en 4K y opciones para controladores de memoria DDR4 y DDR5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Controlador de </a:t>
            </a:r>
            <a:r>
              <a:rPr lang="es-MX" b="1" dirty="0" smtClean="0"/>
              <a:t>plataforma</a:t>
            </a:r>
            <a:endParaRPr lang="es-MX" b="1" dirty="0"/>
          </a:p>
          <a:p>
            <a:pPr marL="0" indent="0" algn="just">
              <a:buNone/>
            </a:pPr>
            <a:r>
              <a:rPr lang="es-MX" dirty="0"/>
              <a:t>Concentrador de controlador de plataforma (PCH) de la serie 400 de Intel con compatibilidad para la tecnología </a:t>
            </a:r>
            <a:r>
              <a:rPr lang="es-MX" dirty="0" err="1"/>
              <a:t>Thunderbolt</a:t>
            </a:r>
            <a:r>
              <a:rPr lang="es-MX" dirty="0"/>
              <a:t>™ 4, varios carriles para </a:t>
            </a:r>
            <a:r>
              <a:rPr lang="es-MX" dirty="0" err="1"/>
              <a:t>PCIe</a:t>
            </a:r>
            <a:r>
              <a:rPr lang="es-MX" dirty="0"/>
              <a:t> Gens 4 y 5, y Wi-Fi 6/6E 802.11ax integrado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Estaciones de trabajo básicas con Intel </a:t>
            </a:r>
            <a:r>
              <a:rPr lang="es-MX" b="1" dirty="0" err="1"/>
              <a:t>vPro</a:t>
            </a:r>
            <a:r>
              <a:rPr lang="es-MX" b="1" dirty="0" smtClean="0"/>
              <a:t>®</a:t>
            </a:r>
            <a:endParaRPr lang="es-MX" b="1" dirty="0"/>
          </a:p>
          <a:p>
            <a:pPr marL="0" indent="0" algn="just">
              <a:buNone/>
            </a:pPr>
            <a:r>
              <a:rPr lang="es-MX" dirty="0"/>
              <a:t>Los procesadores con SKU “K” Intel® Core™ seleccionados son compatibles con Intel </a:t>
            </a:r>
            <a:r>
              <a:rPr lang="es-MX" dirty="0" err="1"/>
              <a:t>vPro</a:t>
            </a:r>
            <a:r>
              <a:rPr lang="es-MX" dirty="0"/>
              <a:t>®. Estos procesadores ofrecen un desempeño de nivel profesional para las cargas de trabajo más exigentes y críticas.</a:t>
            </a:r>
          </a:p>
        </p:txBody>
      </p:sp>
    </p:spTree>
    <p:extLst>
      <p:ext uri="{BB962C8B-B14F-4D97-AF65-F5344CB8AC3E}">
        <p14:creationId xmlns:p14="http://schemas.microsoft.com/office/powerpoint/2010/main" val="4217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824048"/>
            <a:ext cx="3081576" cy="3466367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Procesadores Intel® Pentium® e Intel® Celeron®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27879"/>
              </p:ext>
            </p:extLst>
          </p:nvPr>
        </p:nvGraphicFramePr>
        <p:xfrm>
          <a:off x="446534" y="3058161"/>
          <a:ext cx="7498616" cy="1112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Intel® Pentium® e Intel® Celeron®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Pentium®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Celeron®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6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47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Pentium®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141966"/>
              </p:ext>
            </p:extLst>
          </p:nvPr>
        </p:nvGraphicFramePr>
        <p:xfrm>
          <a:off x="581025" y="2181225"/>
          <a:ext cx="1102995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81713850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37100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/>
                        <a:t>Serie de procesadores Intel® Pentium® Gold</a:t>
                      </a:r>
                      <a:endParaRPr lang="es-MX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0" dirty="0" smtClean="0"/>
                        <a:t>Los procesadores Intel® Pentium® Gold son ideales para tareas informáticas cotidianas, como la productividad básica y la navegación de páginas web visualmente atractivas.</a:t>
                      </a:r>
                      <a:endParaRPr lang="es-MX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4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Serie de procesadores Intel® Pentium® </a:t>
                      </a:r>
                      <a:r>
                        <a:rPr lang="es-MX" dirty="0" err="1" smtClean="0"/>
                        <a:t>Silver</a:t>
                      </a:r>
                      <a:endParaRPr lang="es-MX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Los procesadores Intel® Pentium® </a:t>
                      </a:r>
                      <a:r>
                        <a:rPr lang="es-MX" dirty="0" err="1" smtClean="0"/>
                        <a:t>Silver</a:t>
                      </a:r>
                      <a:r>
                        <a:rPr lang="es-MX" dirty="0" smtClean="0"/>
                        <a:t> ofrecen videoconferencias increíbles, una conectividad inalámbrica más rápida y una duración de la batería prolongada.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747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3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Celeron®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560305"/>
              </p:ext>
            </p:extLst>
          </p:nvPr>
        </p:nvGraphicFramePr>
        <p:xfrm>
          <a:off x="581192" y="1986763"/>
          <a:ext cx="110296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13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1178383598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1433946192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Nombre del producto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Estado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Fecha de lanzamiento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Cantidad de núcleos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turbo máxima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base del procesador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Caché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TDP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Gráficos</a:t>
                      </a:r>
                      <a:r>
                        <a:rPr lang="es-MX" sz="1400" baseline="0" dirty="0" smtClean="0"/>
                        <a:t> del procesador ‡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Celeron® G6900 (caché de 4 M, 3,40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710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56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Celeron® G6900T (caché de 4 M, 2,80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 MB Intel® Smart Cache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710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49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Celeron® G6900TE (caché de 4 M, 2,40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710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11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36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es-MX" dirty="0"/>
              <a:t>Procesadores </a:t>
            </a:r>
            <a:r>
              <a:rPr lang="es-MX" dirty="0" smtClean="0"/>
              <a:t>para pc</a:t>
            </a:r>
            <a:endParaRPr lang="es-MX" dirty="0"/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593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824048"/>
            <a:ext cx="3081576" cy="3466367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Procesadores Intel® Core™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43325"/>
              </p:ext>
            </p:extLst>
          </p:nvPr>
        </p:nvGraphicFramePr>
        <p:xfrm>
          <a:off x="446534" y="2316481"/>
          <a:ext cx="7498616" cy="22250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Intel® Core™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Intel® Core™ serie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2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Core™ i9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Core™ i7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6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Core™ i5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Core™ i3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9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03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Familia de procesadores Intel® Core™ serie X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01936"/>
              </p:ext>
            </p:extLst>
          </p:nvPr>
        </p:nvGraphicFramePr>
        <p:xfrm>
          <a:off x="581192" y="1986763"/>
          <a:ext cx="1102961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02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17838359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43394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Nombre del producto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Estado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Fecha de lanzamiento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Cantidad de núcleos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turbo máxima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base del procesador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Caché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TDP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i9-10900X serie X (caché de 19,25 MB y 3,70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Q4'19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10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4.50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3.70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19.25 MB Intel® Smart Cache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165 W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97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i9-10980X Extreme </a:t>
                      </a:r>
                      <a:r>
                        <a:rPr lang="es-MX" sz="1200" dirty="0" err="1" smtClean="0"/>
                        <a:t>Edition</a:t>
                      </a:r>
                      <a:r>
                        <a:rPr lang="es-MX" sz="1200" dirty="0" smtClean="0"/>
                        <a:t> (caché de 24,75 MB y 3,00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Q4'19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18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4.60 GHz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3.00 GHz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24.75 MB Intel® Smart Cache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165 W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33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i9-10940X serie X (caché de 19,25 MB y 3,30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Q4'19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14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4.60 GHz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3.30 GHz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19.25 MB Intel® Smart Cache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165 W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18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i9-10920X serie X (caché de 19,25 MB y 3,50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Q4'19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3.50 GHz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19.25 MB Intel® Smart Cache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165 W</a:t>
                      </a:r>
                      <a:endParaRPr lang="es-MX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02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75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i9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55739"/>
              </p:ext>
            </p:extLst>
          </p:nvPr>
        </p:nvGraphicFramePr>
        <p:xfrm>
          <a:off x="581192" y="1986763"/>
          <a:ext cx="1102961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59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del producto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de lanzamiento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 de núcleos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turbo máxima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Caché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</a:t>
                      </a:r>
                      <a:r>
                        <a:rPr lang="es-MX" baseline="0" dirty="0" smtClean="0"/>
                        <a:t> del procesador ‡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i9-12900KS (caché de 30 MB, hasta 5,50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5.50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770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04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i9-12900T (30 MB de caché, hasta 4.90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4.90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 MB Intel® Smart Cache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770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35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i9-12900HK (caché de 24 M, hasta 5,00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5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i9-12900TE (caché de 30 MB, hasta 4,80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4.80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770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16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02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i7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64633"/>
              </p:ext>
            </p:extLst>
          </p:nvPr>
        </p:nvGraphicFramePr>
        <p:xfrm>
          <a:off x="581192" y="1986763"/>
          <a:ext cx="1102961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59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del producto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de lanzamiento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 de núcleos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turbo máxima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Caché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</a:t>
                      </a:r>
                      <a:r>
                        <a:rPr lang="es-MX" baseline="0" dirty="0" smtClean="0"/>
                        <a:t> del procesador ‡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i7-1250U (caché de 12 M, hasta 4,70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46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i7-1255U (caché de 12 M, hasta 4,70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16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i7-12700T (25 MB de caché, hasta 4.70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4.70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25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770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05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4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 smtClean="0">
                <a:solidFill>
                  <a:srgbClr val="FFFEFF"/>
                </a:solidFill>
              </a:rPr>
              <a:t>Procesadores</a:t>
            </a:r>
            <a:endParaRPr lang="es-ES" dirty="0">
              <a:solidFill>
                <a:srgbClr val="FFFEFF"/>
              </a:solidFill>
            </a:endParaRPr>
          </a:p>
        </p:txBody>
      </p:sp>
      <p:graphicFrame>
        <p:nvGraphicFramePr>
          <p:cNvPr id="4" name="Marcador de posición de contenido 3" descr="Gráfico de SmartArt, icono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48501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i5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97929"/>
              </p:ext>
            </p:extLst>
          </p:nvPr>
        </p:nvGraphicFramePr>
        <p:xfrm>
          <a:off x="581192" y="1986763"/>
          <a:ext cx="1102961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59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del producto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de lanzamiento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 de núcleos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turbo máxima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Caché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</a:t>
                      </a:r>
                      <a:r>
                        <a:rPr lang="es-MX" baseline="0" dirty="0" smtClean="0"/>
                        <a:t> del procesador ‡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i5-12400T (caché de 18 MB, hasta 4,20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4.20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730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80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i5-12600H (caché de 18 MB, hasta 4,50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77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i5-12600T (caché de 18 MB, hasta 4,60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4.60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 MB Intel® Smart Cache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58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i5-12500 (caché de 18 MB, hasta 4,60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4.60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770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8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1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</a:t>
            </a:r>
            <a:r>
              <a:rPr lang="es-MX" dirty="0" smtClean="0"/>
              <a:t>i3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03739"/>
              </p:ext>
            </p:extLst>
          </p:nvPr>
        </p:nvGraphicFramePr>
        <p:xfrm>
          <a:off x="581192" y="1986763"/>
          <a:ext cx="1102961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59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del producto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de lanzamiento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 de núcleos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turbo máxima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Caché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</a:t>
                      </a:r>
                      <a:r>
                        <a:rPr lang="es-MX" baseline="0" dirty="0" smtClean="0"/>
                        <a:t> del procesador ‡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i3-1220P (caché de 12 MB, hasta 4,40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para procesadores Intel® de 12ᵃ Generación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21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i3-12300 (caché de 12 MB; hasta 4,40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4.40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55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i3-12300T (caché de 12 M, hasta 4,20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4.20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120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44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824048"/>
            <a:ext cx="3081576" cy="3466367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Plataforma Intel </a:t>
            </a:r>
            <a:r>
              <a:rPr lang="es-ES" dirty="0" err="1">
                <a:solidFill>
                  <a:srgbClr val="FFFFFF"/>
                </a:solidFill>
              </a:rPr>
              <a:t>vPro</a:t>
            </a:r>
            <a:r>
              <a:rPr lang="es-ES" dirty="0">
                <a:solidFill>
                  <a:srgbClr val="FFFFFF"/>
                </a:solidFill>
              </a:rPr>
              <a:t>®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46534" y="3058161"/>
          <a:ext cx="7498616" cy="7416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Plataforma Intel </a:t>
                      </a:r>
                      <a:r>
                        <a:rPr lang="es-MX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vPro</a:t>
                      </a: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con tecnología Intel </a:t>
                      </a:r>
                      <a:r>
                        <a:rPr lang="es-MX" dirty="0" err="1" smtClean="0"/>
                        <a:t>vPro</a:t>
                      </a:r>
                      <a:r>
                        <a:rPr lang="es-MX" dirty="0" smtClean="0"/>
                        <a:t>®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61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133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para empresas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29246"/>
            <a:ext cx="11029615" cy="446749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dirty="0"/>
              <a:t>Cambie el juego en la informática empresarial. Los procesadores Intel® Core™ ofrecen una productividad inigualable, funciones de seguridad basadas en hardware y una base para la innovación informática. Las características y los beneficios incluyen lo siguiente</a:t>
            </a:r>
            <a:r>
              <a:rPr lang="es-MX" dirty="0" smtClean="0"/>
              <a:t>:</a:t>
            </a:r>
          </a:p>
          <a:p>
            <a:r>
              <a:rPr lang="es-MX" b="1" dirty="0"/>
              <a:t>Su elección de </a:t>
            </a:r>
            <a:r>
              <a:rPr lang="es-MX" b="1" dirty="0" smtClean="0"/>
              <a:t>procesadores</a:t>
            </a:r>
          </a:p>
          <a:p>
            <a:pPr marL="0" indent="0" algn="just">
              <a:buNone/>
            </a:pPr>
            <a:r>
              <a:rPr lang="es-MX" dirty="0"/>
              <a:t>Un portafolio escalable de opciones, incluyendo los procesadores Intel® Core™ i9, Intel® Core™ i7 e Intel® Core™ i5</a:t>
            </a:r>
            <a:r>
              <a:rPr lang="es-MX" dirty="0" smtClean="0"/>
              <a:t>.</a:t>
            </a:r>
          </a:p>
          <a:p>
            <a:r>
              <a:rPr lang="es-MX" b="1" dirty="0"/>
              <a:t>Compatibilidad con gráficos y controlador de </a:t>
            </a:r>
            <a:r>
              <a:rPr lang="es-MX" b="1" dirty="0" smtClean="0"/>
              <a:t>memoria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Gráficos UHD Intel que admiten contenido en 4K y opciones para controladores de memoria DDR4 y DDR5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Controlador de </a:t>
            </a:r>
            <a:r>
              <a:rPr lang="es-MX" b="1" dirty="0" smtClean="0"/>
              <a:t>plataforma</a:t>
            </a:r>
            <a:endParaRPr lang="es-MX" b="1" dirty="0"/>
          </a:p>
          <a:p>
            <a:pPr marL="0" indent="0" algn="just">
              <a:buNone/>
            </a:pPr>
            <a:r>
              <a:rPr lang="es-MX" dirty="0"/>
              <a:t>Concentrador de controlador de plataforma (PCH) de la serie 400 de Intel con compatibilidad para la tecnología </a:t>
            </a:r>
            <a:r>
              <a:rPr lang="es-MX" dirty="0" err="1"/>
              <a:t>Thunderbolt</a:t>
            </a:r>
            <a:r>
              <a:rPr lang="es-MX" dirty="0"/>
              <a:t>™ 4, varios carriles para </a:t>
            </a:r>
            <a:r>
              <a:rPr lang="es-MX" dirty="0" err="1"/>
              <a:t>PCIe</a:t>
            </a:r>
            <a:r>
              <a:rPr lang="es-MX" dirty="0"/>
              <a:t> Gens 4 y 5, y Wi-Fi 6/6E 802.11ax integrado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Estaciones de trabajo básicas con Intel </a:t>
            </a:r>
            <a:r>
              <a:rPr lang="es-MX" b="1" dirty="0" err="1"/>
              <a:t>vPro</a:t>
            </a:r>
            <a:r>
              <a:rPr lang="es-MX" b="1" dirty="0" smtClean="0"/>
              <a:t>®</a:t>
            </a:r>
            <a:endParaRPr lang="es-MX" b="1" dirty="0"/>
          </a:p>
          <a:p>
            <a:pPr marL="0" indent="0" algn="just">
              <a:buNone/>
            </a:pPr>
            <a:r>
              <a:rPr lang="es-MX" dirty="0"/>
              <a:t>Los procesadores con SKU “K” Intel® Core™ seleccionados son compatibles con Intel </a:t>
            </a:r>
            <a:r>
              <a:rPr lang="es-MX" dirty="0" err="1"/>
              <a:t>vPro</a:t>
            </a:r>
            <a:r>
              <a:rPr lang="es-MX" dirty="0"/>
              <a:t>®. Estos procesadores ofrecen un desempeño de nivel profesional para las cargas de trabajo más exigentes y críticas.</a:t>
            </a:r>
          </a:p>
        </p:txBody>
      </p:sp>
    </p:spTree>
    <p:extLst>
      <p:ext uri="{BB962C8B-B14F-4D97-AF65-F5344CB8AC3E}">
        <p14:creationId xmlns:p14="http://schemas.microsoft.com/office/powerpoint/2010/main" val="3778912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824048"/>
            <a:ext cx="3081576" cy="3466367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Procesadores Intel® Pentium® e Intel® Celeron®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446534" y="3058161"/>
          <a:ext cx="7498616" cy="11125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Intel® Pentium® e Intel® Celeron®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Pentium®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Celeron®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6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73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Pentium®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661827"/>
              </p:ext>
            </p:extLst>
          </p:nvPr>
        </p:nvGraphicFramePr>
        <p:xfrm>
          <a:off x="581025" y="2181225"/>
          <a:ext cx="1102995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81713850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37100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/>
                        <a:t>Serie de procesadores Intel® Pentium® Gold</a:t>
                      </a:r>
                      <a:endParaRPr lang="es-MX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0" dirty="0" smtClean="0"/>
                        <a:t>Los procesadores Intel® Pentium® Gold son ideales para tareas informáticas cotidianas, como la productividad básica y la navegación de páginas web visualmente atractivas.</a:t>
                      </a:r>
                      <a:endParaRPr lang="es-MX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4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Serie de procesadores Intel® Pentium® </a:t>
                      </a:r>
                      <a:r>
                        <a:rPr lang="es-MX" dirty="0" err="1" smtClean="0"/>
                        <a:t>Silver</a:t>
                      </a:r>
                      <a:endParaRPr lang="es-MX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Los procesadores Intel® Pentium® </a:t>
                      </a:r>
                      <a:r>
                        <a:rPr lang="es-MX" dirty="0" err="1" smtClean="0"/>
                        <a:t>Silver</a:t>
                      </a:r>
                      <a:r>
                        <a:rPr lang="es-MX" dirty="0" smtClean="0"/>
                        <a:t> ofrecen videoconferencias increíbles, una conectividad inalámbrica más rápida y una duración de la batería prolongada.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747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47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Celeron®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961383"/>
              </p:ext>
            </p:extLst>
          </p:nvPr>
        </p:nvGraphicFramePr>
        <p:xfrm>
          <a:off x="581192" y="1986763"/>
          <a:ext cx="11029617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13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1178383598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1433946192"/>
                    </a:ext>
                  </a:extLst>
                </a:gridCol>
                <a:gridCol w="1225513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Nombre del producto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Estado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Fecha de lanzamiento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Cantidad de núcleos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turbo máxima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base del procesador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Caché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TDP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Gráficos</a:t>
                      </a:r>
                      <a:r>
                        <a:rPr lang="es-MX" sz="1400" baseline="0" dirty="0" smtClean="0"/>
                        <a:t> del procesador ‡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Celeron® G6900E (caché de 4 M, 3,00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r>
                        <a:rPr lang="es-MX" sz="1800" dirty="0" smtClean="0"/>
                        <a:t>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Q1'22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 MB Intel® Smart Cache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Gráficos UHD Intel® 710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62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Celeron® G5905 (caché de 4 M, 3,50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Q3'20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3.50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 MB Intel® Smart Cache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58 W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Gráficos UHD Intel® 610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7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Celeron® G4932E (caché de 2 M, 1,90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Q2'19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1.90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1.90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 MB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25 W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Gráficos UHD Intel® 610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20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242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es-MX" dirty="0"/>
              <a:t>Procesadores </a:t>
            </a:r>
            <a:r>
              <a:rPr lang="es-MX" dirty="0" smtClean="0"/>
              <a:t>para Servidor</a:t>
            </a:r>
            <a:endParaRPr lang="es-MX" dirty="0"/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9652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319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824048"/>
            <a:ext cx="3081576" cy="3466367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Procesadores escalables Intel® </a:t>
            </a:r>
            <a:r>
              <a:rPr lang="es-ES" dirty="0" err="1">
                <a:solidFill>
                  <a:srgbClr val="FFFFFF"/>
                </a:solidFill>
              </a:rPr>
              <a:t>Xeon</a:t>
            </a:r>
            <a:r>
              <a:rPr lang="es-ES" dirty="0">
                <a:solidFill>
                  <a:srgbClr val="FFFFFF"/>
                </a:solidFill>
              </a:rPr>
              <a:t>®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576649"/>
              </p:ext>
            </p:extLst>
          </p:nvPr>
        </p:nvGraphicFramePr>
        <p:xfrm>
          <a:off x="446534" y="2501901"/>
          <a:ext cx="7498616" cy="18542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escalables Intel® </a:t>
                      </a:r>
                      <a:r>
                        <a:rPr lang="es-MX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Xeon</a:t>
                      </a: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Familia de procesadores Intel® </a:t>
                      </a:r>
                      <a:r>
                        <a:rPr lang="es-MX" dirty="0" err="1" smtClean="0"/>
                        <a:t>Xeon</a:t>
                      </a:r>
                      <a:r>
                        <a:rPr lang="es-MX" dirty="0" smtClean="0"/>
                        <a:t>® </a:t>
                      </a:r>
                      <a:r>
                        <a:rPr lang="es-MX" dirty="0" err="1" smtClean="0"/>
                        <a:t>Platinum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Familia de procesadores Intel® </a:t>
                      </a:r>
                      <a:r>
                        <a:rPr lang="es-MX" dirty="0" err="1" smtClean="0"/>
                        <a:t>Xeon</a:t>
                      </a:r>
                      <a:r>
                        <a:rPr lang="es-MX" dirty="0" smtClean="0"/>
                        <a:t>® Gold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6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Familia de procesadores Intel® </a:t>
                      </a:r>
                      <a:r>
                        <a:rPr lang="es-MX" dirty="0" err="1" smtClean="0"/>
                        <a:t>Xeon</a:t>
                      </a:r>
                      <a:r>
                        <a:rPr lang="es-MX" dirty="0" smtClean="0"/>
                        <a:t>® </a:t>
                      </a:r>
                      <a:r>
                        <a:rPr lang="es-MX" dirty="0" err="1" smtClean="0"/>
                        <a:t>Silver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Familia de procesadores Intel® </a:t>
                      </a:r>
                      <a:r>
                        <a:rPr lang="es-MX" dirty="0" err="1" smtClean="0"/>
                        <a:t>Xeon</a:t>
                      </a:r>
                      <a:r>
                        <a:rPr lang="es-MX" dirty="0" smtClean="0"/>
                        <a:t>® </a:t>
                      </a:r>
                      <a:r>
                        <a:rPr lang="es-MX" dirty="0" err="1" smtClean="0"/>
                        <a:t>Bronze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9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34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Familia de procesadores Intel® </a:t>
            </a:r>
            <a:r>
              <a:rPr lang="es-MX" dirty="0" err="1"/>
              <a:t>Xeon</a:t>
            </a:r>
            <a:r>
              <a:rPr lang="es-MX" dirty="0"/>
              <a:t>® </a:t>
            </a:r>
            <a:r>
              <a:rPr lang="es-MX" dirty="0" err="1"/>
              <a:t>Platinum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807377"/>
              </p:ext>
            </p:extLst>
          </p:nvPr>
        </p:nvGraphicFramePr>
        <p:xfrm>
          <a:off x="581192" y="1986763"/>
          <a:ext cx="110296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02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17838359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43394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Nombre del producto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Estado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Fecha de lanzamiento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Cantidad de núcleos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turbo máxima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base del procesador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Caché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TDP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5315Y (caché de 12 MB; 3,20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Q2'21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8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3.60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3.20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12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140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57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6338 (caché de 48 MB; 2 GHz)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Q2'21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3.20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2.00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48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205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103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Procesador Intel® Xeon® Gold 6330N (</a:t>
                      </a:r>
                      <a:r>
                        <a:rPr lang="pt-BR" sz="1200" dirty="0" err="1" smtClean="0"/>
                        <a:t>caché</a:t>
                      </a:r>
                      <a:r>
                        <a:rPr lang="pt-BR" sz="1200" dirty="0" smtClean="0"/>
                        <a:t> de 42 MB; 2,20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Q2'21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28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3.40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2.20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42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165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13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6348 (caché de 42 MB; 2,60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Q2'21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28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3.50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2.60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42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235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01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5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8" name="Marcador de posición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es-MX" dirty="0"/>
              <a:t>Procesadores portátiles</a:t>
            </a:r>
          </a:p>
        </p:txBody>
      </p:sp>
      <p:graphicFrame>
        <p:nvGraphicFramePr>
          <p:cNvPr id="6" name="Marcador de posición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36111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Familia de procesadores Intel® </a:t>
            </a:r>
            <a:r>
              <a:rPr lang="es-MX" dirty="0" err="1"/>
              <a:t>Xeon</a:t>
            </a:r>
            <a:r>
              <a:rPr lang="es-MX" dirty="0"/>
              <a:t>® Gold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21107"/>
              </p:ext>
            </p:extLst>
          </p:nvPr>
        </p:nvGraphicFramePr>
        <p:xfrm>
          <a:off x="581192" y="1986763"/>
          <a:ext cx="110296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02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17838359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43394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Nombre del producto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Estado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Fecha de lanzamiento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Cantidad de núcleos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turbo máxima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base del procesador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Caché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TDP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6346 (caché de 36 MB; 3,10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Q2'21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3.60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3.10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36 MB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57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6330 (caché de 42 MB; 2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Q2'21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3.10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2.00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42 MB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50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6354 (caché de 39 MB; 3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Q2'21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3.60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3.00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39 MB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47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6314U (caché de 48 MB; 2,30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Q2'21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3.40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2.30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48 MB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205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79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44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Familia de procesadores Intel® </a:t>
            </a:r>
            <a:r>
              <a:rPr lang="es-MX" dirty="0" err="1"/>
              <a:t>Xeon</a:t>
            </a:r>
            <a:r>
              <a:rPr lang="es-MX" dirty="0"/>
              <a:t>® </a:t>
            </a:r>
            <a:r>
              <a:rPr lang="es-MX" dirty="0" err="1"/>
              <a:t>Silver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15190"/>
              </p:ext>
            </p:extLst>
          </p:nvPr>
        </p:nvGraphicFramePr>
        <p:xfrm>
          <a:off x="581192" y="1986763"/>
          <a:ext cx="110296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02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17838359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43394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Nombre del producto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Estado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Fecha de lanzamiento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Cantidad de núcleos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turbo máxima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base del procesador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Caché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TDP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5318Y (caché de 36 MB; 2,10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Q2'21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24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3.40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2.10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36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165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6334 (caché de 18 MB; 3,60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Q2'21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8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3.70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3.60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18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165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00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Gold 6342 (caché de 36 MB; 2,80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Q2'21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24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3.50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2.80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36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230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47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Procesador Intel® Xeon® Gold 5318S (</a:t>
                      </a:r>
                      <a:r>
                        <a:rPr lang="pt-BR" sz="1200" dirty="0" err="1" smtClean="0"/>
                        <a:t>caché</a:t>
                      </a:r>
                      <a:r>
                        <a:rPr lang="pt-BR" sz="1200" dirty="0" smtClean="0"/>
                        <a:t> de 36 MB; 2,10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Q2'21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24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3.40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2.10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36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165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17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22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621553"/>
            <a:ext cx="3081576" cy="3871358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Procesadores Intel® </a:t>
            </a:r>
            <a:r>
              <a:rPr lang="es-ES" dirty="0" err="1">
                <a:solidFill>
                  <a:srgbClr val="FFFFFF"/>
                </a:solidFill>
              </a:rPr>
              <a:t>Xeon</a:t>
            </a:r>
            <a:r>
              <a:rPr lang="es-ES" dirty="0">
                <a:solidFill>
                  <a:srgbClr val="FFFFFF"/>
                </a:solidFill>
              </a:rPr>
              <a:t>® D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594396"/>
              </p:ext>
            </p:extLst>
          </p:nvPr>
        </p:nvGraphicFramePr>
        <p:xfrm>
          <a:off x="446534" y="3058161"/>
          <a:ext cx="7498616" cy="7416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Intel® </a:t>
                      </a:r>
                      <a:r>
                        <a:rPr lang="es-MX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Xeon</a:t>
                      </a: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Familia de procesadores Intel® </a:t>
                      </a:r>
                      <a:r>
                        <a:rPr lang="es-MX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Xeon</a:t>
                      </a: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2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854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</a:t>
            </a:r>
            <a:r>
              <a:rPr lang="es-MX" dirty="0" err="1"/>
              <a:t>Xeon</a:t>
            </a:r>
            <a:r>
              <a:rPr lang="es-MX" dirty="0"/>
              <a:t>® D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63371"/>
              </p:ext>
            </p:extLst>
          </p:nvPr>
        </p:nvGraphicFramePr>
        <p:xfrm>
          <a:off x="581192" y="1986763"/>
          <a:ext cx="11029616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702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178383598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378702">
                  <a:extLst>
                    <a:ext uri="{9D8B030D-6E8A-4147-A177-3AD203B41FA5}">
                      <a16:colId xmlns:a16="http://schemas.microsoft.com/office/drawing/2014/main" val="143394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Nombre del producto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Estado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Fecha de lanzamiento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Cantidad de núcleos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turbo máxima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Frecuencia base del procesador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Caché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TDP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D-1747NTE (caché de 15 M, hasta 3,50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Q1'22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10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3.50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2.50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15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80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732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D-1713NT (caché de 10 M, hasta 3,50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Q1'22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3.50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2.20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10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20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D-1735TR (caché de 15 M, hasta 3,40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Q1'22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8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3.40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2.20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15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59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86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</a:t>
                      </a:r>
                      <a:r>
                        <a:rPr lang="es-MX" sz="1200" dirty="0" err="1" smtClean="0"/>
                        <a:t>Xeon</a:t>
                      </a:r>
                      <a:r>
                        <a:rPr lang="es-MX" sz="1200" dirty="0" smtClean="0"/>
                        <a:t>® D-1713NTE (caché de 10 M, hasta 3,30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err="1" smtClean="0"/>
                        <a:t>Launched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Q1'22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3.30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2.20 GHz	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10 MB</a:t>
                      </a:r>
                      <a:endParaRPr lang="es-MX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45 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061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34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621553"/>
            <a:ext cx="3081576" cy="3871358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Procesadores Intel </a:t>
            </a:r>
            <a:r>
              <a:rPr lang="es-ES" dirty="0" err="1">
                <a:solidFill>
                  <a:srgbClr val="FFFFFF"/>
                </a:solidFill>
              </a:rPr>
              <a:t>Atom</a:t>
            </a:r>
            <a:r>
              <a:rPr lang="es-ES" dirty="0">
                <a:solidFill>
                  <a:srgbClr val="FFFFFF"/>
                </a:solidFill>
              </a:rPr>
              <a:t>®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1896"/>
              </p:ext>
            </p:extLst>
          </p:nvPr>
        </p:nvGraphicFramePr>
        <p:xfrm>
          <a:off x="446534" y="3058161"/>
          <a:ext cx="7498616" cy="7416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Intel </a:t>
                      </a:r>
                      <a:r>
                        <a:rPr lang="es-MX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Atom</a:t>
                      </a: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Intel </a:t>
                      </a:r>
                      <a:r>
                        <a:rPr lang="es-MX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Atom</a:t>
                      </a: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2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047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Pentium®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897791"/>
              </p:ext>
            </p:extLst>
          </p:nvPr>
        </p:nvGraphicFramePr>
        <p:xfrm>
          <a:off x="581025" y="2181225"/>
          <a:ext cx="11029950" cy="2103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81713850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37100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/>
                        <a:t>Procesador Intel </a:t>
                      </a:r>
                      <a:r>
                        <a:rPr lang="es-MX" b="0" dirty="0" err="1" smtClean="0"/>
                        <a:t>Atom</a:t>
                      </a:r>
                      <a:r>
                        <a:rPr lang="es-MX" b="0" dirty="0" smtClean="0"/>
                        <a:t>® serie C</a:t>
                      </a:r>
                      <a:endParaRPr lang="es-MX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b="0" dirty="0" smtClean="0"/>
                        <a:t>La familia de procesadores Intel </a:t>
                      </a:r>
                      <a:r>
                        <a:rPr lang="es-MX" b="0" dirty="0" err="1" smtClean="0"/>
                        <a:t>Atom</a:t>
                      </a:r>
                      <a:r>
                        <a:rPr lang="es-MX" b="0" dirty="0" smtClean="0"/>
                        <a:t>® C para </a:t>
                      </a:r>
                      <a:r>
                        <a:rPr lang="es-MX" b="0" dirty="0" err="1" smtClean="0"/>
                        <a:t>microservidores</a:t>
                      </a:r>
                      <a:r>
                        <a:rPr lang="es-MX" b="0" dirty="0" smtClean="0"/>
                        <a:t> ha sido diseñada para reducir la demanda de energía y poder adaptar su configuración a las especificaciones del servidor.</a:t>
                      </a:r>
                      <a:endParaRPr lang="es-MX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4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 Intel </a:t>
                      </a:r>
                      <a:r>
                        <a:rPr lang="es-MX" dirty="0" err="1" smtClean="0"/>
                        <a:t>Atom</a:t>
                      </a:r>
                      <a:r>
                        <a:rPr lang="es-MX" dirty="0" smtClean="0"/>
                        <a:t>® serie P</a:t>
                      </a:r>
                      <a:endParaRPr lang="es-MX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Los procesadores Intel </a:t>
                      </a:r>
                      <a:r>
                        <a:rPr lang="es-MX" dirty="0" err="1" smtClean="0"/>
                        <a:t>Atom</a:t>
                      </a:r>
                      <a:r>
                        <a:rPr lang="es-MX" dirty="0" smtClean="0"/>
                        <a:t>® P ofrecen un alto rendimiento y un procesamiento de baja latencia para un perímetro de red de alta densidad.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747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287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621553"/>
            <a:ext cx="3081576" cy="3871358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 err="1">
                <a:solidFill>
                  <a:srgbClr val="FFFFFF"/>
                </a:solidFill>
              </a:rPr>
              <a:t>FPGAs</a:t>
            </a:r>
            <a:r>
              <a:rPr lang="es-ES" dirty="0">
                <a:solidFill>
                  <a:srgbClr val="FFFFFF"/>
                </a:solidFill>
              </a:rPr>
              <a:t> de Intel®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74200"/>
              </p:ext>
            </p:extLst>
          </p:nvPr>
        </p:nvGraphicFramePr>
        <p:xfrm>
          <a:off x="446534" y="3058161"/>
          <a:ext cx="7498616" cy="7416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FPGAs</a:t>
                      </a: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Intel®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FPGA Intel®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32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164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FPGA Intel®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3" y="1994052"/>
            <a:ext cx="5830114" cy="2000529"/>
          </a:xfrm>
        </p:spPr>
      </p:pic>
      <p:sp>
        <p:nvSpPr>
          <p:cNvPr id="5" name="CuadroTexto 4"/>
          <p:cNvSpPr txBox="1"/>
          <p:nvPr/>
        </p:nvSpPr>
        <p:spPr>
          <a:xfrm>
            <a:off x="3180943" y="4272677"/>
            <a:ext cx="5830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Presentamos los FPGA Intel </a:t>
            </a:r>
            <a:r>
              <a:rPr lang="es-MX" dirty="0" err="1"/>
              <a:t>Agilex</a:t>
            </a:r>
            <a:r>
              <a:rPr lang="es-MX" dirty="0"/>
              <a:t> M-Series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Diseñados para cumplir con los requisitos de procesamiento y rendimiento de las cargas de trabajo impulsadas por la memoria, los FPGA Intel </a:t>
            </a:r>
            <a:r>
              <a:rPr lang="es-MX" dirty="0" err="1"/>
              <a:t>Agilex</a:t>
            </a:r>
            <a:r>
              <a:rPr lang="es-MX" dirty="0"/>
              <a:t> M-Series combinan el paquete de densidades de estructura alta HBM2e, compatibilidad con DDR5 y un </a:t>
            </a:r>
            <a:r>
              <a:rPr lang="es-MX" dirty="0" err="1"/>
              <a:t>NoC</a:t>
            </a:r>
            <a:r>
              <a:rPr lang="es-MX" dirty="0"/>
              <a:t> de memoria reforzado para eliminar los cuellos de botella de memoria en aplicaciones de centro de datos, red y perímetro.</a:t>
            </a:r>
          </a:p>
        </p:txBody>
      </p:sp>
    </p:spTree>
    <p:extLst>
      <p:ext uri="{BB962C8B-B14F-4D97-AF65-F5344CB8AC3E}">
        <p14:creationId xmlns:p14="http://schemas.microsoft.com/office/powerpoint/2010/main" val="3711579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126" y="3017519"/>
            <a:ext cx="12165874" cy="984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4000" dirty="0">
                <a:hlinkClick r:id="rId2"/>
              </a:rPr>
              <a:t>https://</a:t>
            </a:r>
            <a:r>
              <a:rPr lang="es-MX" sz="4000" dirty="0" smtClean="0">
                <a:hlinkClick r:id="rId2"/>
              </a:rPr>
              <a:t>youtu.be/64Pf3gvUKps</a:t>
            </a:r>
            <a:endParaRPr lang="es-MX" sz="4000" dirty="0" smtClean="0"/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307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1824048"/>
            <a:ext cx="3081576" cy="3466367"/>
          </a:xfrm>
        </p:spPr>
        <p:txBody>
          <a:bodyPr vert="vert" rtlCol="0" anchor="ctr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Procesadores Intel® Core™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7191"/>
              </p:ext>
            </p:extLst>
          </p:nvPr>
        </p:nvGraphicFramePr>
        <p:xfrm>
          <a:off x="446534" y="2316481"/>
          <a:ext cx="7498616" cy="22250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498616">
                  <a:extLst>
                    <a:ext uri="{9D8B030D-6E8A-4147-A177-3AD203B41FA5}">
                      <a16:colId xmlns:a16="http://schemas.microsoft.com/office/drawing/2014/main" val="2643797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Procesadores Intel® Core™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Core™ i9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0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Core™ i7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6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Core™ i5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60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Core™ i3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9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Procesadores Intel® Core™ m3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17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i9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8608"/>
              </p:ext>
            </p:extLst>
          </p:nvPr>
        </p:nvGraphicFramePr>
        <p:xfrm>
          <a:off x="581192" y="1986763"/>
          <a:ext cx="1102961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59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del producto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de lanzamiento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 de núcleos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turbo máxima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Caché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</a:t>
                      </a:r>
                      <a:r>
                        <a:rPr lang="es-MX" baseline="0" dirty="0" smtClean="0"/>
                        <a:t> del procesador ‡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i9-12900 (30 MB de caché, hasta 5.10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5.10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770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80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i9-12900E (caché de 30 MB, hasta 5,00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5.00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 UHD Intel® 770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6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i9-12900F (30 MB de caché, hasta 5.10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5.10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5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i9-12900H (caché de 24 MB, hasta 5,00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24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01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</a:t>
            </a:r>
            <a:r>
              <a:rPr lang="es-MX" dirty="0" smtClean="0"/>
              <a:t>i7</a:t>
            </a:r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663677"/>
              </p:ext>
            </p:extLst>
          </p:nvPr>
        </p:nvGraphicFramePr>
        <p:xfrm>
          <a:off x="581192" y="1986763"/>
          <a:ext cx="1102961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59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del producto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de lanzamiento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 de núcleos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turbo máxima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Caché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</a:t>
                      </a:r>
                      <a:r>
                        <a:rPr lang="es-MX" baseline="0" dirty="0" smtClean="0"/>
                        <a:t> del procesador ‡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i7-1265UE (caché de 12 M, hasta 4,70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80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i7-1270PE (caché de 18 MB, hasta 4,50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18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6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i7-1260U (12 MB de caché, hasta 4,70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5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9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i5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78822"/>
              </p:ext>
            </p:extLst>
          </p:nvPr>
        </p:nvGraphicFramePr>
        <p:xfrm>
          <a:off x="581192" y="1986763"/>
          <a:ext cx="1102961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59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del producto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de lanzamiento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 de núcleos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turbo máxima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Caché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</a:t>
                      </a:r>
                      <a:r>
                        <a:rPr lang="es-MX" baseline="0" dirty="0" smtClean="0"/>
                        <a:t> del procesador ‡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i5-1250PE (caché de 12 M, hasta 4,40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09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i5-1245UE (caché de 12 M, hasta 4,40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48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i5-1245U (caché de 12 MB, hasta 4.40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Elegible para Gráficos Intel® Iris® Xe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73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3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i3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94624"/>
              </p:ext>
            </p:extLst>
          </p:nvPr>
        </p:nvGraphicFramePr>
        <p:xfrm>
          <a:off x="581192" y="1986763"/>
          <a:ext cx="11029613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59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  <a:gridCol w="1575659">
                  <a:extLst>
                    <a:ext uri="{9D8B030D-6E8A-4147-A177-3AD203B41FA5}">
                      <a16:colId xmlns:a16="http://schemas.microsoft.com/office/drawing/2014/main" val="3369740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del producto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de lanzamiento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 de núcleos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turbo máxima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Caché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Gráficos</a:t>
                      </a:r>
                      <a:r>
                        <a:rPr lang="es-MX" baseline="0" dirty="0" smtClean="0"/>
                        <a:t> del procesador ‡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i3-1220PE (caché de 12 M, hasta 4,20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12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Gráficos UHD Intel® para procesadores Intel® de 12ᵃ Generación</a:t>
                      </a:r>
                      <a:endParaRPr lang="es-MX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35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i3-1215UE (caché de 10 M, hasta 4,40 GHz)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r>
                        <a:rPr lang="es-MX" dirty="0" smtClean="0"/>
                        <a:t>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Gráficos UHD Intel® para procesadores Intel® de 12ᵃ Generación</a:t>
                      </a:r>
                      <a:endParaRPr lang="es-MX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34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i3-1210U (caché de 10 MB, hasta 4,40 GHz)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Q1'22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 MB Intel® Smart Cache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 smtClean="0"/>
                        <a:t>Gráficos UHD Intel® para procesadores Intel® de 12ᵃ Generación</a:t>
                      </a:r>
                      <a:endParaRPr lang="es-MX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559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5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Procesadores Intel® Core™ i3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15715"/>
              </p:ext>
            </p:extLst>
          </p:nvPr>
        </p:nvGraphicFramePr>
        <p:xfrm>
          <a:off x="581187" y="1986763"/>
          <a:ext cx="1102962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660">
                  <a:extLst>
                    <a:ext uri="{9D8B030D-6E8A-4147-A177-3AD203B41FA5}">
                      <a16:colId xmlns:a16="http://schemas.microsoft.com/office/drawing/2014/main" val="1055701259"/>
                    </a:ext>
                  </a:extLst>
                </a:gridCol>
                <a:gridCol w="1575660">
                  <a:extLst>
                    <a:ext uri="{9D8B030D-6E8A-4147-A177-3AD203B41FA5}">
                      <a16:colId xmlns:a16="http://schemas.microsoft.com/office/drawing/2014/main" val="2592919574"/>
                    </a:ext>
                  </a:extLst>
                </a:gridCol>
                <a:gridCol w="1575660">
                  <a:extLst>
                    <a:ext uri="{9D8B030D-6E8A-4147-A177-3AD203B41FA5}">
                      <a16:colId xmlns:a16="http://schemas.microsoft.com/office/drawing/2014/main" val="2110753640"/>
                    </a:ext>
                  </a:extLst>
                </a:gridCol>
                <a:gridCol w="1575660">
                  <a:extLst>
                    <a:ext uri="{9D8B030D-6E8A-4147-A177-3AD203B41FA5}">
                      <a16:colId xmlns:a16="http://schemas.microsoft.com/office/drawing/2014/main" val="802309908"/>
                    </a:ext>
                  </a:extLst>
                </a:gridCol>
                <a:gridCol w="1575660">
                  <a:extLst>
                    <a:ext uri="{9D8B030D-6E8A-4147-A177-3AD203B41FA5}">
                      <a16:colId xmlns:a16="http://schemas.microsoft.com/office/drawing/2014/main" val="2297871846"/>
                    </a:ext>
                  </a:extLst>
                </a:gridCol>
                <a:gridCol w="1575660">
                  <a:extLst>
                    <a:ext uri="{9D8B030D-6E8A-4147-A177-3AD203B41FA5}">
                      <a16:colId xmlns:a16="http://schemas.microsoft.com/office/drawing/2014/main" val="1524946963"/>
                    </a:ext>
                  </a:extLst>
                </a:gridCol>
                <a:gridCol w="1575660">
                  <a:extLst>
                    <a:ext uri="{9D8B030D-6E8A-4147-A177-3AD203B41FA5}">
                      <a16:colId xmlns:a16="http://schemas.microsoft.com/office/drawing/2014/main" val="181142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del producto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de lanzamiento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Cantidad de núcleos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turbo máxima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Frecuencia básica del procesador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Caché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99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i3-L13G4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Q2'20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2,80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800 MHz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 MB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88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i5-L16G7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Q2'20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3,00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1,40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 MB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97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i3-3115C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Launched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Q3'13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 anchor="ctr">
                    <a:solidFill>
                      <a:srgbClr val="FAD1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2,50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 MB L3 Cache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55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/>
                        <a:t>Procesador Intel® Core™ i5-3340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Discontinued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Q3'13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3,30 GHz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3,10 GHz	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 MB Intel® Smart Cache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276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516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3110</Words>
  <Application>Microsoft Office PowerPoint</Application>
  <PresentationFormat>Panorámica</PresentationFormat>
  <Paragraphs>655</Paragraphs>
  <Slides>38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Calibri</vt:lpstr>
      <vt:lpstr>Gill Sans MT</vt:lpstr>
      <vt:lpstr>Wingdings 2</vt:lpstr>
      <vt:lpstr>Dividendo</vt:lpstr>
      <vt:lpstr>Procesadores intel</vt:lpstr>
      <vt:lpstr>Procesadores</vt:lpstr>
      <vt:lpstr>Procesadores portátiles</vt:lpstr>
      <vt:lpstr>Procesadores Intel® Core™</vt:lpstr>
      <vt:lpstr>Procesadores Intel® Core™ i9</vt:lpstr>
      <vt:lpstr>Procesadores Intel® Core™ i7</vt:lpstr>
      <vt:lpstr>Procesadores Intel® Core™ i5</vt:lpstr>
      <vt:lpstr>Procesadores Intel® Core™ i3</vt:lpstr>
      <vt:lpstr>Procesadores Intel® Core™ i3</vt:lpstr>
      <vt:lpstr>Plataforma Intel vPro®</vt:lpstr>
      <vt:lpstr>Procesadores Intel® Core™ para empresas</vt:lpstr>
      <vt:lpstr>Procesadores Intel® Pentium® e Intel® Celeron®</vt:lpstr>
      <vt:lpstr>Procesadores Intel® Pentium®</vt:lpstr>
      <vt:lpstr>Procesadores Intel® Celeron®</vt:lpstr>
      <vt:lpstr>Procesadores para pc</vt:lpstr>
      <vt:lpstr>Procesadores Intel® Core™</vt:lpstr>
      <vt:lpstr>Familia de procesadores Intel® Core™ serie X</vt:lpstr>
      <vt:lpstr>Procesadores Intel® Core™ i9</vt:lpstr>
      <vt:lpstr>Procesadores Intel® Core™ i7</vt:lpstr>
      <vt:lpstr>Procesadores Intel® Core™ i5</vt:lpstr>
      <vt:lpstr>Procesadores Intel® Core™ i3</vt:lpstr>
      <vt:lpstr>Plataforma Intel vPro®</vt:lpstr>
      <vt:lpstr>Procesadores Intel® Core™ para empresas</vt:lpstr>
      <vt:lpstr>Procesadores Intel® Pentium® e Intel® Celeron®</vt:lpstr>
      <vt:lpstr>Procesadores Intel® Pentium®</vt:lpstr>
      <vt:lpstr>Procesadores Intel® Celeron®</vt:lpstr>
      <vt:lpstr>Procesadores para Servidor</vt:lpstr>
      <vt:lpstr>Procesadores escalables Intel® Xeon®</vt:lpstr>
      <vt:lpstr>Familia de procesadores Intel® Xeon® Platinum</vt:lpstr>
      <vt:lpstr>Familia de procesadores Intel® Xeon® Gold</vt:lpstr>
      <vt:lpstr>Familia de procesadores Intel® Xeon® Silver</vt:lpstr>
      <vt:lpstr>Procesadores Intel® Xeon® D</vt:lpstr>
      <vt:lpstr>Procesadores Intel® Xeon® D</vt:lpstr>
      <vt:lpstr>Procesadores Intel Atom®</vt:lpstr>
      <vt:lpstr>Procesadores Intel® Pentium®</vt:lpstr>
      <vt:lpstr>FPGAs de Intel®</vt:lpstr>
      <vt:lpstr>FPGA Intel®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2022-05-06T12:59:20Z</dcterms:created>
  <dcterms:modified xsi:type="dcterms:W3CDTF">2022-05-07T13:56:02Z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