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94" r:id="rId3"/>
    <p:sldId id="257" r:id="rId4"/>
    <p:sldId id="258" r:id="rId5"/>
    <p:sldId id="280" r:id="rId6"/>
    <p:sldId id="281" r:id="rId7"/>
    <p:sldId id="259" r:id="rId8"/>
    <p:sldId id="282" r:id="rId9"/>
    <p:sldId id="260" r:id="rId10"/>
    <p:sldId id="261" r:id="rId11"/>
    <p:sldId id="283" r:id="rId12"/>
    <p:sldId id="262" r:id="rId13"/>
    <p:sldId id="284" r:id="rId14"/>
    <p:sldId id="263" r:id="rId15"/>
    <p:sldId id="285" r:id="rId16"/>
    <p:sldId id="264" r:id="rId17"/>
    <p:sldId id="265" r:id="rId18"/>
    <p:sldId id="286" r:id="rId19"/>
    <p:sldId id="266" r:id="rId20"/>
    <p:sldId id="267" r:id="rId21"/>
    <p:sldId id="268" r:id="rId22"/>
    <p:sldId id="269" r:id="rId23"/>
    <p:sldId id="287" r:id="rId24"/>
    <p:sldId id="270" r:id="rId25"/>
    <p:sldId id="271" r:id="rId26"/>
    <p:sldId id="288" r:id="rId27"/>
    <p:sldId id="272" r:id="rId28"/>
    <p:sldId id="273" r:id="rId29"/>
    <p:sldId id="289" r:id="rId30"/>
    <p:sldId id="274" r:id="rId31"/>
    <p:sldId id="290" r:id="rId32"/>
    <p:sldId id="275" r:id="rId33"/>
    <p:sldId id="276" r:id="rId34"/>
    <p:sldId id="291" r:id="rId35"/>
    <p:sldId id="277" r:id="rId36"/>
    <p:sldId id="292" r:id="rId37"/>
    <p:sldId id="278" r:id="rId38"/>
    <p:sldId id="279" r:id="rId39"/>
    <p:sldId id="293" r:id="rId4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1.xml"/><Relationship Id="rId5" Type="http://schemas.openxmlformats.org/officeDocument/2006/relationships/image" Target="../media/image5.png"/><Relationship Id="rId4" Type="http://schemas.openxmlformats.org/officeDocument/2006/relationships/slide" Target="slid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slide" Target="slide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slide" Target="slide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1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slide" Target="slide16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8.xml"/><Relationship Id="rId5" Type="http://schemas.openxmlformats.org/officeDocument/2006/relationships/image" Target="../media/image5.png"/><Relationship Id="rId4" Type="http://schemas.openxmlformats.org/officeDocument/2006/relationships/slide" Target="slide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2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6.xml"/><Relationship Id="rId13" Type="http://schemas.openxmlformats.org/officeDocument/2006/relationships/slide" Target="slide32.xml"/><Relationship Id="rId3" Type="http://schemas.openxmlformats.org/officeDocument/2006/relationships/slide" Target="slide3.xml"/><Relationship Id="rId7" Type="http://schemas.openxmlformats.org/officeDocument/2006/relationships/slide" Target="slide14.xml"/><Relationship Id="rId12" Type="http://schemas.openxmlformats.org/officeDocument/2006/relationships/slide" Target="slide30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2.xml"/><Relationship Id="rId11" Type="http://schemas.openxmlformats.org/officeDocument/2006/relationships/slide" Target="slide27.xml"/><Relationship Id="rId5" Type="http://schemas.openxmlformats.org/officeDocument/2006/relationships/slide" Target="slide9.xml"/><Relationship Id="rId15" Type="http://schemas.openxmlformats.org/officeDocument/2006/relationships/slide" Target="slide37.xml"/><Relationship Id="rId10" Type="http://schemas.openxmlformats.org/officeDocument/2006/relationships/slide" Target="slide24.xml"/><Relationship Id="rId4" Type="http://schemas.openxmlformats.org/officeDocument/2006/relationships/slide" Target="slide7.xml"/><Relationship Id="rId9" Type="http://schemas.openxmlformats.org/officeDocument/2006/relationships/slide" Target="slide19.xml"/><Relationship Id="rId14" Type="http://schemas.openxmlformats.org/officeDocument/2006/relationships/slide" Target="slide3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21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22.xml"/><Relationship Id="rId1" Type="http://schemas.openxmlformats.org/officeDocument/2006/relationships/slideLayout" Target="../slideLayouts/slideLayout2.xml"/><Relationship Id="rId4" Type="http://schemas.openxmlformats.org/officeDocument/2006/relationships/slide" Target="slide2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slide" Target="slide2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3.xml"/><Relationship Id="rId5" Type="http://schemas.openxmlformats.org/officeDocument/2006/relationships/image" Target="../media/image5.png"/><Relationship Id="rId4" Type="http://schemas.openxmlformats.org/officeDocument/2006/relationships/slide" Target="slide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22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2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slide" Target="slide2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6.xml"/><Relationship Id="rId5" Type="http://schemas.openxmlformats.org/officeDocument/2006/relationships/image" Target="../media/image5.png"/><Relationship Id="rId4" Type="http://schemas.openxmlformats.org/officeDocument/2006/relationships/slide" Target="slide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25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2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slide" Target="slide27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9.xml"/><Relationship Id="rId5" Type="http://schemas.openxmlformats.org/officeDocument/2006/relationships/image" Target="../media/image5.png"/><Relationship Id="rId4" Type="http://schemas.openxmlformats.org/officeDocument/2006/relationships/slide" Target="slide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" Target="slide28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slide" Target="slide3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" Target="slide30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3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slide" Target="slide3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4.xml"/><Relationship Id="rId5" Type="http://schemas.openxmlformats.org/officeDocument/2006/relationships/image" Target="../media/image5.png"/><Relationship Id="rId4" Type="http://schemas.openxmlformats.org/officeDocument/2006/relationships/slide" Target="slide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" Target="slide33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3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slide" Target="slide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" Target="slide35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3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slide" Target="slide37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9.xml"/><Relationship Id="rId5" Type="http://schemas.openxmlformats.org/officeDocument/2006/relationships/image" Target="../media/image5.png"/><Relationship Id="rId4" Type="http://schemas.openxmlformats.org/officeDocument/2006/relationships/slide" Target="slide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" Target="slide38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6.xml"/><Relationship Id="rId5" Type="http://schemas.openxmlformats.org/officeDocument/2006/relationships/image" Target="../media/image6.png"/><Relationship Id="rId4" Type="http://schemas.openxmlformats.org/officeDocument/2006/relationships/slide" Target="slide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slide" Target="slide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217" y="1208450"/>
            <a:ext cx="4876800" cy="4467225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6244046" y="2116183"/>
            <a:ext cx="56170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400" b="1" dirty="0" smtClean="0">
                <a:solidFill>
                  <a:schemeClr val="accent2"/>
                </a:solidFill>
                <a:latin typeface="+mj-lt"/>
              </a:rPr>
              <a:t>ARQUITECTURA DE COMPUTADORAS</a:t>
            </a:r>
            <a:endParaRPr lang="es-MX" sz="4400" b="1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6244046" y="3788228"/>
            <a:ext cx="56170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b="1" dirty="0" smtClean="0">
                <a:solidFill>
                  <a:schemeClr val="accent4"/>
                </a:solidFill>
              </a:rPr>
              <a:t>TIPOS DE MEMORIA RAM</a:t>
            </a:r>
            <a:endParaRPr lang="es-MX" sz="2400" b="1" dirty="0">
              <a:solidFill>
                <a:schemeClr val="accent4"/>
              </a:solidFill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6244046" y="4547940"/>
            <a:ext cx="56170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b="1" dirty="0" smtClean="0">
                <a:solidFill>
                  <a:schemeClr val="accent1"/>
                </a:solidFill>
              </a:rPr>
              <a:t>Rogelio Perez Guevara 20051227</a:t>
            </a:r>
            <a:endParaRPr lang="es-MX" sz="2400" b="1" dirty="0">
              <a:solidFill>
                <a:schemeClr val="accent1"/>
              </a:solidFill>
            </a:endParaRPr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8570" y="13901"/>
            <a:ext cx="1213430" cy="547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157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071149" y="2423433"/>
            <a:ext cx="100845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400" b="1" dirty="0">
                <a:solidFill>
                  <a:schemeClr val="accent1"/>
                </a:solidFill>
              </a:rPr>
              <a:t>Un PC usa tanto memoria de nueve bits (ocho bits y un bit de paridad, en 9 chips de memoria </a:t>
            </a:r>
            <a:r>
              <a:rPr lang="es-MX" sz="2400" b="1" dirty="0" smtClean="0">
                <a:solidFill>
                  <a:schemeClr val="accent1"/>
                </a:solidFill>
              </a:rPr>
              <a:t>RAM dinámica</a:t>
            </a:r>
            <a:r>
              <a:rPr lang="es-MX" sz="2400" b="1" dirty="0">
                <a:solidFill>
                  <a:schemeClr val="accent1"/>
                </a:solidFill>
              </a:rPr>
              <a:t>) como memoria de ocho bits sin paridad.</a:t>
            </a:r>
            <a:endParaRPr lang="es-MX" sz="2400" b="1" dirty="0" smtClean="0">
              <a:solidFill>
                <a:schemeClr val="accent1"/>
              </a:solidFill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1071148" y="3424248"/>
            <a:ext cx="100845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400" b="1" dirty="0">
                <a:solidFill>
                  <a:schemeClr val="accent1"/>
                </a:solidFill>
              </a:rPr>
              <a:t>En el primer caso los ocho primeros son para datos </a:t>
            </a:r>
            <a:r>
              <a:rPr lang="es-MX" sz="2400" b="1" dirty="0" smtClean="0">
                <a:solidFill>
                  <a:schemeClr val="accent1"/>
                </a:solidFill>
              </a:rPr>
              <a:t>y el </a:t>
            </a:r>
            <a:r>
              <a:rPr lang="es-MX" sz="2400" b="1" dirty="0">
                <a:solidFill>
                  <a:schemeClr val="accent1"/>
                </a:solidFill>
              </a:rPr>
              <a:t>noveno es para el chequeo de paridad.</a:t>
            </a:r>
            <a:endParaRPr lang="es-MX" sz="2400" b="1" dirty="0" smtClean="0">
              <a:solidFill>
                <a:schemeClr val="accent1"/>
              </a:solidFill>
            </a:endParaRPr>
          </a:p>
        </p:txBody>
      </p:sp>
      <p:pic>
        <p:nvPicPr>
          <p:cNvPr id="7" name="Imagen 6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5767" y="836"/>
            <a:ext cx="1213430" cy="547803"/>
          </a:xfrm>
          <a:prstGeom prst="rect">
            <a:avLst/>
          </a:prstGeom>
        </p:spPr>
      </p:pic>
      <p:pic>
        <p:nvPicPr>
          <p:cNvPr id="8" name="Imagen 7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45782" y="6159980"/>
            <a:ext cx="1822609" cy="698020"/>
          </a:xfrm>
          <a:prstGeom prst="rect">
            <a:avLst/>
          </a:prstGeom>
        </p:spPr>
      </p:pic>
      <p:pic>
        <p:nvPicPr>
          <p:cNvPr id="9" name="Imagen 8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35410" y="1279886"/>
            <a:ext cx="756000" cy="705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1698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120" y="1286555"/>
            <a:ext cx="10081957" cy="2815182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0" y="574762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b="1" dirty="0" smtClean="0">
                <a:solidFill>
                  <a:schemeClr val="accent4"/>
                </a:solidFill>
                <a:latin typeface="+mj-lt"/>
              </a:rPr>
              <a:t>SIMM</a:t>
            </a:r>
            <a:endParaRPr lang="es-MX" sz="2400" b="1" dirty="0">
              <a:solidFill>
                <a:schemeClr val="accent4"/>
              </a:solidFill>
              <a:latin typeface="+mj-lt"/>
            </a:endParaRPr>
          </a:p>
        </p:txBody>
      </p:sp>
      <p:pic>
        <p:nvPicPr>
          <p:cNvPr id="7" name="Imagen 6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5767" y="836"/>
            <a:ext cx="1213430" cy="547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8599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058091" y="561704"/>
            <a:ext cx="1008452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400" b="1" dirty="0" smtClean="0">
                <a:solidFill>
                  <a:schemeClr val="accent2"/>
                </a:solidFill>
                <a:latin typeface="+mj-lt"/>
              </a:rPr>
              <a:t>TIPOS DE MEMORIA RAM</a:t>
            </a:r>
            <a:endParaRPr lang="es-MX" sz="4400" b="1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1058091" y="1502226"/>
            <a:ext cx="10084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b="1" dirty="0" smtClean="0">
                <a:solidFill>
                  <a:schemeClr val="accent4"/>
                </a:solidFill>
              </a:rPr>
              <a:t>DIMM</a:t>
            </a:r>
            <a:endParaRPr lang="es-MX" sz="2400" b="1" dirty="0">
              <a:solidFill>
                <a:schemeClr val="accent4"/>
              </a:solidFill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1058091" y="2248877"/>
            <a:ext cx="100845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400" b="1" dirty="0">
                <a:solidFill>
                  <a:schemeClr val="accent1"/>
                </a:solidFill>
              </a:rPr>
              <a:t>Siglas de Dual In line Memory Module, un tipo de encapsulado, consistente en una pequeña placa </a:t>
            </a:r>
            <a:r>
              <a:rPr lang="es-MX" sz="2400" b="1" dirty="0" smtClean="0">
                <a:solidFill>
                  <a:schemeClr val="accent1"/>
                </a:solidFill>
              </a:rPr>
              <a:t>de circuito </a:t>
            </a:r>
            <a:r>
              <a:rPr lang="es-MX" sz="2400" b="1" dirty="0">
                <a:solidFill>
                  <a:schemeClr val="accent1"/>
                </a:solidFill>
              </a:rPr>
              <a:t>impreso que almacena chips de memoria, que se inserta en un zócalo DIMM en la placa madre </a:t>
            </a:r>
            <a:r>
              <a:rPr lang="es-MX" sz="2400" b="1" dirty="0" smtClean="0">
                <a:solidFill>
                  <a:schemeClr val="accent1"/>
                </a:solidFill>
              </a:rPr>
              <a:t>y usa </a:t>
            </a:r>
            <a:r>
              <a:rPr lang="es-MX" sz="2400" b="1" dirty="0">
                <a:solidFill>
                  <a:schemeClr val="accent1"/>
                </a:solidFill>
              </a:rPr>
              <a:t>generalmente un conector de 168 contactos.</a:t>
            </a:r>
            <a:endParaRPr lang="es-MX" sz="2400" b="1" dirty="0" smtClean="0">
              <a:solidFill>
                <a:schemeClr val="accent1"/>
              </a:solidFill>
            </a:endParaRPr>
          </a:p>
        </p:txBody>
      </p:sp>
      <p:pic>
        <p:nvPicPr>
          <p:cNvPr id="7" name="Imagen 6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45782" y="6159980"/>
            <a:ext cx="1822609" cy="698020"/>
          </a:xfrm>
          <a:prstGeom prst="rect">
            <a:avLst/>
          </a:prstGeom>
        </p:spPr>
      </p:pic>
      <p:pic>
        <p:nvPicPr>
          <p:cNvPr id="8" name="Imagen 7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44981" y="1278894"/>
            <a:ext cx="756000" cy="705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5940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8369" y="1284651"/>
            <a:ext cx="6695259" cy="5021444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0" y="587826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b="1" dirty="0" smtClean="0">
                <a:solidFill>
                  <a:schemeClr val="accent4"/>
                </a:solidFill>
                <a:latin typeface="+mj-lt"/>
              </a:rPr>
              <a:t>DIMM</a:t>
            </a:r>
            <a:endParaRPr lang="es-MX" sz="2400" b="1" dirty="0">
              <a:solidFill>
                <a:schemeClr val="accent4"/>
              </a:solidFill>
              <a:latin typeface="+mj-lt"/>
            </a:endParaRPr>
          </a:p>
        </p:txBody>
      </p:sp>
      <p:pic>
        <p:nvPicPr>
          <p:cNvPr id="6" name="Imagen 5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5767" y="836"/>
            <a:ext cx="1213430" cy="547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4484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058091" y="561704"/>
            <a:ext cx="1008452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400" b="1" dirty="0" smtClean="0">
                <a:solidFill>
                  <a:schemeClr val="accent2"/>
                </a:solidFill>
                <a:latin typeface="+mj-lt"/>
              </a:rPr>
              <a:t>TIPOS DE MEMORIA RAM</a:t>
            </a:r>
            <a:endParaRPr lang="es-MX" sz="4400" b="1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1058091" y="1502226"/>
            <a:ext cx="10084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b="1" dirty="0" smtClean="0">
                <a:solidFill>
                  <a:schemeClr val="accent4"/>
                </a:solidFill>
              </a:rPr>
              <a:t>DIP</a:t>
            </a:r>
            <a:endParaRPr lang="es-MX" sz="2400" b="1" dirty="0">
              <a:solidFill>
                <a:schemeClr val="accent4"/>
              </a:solidFill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1058091" y="2248877"/>
            <a:ext cx="100845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400" b="1" dirty="0">
                <a:solidFill>
                  <a:schemeClr val="accent1"/>
                </a:solidFill>
              </a:rPr>
              <a:t>Siglas de Dual In line </a:t>
            </a:r>
            <a:r>
              <a:rPr lang="es-MX" sz="2400" b="1" dirty="0" err="1">
                <a:solidFill>
                  <a:schemeClr val="accent1"/>
                </a:solidFill>
              </a:rPr>
              <a:t>Package</a:t>
            </a:r>
            <a:r>
              <a:rPr lang="es-MX" sz="2400" b="1" dirty="0">
                <a:solidFill>
                  <a:schemeClr val="accent1"/>
                </a:solidFill>
              </a:rPr>
              <a:t>, un tipo de encapsulado consistente en almacenar un chip de memoria </a:t>
            </a:r>
            <a:r>
              <a:rPr lang="es-MX" sz="2400" b="1" dirty="0" smtClean="0">
                <a:solidFill>
                  <a:schemeClr val="accent1"/>
                </a:solidFill>
              </a:rPr>
              <a:t>en una </a:t>
            </a:r>
            <a:r>
              <a:rPr lang="es-MX" sz="2400" b="1" dirty="0">
                <a:solidFill>
                  <a:schemeClr val="accent1"/>
                </a:solidFill>
              </a:rPr>
              <a:t>caja rectangular con dos filas de pines de conexión en cada lado. </a:t>
            </a:r>
            <a:endParaRPr lang="es-MX" sz="2400" b="1" dirty="0" smtClean="0">
              <a:solidFill>
                <a:schemeClr val="accent1"/>
              </a:solidFill>
            </a:endParaRPr>
          </a:p>
        </p:txBody>
      </p:sp>
      <p:pic>
        <p:nvPicPr>
          <p:cNvPr id="7" name="Imagen 6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45782" y="6159980"/>
            <a:ext cx="1822609" cy="698020"/>
          </a:xfrm>
          <a:prstGeom prst="rect">
            <a:avLst/>
          </a:prstGeom>
        </p:spPr>
      </p:pic>
      <p:pic>
        <p:nvPicPr>
          <p:cNvPr id="8" name="Imagen 7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44981" y="1278894"/>
            <a:ext cx="756000" cy="705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9716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0315" y="1282473"/>
            <a:ext cx="6171367" cy="5039950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0" y="566448"/>
            <a:ext cx="121919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2400" b="1" dirty="0">
                <a:solidFill>
                  <a:schemeClr val="accent4"/>
                </a:solidFill>
                <a:latin typeface="+mj-lt"/>
              </a:rPr>
              <a:t>DIP</a:t>
            </a:r>
          </a:p>
        </p:txBody>
      </p:sp>
      <p:pic>
        <p:nvPicPr>
          <p:cNvPr id="6" name="Imagen 5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5767" y="836"/>
            <a:ext cx="1213430" cy="547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0020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058091" y="561704"/>
            <a:ext cx="1008452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400" b="1" dirty="0" smtClean="0">
                <a:solidFill>
                  <a:schemeClr val="accent2"/>
                </a:solidFill>
                <a:latin typeface="+mj-lt"/>
              </a:rPr>
              <a:t>TIPOS DE MEMORIA RAM</a:t>
            </a:r>
            <a:endParaRPr lang="es-MX" sz="4400" b="1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1058091" y="1502226"/>
            <a:ext cx="10084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b="1" dirty="0" smtClean="0">
                <a:solidFill>
                  <a:schemeClr val="accent4"/>
                </a:solidFill>
              </a:rPr>
              <a:t>RAM Disk</a:t>
            </a:r>
            <a:endParaRPr lang="es-MX" sz="2400" b="1" dirty="0">
              <a:solidFill>
                <a:schemeClr val="accent4"/>
              </a:solidFill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1058091" y="2248877"/>
            <a:ext cx="10084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400" b="1" dirty="0">
                <a:solidFill>
                  <a:schemeClr val="accent1"/>
                </a:solidFill>
              </a:rPr>
              <a:t>Se refiere a la RAM que ha sido configurada para simular un disco </a:t>
            </a:r>
            <a:r>
              <a:rPr lang="es-MX" sz="2400" b="1" dirty="0" smtClean="0">
                <a:solidFill>
                  <a:schemeClr val="accent1"/>
                </a:solidFill>
              </a:rPr>
              <a:t>duro.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1058089" y="2995528"/>
            <a:ext cx="100845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400" b="1" dirty="0">
                <a:solidFill>
                  <a:schemeClr val="accent1"/>
                </a:solidFill>
              </a:rPr>
              <a:t>Se puede acceder a los </a:t>
            </a:r>
            <a:r>
              <a:rPr lang="es-MX" sz="2400" b="1" dirty="0" smtClean="0">
                <a:solidFill>
                  <a:schemeClr val="accent1"/>
                </a:solidFill>
              </a:rPr>
              <a:t>ficheros de </a:t>
            </a:r>
            <a:r>
              <a:rPr lang="es-MX" sz="2400" b="1" dirty="0">
                <a:solidFill>
                  <a:schemeClr val="accent1"/>
                </a:solidFill>
              </a:rPr>
              <a:t>un RAM disk de la misma forma en la que se acceden a los de un disco </a:t>
            </a:r>
            <a:r>
              <a:rPr lang="es-MX" sz="2400" b="1" dirty="0" smtClean="0">
                <a:solidFill>
                  <a:schemeClr val="accent1"/>
                </a:solidFill>
              </a:rPr>
              <a:t>duro.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1058089" y="4111511"/>
            <a:ext cx="100845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400" b="1" dirty="0">
                <a:solidFill>
                  <a:schemeClr val="accent1"/>
                </a:solidFill>
              </a:rPr>
              <a:t>Sin embargo, los </a:t>
            </a:r>
            <a:r>
              <a:rPr lang="es-MX" sz="2400" b="1" dirty="0" smtClean="0">
                <a:solidFill>
                  <a:schemeClr val="accent1"/>
                </a:solidFill>
              </a:rPr>
              <a:t>RAM disk </a:t>
            </a:r>
            <a:r>
              <a:rPr lang="es-MX" sz="2400" b="1" dirty="0">
                <a:solidFill>
                  <a:schemeClr val="accent1"/>
                </a:solidFill>
              </a:rPr>
              <a:t>son aproximadamente miles de veces más rápidos que los discos duros, y son particularmente </a:t>
            </a:r>
            <a:r>
              <a:rPr lang="es-MX" sz="2400" b="1" dirty="0" smtClean="0">
                <a:solidFill>
                  <a:schemeClr val="accent1"/>
                </a:solidFill>
              </a:rPr>
              <a:t>útiles para </a:t>
            </a:r>
            <a:r>
              <a:rPr lang="es-MX" sz="2400" b="1" dirty="0">
                <a:solidFill>
                  <a:schemeClr val="accent1"/>
                </a:solidFill>
              </a:rPr>
              <a:t>aplicaciones que precisan de frecuentes accesos a disco.</a:t>
            </a:r>
            <a:endParaRPr lang="es-MX" sz="2400" b="1" dirty="0" smtClean="0">
              <a:solidFill>
                <a:schemeClr val="accent1"/>
              </a:solidFill>
            </a:endParaRPr>
          </a:p>
        </p:txBody>
      </p:sp>
      <p:pic>
        <p:nvPicPr>
          <p:cNvPr id="9" name="Imagen 8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8570" y="13901"/>
            <a:ext cx="1213430" cy="547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5786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071152" y="1276871"/>
            <a:ext cx="10084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400" b="1" dirty="0">
                <a:solidFill>
                  <a:schemeClr val="accent1"/>
                </a:solidFill>
              </a:rPr>
              <a:t>Dado que están constituidos por RAM normal.</a:t>
            </a:r>
            <a:endParaRPr lang="es-MX" sz="2400" b="1" dirty="0" smtClean="0">
              <a:solidFill>
                <a:schemeClr val="accent1"/>
              </a:solidFill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1071151" y="1860346"/>
            <a:ext cx="10084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400" b="1" dirty="0" smtClean="0">
                <a:solidFill>
                  <a:schemeClr val="accent1"/>
                </a:solidFill>
              </a:rPr>
              <a:t>Las </a:t>
            </a:r>
            <a:r>
              <a:rPr lang="es-MX" sz="2400" b="1" dirty="0">
                <a:solidFill>
                  <a:schemeClr val="accent1"/>
                </a:solidFill>
              </a:rPr>
              <a:t>RAM disk pierden su contenido una vez que </a:t>
            </a:r>
            <a:r>
              <a:rPr lang="es-MX" sz="2400" b="1" dirty="0" smtClean="0">
                <a:solidFill>
                  <a:schemeClr val="accent1"/>
                </a:solidFill>
              </a:rPr>
              <a:t>la computadora </a:t>
            </a:r>
            <a:r>
              <a:rPr lang="es-MX" sz="2400" b="1" dirty="0">
                <a:solidFill>
                  <a:schemeClr val="accent1"/>
                </a:solidFill>
              </a:rPr>
              <a:t>es apagada.</a:t>
            </a:r>
            <a:endParaRPr lang="es-MX" sz="2400" b="1" dirty="0" smtClean="0">
              <a:solidFill>
                <a:schemeClr val="accent1"/>
              </a:solidFill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1071151" y="2443821"/>
            <a:ext cx="100845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400" b="1" dirty="0" smtClean="0">
                <a:solidFill>
                  <a:schemeClr val="accent1"/>
                </a:solidFill>
              </a:rPr>
              <a:t>Para </a:t>
            </a:r>
            <a:r>
              <a:rPr lang="es-MX" sz="2400" b="1" dirty="0">
                <a:solidFill>
                  <a:schemeClr val="accent1"/>
                </a:solidFill>
              </a:rPr>
              <a:t>usar los RAM Disk se precisa copiar los ficheros desde un disco duro</a:t>
            </a:r>
          </a:p>
          <a:p>
            <a:pPr algn="just"/>
            <a:r>
              <a:rPr lang="es-MX" sz="2400" b="1" dirty="0">
                <a:solidFill>
                  <a:schemeClr val="accent1"/>
                </a:solidFill>
              </a:rPr>
              <a:t>real al inicio de la sesión y copiarlos de nuevo al disco duro antes de apagar la máquina.</a:t>
            </a:r>
            <a:endParaRPr lang="es-MX" sz="2400" b="1" dirty="0" smtClean="0">
              <a:solidFill>
                <a:schemeClr val="accent1"/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1071150" y="3765960"/>
            <a:ext cx="100845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400" b="1" dirty="0">
                <a:solidFill>
                  <a:schemeClr val="accent1"/>
                </a:solidFill>
              </a:rPr>
              <a:t>Observe que </a:t>
            </a:r>
            <a:r>
              <a:rPr lang="es-MX" sz="2400" b="1" dirty="0" smtClean="0">
                <a:solidFill>
                  <a:schemeClr val="accent1"/>
                </a:solidFill>
              </a:rPr>
              <a:t>en el </a:t>
            </a:r>
            <a:r>
              <a:rPr lang="es-MX" sz="2400" b="1" dirty="0">
                <a:solidFill>
                  <a:schemeClr val="accent1"/>
                </a:solidFill>
              </a:rPr>
              <a:t>caso de fallo de alimentación eléctrica, se perderán los datos que </a:t>
            </a:r>
            <a:r>
              <a:rPr lang="es-MX" sz="2400" b="1" dirty="0" smtClean="0">
                <a:solidFill>
                  <a:schemeClr val="accent1"/>
                </a:solidFill>
              </a:rPr>
              <a:t>hubiera </a:t>
            </a:r>
            <a:r>
              <a:rPr lang="es-MX" sz="2400" b="1" dirty="0">
                <a:solidFill>
                  <a:schemeClr val="accent1"/>
                </a:solidFill>
              </a:rPr>
              <a:t>en el RAM disk.</a:t>
            </a:r>
            <a:endParaRPr lang="es-MX" sz="2400" b="1" dirty="0" smtClean="0">
              <a:solidFill>
                <a:schemeClr val="accent1"/>
              </a:solidFill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1071150" y="4718767"/>
            <a:ext cx="100845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400" b="1" dirty="0">
                <a:solidFill>
                  <a:schemeClr val="accent1"/>
                </a:solidFill>
              </a:rPr>
              <a:t>El </a:t>
            </a:r>
            <a:r>
              <a:rPr lang="es-MX" sz="2400" b="1" dirty="0" smtClean="0">
                <a:solidFill>
                  <a:schemeClr val="accent1"/>
                </a:solidFill>
              </a:rPr>
              <a:t>sistema operativo </a:t>
            </a:r>
            <a:r>
              <a:rPr lang="es-MX" sz="2400" b="1" dirty="0">
                <a:solidFill>
                  <a:schemeClr val="accent1"/>
                </a:solidFill>
              </a:rPr>
              <a:t>DOS permite convertir la memoria extendida en un RAM Disk por medio del comando </a:t>
            </a:r>
            <a:r>
              <a:rPr lang="es-MX" sz="2400" b="1" dirty="0" smtClean="0">
                <a:solidFill>
                  <a:schemeClr val="accent1"/>
                </a:solidFill>
              </a:rPr>
              <a:t>VDISK, siglas </a:t>
            </a:r>
            <a:r>
              <a:rPr lang="es-MX" sz="2400" b="1" dirty="0">
                <a:solidFill>
                  <a:schemeClr val="accent1"/>
                </a:solidFill>
              </a:rPr>
              <a:t>de Virtual DISK, otro nombre de los RAM Disks.</a:t>
            </a:r>
            <a:endParaRPr lang="es-MX" sz="2400" b="1" dirty="0" smtClean="0">
              <a:solidFill>
                <a:schemeClr val="accent1"/>
              </a:solidFill>
            </a:endParaRPr>
          </a:p>
        </p:txBody>
      </p:sp>
      <p:pic>
        <p:nvPicPr>
          <p:cNvPr id="9" name="Imagen 8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5767" y="836"/>
            <a:ext cx="1213430" cy="547803"/>
          </a:xfrm>
          <a:prstGeom prst="rect">
            <a:avLst/>
          </a:prstGeom>
        </p:spPr>
      </p:pic>
      <p:pic>
        <p:nvPicPr>
          <p:cNvPr id="10" name="Imagen 9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45782" y="6159980"/>
            <a:ext cx="1822609" cy="698020"/>
          </a:xfrm>
          <a:prstGeom prst="rect">
            <a:avLst/>
          </a:prstGeom>
        </p:spPr>
      </p:pic>
      <p:pic>
        <p:nvPicPr>
          <p:cNvPr id="11" name="Imagen 10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35412" y="559876"/>
            <a:ext cx="756000" cy="705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7850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9351" y="1279208"/>
            <a:ext cx="7593297" cy="5043215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0" y="566442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2400" b="1" dirty="0">
                <a:solidFill>
                  <a:schemeClr val="accent4"/>
                </a:solidFill>
                <a:latin typeface="+mj-lt"/>
              </a:rPr>
              <a:t>RAM Disk</a:t>
            </a:r>
          </a:p>
        </p:txBody>
      </p:sp>
      <p:pic>
        <p:nvPicPr>
          <p:cNvPr id="6" name="Imagen 5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5767" y="836"/>
            <a:ext cx="1213430" cy="547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3128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058091" y="561704"/>
            <a:ext cx="1008452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400" b="1" dirty="0" smtClean="0">
                <a:solidFill>
                  <a:schemeClr val="accent2"/>
                </a:solidFill>
                <a:latin typeface="+mj-lt"/>
              </a:rPr>
              <a:t>TIPOS DE MEMORIA RAM</a:t>
            </a:r>
            <a:endParaRPr lang="es-MX" sz="4400" b="1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1058091" y="1502226"/>
            <a:ext cx="10084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b="1" dirty="0" smtClean="0">
                <a:solidFill>
                  <a:schemeClr val="accent4"/>
                </a:solidFill>
              </a:rPr>
              <a:t>Memoria Caché ó RAM Caché</a:t>
            </a:r>
            <a:endParaRPr lang="es-MX" sz="2400" b="1" dirty="0">
              <a:solidFill>
                <a:schemeClr val="accent4"/>
              </a:solidFill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1058091" y="2248877"/>
            <a:ext cx="10084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400" b="1" dirty="0">
                <a:solidFill>
                  <a:schemeClr val="accent1"/>
                </a:solidFill>
              </a:rPr>
              <a:t>Un caché es un sistema especial de almacenamiento de alta velocidad.</a:t>
            </a:r>
            <a:endParaRPr lang="es-MX" sz="2400" b="1" dirty="0" smtClean="0">
              <a:solidFill>
                <a:schemeClr val="accent1"/>
              </a:solidFill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1058090" y="2995528"/>
            <a:ext cx="100845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400" b="1" dirty="0">
                <a:solidFill>
                  <a:schemeClr val="accent1"/>
                </a:solidFill>
              </a:rPr>
              <a:t>Puede ser tanto un </a:t>
            </a:r>
            <a:r>
              <a:rPr lang="es-MX" sz="2400" b="1" dirty="0" smtClean="0">
                <a:solidFill>
                  <a:schemeClr val="accent1"/>
                </a:solidFill>
              </a:rPr>
              <a:t>área reservada </a:t>
            </a:r>
            <a:r>
              <a:rPr lang="es-MX" sz="2400" b="1" dirty="0">
                <a:solidFill>
                  <a:schemeClr val="accent1"/>
                </a:solidFill>
              </a:rPr>
              <a:t>de la memoria principal como un dispositivo de almacenamiento de alta </a:t>
            </a:r>
            <a:r>
              <a:rPr lang="es-MX" sz="2400" b="1" dirty="0" smtClean="0">
                <a:solidFill>
                  <a:schemeClr val="accent1"/>
                </a:solidFill>
              </a:rPr>
              <a:t>velocidad independiente</a:t>
            </a:r>
            <a:r>
              <a:rPr lang="es-MX" sz="2400" b="1" dirty="0">
                <a:solidFill>
                  <a:schemeClr val="accent1"/>
                </a:solidFill>
              </a:rPr>
              <a:t>.</a:t>
            </a:r>
            <a:endParaRPr lang="es-MX" sz="2400" b="1" dirty="0" smtClean="0">
              <a:solidFill>
                <a:schemeClr val="accent1"/>
              </a:solidFill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1058090" y="4111511"/>
            <a:ext cx="100845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400" b="1" dirty="0">
                <a:solidFill>
                  <a:schemeClr val="accent1"/>
                </a:solidFill>
              </a:rPr>
              <a:t>Hay dos tipos de caché frecuentemente usados en las computadoras </a:t>
            </a:r>
            <a:r>
              <a:rPr lang="es-MX" sz="2400" b="1" dirty="0" smtClean="0">
                <a:solidFill>
                  <a:schemeClr val="accent1"/>
                </a:solidFill>
              </a:rPr>
              <a:t>personales: memoria </a:t>
            </a:r>
            <a:r>
              <a:rPr lang="es-MX" sz="2400" b="1" dirty="0">
                <a:solidFill>
                  <a:schemeClr val="accent1"/>
                </a:solidFill>
              </a:rPr>
              <a:t>caché y caché de disco.</a:t>
            </a:r>
            <a:endParaRPr lang="es-MX" sz="2400" b="1" dirty="0" smtClean="0">
              <a:solidFill>
                <a:schemeClr val="accent1"/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1058090" y="5227494"/>
            <a:ext cx="100845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400" b="1" dirty="0">
                <a:solidFill>
                  <a:schemeClr val="accent1"/>
                </a:solidFill>
              </a:rPr>
              <a:t> Una memoria caché, llamada </a:t>
            </a:r>
            <a:r>
              <a:rPr lang="es-MX" sz="2400" b="1" dirty="0" smtClean="0">
                <a:solidFill>
                  <a:schemeClr val="accent1"/>
                </a:solidFill>
              </a:rPr>
              <a:t>también </a:t>
            </a:r>
            <a:r>
              <a:rPr lang="es-MX" sz="2400" b="1" dirty="0">
                <a:solidFill>
                  <a:schemeClr val="accent1"/>
                </a:solidFill>
              </a:rPr>
              <a:t>a veces almacenamiento caché</a:t>
            </a:r>
          </a:p>
          <a:p>
            <a:pPr algn="just"/>
            <a:r>
              <a:rPr lang="es-MX" sz="2400" b="1" dirty="0">
                <a:solidFill>
                  <a:schemeClr val="accent1"/>
                </a:solidFill>
              </a:rPr>
              <a:t>ó RAM caché, es una parte de memoria RAM estática de alta velocidad (SRAM) más que la lenta </a:t>
            </a:r>
            <a:r>
              <a:rPr lang="es-MX" sz="2400" b="1" dirty="0" smtClean="0">
                <a:solidFill>
                  <a:schemeClr val="accent1"/>
                </a:solidFill>
              </a:rPr>
              <a:t>y barata </a:t>
            </a:r>
            <a:r>
              <a:rPr lang="es-MX" sz="2400" b="1" dirty="0">
                <a:solidFill>
                  <a:schemeClr val="accent1"/>
                </a:solidFill>
              </a:rPr>
              <a:t>RAM dinámica (DRAM) usada como memoria principal.</a:t>
            </a:r>
            <a:endParaRPr lang="es-MX" sz="2400" b="1" dirty="0" smtClean="0">
              <a:solidFill>
                <a:schemeClr val="accent1"/>
              </a:solidFill>
            </a:endParaRPr>
          </a:p>
        </p:txBody>
      </p:sp>
      <p:pic>
        <p:nvPicPr>
          <p:cNvPr id="12" name="Imagen 11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8570" y="13901"/>
            <a:ext cx="1213430" cy="547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686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0" y="561704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400" b="1" dirty="0" smtClean="0">
                <a:solidFill>
                  <a:schemeClr val="accent2"/>
                </a:solidFill>
                <a:latin typeface="+mj-lt"/>
              </a:rPr>
              <a:t>MEMORIA RAM</a:t>
            </a:r>
            <a:endParaRPr lang="es-MX" sz="4400" b="1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6" name="CuadroTexto 5">
            <a:hlinkClick r:id="rId2" action="ppaction://hlinksldjump"/>
          </p:cNvPr>
          <p:cNvSpPr txBox="1"/>
          <p:nvPr/>
        </p:nvSpPr>
        <p:spPr>
          <a:xfrm>
            <a:off x="1058091" y="1990916"/>
            <a:ext cx="4320000" cy="54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s-MX" sz="2400" b="1" dirty="0" smtClean="0">
                <a:solidFill>
                  <a:schemeClr val="accent4"/>
                </a:solidFill>
              </a:rPr>
              <a:t>DRAM &amp; SRAM</a:t>
            </a:r>
            <a:endParaRPr lang="es-MX" sz="2400" b="1" dirty="0">
              <a:solidFill>
                <a:schemeClr val="accent4"/>
              </a:solidFill>
            </a:endParaRPr>
          </a:p>
        </p:txBody>
      </p:sp>
      <p:sp>
        <p:nvSpPr>
          <p:cNvPr id="5" name="CuadroTexto 4">
            <a:hlinkClick r:id="rId3" action="ppaction://hlinksldjump"/>
          </p:cNvPr>
          <p:cNvSpPr txBox="1"/>
          <p:nvPr/>
        </p:nvSpPr>
        <p:spPr>
          <a:xfrm>
            <a:off x="1058091" y="1265807"/>
            <a:ext cx="4320000" cy="54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s-MX" sz="2400" b="1" dirty="0" smtClean="0">
                <a:solidFill>
                  <a:schemeClr val="accent4"/>
                </a:solidFill>
              </a:rPr>
              <a:t>CONCEPTO</a:t>
            </a:r>
            <a:endParaRPr lang="es-MX" sz="2400" b="1" dirty="0">
              <a:solidFill>
                <a:schemeClr val="accent4"/>
              </a:solidFill>
            </a:endParaRPr>
          </a:p>
        </p:txBody>
      </p:sp>
      <p:sp>
        <p:nvSpPr>
          <p:cNvPr id="7" name="CuadroTexto 6">
            <a:hlinkClick r:id="rId4" action="ppaction://hlinksldjump"/>
          </p:cNvPr>
          <p:cNvSpPr txBox="1"/>
          <p:nvPr/>
        </p:nvSpPr>
        <p:spPr>
          <a:xfrm>
            <a:off x="1058091" y="2702363"/>
            <a:ext cx="4320000" cy="54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s-MX" sz="2400" b="1" dirty="0" smtClean="0">
                <a:solidFill>
                  <a:schemeClr val="accent4"/>
                </a:solidFill>
              </a:rPr>
              <a:t>VRAM</a:t>
            </a:r>
            <a:endParaRPr lang="es-MX" sz="2400" b="1" dirty="0">
              <a:solidFill>
                <a:schemeClr val="accent4"/>
              </a:solidFill>
            </a:endParaRPr>
          </a:p>
        </p:txBody>
      </p:sp>
      <p:sp>
        <p:nvSpPr>
          <p:cNvPr id="8" name="CuadroTexto 7">
            <a:hlinkClick r:id="rId5" action="ppaction://hlinksldjump"/>
          </p:cNvPr>
          <p:cNvSpPr txBox="1"/>
          <p:nvPr/>
        </p:nvSpPr>
        <p:spPr>
          <a:xfrm>
            <a:off x="1058091" y="3422600"/>
            <a:ext cx="4320000" cy="54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s-MX" sz="2400" b="1" dirty="0" smtClean="0">
                <a:solidFill>
                  <a:schemeClr val="accent4"/>
                </a:solidFill>
              </a:rPr>
              <a:t>SIMM</a:t>
            </a:r>
            <a:endParaRPr lang="es-MX" sz="2400" b="1" dirty="0">
              <a:solidFill>
                <a:schemeClr val="accent4"/>
              </a:solidFill>
            </a:endParaRPr>
          </a:p>
        </p:txBody>
      </p:sp>
      <p:sp>
        <p:nvSpPr>
          <p:cNvPr id="9" name="CuadroTexto 8">
            <a:hlinkClick r:id="rId6" action="ppaction://hlinksldjump"/>
          </p:cNvPr>
          <p:cNvSpPr txBox="1"/>
          <p:nvPr/>
        </p:nvSpPr>
        <p:spPr>
          <a:xfrm>
            <a:off x="1058091" y="4146952"/>
            <a:ext cx="4320000" cy="54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s-MX" sz="2400" b="1" dirty="0" smtClean="0">
                <a:solidFill>
                  <a:schemeClr val="accent4"/>
                </a:solidFill>
              </a:rPr>
              <a:t>DIMM</a:t>
            </a:r>
            <a:endParaRPr lang="es-MX" sz="2400" b="1" dirty="0">
              <a:solidFill>
                <a:schemeClr val="accent4"/>
              </a:solidFill>
            </a:endParaRPr>
          </a:p>
        </p:txBody>
      </p:sp>
      <p:sp>
        <p:nvSpPr>
          <p:cNvPr id="10" name="CuadroTexto 9">
            <a:hlinkClick r:id="rId7" action="ppaction://hlinksldjump"/>
          </p:cNvPr>
          <p:cNvSpPr txBox="1"/>
          <p:nvPr/>
        </p:nvSpPr>
        <p:spPr>
          <a:xfrm>
            <a:off x="1058091" y="4858604"/>
            <a:ext cx="4320000" cy="54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s-MX" sz="2400" b="1" dirty="0" smtClean="0">
                <a:solidFill>
                  <a:schemeClr val="accent4"/>
                </a:solidFill>
              </a:rPr>
              <a:t>DIP</a:t>
            </a:r>
            <a:endParaRPr lang="es-MX" sz="2400" b="1" dirty="0">
              <a:solidFill>
                <a:schemeClr val="accent4"/>
              </a:solidFill>
            </a:endParaRPr>
          </a:p>
        </p:txBody>
      </p:sp>
      <p:sp>
        <p:nvSpPr>
          <p:cNvPr id="11" name="CuadroTexto 10">
            <a:hlinkClick r:id="rId8" action="ppaction://hlinksldjump"/>
          </p:cNvPr>
          <p:cNvSpPr txBox="1"/>
          <p:nvPr/>
        </p:nvSpPr>
        <p:spPr>
          <a:xfrm>
            <a:off x="1058091" y="5573077"/>
            <a:ext cx="4320000" cy="54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s-MX" sz="2400" b="1" dirty="0" smtClean="0">
                <a:solidFill>
                  <a:schemeClr val="accent4"/>
                </a:solidFill>
              </a:rPr>
              <a:t>RAM Disk</a:t>
            </a:r>
            <a:endParaRPr lang="es-MX" sz="2400" b="1" dirty="0">
              <a:solidFill>
                <a:schemeClr val="accent4"/>
              </a:solidFill>
            </a:endParaRPr>
          </a:p>
        </p:txBody>
      </p:sp>
      <p:sp>
        <p:nvSpPr>
          <p:cNvPr id="12" name="CuadroTexto 11">
            <a:hlinkClick r:id="rId9" action="ppaction://hlinksldjump"/>
          </p:cNvPr>
          <p:cNvSpPr txBox="1"/>
          <p:nvPr/>
        </p:nvSpPr>
        <p:spPr>
          <a:xfrm>
            <a:off x="6836229" y="1267748"/>
            <a:ext cx="4320000" cy="54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s-MX" sz="2400" b="1" dirty="0" smtClean="0">
                <a:solidFill>
                  <a:schemeClr val="accent4"/>
                </a:solidFill>
              </a:rPr>
              <a:t>Memoria Caché ó RAM Caché</a:t>
            </a:r>
            <a:endParaRPr lang="es-MX" sz="2400" b="1" dirty="0">
              <a:solidFill>
                <a:schemeClr val="accent4"/>
              </a:solidFill>
            </a:endParaRPr>
          </a:p>
        </p:txBody>
      </p:sp>
      <p:sp>
        <p:nvSpPr>
          <p:cNvPr id="13" name="CuadroTexto 12">
            <a:hlinkClick r:id="rId10" action="ppaction://hlinksldjump"/>
          </p:cNvPr>
          <p:cNvSpPr txBox="1"/>
          <p:nvPr/>
        </p:nvSpPr>
        <p:spPr>
          <a:xfrm>
            <a:off x="6836229" y="1987755"/>
            <a:ext cx="4320000" cy="54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s-MX" sz="2400" b="1" dirty="0" smtClean="0">
                <a:solidFill>
                  <a:schemeClr val="accent4"/>
                </a:solidFill>
              </a:rPr>
              <a:t>SRAM</a:t>
            </a:r>
            <a:endParaRPr lang="es-MX" sz="2400" b="1" dirty="0">
              <a:solidFill>
                <a:schemeClr val="accent4"/>
              </a:solidFill>
            </a:endParaRPr>
          </a:p>
        </p:txBody>
      </p:sp>
      <p:sp>
        <p:nvSpPr>
          <p:cNvPr id="14" name="CuadroTexto 13">
            <a:hlinkClick r:id="rId11" action="ppaction://hlinksldjump"/>
          </p:cNvPr>
          <p:cNvSpPr txBox="1"/>
          <p:nvPr/>
        </p:nvSpPr>
        <p:spPr>
          <a:xfrm>
            <a:off x="6836229" y="2697859"/>
            <a:ext cx="4320000" cy="54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s-MX" sz="2400" b="1" dirty="0" smtClean="0">
                <a:solidFill>
                  <a:schemeClr val="accent4"/>
                </a:solidFill>
              </a:rPr>
              <a:t>DRAM</a:t>
            </a:r>
            <a:endParaRPr lang="es-MX" sz="2400" b="1" dirty="0">
              <a:solidFill>
                <a:schemeClr val="accent4"/>
              </a:solidFill>
            </a:endParaRPr>
          </a:p>
        </p:txBody>
      </p:sp>
      <p:sp>
        <p:nvSpPr>
          <p:cNvPr id="15" name="CuadroTexto 14">
            <a:hlinkClick r:id="rId12" action="ppaction://hlinksldjump"/>
          </p:cNvPr>
          <p:cNvSpPr txBox="1"/>
          <p:nvPr/>
        </p:nvSpPr>
        <p:spPr>
          <a:xfrm>
            <a:off x="6836229" y="3435136"/>
            <a:ext cx="4320000" cy="54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s-MX" sz="2400" b="1" dirty="0" smtClean="0">
                <a:solidFill>
                  <a:schemeClr val="accent4"/>
                </a:solidFill>
              </a:rPr>
              <a:t>SDRAM</a:t>
            </a:r>
            <a:endParaRPr lang="es-MX" sz="2400" b="1" dirty="0">
              <a:solidFill>
                <a:schemeClr val="accent4"/>
              </a:solidFill>
            </a:endParaRPr>
          </a:p>
        </p:txBody>
      </p:sp>
      <p:sp>
        <p:nvSpPr>
          <p:cNvPr id="16" name="CuadroTexto 15">
            <a:hlinkClick r:id="rId13" action="ppaction://hlinksldjump"/>
          </p:cNvPr>
          <p:cNvSpPr txBox="1"/>
          <p:nvPr/>
        </p:nvSpPr>
        <p:spPr>
          <a:xfrm>
            <a:off x="6836229" y="4159350"/>
            <a:ext cx="4320000" cy="54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s-MX" sz="2400" b="1" dirty="0" smtClean="0">
                <a:solidFill>
                  <a:schemeClr val="accent4"/>
                </a:solidFill>
              </a:rPr>
              <a:t>FPM</a:t>
            </a:r>
            <a:endParaRPr lang="es-MX" sz="2400" b="1" dirty="0">
              <a:solidFill>
                <a:schemeClr val="accent4"/>
              </a:solidFill>
            </a:endParaRPr>
          </a:p>
        </p:txBody>
      </p:sp>
      <p:sp>
        <p:nvSpPr>
          <p:cNvPr id="17" name="CuadroTexto 16">
            <a:hlinkClick r:id="rId14" action="ppaction://hlinksldjump"/>
          </p:cNvPr>
          <p:cNvSpPr txBox="1"/>
          <p:nvPr/>
        </p:nvSpPr>
        <p:spPr>
          <a:xfrm>
            <a:off x="6836229" y="4878638"/>
            <a:ext cx="4320000" cy="54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s-MX" sz="2400" b="1" dirty="0" smtClean="0">
                <a:solidFill>
                  <a:schemeClr val="accent4"/>
                </a:solidFill>
              </a:rPr>
              <a:t>EDO</a:t>
            </a:r>
            <a:endParaRPr lang="es-MX" sz="2400" b="1" dirty="0">
              <a:solidFill>
                <a:schemeClr val="accent4"/>
              </a:solidFill>
            </a:endParaRPr>
          </a:p>
        </p:txBody>
      </p:sp>
      <p:sp>
        <p:nvSpPr>
          <p:cNvPr id="19" name="CuadroTexto 18">
            <a:hlinkClick r:id="rId15" action="ppaction://hlinksldjump"/>
          </p:cNvPr>
          <p:cNvSpPr txBox="1"/>
          <p:nvPr/>
        </p:nvSpPr>
        <p:spPr>
          <a:xfrm>
            <a:off x="6822617" y="5594468"/>
            <a:ext cx="4320000" cy="54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s-MX" sz="2400" b="1" dirty="0" smtClean="0">
                <a:solidFill>
                  <a:schemeClr val="accent4"/>
                </a:solidFill>
              </a:rPr>
              <a:t>PB SRAM</a:t>
            </a:r>
            <a:endParaRPr lang="es-MX" sz="2400" b="1" dirty="0">
              <a:solidFill>
                <a:schemeClr val="accent4"/>
              </a:solidFill>
            </a:endParaRPr>
          </a:p>
        </p:txBody>
      </p:sp>
      <p:sp>
        <p:nvSpPr>
          <p:cNvPr id="3" name="Botón de acción: Final 2">
            <a:hlinkClick r:id="" action="ppaction://hlinkshowjump?jump=endshow" highlightClick="1"/>
          </p:cNvPr>
          <p:cNvSpPr/>
          <p:nvPr/>
        </p:nvSpPr>
        <p:spPr>
          <a:xfrm>
            <a:off x="5378091" y="6309360"/>
            <a:ext cx="1444526" cy="548640"/>
          </a:xfrm>
          <a:prstGeom prst="actionButtonE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1756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071154" y="1269163"/>
            <a:ext cx="100845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400" b="1" dirty="0">
                <a:solidFill>
                  <a:schemeClr val="accent1"/>
                </a:solidFill>
              </a:rPr>
              <a:t>La memoria caché es efectiva dado </a:t>
            </a:r>
            <a:r>
              <a:rPr lang="es-MX" sz="2400" b="1" dirty="0" smtClean="0">
                <a:solidFill>
                  <a:schemeClr val="accent1"/>
                </a:solidFill>
              </a:rPr>
              <a:t>que los </a:t>
            </a:r>
            <a:r>
              <a:rPr lang="es-MX" sz="2400" b="1" dirty="0">
                <a:solidFill>
                  <a:schemeClr val="accent1"/>
                </a:solidFill>
              </a:rPr>
              <a:t>programas acceden una y otra vez a los mismos datos o instrucciones.</a:t>
            </a:r>
            <a:endParaRPr lang="es-MX" sz="2400" b="1" dirty="0" smtClean="0">
              <a:solidFill>
                <a:schemeClr val="accent1"/>
              </a:solidFill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1071154" y="2277072"/>
            <a:ext cx="100845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400" b="1" dirty="0">
                <a:solidFill>
                  <a:schemeClr val="accent1"/>
                </a:solidFill>
              </a:rPr>
              <a:t>Guardando esta </a:t>
            </a:r>
            <a:r>
              <a:rPr lang="es-MX" sz="2400" b="1" dirty="0" smtClean="0">
                <a:solidFill>
                  <a:schemeClr val="accent1"/>
                </a:solidFill>
              </a:rPr>
              <a:t>información en </a:t>
            </a:r>
            <a:r>
              <a:rPr lang="es-MX" sz="2400" b="1" dirty="0">
                <a:solidFill>
                  <a:schemeClr val="accent1"/>
                </a:solidFill>
              </a:rPr>
              <a:t>SRAM, la computadora evita acceder a la lenta DRAM.</a:t>
            </a:r>
            <a:endParaRPr lang="es-MX" sz="2400" b="1" dirty="0" smtClean="0">
              <a:solidFill>
                <a:schemeClr val="accent1"/>
              </a:solidFill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1071153" y="3284981"/>
            <a:ext cx="100845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400" b="1" dirty="0">
                <a:solidFill>
                  <a:schemeClr val="accent1"/>
                </a:solidFill>
              </a:rPr>
              <a:t>Cuando un dato es encontrado en el caché, se dice que se ha producido un impacto (hit), siendo </a:t>
            </a:r>
            <a:r>
              <a:rPr lang="es-MX" sz="2400" b="1" dirty="0" smtClean="0">
                <a:solidFill>
                  <a:schemeClr val="accent1"/>
                </a:solidFill>
              </a:rPr>
              <a:t>un caché </a:t>
            </a:r>
            <a:r>
              <a:rPr lang="es-MX" sz="2400" b="1" dirty="0">
                <a:solidFill>
                  <a:schemeClr val="accent1"/>
                </a:solidFill>
              </a:rPr>
              <a:t>juzgado por su tasa de impactos (hit </a:t>
            </a:r>
            <a:r>
              <a:rPr lang="es-MX" sz="2400" b="1" dirty="0" err="1">
                <a:solidFill>
                  <a:schemeClr val="accent1"/>
                </a:solidFill>
              </a:rPr>
              <a:t>rate</a:t>
            </a:r>
            <a:r>
              <a:rPr lang="es-MX" sz="2400" b="1" dirty="0">
                <a:solidFill>
                  <a:schemeClr val="accent1"/>
                </a:solidFill>
              </a:rPr>
              <a:t>).</a:t>
            </a:r>
            <a:endParaRPr lang="es-MX" sz="2400" b="1" dirty="0" smtClean="0">
              <a:solidFill>
                <a:schemeClr val="accent1"/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1071153" y="4292890"/>
            <a:ext cx="100845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400" b="1" dirty="0">
                <a:solidFill>
                  <a:schemeClr val="accent1"/>
                </a:solidFill>
              </a:rPr>
              <a:t>Los sistemas de memoria caché usan una </a:t>
            </a:r>
            <a:r>
              <a:rPr lang="es-MX" sz="2400" b="1" dirty="0" smtClean="0">
                <a:solidFill>
                  <a:schemeClr val="accent1"/>
                </a:solidFill>
              </a:rPr>
              <a:t>tecnología conocida </a:t>
            </a:r>
            <a:r>
              <a:rPr lang="es-MX" sz="2400" b="1" dirty="0">
                <a:solidFill>
                  <a:schemeClr val="accent1"/>
                </a:solidFill>
              </a:rPr>
              <a:t>por caché inteligente en el cual el sistema puede reconocer cierto tipo de datos </a:t>
            </a:r>
            <a:r>
              <a:rPr lang="es-MX" sz="2400" b="1" dirty="0" smtClean="0">
                <a:solidFill>
                  <a:schemeClr val="accent1"/>
                </a:solidFill>
              </a:rPr>
              <a:t>usados frecuentemente</a:t>
            </a:r>
            <a:r>
              <a:rPr lang="es-MX" sz="2400" b="1" dirty="0">
                <a:solidFill>
                  <a:schemeClr val="accent1"/>
                </a:solidFill>
              </a:rPr>
              <a:t>.</a:t>
            </a:r>
            <a:endParaRPr lang="es-MX" sz="2400" b="1" dirty="0" smtClean="0">
              <a:solidFill>
                <a:schemeClr val="accent1"/>
              </a:solidFill>
            </a:endParaRPr>
          </a:p>
        </p:txBody>
      </p:sp>
      <p:pic>
        <p:nvPicPr>
          <p:cNvPr id="8" name="Imagen 7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8570" y="13901"/>
            <a:ext cx="1213430" cy="547803"/>
          </a:xfrm>
          <a:prstGeom prst="rect">
            <a:avLst/>
          </a:prstGeom>
        </p:spPr>
      </p:pic>
      <p:pic>
        <p:nvPicPr>
          <p:cNvPr id="9" name="Imagen 8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5767" y="836"/>
            <a:ext cx="1213430" cy="547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681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071154" y="1269163"/>
            <a:ext cx="100845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400" b="1" dirty="0">
                <a:solidFill>
                  <a:schemeClr val="accent1"/>
                </a:solidFill>
              </a:rPr>
              <a:t>Las estrategias para determinar qué información debe de ser puesta en el </a:t>
            </a:r>
            <a:r>
              <a:rPr lang="es-MX" sz="2400" b="1" dirty="0" smtClean="0">
                <a:solidFill>
                  <a:schemeClr val="accent1"/>
                </a:solidFill>
              </a:rPr>
              <a:t>caché constituyen </a:t>
            </a:r>
            <a:r>
              <a:rPr lang="es-MX" sz="2400" b="1" dirty="0">
                <a:solidFill>
                  <a:schemeClr val="accent1"/>
                </a:solidFill>
              </a:rPr>
              <a:t>uno de los problemas más interesantes en la ciencia de las computadoras.</a:t>
            </a:r>
            <a:endParaRPr lang="es-MX" sz="2400" b="1" dirty="0" smtClean="0">
              <a:solidFill>
                <a:schemeClr val="accent1"/>
              </a:solidFill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1071153" y="2629769"/>
            <a:ext cx="100845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400" b="1" dirty="0" smtClean="0">
                <a:solidFill>
                  <a:schemeClr val="accent1"/>
                </a:solidFill>
              </a:rPr>
              <a:t>Algunas memorias </a:t>
            </a:r>
            <a:r>
              <a:rPr lang="es-MX" sz="2400" b="1" dirty="0">
                <a:solidFill>
                  <a:schemeClr val="accent1"/>
                </a:solidFill>
              </a:rPr>
              <a:t>caché están construidas en la arquitectura de los microprocesadores.</a:t>
            </a:r>
            <a:endParaRPr lang="es-MX" sz="2400" b="1" dirty="0" smtClean="0">
              <a:solidFill>
                <a:schemeClr val="accent1"/>
              </a:solidFill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1071153" y="3621043"/>
            <a:ext cx="10084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400" b="1" dirty="0">
                <a:solidFill>
                  <a:schemeClr val="accent1"/>
                </a:solidFill>
              </a:rPr>
              <a:t>Por ejemplo, </a:t>
            </a:r>
            <a:r>
              <a:rPr lang="es-MX" sz="2400" b="1" dirty="0" smtClean="0">
                <a:solidFill>
                  <a:schemeClr val="accent1"/>
                </a:solidFill>
              </a:rPr>
              <a:t>el procesador </a:t>
            </a:r>
            <a:r>
              <a:rPr lang="es-MX" sz="2400" b="1" dirty="0">
                <a:solidFill>
                  <a:schemeClr val="accent1"/>
                </a:solidFill>
              </a:rPr>
              <a:t>Pentium II tiene una caché L2 de 512 </a:t>
            </a:r>
            <a:r>
              <a:rPr lang="es-MX" sz="2400" b="1" dirty="0" err="1">
                <a:solidFill>
                  <a:schemeClr val="accent1"/>
                </a:solidFill>
              </a:rPr>
              <a:t>Kbytes</a:t>
            </a:r>
            <a:r>
              <a:rPr lang="es-MX" sz="2400" b="1" dirty="0">
                <a:solidFill>
                  <a:schemeClr val="accent1"/>
                </a:solidFill>
              </a:rPr>
              <a:t>.</a:t>
            </a:r>
            <a:endParaRPr lang="es-MX" sz="2400" b="1" dirty="0" smtClean="0">
              <a:solidFill>
                <a:schemeClr val="accent1"/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1071153" y="4242985"/>
            <a:ext cx="100845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400" b="1" dirty="0">
                <a:solidFill>
                  <a:schemeClr val="accent1"/>
                </a:solidFill>
              </a:rPr>
              <a:t>El caché de disco trabaja sobre los mismos principios que la memoria caché, pero en lugar de </a:t>
            </a:r>
            <a:r>
              <a:rPr lang="es-MX" sz="2400" b="1" dirty="0" smtClean="0">
                <a:solidFill>
                  <a:schemeClr val="accent1"/>
                </a:solidFill>
              </a:rPr>
              <a:t>usar SRAM </a:t>
            </a:r>
            <a:r>
              <a:rPr lang="es-MX" sz="2400" b="1" dirty="0">
                <a:solidFill>
                  <a:schemeClr val="accent1"/>
                </a:solidFill>
              </a:rPr>
              <a:t>de alta velocidad, usa la convencional memoria principal.</a:t>
            </a:r>
            <a:endParaRPr lang="es-MX" sz="2400" b="1" dirty="0" smtClean="0">
              <a:solidFill>
                <a:schemeClr val="accent1"/>
              </a:solidFill>
            </a:endParaRPr>
          </a:p>
        </p:txBody>
      </p:sp>
      <p:pic>
        <p:nvPicPr>
          <p:cNvPr id="8" name="Imagen 7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8570" y="13901"/>
            <a:ext cx="1213430" cy="547803"/>
          </a:xfrm>
          <a:prstGeom prst="rect">
            <a:avLst/>
          </a:prstGeom>
        </p:spPr>
      </p:pic>
      <p:pic>
        <p:nvPicPr>
          <p:cNvPr id="9" name="Imagen 8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5767" y="836"/>
            <a:ext cx="1213430" cy="547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6496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097279" y="1582672"/>
            <a:ext cx="100845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400" b="1" dirty="0">
                <a:solidFill>
                  <a:schemeClr val="accent1"/>
                </a:solidFill>
              </a:rPr>
              <a:t>Los datos más recientes del disco </a:t>
            </a:r>
            <a:r>
              <a:rPr lang="es-MX" sz="2400" b="1" dirty="0" smtClean="0">
                <a:solidFill>
                  <a:schemeClr val="accent1"/>
                </a:solidFill>
              </a:rPr>
              <a:t>duro a </a:t>
            </a:r>
            <a:r>
              <a:rPr lang="es-MX" sz="2400" b="1" dirty="0">
                <a:solidFill>
                  <a:schemeClr val="accent1"/>
                </a:solidFill>
              </a:rPr>
              <a:t>los que se ha accedido (así como los sectores adyacentes) se almacenan en un buffer de memoria.</a:t>
            </a:r>
            <a:endParaRPr lang="es-MX" sz="2400" b="1" dirty="0" smtClean="0">
              <a:solidFill>
                <a:schemeClr val="accent1"/>
              </a:solidFill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1097278" y="2763920"/>
            <a:ext cx="100845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400" b="1" dirty="0">
                <a:solidFill>
                  <a:schemeClr val="accent1"/>
                </a:solidFill>
              </a:rPr>
              <a:t>Cuando el programa necesita acceder a datos del disco, lo primero que comprueba es la caché del </a:t>
            </a:r>
            <a:r>
              <a:rPr lang="es-MX" sz="2400" b="1" dirty="0" smtClean="0">
                <a:solidFill>
                  <a:schemeClr val="accent1"/>
                </a:solidFill>
              </a:rPr>
              <a:t>disco para </a:t>
            </a:r>
            <a:r>
              <a:rPr lang="es-MX" sz="2400" b="1" dirty="0">
                <a:solidFill>
                  <a:schemeClr val="accent1"/>
                </a:solidFill>
              </a:rPr>
              <a:t>ver si los datos ya </a:t>
            </a:r>
            <a:r>
              <a:rPr lang="es-MX" sz="2400" b="1" dirty="0" err="1">
                <a:solidFill>
                  <a:schemeClr val="accent1"/>
                </a:solidFill>
              </a:rPr>
              <a:t>estan</a:t>
            </a:r>
            <a:r>
              <a:rPr lang="es-MX" sz="2400" b="1" dirty="0">
                <a:solidFill>
                  <a:schemeClr val="accent1"/>
                </a:solidFill>
              </a:rPr>
              <a:t> ahí.</a:t>
            </a:r>
            <a:endParaRPr lang="es-MX" sz="2400" b="1" dirty="0" smtClean="0">
              <a:solidFill>
                <a:schemeClr val="accent1"/>
              </a:solidFill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1097278" y="3945168"/>
            <a:ext cx="100845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400" b="1" dirty="0">
                <a:solidFill>
                  <a:schemeClr val="accent1"/>
                </a:solidFill>
              </a:rPr>
              <a:t>La caché de disco puede mejorar drásticamente el rendimiento de las</a:t>
            </a:r>
          </a:p>
          <a:p>
            <a:pPr algn="just"/>
            <a:r>
              <a:rPr lang="es-MX" sz="2400" b="1" dirty="0">
                <a:solidFill>
                  <a:schemeClr val="accent1"/>
                </a:solidFill>
              </a:rPr>
              <a:t>aplicaciones, dado que acceder a un byte de datos en RAM puede ser miles de veces más rápido </a:t>
            </a:r>
            <a:r>
              <a:rPr lang="es-MX" sz="2400" b="1" dirty="0" smtClean="0">
                <a:solidFill>
                  <a:schemeClr val="accent1"/>
                </a:solidFill>
              </a:rPr>
              <a:t>que acceder </a:t>
            </a:r>
            <a:r>
              <a:rPr lang="es-MX" sz="2400" b="1" dirty="0">
                <a:solidFill>
                  <a:schemeClr val="accent1"/>
                </a:solidFill>
              </a:rPr>
              <a:t>a un byte del disco duro.</a:t>
            </a:r>
            <a:endParaRPr lang="es-MX" sz="2400" b="1" dirty="0" smtClean="0">
              <a:solidFill>
                <a:schemeClr val="accent1"/>
              </a:solidFill>
            </a:endParaRPr>
          </a:p>
        </p:txBody>
      </p:sp>
      <p:pic>
        <p:nvPicPr>
          <p:cNvPr id="9" name="Imagen 8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5767" y="836"/>
            <a:ext cx="1213430" cy="547803"/>
          </a:xfrm>
          <a:prstGeom prst="rect">
            <a:avLst/>
          </a:prstGeom>
        </p:spPr>
      </p:pic>
      <p:pic>
        <p:nvPicPr>
          <p:cNvPr id="10" name="Imagen 9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45782" y="6159980"/>
            <a:ext cx="1822609" cy="698020"/>
          </a:xfrm>
          <a:prstGeom prst="rect">
            <a:avLst/>
          </a:prstGeom>
        </p:spPr>
      </p:pic>
      <p:pic>
        <p:nvPicPr>
          <p:cNvPr id="11" name="Imagen 10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1540" y="526662"/>
            <a:ext cx="756000" cy="705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0446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254" y="1278795"/>
            <a:ext cx="9991489" cy="5043627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0" y="566442"/>
            <a:ext cx="121919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2400" b="1" dirty="0">
                <a:solidFill>
                  <a:schemeClr val="accent4"/>
                </a:solidFill>
                <a:latin typeface="+mj-lt"/>
              </a:rPr>
              <a:t>Memoria Caché ó RAM Caché</a:t>
            </a:r>
          </a:p>
        </p:txBody>
      </p:sp>
      <p:pic>
        <p:nvPicPr>
          <p:cNvPr id="6" name="Imagen 5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5767" y="836"/>
            <a:ext cx="1213430" cy="547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640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058091" y="561704"/>
            <a:ext cx="1008452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400" b="1" dirty="0" smtClean="0">
                <a:solidFill>
                  <a:schemeClr val="accent2"/>
                </a:solidFill>
                <a:latin typeface="+mj-lt"/>
              </a:rPr>
              <a:t>TIPOS DE MEMORIA RAM</a:t>
            </a:r>
            <a:endParaRPr lang="es-MX" sz="4400" b="1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1058091" y="1502226"/>
            <a:ext cx="10084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b="1" dirty="0" smtClean="0">
                <a:solidFill>
                  <a:schemeClr val="accent4"/>
                </a:solidFill>
              </a:rPr>
              <a:t>SRAM</a:t>
            </a:r>
            <a:endParaRPr lang="es-MX" sz="2400" b="1" dirty="0">
              <a:solidFill>
                <a:schemeClr val="accent4"/>
              </a:solidFill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1058091" y="2248877"/>
            <a:ext cx="100845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400" b="1" dirty="0">
                <a:solidFill>
                  <a:schemeClr val="accent1"/>
                </a:solidFill>
              </a:rPr>
              <a:t>Siglas de </a:t>
            </a:r>
            <a:r>
              <a:rPr lang="es-MX" sz="2400" b="1" dirty="0" err="1">
                <a:solidFill>
                  <a:schemeClr val="accent1"/>
                </a:solidFill>
              </a:rPr>
              <a:t>Static</a:t>
            </a:r>
            <a:r>
              <a:rPr lang="es-MX" sz="2400" b="1" dirty="0">
                <a:solidFill>
                  <a:schemeClr val="accent1"/>
                </a:solidFill>
              </a:rPr>
              <a:t> Random Access Memory, es un tipo de memoria que es más rápida y fiable que la </a:t>
            </a:r>
            <a:r>
              <a:rPr lang="es-MX" sz="2400" b="1" dirty="0" smtClean="0">
                <a:solidFill>
                  <a:schemeClr val="accent1"/>
                </a:solidFill>
              </a:rPr>
              <a:t>más común </a:t>
            </a:r>
            <a:r>
              <a:rPr lang="es-MX" sz="2400" b="1" dirty="0">
                <a:solidFill>
                  <a:schemeClr val="accent1"/>
                </a:solidFill>
              </a:rPr>
              <a:t>DRAM (</a:t>
            </a:r>
            <a:r>
              <a:rPr lang="es-MX" sz="2400" b="1" dirty="0" err="1">
                <a:solidFill>
                  <a:schemeClr val="accent1"/>
                </a:solidFill>
              </a:rPr>
              <a:t>Dynamic</a:t>
            </a:r>
            <a:r>
              <a:rPr lang="es-MX" sz="2400" b="1" dirty="0">
                <a:solidFill>
                  <a:schemeClr val="accent1"/>
                </a:solidFill>
              </a:rPr>
              <a:t> RAM).</a:t>
            </a:r>
            <a:endParaRPr lang="es-MX" sz="2400" b="1" dirty="0" smtClean="0">
              <a:solidFill>
                <a:schemeClr val="accent1"/>
              </a:solidFill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1058090" y="3280514"/>
            <a:ext cx="100845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400" b="1" dirty="0" smtClean="0">
                <a:solidFill>
                  <a:schemeClr val="accent1"/>
                </a:solidFill>
              </a:rPr>
              <a:t>El </a:t>
            </a:r>
            <a:r>
              <a:rPr lang="es-MX" sz="2400" b="1" dirty="0">
                <a:solidFill>
                  <a:schemeClr val="accent1"/>
                </a:solidFill>
              </a:rPr>
              <a:t>término estática viene derivado del hecho que necesita ser refrescada</a:t>
            </a:r>
          </a:p>
          <a:p>
            <a:pPr algn="just"/>
            <a:r>
              <a:rPr lang="es-MX" sz="2400" b="1" dirty="0">
                <a:solidFill>
                  <a:schemeClr val="accent1"/>
                </a:solidFill>
              </a:rPr>
              <a:t>menos veces que la RAM dinámica.</a:t>
            </a:r>
            <a:endParaRPr lang="es-MX" sz="2400" b="1" dirty="0" smtClean="0">
              <a:solidFill>
                <a:schemeClr val="accent1"/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1058089" y="4312151"/>
            <a:ext cx="100845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400" b="1" dirty="0">
                <a:solidFill>
                  <a:schemeClr val="accent1"/>
                </a:solidFill>
              </a:rPr>
              <a:t> Los chips de RAM estática tienen tiempos de acceso del orden de 10 a 30 nanosegundos, mientras </a:t>
            </a:r>
            <a:r>
              <a:rPr lang="es-MX" sz="2400" b="1" dirty="0" smtClean="0">
                <a:solidFill>
                  <a:schemeClr val="accent1"/>
                </a:solidFill>
              </a:rPr>
              <a:t>que las </a:t>
            </a:r>
            <a:r>
              <a:rPr lang="es-MX" sz="2400" b="1" dirty="0">
                <a:solidFill>
                  <a:schemeClr val="accent1"/>
                </a:solidFill>
              </a:rPr>
              <a:t>RAM dinámicas están por encima de 30, y las memorias bipolares y ECL se encuentran por </a:t>
            </a:r>
            <a:r>
              <a:rPr lang="es-MX" sz="2400" b="1" dirty="0" smtClean="0">
                <a:solidFill>
                  <a:schemeClr val="accent1"/>
                </a:solidFill>
              </a:rPr>
              <a:t>debajo de </a:t>
            </a:r>
            <a:r>
              <a:rPr lang="es-MX" sz="2400" b="1" dirty="0">
                <a:solidFill>
                  <a:schemeClr val="accent1"/>
                </a:solidFill>
              </a:rPr>
              <a:t>10 nanosegundos.</a:t>
            </a:r>
            <a:endParaRPr lang="es-MX" sz="2400" b="1" dirty="0" smtClean="0">
              <a:solidFill>
                <a:schemeClr val="accent1"/>
              </a:solidFill>
            </a:endParaRPr>
          </a:p>
        </p:txBody>
      </p:sp>
      <p:pic>
        <p:nvPicPr>
          <p:cNvPr id="8" name="Imagen 7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8570" y="13901"/>
            <a:ext cx="1213430" cy="547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8858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058088" y="1799497"/>
            <a:ext cx="100845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400" b="1" dirty="0">
                <a:solidFill>
                  <a:schemeClr val="accent1"/>
                </a:solidFill>
              </a:rPr>
              <a:t>Un bit de RAM estática se construye con un --- como circuito flip-flop que permite que la corriente </a:t>
            </a:r>
            <a:r>
              <a:rPr lang="es-MX" sz="2400" b="1" dirty="0" smtClean="0">
                <a:solidFill>
                  <a:schemeClr val="accent1"/>
                </a:solidFill>
              </a:rPr>
              <a:t>fluya de </a:t>
            </a:r>
            <a:r>
              <a:rPr lang="es-MX" sz="2400" b="1" dirty="0">
                <a:solidFill>
                  <a:schemeClr val="accent1"/>
                </a:solidFill>
              </a:rPr>
              <a:t>un lado a otro basándose en cual de los dos transistores es activado.</a:t>
            </a:r>
            <a:endParaRPr lang="es-MX" sz="2400" b="1" dirty="0" smtClean="0">
              <a:solidFill>
                <a:schemeClr val="accent1"/>
              </a:solidFill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1058087" y="3221516"/>
            <a:ext cx="100845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400" b="1" dirty="0">
                <a:solidFill>
                  <a:schemeClr val="accent1"/>
                </a:solidFill>
              </a:rPr>
              <a:t>Las RAM estáticas no </a:t>
            </a:r>
            <a:r>
              <a:rPr lang="es-MX" sz="2400" b="1" dirty="0" smtClean="0">
                <a:solidFill>
                  <a:schemeClr val="accent1"/>
                </a:solidFill>
              </a:rPr>
              <a:t>precisan de circuitería </a:t>
            </a:r>
            <a:r>
              <a:rPr lang="es-MX" sz="2400" b="1" dirty="0">
                <a:solidFill>
                  <a:schemeClr val="accent1"/>
                </a:solidFill>
              </a:rPr>
              <a:t>de refresco como sucede con las RAMs dinámicas, pero precisan más espacio y usan </a:t>
            </a:r>
            <a:r>
              <a:rPr lang="es-MX" sz="2400" b="1" dirty="0" smtClean="0">
                <a:solidFill>
                  <a:schemeClr val="accent1"/>
                </a:solidFill>
              </a:rPr>
              <a:t>mas energía</a:t>
            </a:r>
            <a:r>
              <a:rPr lang="es-MX" sz="2400" b="1" dirty="0">
                <a:solidFill>
                  <a:schemeClr val="accent1"/>
                </a:solidFill>
              </a:rPr>
              <a:t>.</a:t>
            </a:r>
            <a:endParaRPr lang="es-MX" sz="2400" b="1" dirty="0" smtClean="0">
              <a:solidFill>
                <a:schemeClr val="accent1"/>
              </a:solidFill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1058087" y="4274203"/>
            <a:ext cx="10084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400" b="1" dirty="0" smtClean="0">
                <a:solidFill>
                  <a:schemeClr val="accent1"/>
                </a:solidFill>
              </a:rPr>
              <a:t>La </a:t>
            </a:r>
            <a:r>
              <a:rPr lang="es-MX" sz="2400" b="1" dirty="0">
                <a:solidFill>
                  <a:schemeClr val="accent1"/>
                </a:solidFill>
              </a:rPr>
              <a:t>SRAM, debido a su alta velocidad, es usada como memoria caché. </a:t>
            </a:r>
            <a:endParaRPr lang="es-MX" sz="2400" b="1" dirty="0" smtClean="0">
              <a:solidFill>
                <a:schemeClr val="accent1"/>
              </a:solidFill>
            </a:endParaRPr>
          </a:p>
        </p:txBody>
      </p:sp>
      <p:pic>
        <p:nvPicPr>
          <p:cNvPr id="7" name="Imagen 6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5767" y="836"/>
            <a:ext cx="1213430" cy="547803"/>
          </a:xfrm>
          <a:prstGeom prst="rect">
            <a:avLst/>
          </a:prstGeom>
        </p:spPr>
      </p:pic>
      <p:pic>
        <p:nvPicPr>
          <p:cNvPr id="8" name="Imagen 7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45782" y="6159980"/>
            <a:ext cx="1822609" cy="698020"/>
          </a:xfrm>
          <a:prstGeom prst="rect">
            <a:avLst/>
          </a:prstGeom>
        </p:spPr>
      </p:pic>
      <p:pic>
        <p:nvPicPr>
          <p:cNvPr id="9" name="Imagen 8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22349" y="574194"/>
            <a:ext cx="756000" cy="705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4349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897" y="1285734"/>
            <a:ext cx="9604207" cy="5036689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1" y="566443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2400" b="1" dirty="0">
                <a:solidFill>
                  <a:schemeClr val="accent4"/>
                </a:solidFill>
                <a:latin typeface="+mj-lt"/>
              </a:rPr>
              <a:t>SRAM</a:t>
            </a:r>
            <a:endParaRPr lang="es-MX" b="1" dirty="0">
              <a:solidFill>
                <a:schemeClr val="accent4"/>
              </a:solidFill>
              <a:latin typeface="+mj-lt"/>
            </a:endParaRPr>
          </a:p>
        </p:txBody>
      </p:sp>
      <p:pic>
        <p:nvPicPr>
          <p:cNvPr id="6" name="Imagen 5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5767" y="836"/>
            <a:ext cx="1213430" cy="547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6971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058091" y="561704"/>
            <a:ext cx="1008452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400" b="1" dirty="0" smtClean="0">
                <a:solidFill>
                  <a:schemeClr val="accent2"/>
                </a:solidFill>
                <a:latin typeface="+mj-lt"/>
              </a:rPr>
              <a:t>TIPOS DE MEMORIA RAM</a:t>
            </a:r>
            <a:endParaRPr lang="es-MX" sz="4400" b="1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1058091" y="1502226"/>
            <a:ext cx="10084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b="1" dirty="0" smtClean="0">
                <a:solidFill>
                  <a:schemeClr val="accent4"/>
                </a:solidFill>
              </a:rPr>
              <a:t>DRAM</a:t>
            </a:r>
            <a:endParaRPr lang="es-MX" sz="2400" b="1" dirty="0">
              <a:solidFill>
                <a:schemeClr val="accent4"/>
              </a:solidFill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1058091" y="2248877"/>
            <a:ext cx="100845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400" b="1" dirty="0">
                <a:solidFill>
                  <a:schemeClr val="accent1"/>
                </a:solidFill>
              </a:rPr>
              <a:t>Siglas de </a:t>
            </a:r>
            <a:r>
              <a:rPr lang="es-MX" sz="2400" b="1" dirty="0" err="1">
                <a:solidFill>
                  <a:schemeClr val="accent1"/>
                </a:solidFill>
              </a:rPr>
              <a:t>Dynamic</a:t>
            </a:r>
            <a:r>
              <a:rPr lang="es-MX" sz="2400" b="1" dirty="0">
                <a:solidFill>
                  <a:schemeClr val="accent1"/>
                </a:solidFill>
              </a:rPr>
              <a:t> RAM, un tipo de memoria de gran capacidad pero que precisa ser </a:t>
            </a:r>
            <a:r>
              <a:rPr lang="es-MX" sz="2400" b="1" dirty="0" smtClean="0">
                <a:solidFill>
                  <a:schemeClr val="accent1"/>
                </a:solidFill>
              </a:rPr>
              <a:t>constantemente refrescada </a:t>
            </a:r>
            <a:r>
              <a:rPr lang="es-MX" sz="2400" b="1" dirty="0">
                <a:solidFill>
                  <a:schemeClr val="accent1"/>
                </a:solidFill>
              </a:rPr>
              <a:t>(re-energizada) o perdería su contenido.</a:t>
            </a:r>
            <a:endParaRPr lang="es-MX" sz="2400" b="1" dirty="0" smtClean="0">
              <a:solidFill>
                <a:schemeClr val="accent1"/>
              </a:solidFill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1058092" y="3734192"/>
            <a:ext cx="1008452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400" b="1" dirty="0">
                <a:solidFill>
                  <a:schemeClr val="accent1"/>
                </a:solidFill>
              </a:rPr>
              <a:t>Generalmente usa un transistor y un </a:t>
            </a:r>
            <a:r>
              <a:rPr lang="es-MX" sz="2400" b="1" dirty="0" smtClean="0">
                <a:solidFill>
                  <a:schemeClr val="accent1"/>
                </a:solidFill>
              </a:rPr>
              <a:t>condensador para </a:t>
            </a:r>
            <a:r>
              <a:rPr lang="es-MX" sz="2400" b="1" dirty="0">
                <a:solidFill>
                  <a:schemeClr val="accent1"/>
                </a:solidFill>
              </a:rPr>
              <a:t>representar un bit Los condensadores debe de ser energizados cientos de veces por segundo para</a:t>
            </a:r>
          </a:p>
          <a:p>
            <a:pPr algn="just"/>
            <a:r>
              <a:rPr lang="es-MX" sz="2400" b="1" dirty="0">
                <a:solidFill>
                  <a:schemeClr val="accent1"/>
                </a:solidFill>
              </a:rPr>
              <a:t>mantener las cargas. A diferencia de los chips firmware (</a:t>
            </a:r>
            <a:r>
              <a:rPr lang="es-MX" sz="2400" b="1" dirty="0" err="1">
                <a:solidFill>
                  <a:schemeClr val="accent1"/>
                </a:solidFill>
              </a:rPr>
              <a:t>ROMs</a:t>
            </a:r>
            <a:r>
              <a:rPr lang="es-MX" sz="2400" b="1" dirty="0">
                <a:solidFill>
                  <a:schemeClr val="accent1"/>
                </a:solidFill>
              </a:rPr>
              <a:t>, </a:t>
            </a:r>
            <a:r>
              <a:rPr lang="es-MX" sz="2400" b="1" dirty="0" err="1">
                <a:solidFill>
                  <a:schemeClr val="accent1"/>
                </a:solidFill>
              </a:rPr>
              <a:t>PROMs</a:t>
            </a:r>
            <a:r>
              <a:rPr lang="es-MX" sz="2400" b="1" dirty="0">
                <a:solidFill>
                  <a:schemeClr val="accent1"/>
                </a:solidFill>
              </a:rPr>
              <a:t>, etc.) las dos </a:t>
            </a:r>
            <a:r>
              <a:rPr lang="es-MX" sz="2400" b="1" dirty="0" smtClean="0">
                <a:solidFill>
                  <a:schemeClr val="accent1"/>
                </a:solidFill>
              </a:rPr>
              <a:t>principales variaciones </a:t>
            </a:r>
            <a:r>
              <a:rPr lang="es-MX" sz="2400" b="1" dirty="0">
                <a:solidFill>
                  <a:schemeClr val="accent1"/>
                </a:solidFill>
              </a:rPr>
              <a:t>de RAM (dinámica y estática) pierden su contenido cuando se desconectan de </a:t>
            </a:r>
            <a:r>
              <a:rPr lang="es-MX" sz="2400" b="1" dirty="0" smtClean="0">
                <a:solidFill>
                  <a:schemeClr val="accent1"/>
                </a:solidFill>
              </a:rPr>
              <a:t>la alimentación.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1058091" y="5958170"/>
            <a:ext cx="10084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400" b="1" dirty="0">
                <a:solidFill>
                  <a:schemeClr val="accent1"/>
                </a:solidFill>
              </a:rPr>
              <a:t>Contrasta con la RAM estática.</a:t>
            </a:r>
            <a:endParaRPr lang="es-MX" sz="2400" b="1" dirty="0" smtClean="0">
              <a:solidFill>
                <a:schemeClr val="accent1"/>
              </a:solidFill>
            </a:endParaRPr>
          </a:p>
        </p:txBody>
      </p:sp>
      <p:pic>
        <p:nvPicPr>
          <p:cNvPr id="8" name="Imagen 7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8570" y="13901"/>
            <a:ext cx="1213430" cy="547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3321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084217" y="1491231"/>
            <a:ext cx="100845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400" b="1" dirty="0">
                <a:solidFill>
                  <a:schemeClr val="accent1"/>
                </a:solidFill>
              </a:rPr>
              <a:t>Algunas veces en los anuncios de memorias, la RAM dinámica se indica erróneamente como un tipo </a:t>
            </a:r>
            <a:r>
              <a:rPr lang="es-MX" sz="2400" b="1" dirty="0" smtClean="0">
                <a:solidFill>
                  <a:schemeClr val="accent1"/>
                </a:solidFill>
              </a:rPr>
              <a:t>de encapsulado</a:t>
            </a:r>
            <a:r>
              <a:rPr lang="es-MX" sz="2400" b="1" dirty="0">
                <a:solidFill>
                  <a:schemeClr val="accent1"/>
                </a:solidFill>
              </a:rPr>
              <a:t>; por ejemplo "se venden </a:t>
            </a:r>
            <a:r>
              <a:rPr lang="es-MX" sz="2400" b="1" dirty="0" err="1">
                <a:solidFill>
                  <a:schemeClr val="accent1"/>
                </a:solidFill>
              </a:rPr>
              <a:t>DRAMs</a:t>
            </a:r>
            <a:r>
              <a:rPr lang="es-MX" sz="2400" b="1" dirty="0">
                <a:solidFill>
                  <a:schemeClr val="accent1"/>
                </a:solidFill>
              </a:rPr>
              <a:t>, </a:t>
            </a:r>
            <a:r>
              <a:rPr lang="es-MX" sz="2400" b="1" dirty="0" err="1">
                <a:solidFill>
                  <a:schemeClr val="accent1"/>
                </a:solidFill>
              </a:rPr>
              <a:t>SIMMs</a:t>
            </a:r>
            <a:r>
              <a:rPr lang="es-MX" sz="2400" b="1" dirty="0">
                <a:solidFill>
                  <a:schemeClr val="accent1"/>
                </a:solidFill>
              </a:rPr>
              <a:t> y </a:t>
            </a:r>
            <a:r>
              <a:rPr lang="es-MX" sz="2400" b="1" dirty="0" err="1">
                <a:solidFill>
                  <a:schemeClr val="accent1"/>
                </a:solidFill>
              </a:rPr>
              <a:t>SIPs</a:t>
            </a:r>
            <a:r>
              <a:rPr lang="es-MX" sz="2400" b="1" dirty="0">
                <a:solidFill>
                  <a:schemeClr val="accent1"/>
                </a:solidFill>
              </a:rPr>
              <a:t>", cuando </a:t>
            </a:r>
            <a:r>
              <a:rPr lang="es-MX" sz="2400" b="1" dirty="0" err="1">
                <a:solidFill>
                  <a:schemeClr val="accent1"/>
                </a:solidFill>
              </a:rPr>
              <a:t>deberia</a:t>
            </a:r>
            <a:r>
              <a:rPr lang="es-MX" sz="2400" b="1" dirty="0">
                <a:solidFill>
                  <a:schemeClr val="accent1"/>
                </a:solidFill>
              </a:rPr>
              <a:t> decirse "</a:t>
            </a:r>
            <a:r>
              <a:rPr lang="es-MX" sz="2400" b="1" dirty="0" err="1">
                <a:solidFill>
                  <a:schemeClr val="accent1"/>
                </a:solidFill>
              </a:rPr>
              <a:t>DIPs</a:t>
            </a:r>
            <a:r>
              <a:rPr lang="es-MX" sz="2400" b="1" dirty="0">
                <a:solidFill>
                  <a:schemeClr val="accent1"/>
                </a:solidFill>
              </a:rPr>
              <a:t>, </a:t>
            </a:r>
            <a:r>
              <a:rPr lang="es-MX" sz="2400" b="1" dirty="0" err="1">
                <a:solidFill>
                  <a:schemeClr val="accent1"/>
                </a:solidFill>
              </a:rPr>
              <a:t>SIMMs</a:t>
            </a:r>
            <a:r>
              <a:rPr lang="es-MX" sz="2400" b="1" dirty="0">
                <a:solidFill>
                  <a:schemeClr val="accent1"/>
                </a:solidFill>
              </a:rPr>
              <a:t> </a:t>
            </a:r>
            <a:r>
              <a:rPr lang="es-MX" sz="2400" b="1" dirty="0" smtClean="0">
                <a:solidFill>
                  <a:schemeClr val="accent1"/>
                </a:solidFill>
              </a:rPr>
              <a:t>y </a:t>
            </a:r>
            <a:r>
              <a:rPr lang="es-MX" sz="2400" b="1" dirty="0" err="1" smtClean="0">
                <a:solidFill>
                  <a:schemeClr val="accent1"/>
                </a:solidFill>
              </a:rPr>
              <a:t>SIPs</a:t>
            </a:r>
            <a:r>
              <a:rPr lang="es-MX" sz="2400" b="1" dirty="0">
                <a:solidFill>
                  <a:schemeClr val="accent1"/>
                </a:solidFill>
              </a:rPr>
              <a:t>" los tres tipos de encapsulado típicos para almacenar chips de RAM dinámica. </a:t>
            </a:r>
            <a:endParaRPr lang="es-MX" sz="2400" b="1" dirty="0" smtClean="0">
              <a:solidFill>
                <a:schemeClr val="accent1"/>
              </a:solidFill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1084216" y="3290055"/>
            <a:ext cx="100845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400" b="1" dirty="0" err="1">
                <a:solidFill>
                  <a:schemeClr val="accent1"/>
                </a:solidFill>
              </a:rPr>
              <a:t>Tambien</a:t>
            </a:r>
            <a:r>
              <a:rPr lang="es-MX" sz="2400" b="1" dirty="0">
                <a:solidFill>
                  <a:schemeClr val="accent1"/>
                </a:solidFill>
              </a:rPr>
              <a:t> algunas veces el término RAM (Random Access Memory) es utilizado para referirse a la </a:t>
            </a:r>
            <a:r>
              <a:rPr lang="es-MX" sz="2400" b="1" dirty="0" smtClean="0">
                <a:solidFill>
                  <a:schemeClr val="accent1"/>
                </a:solidFill>
              </a:rPr>
              <a:t>DRAM y </a:t>
            </a:r>
            <a:r>
              <a:rPr lang="es-MX" sz="2400" b="1" dirty="0">
                <a:solidFill>
                  <a:schemeClr val="accent1"/>
                </a:solidFill>
              </a:rPr>
              <a:t>distinguirla de la RAM estática (SRAM) que es más rápida y más estable que la RAM dinámica, </a:t>
            </a:r>
            <a:r>
              <a:rPr lang="es-MX" sz="2400" b="1" dirty="0" smtClean="0">
                <a:solidFill>
                  <a:schemeClr val="accent1"/>
                </a:solidFill>
              </a:rPr>
              <a:t>pero que </a:t>
            </a:r>
            <a:r>
              <a:rPr lang="es-MX" sz="2400" b="1" dirty="0">
                <a:solidFill>
                  <a:schemeClr val="accent1"/>
                </a:solidFill>
              </a:rPr>
              <a:t>requiere más energía y es más cara </a:t>
            </a:r>
            <a:endParaRPr lang="es-MX" sz="2400" b="1" dirty="0" smtClean="0">
              <a:solidFill>
                <a:schemeClr val="accent1"/>
              </a:solidFill>
            </a:endParaRPr>
          </a:p>
        </p:txBody>
      </p:sp>
      <p:pic>
        <p:nvPicPr>
          <p:cNvPr id="7" name="Imagen 6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5767" y="836"/>
            <a:ext cx="1213430" cy="547803"/>
          </a:xfrm>
          <a:prstGeom prst="rect">
            <a:avLst/>
          </a:prstGeom>
        </p:spPr>
      </p:pic>
      <p:pic>
        <p:nvPicPr>
          <p:cNvPr id="8" name="Imagen 7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45782" y="6159980"/>
            <a:ext cx="1822609" cy="698020"/>
          </a:xfrm>
          <a:prstGeom prst="rect">
            <a:avLst/>
          </a:prstGeom>
        </p:spPr>
      </p:pic>
      <p:pic>
        <p:nvPicPr>
          <p:cNvPr id="9" name="Imagen 8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48478" y="548640"/>
            <a:ext cx="756000" cy="705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9472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331" y="1280841"/>
            <a:ext cx="8953338" cy="5041582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0" y="557916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2400" b="1" dirty="0">
                <a:solidFill>
                  <a:schemeClr val="accent4"/>
                </a:solidFill>
              </a:rPr>
              <a:t>DRAM</a:t>
            </a:r>
          </a:p>
        </p:txBody>
      </p:sp>
      <p:pic>
        <p:nvPicPr>
          <p:cNvPr id="6" name="Imagen 5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5767" y="836"/>
            <a:ext cx="1213430" cy="547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646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058091" y="561704"/>
            <a:ext cx="1008452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400" b="1" dirty="0" smtClean="0">
                <a:solidFill>
                  <a:schemeClr val="accent2"/>
                </a:solidFill>
                <a:latin typeface="+mj-lt"/>
              </a:rPr>
              <a:t>MEMORIA RAM</a:t>
            </a:r>
            <a:endParaRPr lang="es-MX" sz="4400" b="1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1058091" y="1502226"/>
            <a:ext cx="10084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b="1" dirty="0" smtClean="0">
                <a:solidFill>
                  <a:schemeClr val="accent4"/>
                </a:solidFill>
              </a:rPr>
              <a:t>CONCEPTO</a:t>
            </a:r>
            <a:endParaRPr lang="es-MX" sz="2400" b="1" dirty="0">
              <a:solidFill>
                <a:schemeClr val="accent4"/>
              </a:solidFill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1058091" y="2248877"/>
            <a:ext cx="100845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400" b="1" dirty="0" smtClean="0">
                <a:solidFill>
                  <a:schemeClr val="accent1"/>
                </a:solidFill>
              </a:rPr>
              <a:t>RAM</a:t>
            </a:r>
            <a:r>
              <a:rPr lang="es-MX" sz="2400" b="1" dirty="0">
                <a:solidFill>
                  <a:schemeClr val="accent1"/>
                </a:solidFill>
              </a:rPr>
              <a:t>: Siglas de Random Access Memory, un tipo de memoria a la que se puede acceder de </a:t>
            </a:r>
            <a:r>
              <a:rPr lang="es-MX" sz="2400" b="1" dirty="0" smtClean="0">
                <a:solidFill>
                  <a:schemeClr val="accent1"/>
                </a:solidFill>
              </a:rPr>
              <a:t>forma aleatoria</a:t>
            </a:r>
            <a:r>
              <a:rPr lang="es-MX" sz="2400" b="1" dirty="0">
                <a:solidFill>
                  <a:schemeClr val="accent1"/>
                </a:solidFill>
              </a:rPr>
              <a:t>; esto es, se puede acceder a cualquier byte de la memoria sin pasar por los bytes precedentes.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1058091" y="3734192"/>
            <a:ext cx="100845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400" b="1" dirty="0">
                <a:solidFill>
                  <a:schemeClr val="accent1"/>
                </a:solidFill>
              </a:rPr>
              <a:t>RAM es el tipo más común de memoria en las computadoras y en otros dispositivos, tales como </a:t>
            </a:r>
            <a:r>
              <a:rPr lang="es-MX" sz="2400" b="1" dirty="0" smtClean="0">
                <a:solidFill>
                  <a:schemeClr val="accent1"/>
                </a:solidFill>
              </a:rPr>
              <a:t>las impresoras</a:t>
            </a:r>
            <a:r>
              <a:rPr lang="es-MX" sz="2400" b="1" dirty="0">
                <a:solidFill>
                  <a:schemeClr val="accent1"/>
                </a:solidFill>
              </a:rPr>
              <a:t>.</a:t>
            </a:r>
          </a:p>
        </p:txBody>
      </p:sp>
      <p:pic>
        <p:nvPicPr>
          <p:cNvPr id="9" name="Imagen 8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45782" y="6159980"/>
            <a:ext cx="1822609" cy="698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638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058091" y="561704"/>
            <a:ext cx="1008452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400" b="1" dirty="0" smtClean="0">
                <a:solidFill>
                  <a:schemeClr val="accent2"/>
                </a:solidFill>
                <a:latin typeface="+mj-lt"/>
              </a:rPr>
              <a:t>TIPOS DE MEMORIA RAM</a:t>
            </a:r>
            <a:endParaRPr lang="es-MX" sz="4400" b="1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1058091" y="1502226"/>
            <a:ext cx="10084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b="1" dirty="0" smtClean="0">
                <a:solidFill>
                  <a:schemeClr val="accent4"/>
                </a:solidFill>
              </a:rPr>
              <a:t>SDRAM</a:t>
            </a:r>
            <a:endParaRPr lang="es-MX" sz="2400" b="1" dirty="0">
              <a:solidFill>
                <a:schemeClr val="accent4"/>
              </a:solidFill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1058091" y="2248877"/>
            <a:ext cx="100845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400" b="1" dirty="0">
                <a:solidFill>
                  <a:schemeClr val="accent1"/>
                </a:solidFill>
              </a:rPr>
              <a:t>Siglas de </a:t>
            </a:r>
            <a:r>
              <a:rPr lang="es-MX" sz="2400" b="1" dirty="0" err="1">
                <a:solidFill>
                  <a:schemeClr val="accent1"/>
                </a:solidFill>
              </a:rPr>
              <a:t>Synchronous</a:t>
            </a:r>
            <a:r>
              <a:rPr lang="es-MX" sz="2400" b="1" dirty="0">
                <a:solidFill>
                  <a:schemeClr val="accent1"/>
                </a:solidFill>
              </a:rPr>
              <a:t> DRAM, DRAM síncrona, un tipo de memoria RAM dinámica que es casi un </a:t>
            </a:r>
            <a:r>
              <a:rPr lang="es-MX" sz="2400" b="1" dirty="0" smtClean="0">
                <a:solidFill>
                  <a:schemeClr val="accent1"/>
                </a:solidFill>
              </a:rPr>
              <a:t>20% más </a:t>
            </a:r>
            <a:r>
              <a:rPr lang="es-MX" sz="2400" b="1" dirty="0">
                <a:solidFill>
                  <a:schemeClr val="accent1"/>
                </a:solidFill>
              </a:rPr>
              <a:t>rápida que la RAM EDO.</a:t>
            </a:r>
            <a:endParaRPr lang="es-MX" sz="2400" b="1" dirty="0" smtClean="0">
              <a:solidFill>
                <a:schemeClr val="accent1"/>
              </a:solidFill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1058091" y="3364860"/>
            <a:ext cx="100845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400" b="1" dirty="0">
                <a:solidFill>
                  <a:schemeClr val="accent1"/>
                </a:solidFill>
              </a:rPr>
              <a:t>SDRAM entrelaza dos o más matrices de memoria interna de tal forma que</a:t>
            </a:r>
          </a:p>
          <a:p>
            <a:pPr algn="just"/>
            <a:r>
              <a:rPr lang="es-MX" sz="2400" b="1" dirty="0">
                <a:solidFill>
                  <a:schemeClr val="accent1"/>
                </a:solidFill>
              </a:rPr>
              <a:t>mientras que se está accediendo a una matriz, la siguiente se está preparando para el acceso.</a:t>
            </a:r>
            <a:endParaRPr lang="es-MX" sz="2400" b="1" dirty="0" smtClean="0">
              <a:solidFill>
                <a:schemeClr val="accent1"/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1058091" y="4850175"/>
            <a:ext cx="10084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400" b="1" dirty="0">
                <a:solidFill>
                  <a:schemeClr val="accent1"/>
                </a:solidFill>
              </a:rPr>
              <a:t>SDRAMII es tecnología SDRAM más rápida esperada para 1998.</a:t>
            </a:r>
            <a:endParaRPr lang="es-MX" sz="2400" b="1" dirty="0" smtClean="0">
              <a:solidFill>
                <a:schemeClr val="accent1"/>
              </a:solidFill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1058090" y="5596826"/>
            <a:ext cx="100845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400" b="1" dirty="0">
                <a:solidFill>
                  <a:schemeClr val="accent1"/>
                </a:solidFill>
              </a:rPr>
              <a:t>También conocido como DDR DRAM o </a:t>
            </a:r>
            <a:r>
              <a:rPr lang="es-MX" sz="2400" b="1" dirty="0" smtClean="0">
                <a:solidFill>
                  <a:schemeClr val="accent1"/>
                </a:solidFill>
              </a:rPr>
              <a:t>DDR SDRAM </a:t>
            </a:r>
            <a:r>
              <a:rPr lang="es-MX" sz="2400" b="1" dirty="0">
                <a:solidFill>
                  <a:schemeClr val="accent1"/>
                </a:solidFill>
              </a:rPr>
              <a:t>(Double Data </a:t>
            </a:r>
            <a:r>
              <a:rPr lang="es-MX" sz="2400" b="1" dirty="0" err="1">
                <a:solidFill>
                  <a:schemeClr val="accent1"/>
                </a:solidFill>
              </a:rPr>
              <a:t>Rate</a:t>
            </a:r>
            <a:r>
              <a:rPr lang="es-MX" sz="2400" b="1" dirty="0">
                <a:solidFill>
                  <a:schemeClr val="accent1"/>
                </a:solidFill>
              </a:rPr>
              <a:t> DRAM o SDRAM), permite leer y escribir datos a dos veces la velocidad </a:t>
            </a:r>
            <a:r>
              <a:rPr lang="es-MX" sz="2400" b="1" dirty="0" err="1">
                <a:solidFill>
                  <a:schemeClr val="accent1"/>
                </a:solidFill>
              </a:rPr>
              <a:t>bús</a:t>
            </a:r>
            <a:r>
              <a:rPr lang="es-MX" sz="2400" b="1" dirty="0">
                <a:solidFill>
                  <a:schemeClr val="accent1"/>
                </a:solidFill>
              </a:rPr>
              <a:t>.</a:t>
            </a:r>
            <a:endParaRPr lang="es-MX" sz="2400" b="1" dirty="0" smtClean="0">
              <a:solidFill>
                <a:schemeClr val="accent1"/>
              </a:solidFill>
            </a:endParaRPr>
          </a:p>
        </p:txBody>
      </p:sp>
      <p:pic>
        <p:nvPicPr>
          <p:cNvPr id="10" name="Imagen 9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45782" y="6159980"/>
            <a:ext cx="1822609" cy="698020"/>
          </a:xfrm>
          <a:prstGeom prst="rect">
            <a:avLst/>
          </a:prstGeom>
        </p:spPr>
      </p:pic>
      <p:pic>
        <p:nvPicPr>
          <p:cNvPr id="11" name="Imagen 10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44981" y="1278894"/>
            <a:ext cx="756000" cy="705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5178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7530" y="1262059"/>
            <a:ext cx="6716940" cy="5047301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0" y="566444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2400" b="1" dirty="0">
                <a:solidFill>
                  <a:schemeClr val="accent4"/>
                </a:solidFill>
                <a:latin typeface="+mj-lt"/>
              </a:rPr>
              <a:t>SDRAM</a:t>
            </a:r>
          </a:p>
        </p:txBody>
      </p:sp>
      <p:pic>
        <p:nvPicPr>
          <p:cNvPr id="6" name="Imagen 5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5767" y="836"/>
            <a:ext cx="1213430" cy="547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4578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058091" y="561704"/>
            <a:ext cx="1008452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400" b="1" dirty="0" smtClean="0">
                <a:solidFill>
                  <a:schemeClr val="accent2"/>
                </a:solidFill>
                <a:latin typeface="+mj-lt"/>
              </a:rPr>
              <a:t>TIPOS DE MEMORIA RAM</a:t>
            </a:r>
            <a:endParaRPr lang="es-MX" sz="4400" b="1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1058091" y="1502226"/>
            <a:ext cx="10084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b="1" dirty="0" smtClean="0">
                <a:solidFill>
                  <a:schemeClr val="accent4"/>
                </a:solidFill>
              </a:rPr>
              <a:t>FPM</a:t>
            </a:r>
            <a:endParaRPr lang="es-MX" sz="2400" b="1" dirty="0">
              <a:solidFill>
                <a:schemeClr val="accent4"/>
              </a:solidFill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1058091" y="2248877"/>
            <a:ext cx="100845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400" b="1" dirty="0">
                <a:solidFill>
                  <a:schemeClr val="accent1"/>
                </a:solidFill>
              </a:rPr>
              <a:t>Siglas de </a:t>
            </a:r>
            <a:r>
              <a:rPr lang="es-MX" sz="2400" b="1" dirty="0" err="1">
                <a:solidFill>
                  <a:schemeClr val="accent1"/>
                </a:solidFill>
              </a:rPr>
              <a:t>Fast</a:t>
            </a:r>
            <a:r>
              <a:rPr lang="es-MX" sz="2400" b="1" dirty="0">
                <a:solidFill>
                  <a:schemeClr val="accent1"/>
                </a:solidFill>
              </a:rPr>
              <a:t> Page </a:t>
            </a:r>
            <a:r>
              <a:rPr lang="es-MX" sz="2400" b="1" dirty="0" err="1">
                <a:solidFill>
                  <a:schemeClr val="accent1"/>
                </a:solidFill>
              </a:rPr>
              <a:t>Mode</a:t>
            </a:r>
            <a:r>
              <a:rPr lang="es-MX" sz="2400" b="1" dirty="0">
                <a:solidFill>
                  <a:schemeClr val="accent1"/>
                </a:solidFill>
              </a:rPr>
              <a:t>, memoria en modo paginado, el diseño más </a:t>
            </a:r>
            <a:r>
              <a:rPr lang="es-MX" sz="2400" b="1" dirty="0" err="1">
                <a:solidFill>
                  <a:schemeClr val="accent1"/>
                </a:solidFill>
              </a:rPr>
              <a:t>comun</a:t>
            </a:r>
            <a:r>
              <a:rPr lang="es-MX" sz="2400" b="1" dirty="0">
                <a:solidFill>
                  <a:schemeClr val="accent1"/>
                </a:solidFill>
              </a:rPr>
              <a:t> de chips de </a:t>
            </a:r>
            <a:r>
              <a:rPr lang="es-MX" sz="2400" b="1" dirty="0" smtClean="0">
                <a:solidFill>
                  <a:schemeClr val="accent1"/>
                </a:solidFill>
              </a:rPr>
              <a:t>RAM dinámica</a:t>
            </a:r>
            <a:r>
              <a:rPr lang="es-MX" sz="2400" b="1" dirty="0">
                <a:solidFill>
                  <a:schemeClr val="accent1"/>
                </a:solidFill>
              </a:rPr>
              <a:t>.</a:t>
            </a:r>
            <a:endParaRPr lang="es-MX" sz="2400" b="1" dirty="0" smtClean="0">
              <a:solidFill>
                <a:schemeClr val="accent1"/>
              </a:solidFill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1058091" y="3364860"/>
            <a:ext cx="100845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400" b="1" dirty="0">
                <a:solidFill>
                  <a:schemeClr val="accent1"/>
                </a:solidFill>
              </a:rPr>
              <a:t>El acceso a los bits de memoria se realiza por medio de coordenadas, fila y columna.</a:t>
            </a:r>
            <a:endParaRPr lang="es-MX" sz="2400" b="1" dirty="0" smtClean="0">
              <a:solidFill>
                <a:schemeClr val="accent1"/>
              </a:solidFill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1058090" y="4480843"/>
            <a:ext cx="100845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400" b="1" dirty="0" smtClean="0">
                <a:solidFill>
                  <a:schemeClr val="accent1"/>
                </a:solidFill>
              </a:rPr>
              <a:t>Antes del </a:t>
            </a:r>
            <a:r>
              <a:rPr lang="es-MX" sz="2400" b="1" dirty="0">
                <a:solidFill>
                  <a:schemeClr val="accent1"/>
                </a:solidFill>
              </a:rPr>
              <a:t>modo paginado, era </a:t>
            </a:r>
            <a:r>
              <a:rPr lang="es-MX" sz="2400" b="1" dirty="0" err="1">
                <a:solidFill>
                  <a:schemeClr val="accent1"/>
                </a:solidFill>
              </a:rPr>
              <a:t>leido</a:t>
            </a:r>
            <a:r>
              <a:rPr lang="es-MX" sz="2400" b="1" dirty="0">
                <a:solidFill>
                  <a:schemeClr val="accent1"/>
                </a:solidFill>
              </a:rPr>
              <a:t> pulsando la fila y la columna de las líneas seleccionadas.</a:t>
            </a:r>
            <a:endParaRPr lang="es-MX" sz="2400" b="1" dirty="0" smtClean="0">
              <a:solidFill>
                <a:schemeClr val="accent1"/>
              </a:solidFill>
            </a:endParaRPr>
          </a:p>
        </p:txBody>
      </p:sp>
      <p:pic>
        <p:nvPicPr>
          <p:cNvPr id="11" name="Imagen 10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8570" y="13901"/>
            <a:ext cx="1213430" cy="547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1726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058089" y="1879545"/>
            <a:ext cx="100845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400" b="1" dirty="0">
                <a:solidFill>
                  <a:schemeClr val="accent1"/>
                </a:solidFill>
              </a:rPr>
              <a:t>Con el </a:t>
            </a:r>
            <a:r>
              <a:rPr lang="es-MX" sz="2400" b="1" dirty="0" smtClean="0">
                <a:solidFill>
                  <a:schemeClr val="accent1"/>
                </a:solidFill>
              </a:rPr>
              <a:t>modo pagina</a:t>
            </a:r>
            <a:r>
              <a:rPr lang="es-MX" sz="2400" b="1" dirty="0">
                <a:solidFill>
                  <a:schemeClr val="accent1"/>
                </a:solidFill>
              </a:rPr>
              <a:t>, la fila se selecciona solo una vez para todas las columnas (bits) dentro de la fila, dando como</a:t>
            </a:r>
          </a:p>
          <a:p>
            <a:pPr algn="just"/>
            <a:r>
              <a:rPr lang="es-MX" sz="2400" b="1" dirty="0">
                <a:solidFill>
                  <a:schemeClr val="accent1"/>
                </a:solidFill>
              </a:rPr>
              <a:t>resultado un rápido acceso.</a:t>
            </a:r>
            <a:endParaRPr lang="es-MX" sz="2400" b="1" dirty="0" smtClean="0">
              <a:solidFill>
                <a:schemeClr val="accent1"/>
              </a:solidFill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1058091" y="3364860"/>
            <a:ext cx="100845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400" b="1" dirty="0">
                <a:solidFill>
                  <a:schemeClr val="accent1"/>
                </a:solidFill>
              </a:rPr>
              <a:t> La memoria en modo paginado </a:t>
            </a:r>
            <a:r>
              <a:rPr lang="es-MX" sz="2400" b="1" dirty="0" err="1">
                <a:solidFill>
                  <a:schemeClr val="accent1"/>
                </a:solidFill>
              </a:rPr>
              <a:t>tambien</a:t>
            </a:r>
            <a:r>
              <a:rPr lang="es-MX" sz="2400" b="1" dirty="0">
                <a:solidFill>
                  <a:schemeClr val="accent1"/>
                </a:solidFill>
              </a:rPr>
              <a:t> es llamada memoria de modo </a:t>
            </a:r>
            <a:r>
              <a:rPr lang="es-MX" sz="2400" b="1" dirty="0" err="1">
                <a:solidFill>
                  <a:schemeClr val="accent1"/>
                </a:solidFill>
              </a:rPr>
              <a:t>Fast</a:t>
            </a:r>
            <a:endParaRPr lang="es-MX" sz="2400" b="1" dirty="0">
              <a:solidFill>
                <a:schemeClr val="accent1"/>
              </a:solidFill>
            </a:endParaRPr>
          </a:p>
          <a:p>
            <a:pPr algn="just"/>
            <a:r>
              <a:rPr lang="es-MX" sz="2400" b="1" dirty="0">
                <a:solidFill>
                  <a:schemeClr val="accent1"/>
                </a:solidFill>
              </a:rPr>
              <a:t>Page o memoria FPM, FPM RAM, FPM DRAM.</a:t>
            </a:r>
            <a:endParaRPr lang="es-MX" sz="2400" b="1" dirty="0" smtClean="0">
              <a:solidFill>
                <a:schemeClr val="accent1"/>
              </a:solidFill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1058090" y="4480843"/>
            <a:ext cx="100845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400" b="1" dirty="0">
                <a:solidFill>
                  <a:schemeClr val="accent1"/>
                </a:solidFill>
              </a:rPr>
              <a:t>El término "</a:t>
            </a:r>
            <a:r>
              <a:rPr lang="es-MX" sz="2400" b="1" dirty="0" err="1">
                <a:solidFill>
                  <a:schemeClr val="accent1"/>
                </a:solidFill>
              </a:rPr>
              <a:t>fast</a:t>
            </a:r>
            <a:r>
              <a:rPr lang="es-MX" sz="2400" b="1" dirty="0">
                <a:solidFill>
                  <a:schemeClr val="accent1"/>
                </a:solidFill>
              </a:rPr>
              <a:t>" </a:t>
            </a:r>
            <a:r>
              <a:rPr lang="es-MX" sz="2400" b="1" dirty="0" err="1">
                <a:solidFill>
                  <a:schemeClr val="accent1"/>
                </a:solidFill>
              </a:rPr>
              <a:t>fué</a:t>
            </a:r>
            <a:r>
              <a:rPr lang="es-MX" sz="2400" b="1" dirty="0">
                <a:solidFill>
                  <a:schemeClr val="accent1"/>
                </a:solidFill>
              </a:rPr>
              <a:t> añadido cuando los más nuevos</a:t>
            </a:r>
          </a:p>
          <a:p>
            <a:pPr algn="just"/>
            <a:r>
              <a:rPr lang="es-MX" sz="2400" b="1" dirty="0">
                <a:solidFill>
                  <a:schemeClr val="accent1"/>
                </a:solidFill>
              </a:rPr>
              <a:t>chips empezaron a correr a 100 </a:t>
            </a:r>
            <a:r>
              <a:rPr lang="es-MX" sz="2400" b="1" dirty="0" err="1">
                <a:solidFill>
                  <a:schemeClr val="accent1"/>
                </a:solidFill>
              </a:rPr>
              <a:t>nanoseconds</a:t>
            </a:r>
            <a:r>
              <a:rPr lang="es-MX" sz="2400" b="1" dirty="0">
                <a:solidFill>
                  <a:schemeClr val="accent1"/>
                </a:solidFill>
              </a:rPr>
              <a:t> e incluso más.</a:t>
            </a:r>
            <a:endParaRPr lang="es-MX" sz="2400" b="1" dirty="0" smtClean="0">
              <a:solidFill>
                <a:schemeClr val="accent1"/>
              </a:solidFill>
            </a:endParaRPr>
          </a:p>
        </p:txBody>
      </p:sp>
      <p:pic>
        <p:nvPicPr>
          <p:cNvPr id="7" name="Imagen 6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5767" y="836"/>
            <a:ext cx="1213430" cy="547803"/>
          </a:xfrm>
          <a:prstGeom prst="rect">
            <a:avLst/>
          </a:prstGeom>
        </p:spPr>
      </p:pic>
      <p:pic>
        <p:nvPicPr>
          <p:cNvPr id="8" name="Imagen 7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45782" y="6159980"/>
            <a:ext cx="1822609" cy="698020"/>
          </a:xfrm>
          <a:prstGeom prst="rect">
            <a:avLst/>
          </a:prstGeom>
        </p:spPr>
      </p:pic>
      <p:pic>
        <p:nvPicPr>
          <p:cNvPr id="9" name="Imagen 8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22351" y="586322"/>
            <a:ext cx="756000" cy="705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1190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3124" y="1283698"/>
            <a:ext cx="6725752" cy="5051787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0" y="566443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2400" b="1" dirty="0">
                <a:solidFill>
                  <a:schemeClr val="accent4"/>
                </a:solidFill>
                <a:latin typeface="+mj-lt"/>
              </a:rPr>
              <a:t>FPM</a:t>
            </a:r>
          </a:p>
        </p:txBody>
      </p:sp>
      <p:pic>
        <p:nvPicPr>
          <p:cNvPr id="6" name="Imagen 5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5767" y="836"/>
            <a:ext cx="1213430" cy="547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4686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4981" y="1278894"/>
            <a:ext cx="756000" cy="705759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1058091" y="561704"/>
            <a:ext cx="1008452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400" b="1" dirty="0" smtClean="0">
                <a:solidFill>
                  <a:schemeClr val="accent2"/>
                </a:solidFill>
                <a:latin typeface="+mj-lt"/>
              </a:rPr>
              <a:t>TIPOS DE MEMORIA RAM</a:t>
            </a:r>
            <a:endParaRPr lang="es-MX" sz="4400" b="1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1058091" y="1502226"/>
            <a:ext cx="10084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b="1" dirty="0" smtClean="0">
                <a:solidFill>
                  <a:schemeClr val="accent4"/>
                </a:solidFill>
              </a:rPr>
              <a:t>EDO</a:t>
            </a:r>
            <a:endParaRPr lang="es-MX" sz="2400" b="1" dirty="0">
              <a:solidFill>
                <a:schemeClr val="accent4"/>
              </a:solidFill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1058091" y="1774005"/>
            <a:ext cx="100845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400" b="1" dirty="0">
                <a:solidFill>
                  <a:schemeClr val="accent1"/>
                </a:solidFill>
              </a:rPr>
              <a:t>Siglas de Extended Data Output, un tipo de chip de RAM dinámica que mejora el rendimiento del </a:t>
            </a:r>
            <a:r>
              <a:rPr lang="es-MX" sz="2400" b="1" dirty="0" smtClean="0">
                <a:solidFill>
                  <a:schemeClr val="accent1"/>
                </a:solidFill>
              </a:rPr>
              <a:t>modo de </a:t>
            </a:r>
            <a:r>
              <a:rPr lang="es-MX" sz="2400" b="1" dirty="0">
                <a:solidFill>
                  <a:schemeClr val="accent1"/>
                </a:solidFill>
              </a:rPr>
              <a:t>memoria </a:t>
            </a:r>
            <a:r>
              <a:rPr lang="es-MX" sz="2400" b="1" dirty="0" err="1">
                <a:solidFill>
                  <a:schemeClr val="accent1"/>
                </a:solidFill>
              </a:rPr>
              <a:t>Fast</a:t>
            </a:r>
            <a:r>
              <a:rPr lang="es-MX" sz="2400" b="1" dirty="0">
                <a:solidFill>
                  <a:schemeClr val="accent1"/>
                </a:solidFill>
              </a:rPr>
              <a:t> Page alrededor de un 10%.</a:t>
            </a:r>
            <a:endParaRPr lang="es-MX" sz="2400" b="1" dirty="0" smtClean="0">
              <a:solidFill>
                <a:schemeClr val="accent1"/>
              </a:solidFill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1058091" y="2736240"/>
            <a:ext cx="100845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400" b="1" dirty="0">
                <a:solidFill>
                  <a:schemeClr val="accent1"/>
                </a:solidFill>
              </a:rPr>
              <a:t>Al ser un subconjunto de </a:t>
            </a:r>
            <a:r>
              <a:rPr lang="es-MX" sz="2400" b="1" dirty="0" err="1">
                <a:solidFill>
                  <a:schemeClr val="accent1"/>
                </a:solidFill>
              </a:rPr>
              <a:t>Fast</a:t>
            </a:r>
            <a:r>
              <a:rPr lang="es-MX" sz="2400" b="1" dirty="0">
                <a:solidFill>
                  <a:schemeClr val="accent1"/>
                </a:solidFill>
              </a:rPr>
              <a:t> Page, puede ser </a:t>
            </a:r>
            <a:r>
              <a:rPr lang="es-MX" sz="2400" b="1" dirty="0" smtClean="0">
                <a:solidFill>
                  <a:schemeClr val="accent1"/>
                </a:solidFill>
              </a:rPr>
              <a:t>substituida por </a:t>
            </a:r>
            <a:r>
              <a:rPr lang="es-MX" sz="2400" b="1" dirty="0">
                <a:solidFill>
                  <a:schemeClr val="accent1"/>
                </a:solidFill>
              </a:rPr>
              <a:t>chips de modo </a:t>
            </a:r>
            <a:r>
              <a:rPr lang="es-MX" sz="2400" b="1" dirty="0" err="1">
                <a:solidFill>
                  <a:schemeClr val="accent1"/>
                </a:solidFill>
              </a:rPr>
              <a:t>Fast</a:t>
            </a:r>
            <a:r>
              <a:rPr lang="es-MX" sz="2400" b="1" dirty="0">
                <a:solidFill>
                  <a:schemeClr val="accent1"/>
                </a:solidFill>
              </a:rPr>
              <a:t> Page.</a:t>
            </a:r>
            <a:endParaRPr lang="es-MX" sz="2400" b="1" dirty="0" smtClean="0">
              <a:solidFill>
                <a:schemeClr val="accent1"/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1058091" y="3698475"/>
            <a:ext cx="100845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400" b="1" dirty="0">
                <a:solidFill>
                  <a:schemeClr val="accent1"/>
                </a:solidFill>
              </a:rPr>
              <a:t>Sin embargo, si el controlador de memoria no está diseñado para los más rápidos chips EDO, </a:t>
            </a:r>
            <a:r>
              <a:rPr lang="es-MX" sz="2400" b="1" dirty="0" smtClean="0">
                <a:solidFill>
                  <a:schemeClr val="accent1"/>
                </a:solidFill>
              </a:rPr>
              <a:t>el rendimiento </a:t>
            </a:r>
            <a:r>
              <a:rPr lang="es-MX" sz="2400" b="1" dirty="0">
                <a:solidFill>
                  <a:schemeClr val="accent1"/>
                </a:solidFill>
              </a:rPr>
              <a:t>será el mismo que en el modo </a:t>
            </a:r>
            <a:r>
              <a:rPr lang="es-MX" sz="2400" b="1" dirty="0" err="1">
                <a:solidFill>
                  <a:schemeClr val="accent1"/>
                </a:solidFill>
              </a:rPr>
              <a:t>Fast</a:t>
            </a:r>
            <a:r>
              <a:rPr lang="es-MX" sz="2400" b="1" dirty="0">
                <a:solidFill>
                  <a:schemeClr val="accent1"/>
                </a:solidFill>
              </a:rPr>
              <a:t> Page.</a:t>
            </a:r>
            <a:endParaRPr lang="es-MX" sz="2400" b="1" dirty="0" smtClean="0">
              <a:solidFill>
                <a:schemeClr val="accent1"/>
              </a:solidFill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1058091" y="4660710"/>
            <a:ext cx="100845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400" b="1" dirty="0">
                <a:solidFill>
                  <a:schemeClr val="accent1"/>
                </a:solidFill>
              </a:rPr>
              <a:t>EDO elimina los estados de espera manteniendo activo el buffer de salida hasta que comienza </a:t>
            </a:r>
            <a:r>
              <a:rPr lang="es-MX" sz="2400" b="1" dirty="0" smtClean="0">
                <a:solidFill>
                  <a:schemeClr val="accent1"/>
                </a:solidFill>
              </a:rPr>
              <a:t>el próximo </a:t>
            </a:r>
            <a:r>
              <a:rPr lang="es-MX" sz="2400" b="1" dirty="0">
                <a:solidFill>
                  <a:schemeClr val="accent1"/>
                </a:solidFill>
              </a:rPr>
              <a:t>ciclo.</a:t>
            </a:r>
            <a:endParaRPr lang="es-MX" sz="2400" b="1" dirty="0" smtClean="0">
              <a:solidFill>
                <a:schemeClr val="accent1"/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1058091" y="5622945"/>
            <a:ext cx="100845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400" b="1" dirty="0">
                <a:solidFill>
                  <a:schemeClr val="accent1"/>
                </a:solidFill>
              </a:rPr>
              <a:t>BEDO (</a:t>
            </a:r>
            <a:r>
              <a:rPr lang="es-MX" sz="2400" b="1" dirty="0" err="1">
                <a:solidFill>
                  <a:schemeClr val="accent1"/>
                </a:solidFill>
              </a:rPr>
              <a:t>Burst</a:t>
            </a:r>
            <a:r>
              <a:rPr lang="es-MX" sz="2400" b="1" dirty="0">
                <a:solidFill>
                  <a:schemeClr val="accent1"/>
                </a:solidFill>
              </a:rPr>
              <a:t> EDO) es un tipo más rápido de EDO que mejora la velocidad usando un contador </a:t>
            </a:r>
            <a:r>
              <a:rPr lang="es-MX" sz="2400" b="1" dirty="0" smtClean="0">
                <a:solidFill>
                  <a:schemeClr val="accent1"/>
                </a:solidFill>
              </a:rPr>
              <a:t>de dirección </a:t>
            </a:r>
            <a:r>
              <a:rPr lang="es-MX" sz="2400" b="1" dirty="0">
                <a:solidFill>
                  <a:schemeClr val="accent1"/>
                </a:solidFill>
              </a:rPr>
              <a:t>para las siguientes direcciones y un estado 'pipeline' que solapa las operaciones.</a:t>
            </a:r>
          </a:p>
        </p:txBody>
      </p:sp>
      <p:pic>
        <p:nvPicPr>
          <p:cNvPr id="12" name="Imagen 11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45782" y="6159980"/>
            <a:ext cx="1822609" cy="698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2393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447" y="1280705"/>
            <a:ext cx="10067106" cy="4582433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0" y="566445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2400" b="1" dirty="0">
                <a:solidFill>
                  <a:schemeClr val="accent4"/>
                </a:solidFill>
              </a:rPr>
              <a:t>EDO</a:t>
            </a:r>
          </a:p>
        </p:txBody>
      </p:sp>
      <p:pic>
        <p:nvPicPr>
          <p:cNvPr id="6" name="Imagen 5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5767" y="836"/>
            <a:ext cx="1213430" cy="547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2720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058091" y="561704"/>
            <a:ext cx="1008452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400" b="1" dirty="0" smtClean="0">
                <a:solidFill>
                  <a:schemeClr val="accent2"/>
                </a:solidFill>
                <a:latin typeface="+mj-lt"/>
              </a:rPr>
              <a:t>TIPOS DE MEMORIA RAM</a:t>
            </a:r>
            <a:endParaRPr lang="es-MX" sz="4400" b="1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1058091" y="1502226"/>
            <a:ext cx="10084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b="1" dirty="0" smtClean="0">
                <a:solidFill>
                  <a:schemeClr val="accent4"/>
                </a:solidFill>
              </a:rPr>
              <a:t>PB SRAM</a:t>
            </a:r>
            <a:endParaRPr lang="es-MX" sz="2400" b="1" dirty="0">
              <a:solidFill>
                <a:schemeClr val="accent4"/>
              </a:solidFill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1058091" y="2248877"/>
            <a:ext cx="10084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400" b="1" dirty="0">
                <a:solidFill>
                  <a:schemeClr val="accent1"/>
                </a:solidFill>
              </a:rPr>
              <a:t>Siglas de Pipeline </a:t>
            </a:r>
            <a:r>
              <a:rPr lang="es-MX" sz="2400" b="1" dirty="0" err="1">
                <a:solidFill>
                  <a:schemeClr val="accent1"/>
                </a:solidFill>
              </a:rPr>
              <a:t>Burst</a:t>
            </a:r>
            <a:r>
              <a:rPr lang="es-MX" sz="2400" b="1" dirty="0">
                <a:solidFill>
                  <a:schemeClr val="accent1"/>
                </a:solidFill>
              </a:rPr>
              <a:t> SRAM.</a:t>
            </a:r>
            <a:endParaRPr lang="es-MX" sz="2400" b="1" dirty="0" smtClean="0">
              <a:solidFill>
                <a:schemeClr val="accent1"/>
              </a:solidFill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1058091" y="2995528"/>
            <a:ext cx="1008452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400" b="1" dirty="0">
                <a:solidFill>
                  <a:schemeClr val="accent1"/>
                </a:solidFill>
              </a:rPr>
              <a:t>Se llama 'pipeline' a una categoría de técnicas que proporcionan un</a:t>
            </a:r>
          </a:p>
          <a:p>
            <a:pPr algn="just"/>
            <a:r>
              <a:rPr lang="es-MX" sz="2400" b="1" dirty="0">
                <a:solidFill>
                  <a:schemeClr val="accent1"/>
                </a:solidFill>
              </a:rPr>
              <a:t>proceso simultáneo, o en paralelo dentro de la computadora, y se refiere a las operaciones </a:t>
            </a:r>
            <a:r>
              <a:rPr lang="es-MX" sz="2400" b="1" dirty="0" smtClean="0">
                <a:solidFill>
                  <a:schemeClr val="accent1"/>
                </a:solidFill>
              </a:rPr>
              <a:t>de solapamiento </a:t>
            </a:r>
            <a:r>
              <a:rPr lang="es-MX" sz="2400" b="1" dirty="0">
                <a:solidFill>
                  <a:schemeClr val="accent1"/>
                </a:solidFill>
              </a:rPr>
              <a:t>moviendo datos o instrucciones en una '</a:t>
            </a:r>
            <a:r>
              <a:rPr lang="es-MX" sz="2400" b="1" dirty="0" err="1">
                <a:solidFill>
                  <a:schemeClr val="accent1"/>
                </a:solidFill>
              </a:rPr>
              <a:t>tuberia</a:t>
            </a:r>
            <a:r>
              <a:rPr lang="es-MX" sz="2400" b="1" dirty="0">
                <a:solidFill>
                  <a:schemeClr val="accent1"/>
                </a:solidFill>
              </a:rPr>
              <a:t>' conceptual con todas las fases del </a:t>
            </a:r>
            <a:r>
              <a:rPr lang="es-MX" sz="2400" b="1" dirty="0" smtClean="0">
                <a:solidFill>
                  <a:schemeClr val="accent1"/>
                </a:solidFill>
              </a:rPr>
              <a:t>'pipe‘ procesando </a:t>
            </a:r>
            <a:r>
              <a:rPr lang="es-MX" sz="2400" b="1" dirty="0">
                <a:solidFill>
                  <a:schemeClr val="accent1"/>
                </a:solidFill>
              </a:rPr>
              <a:t>simultáneamente.</a:t>
            </a:r>
            <a:endParaRPr lang="es-MX" sz="2400" b="1" dirty="0" smtClean="0">
              <a:solidFill>
                <a:schemeClr val="accent1"/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1058091" y="5219506"/>
            <a:ext cx="100845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400" b="1" dirty="0">
                <a:solidFill>
                  <a:schemeClr val="accent1"/>
                </a:solidFill>
              </a:rPr>
              <a:t>Por ejemplo, mientras una instrucción se está </a:t>
            </a:r>
            <a:r>
              <a:rPr lang="es-MX" sz="2400" b="1" dirty="0" err="1">
                <a:solidFill>
                  <a:schemeClr val="accent1"/>
                </a:solidFill>
              </a:rPr>
              <a:t>ejecutándo</a:t>
            </a:r>
            <a:r>
              <a:rPr lang="es-MX" sz="2400" b="1" dirty="0">
                <a:solidFill>
                  <a:schemeClr val="accent1"/>
                </a:solidFill>
              </a:rPr>
              <a:t>, la computadora</a:t>
            </a:r>
          </a:p>
          <a:p>
            <a:pPr algn="just"/>
            <a:r>
              <a:rPr lang="es-MX" sz="2400" b="1" dirty="0">
                <a:solidFill>
                  <a:schemeClr val="accent1"/>
                </a:solidFill>
              </a:rPr>
              <a:t>está decodificando la siguiente instrucción. </a:t>
            </a:r>
            <a:endParaRPr lang="es-MX" sz="2400" b="1" dirty="0" smtClean="0">
              <a:solidFill>
                <a:schemeClr val="accent1"/>
              </a:solidFill>
            </a:endParaRPr>
          </a:p>
        </p:txBody>
      </p:sp>
      <p:pic>
        <p:nvPicPr>
          <p:cNvPr id="8" name="Imagen 7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8570" y="13901"/>
            <a:ext cx="1213430" cy="547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51362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097279" y="2101614"/>
            <a:ext cx="100845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400" b="1" dirty="0">
                <a:solidFill>
                  <a:schemeClr val="accent1"/>
                </a:solidFill>
              </a:rPr>
              <a:t>En procesadores vectoriales, pueden </a:t>
            </a:r>
            <a:r>
              <a:rPr lang="es-MX" sz="2400" b="1" dirty="0" smtClean="0">
                <a:solidFill>
                  <a:schemeClr val="accent1"/>
                </a:solidFill>
              </a:rPr>
              <a:t>procesarse simultáneamente </a:t>
            </a:r>
            <a:r>
              <a:rPr lang="es-MX" sz="2400" b="1" dirty="0">
                <a:solidFill>
                  <a:schemeClr val="accent1"/>
                </a:solidFill>
              </a:rPr>
              <a:t>varios pasos de operaciones de coma flotante.</a:t>
            </a:r>
            <a:endParaRPr lang="es-MX" sz="2400" b="1" dirty="0" smtClean="0">
              <a:solidFill>
                <a:schemeClr val="accent1"/>
              </a:solidFill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1097280" y="3217597"/>
            <a:ext cx="100845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400" b="1" dirty="0">
                <a:solidFill>
                  <a:schemeClr val="accent1"/>
                </a:solidFill>
              </a:rPr>
              <a:t>La PB SRAM trabaja de esta forma y se mueve en velocidades de entre 4 y 8 nanosegundos.</a:t>
            </a:r>
            <a:endParaRPr lang="es-MX" sz="2400" b="1" dirty="0" smtClean="0">
              <a:solidFill>
                <a:schemeClr val="accent1"/>
              </a:solidFill>
            </a:endParaRPr>
          </a:p>
        </p:txBody>
      </p:sp>
      <p:pic>
        <p:nvPicPr>
          <p:cNvPr id="7" name="Imagen 6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5767" y="836"/>
            <a:ext cx="1213430" cy="547803"/>
          </a:xfrm>
          <a:prstGeom prst="rect">
            <a:avLst/>
          </a:prstGeom>
        </p:spPr>
      </p:pic>
      <p:pic>
        <p:nvPicPr>
          <p:cNvPr id="8" name="Imagen 7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45782" y="6159980"/>
            <a:ext cx="1822609" cy="698020"/>
          </a:xfrm>
          <a:prstGeom prst="rect">
            <a:avLst/>
          </a:prstGeom>
        </p:spPr>
      </p:pic>
      <p:pic>
        <p:nvPicPr>
          <p:cNvPr id="9" name="Imagen 8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1541" y="1253362"/>
            <a:ext cx="756000" cy="705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13663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5159" y="1264236"/>
            <a:ext cx="7641681" cy="5045124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0" y="566448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2400" b="1" dirty="0">
                <a:solidFill>
                  <a:schemeClr val="accent4"/>
                </a:solidFill>
                <a:latin typeface="+mj-lt"/>
              </a:rPr>
              <a:t>PB SRAM</a:t>
            </a:r>
          </a:p>
        </p:txBody>
      </p:sp>
      <p:pic>
        <p:nvPicPr>
          <p:cNvPr id="6" name="Imagen 5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5767" y="836"/>
            <a:ext cx="1213430" cy="547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6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058091" y="561704"/>
            <a:ext cx="1008452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400" b="1" dirty="0" smtClean="0">
                <a:solidFill>
                  <a:schemeClr val="accent2"/>
                </a:solidFill>
                <a:latin typeface="+mj-lt"/>
              </a:rPr>
              <a:t>TIPOS BASICOS DE MEMORIA RAM</a:t>
            </a:r>
            <a:endParaRPr lang="es-MX" sz="4400" b="1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1058091" y="1502226"/>
            <a:ext cx="10084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b="1" dirty="0" smtClean="0">
                <a:solidFill>
                  <a:schemeClr val="accent4"/>
                </a:solidFill>
              </a:rPr>
              <a:t>DRAM &amp; SRAM</a:t>
            </a:r>
            <a:endParaRPr lang="es-MX" sz="2400" b="1" dirty="0">
              <a:solidFill>
                <a:schemeClr val="accent4"/>
              </a:solidFill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1058091" y="2134972"/>
            <a:ext cx="49246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chemeClr val="accent1"/>
                </a:solidFill>
              </a:rPr>
              <a:t>DRAM (</a:t>
            </a:r>
            <a:r>
              <a:rPr lang="pt-BR" sz="2400" b="1" dirty="0" err="1">
                <a:solidFill>
                  <a:schemeClr val="accent1"/>
                </a:solidFill>
              </a:rPr>
              <a:t>Dynamic</a:t>
            </a:r>
            <a:r>
              <a:rPr lang="pt-BR" sz="2400" b="1" dirty="0">
                <a:solidFill>
                  <a:schemeClr val="accent1"/>
                </a:solidFill>
              </a:rPr>
              <a:t> RAM), RAM </a:t>
            </a:r>
            <a:r>
              <a:rPr lang="pt-BR" sz="2400" b="1" dirty="0" err="1">
                <a:solidFill>
                  <a:schemeClr val="accent1"/>
                </a:solidFill>
              </a:rPr>
              <a:t>dinámica</a:t>
            </a:r>
            <a:endParaRPr lang="es-MX" sz="2400" b="1" dirty="0">
              <a:solidFill>
                <a:schemeClr val="accent1"/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6230983" y="2134972"/>
            <a:ext cx="47940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chemeClr val="accent1"/>
                </a:solidFill>
              </a:rPr>
              <a:t>SRAM (</a:t>
            </a:r>
            <a:r>
              <a:rPr lang="pt-BR" sz="2400" b="1" dirty="0" err="1">
                <a:solidFill>
                  <a:schemeClr val="accent1"/>
                </a:solidFill>
              </a:rPr>
              <a:t>Static</a:t>
            </a:r>
            <a:r>
              <a:rPr lang="pt-BR" sz="2400" b="1" dirty="0">
                <a:solidFill>
                  <a:schemeClr val="accent1"/>
                </a:solidFill>
              </a:rPr>
              <a:t> RAM), RAM estática</a:t>
            </a:r>
            <a:endParaRPr lang="es-MX" sz="2400" b="1" dirty="0">
              <a:solidFill>
                <a:schemeClr val="accent1"/>
              </a:solidFill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1058090" y="3137050"/>
            <a:ext cx="10084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b="1" dirty="0">
                <a:solidFill>
                  <a:schemeClr val="accent1"/>
                </a:solidFill>
              </a:rPr>
              <a:t>Los dos tipos difieren en la tecnología que usan para almacenar los datos.</a:t>
            </a:r>
          </a:p>
        </p:txBody>
      </p:sp>
      <p:sp>
        <p:nvSpPr>
          <p:cNvPr id="9" name="CuadroTexto 8"/>
          <p:cNvSpPr txBox="1"/>
          <p:nvPr/>
        </p:nvSpPr>
        <p:spPr>
          <a:xfrm>
            <a:off x="1058090" y="3769796"/>
            <a:ext cx="1008452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400" b="1" dirty="0">
                <a:solidFill>
                  <a:schemeClr val="accent1"/>
                </a:solidFill>
              </a:rPr>
              <a:t>La RAM dinámica </a:t>
            </a:r>
            <a:r>
              <a:rPr lang="es-MX" sz="2400" b="1" dirty="0" smtClean="0">
                <a:solidFill>
                  <a:schemeClr val="accent1"/>
                </a:solidFill>
              </a:rPr>
              <a:t>necesita ser </a:t>
            </a:r>
            <a:r>
              <a:rPr lang="es-MX" sz="2400" b="1" dirty="0">
                <a:solidFill>
                  <a:schemeClr val="accent1"/>
                </a:solidFill>
              </a:rPr>
              <a:t>refrescada cientos de veces por segundo, mientras que la RAM estática no necesita ser </a:t>
            </a:r>
            <a:r>
              <a:rPr lang="es-MX" sz="2400" b="1" dirty="0" smtClean="0">
                <a:solidFill>
                  <a:schemeClr val="accent1"/>
                </a:solidFill>
              </a:rPr>
              <a:t>refrescada tan </a:t>
            </a:r>
            <a:r>
              <a:rPr lang="es-MX" sz="2400" b="1" dirty="0">
                <a:solidFill>
                  <a:schemeClr val="accent1"/>
                </a:solidFill>
              </a:rPr>
              <a:t>frecuentemente, lo que la hace más rápida, pero también más cara que la RAM dinámica. </a:t>
            </a:r>
            <a:r>
              <a:rPr lang="es-MX" sz="2400" b="1" dirty="0" smtClean="0">
                <a:solidFill>
                  <a:schemeClr val="accent1"/>
                </a:solidFill>
              </a:rPr>
              <a:t>Ambos tipos </a:t>
            </a:r>
            <a:r>
              <a:rPr lang="es-MX" sz="2400" b="1" dirty="0">
                <a:solidFill>
                  <a:schemeClr val="accent1"/>
                </a:solidFill>
              </a:rPr>
              <a:t>son volátiles, lo que significa que pueden perder su contenido cuando se desconecta </a:t>
            </a:r>
            <a:r>
              <a:rPr lang="es-MX" sz="2400" b="1" dirty="0" smtClean="0">
                <a:solidFill>
                  <a:schemeClr val="accent1"/>
                </a:solidFill>
              </a:rPr>
              <a:t>la alimentación</a:t>
            </a:r>
            <a:r>
              <a:rPr lang="es-MX" sz="2400" b="1" dirty="0">
                <a:solidFill>
                  <a:schemeClr val="accent1"/>
                </a:solidFill>
              </a:rPr>
              <a:t>.</a:t>
            </a:r>
          </a:p>
        </p:txBody>
      </p:sp>
      <p:pic>
        <p:nvPicPr>
          <p:cNvPr id="10" name="Imagen 9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45782" y="6159980"/>
            <a:ext cx="1822609" cy="698020"/>
          </a:xfrm>
          <a:prstGeom prst="rect">
            <a:avLst/>
          </a:prstGeom>
        </p:spPr>
      </p:pic>
      <p:pic>
        <p:nvPicPr>
          <p:cNvPr id="2" name="Imagen 1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44981" y="1278894"/>
            <a:ext cx="756000" cy="705759"/>
          </a:xfrm>
          <a:prstGeom prst="rect">
            <a:avLst/>
          </a:prstGeom>
        </p:spPr>
      </p:pic>
      <p:pic>
        <p:nvPicPr>
          <p:cNvPr id="11" name="Imagen 10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43798" y="1259499"/>
            <a:ext cx="756000" cy="705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548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2313" y="1263830"/>
            <a:ext cx="6727371" cy="5045529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1" y="579512"/>
            <a:ext cx="121919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2400" b="1" dirty="0">
                <a:solidFill>
                  <a:schemeClr val="accent4"/>
                </a:solidFill>
                <a:latin typeface="+mj-lt"/>
              </a:rPr>
              <a:t>DRAM</a:t>
            </a:r>
            <a:endParaRPr lang="es-MX" dirty="0">
              <a:latin typeface="+mj-lt"/>
            </a:endParaRPr>
          </a:p>
        </p:txBody>
      </p:sp>
      <p:pic>
        <p:nvPicPr>
          <p:cNvPr id="7" name="Imagen 6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5767" y="836"/>
            <a:ext cx="1213430" cy="547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303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8729" y="1272676"/>
            <a:ext cx="9654540" cy="5063085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0" y="592574"/>
            <a:ext cx="121919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2400" b="1" dirty="0">
                <a:solidFill>
                  <a:schemeClr val="accent4"/>
                </a:solidFill>
                <a:latin typeface="+mj-lt"/>
              </a:rPr>
              <a:t>SRAM</a:t>
            </a:r>
          </a:p>
        </p:txBody>
      </p:sp>
      <p:pic>
        <p:nvPicPr>
          <p:cNvPr id="6" name="Imagen 5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5767" y="836"/>
            <a:ext cx="1213430" cy="547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836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058091" y="561704"/>
            <a:ext cx="1008452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400" b="1" dirty="0" smtClean="0">
                <a:solidFill>
                  <a:schemeClr val="accent2"/>
                </a:solidFill>
                <a:latin typeface="+mj-lt"/>
              </a:rPr>
              <a:t>TIPOS DE MEMORIA RAM</a:t>
            </a:r>
            <a:endParaRPr lang="es-MX" sz="4400" b="1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1058091" y="1502226"/>
            <a:ext cx="10084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b="1" dirty="0" smtClean="0">
                <a:solidFill>
                  <a:schemeClr val="accent4"/>
                </a:solidFill>
              </a:rPr>
              <a:t>VRAM</a:t>
            </a:r>
            <a:endParaRPr lang="es-MX" sz="2400" b="1" dirty="0">
              <a:solidFill>
                <a:schemeClr val="accent4"/>
              </a:solidFill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1058091" y="2248877"/>
            <a:ext cx="100845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400" b="1" dirty="0">
                <a:solidFill>
                  <a:schemeClr val="accent1"/>
                </a:solidFill>
              </a:rPr>
              <a:t>Siglas de Vídeo RAM, una memoria de propósito especial usada por los adaptadores de </a:t>
            </a:r>
            <a:r>
              <a:rPr lang="es-MX" sz="2400" b="1" dirty="0" smtClean="0">
                <a:solidFill>
                  <a:schemeClr val="accent1"/>
                </a:solidFill>
              </a:rPr>
              <a:t>vídeo.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1058091" y="3364860"/>
            <a:ext cx="100845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400" b="1" dirty="0" smtClean="0">
                <a:solidFill>
                  <a:schemeClr val="accent1"/>
                </a:solidFill>
              </a:rPr>
              <a:t>A diferencia </a:t>
            </a:r>
            <a:r>
              <a:rPr lang="es-MX" sz="2400" b="1" dirty="0">
                <a:solidFill>
                  <a:schemeClr val="accent1"/>
                </a:solidFill>
              </a:rPr>
              <a:t>de la convencional memoria RAM, la VRAM puede ser accedida por dos </a:t>
            </a:r>
            <a:r>
              <a:rPr lang="es-MX" sz="2400" b="1" dirty="0" smtClean="0">
                <a:solidFill>
                  <a:schemeClr val="accent1"/>
                </a:solidFill>
              </a:rPr>
              <a:t>diferentes dispositivos </a:t>
            </a:r>
            <a:r>
              <a:rPr lang="es-MX" sz="2400" b="1" dirty="0">
                <a:solidFill>
                  <a:schemeClr val="accent1"/>
                </a:solidFill>
              </a:rPr>
              <a:t>de forma simultánea. </a:t>
            </a:r>
          </a:p>
        </p:txBody>
      </p:sp>
      <p:sp>
        <p:nvSpPr>
          <p:cNvPr id="9" name="CuadroTexto 8"/>
          <p:cNvSpPr txBox="1"/>
          <p:nvPr/>
        </p:nvSpPr>
        <p:spPr>
          <a:xfrm>
            <a:off x="1058090" y="4480843"/>
            <a:ext cx="100845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400" b="1" dirty="0" smtClean="0">
                <a:solidFill>
                  <a:schemeClr val="accent1"/>
                </a:solidFill>
              </a:rPr>
              <a:t>Esto </a:t>
            </a:r>
            <a:r>
              <a:rPr lang="es-MX" sz="2400" b="1" dirty="0">
                <a:solidFill>
                  <a:schemeClr val="accent1"/>
                </a:solidFill>
              </a:rPr>
              <a:t>permite que un monitor pueda acceder a la VRAM para </a:t>
            </a:r>
            <a:r>
              <a:rPr lang="es-MX" sz="2400" b="1" dirty="0" smtClean="0">
                <a:solidFill>
                  <a:schemeClr val="accent1"/>
                </a:solidFill>
              </a:rPr>
              <a:t>las actualizaciones </a:t>
            </a:r>
            <a:r>
              <a:rPr lang="es-MX" sz="2400" b="1" dirty="0">
                <a:solidFill>
                  <a:schemeClr val="accent1"/>
                </a:solidFill>
              </a:rPr>
              <a:t>de la pantalla al mismo tiempo que un procesador gráfico suministra nuevos datos</a:t>
            </a:r>
            <a:r>
              <a:rPr lang="es-MX" sz="2400" b="1" dirty="0" smtClean="0">
                <a:solidFill>
                  <a:schemeClr val="accent1"/>
                </a:solidFill>
              </a:rPr>
              <a:t>.</a:t>
            </a:r>
            <a:endParaRPr lang="es-MX" sz="2400" b="1" dirty="0">
              <a:solidFill>
                <a:schemeClr val="accent1"/>
              </a:solidFill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1058089" y="5966158"/>
            <a:ext cx="100845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400" b="1" dirty="0" smtClean="0">
                <a:solidFill>
                  <a:schemeClr val="accent1"/>
                </a:solidFill>
              </a:rPr>
              <a:t>VRAM </a:t>
            </a:r>
            <a:r>
              <a:rPr lang="es-MX" sz="2400" b="1" dirty="0">
                <a:solidFill>
                  <a:schemeClr val="accent1"/>
                </a:solidFill>
              </a:rPr>
              <a:t>permite mejores rendimientos gráficos aunque es más cara que la una RAM normal.</a:t>
            </a:r>
          </a:p>
        </p:txBody>
      </p:sp>
      <p:pic>
        <p:nvPicPr>
          <p:cNvPr id="11" name="Imagen 10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45782" y="6159980"/>
            <a:ext cx="1822609" cy="698020"/>
          </a:xfrm>
          <a:prstGeom prst="rect">
            <a:avLst/>
          </a:prstGeom>
        </p:spPr>
      </p:pic>
      <p:pic>
        <p:nvPicPr>
          <p:cNvPr id="12" name="Imagen 11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44981" y="1278894"/>
            <a:ext cx="756000" cy="705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505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8705" y="1298938"/>
            <a:ext cx="7014589" cy="5010421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1" y="561700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b="1" dirty="0" smtClean="0">
                <a:solidFill>
                  <a:schemeClr val="accent4"/>
                </a:solidFill>
                <a:latin typeface="+mj-lt"/>
              </a:rPr>
              <a:t>VRAM</a:t>
            </a:r>
            <a:endParaRPr lang="es-MX" sz="2400" b="1" dirty="0">
              <a:solidFill>
                <a:schemeClr val="accent4"/>
              </a:solidFill>
              <a:latin typeface="+mj-lt"/>
            </a:endParaRPr>
          </a:p>
        </p:txBody>
      </p:sp>
      <p:pic>
        <p:nvPicPr>
          <p:cNvPr id="6" name="Imagen 5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5767" y="836"/>
            <a:ext cx="1213430" cy="547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992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058091" y="561704"/>
            <a:ext cx="1008452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400" b="1" dirty="0" smtClean="0">
                <a:solidFill>
                  <a:schemeClr val="accent2"/>
                </a:solidFill>
                <a:latin typeface="+mj-lt"/>
              </a:rPr>
              <a:t>TIPOS DE MEMORIA RAM</a:t>
            </a:r>
            <a:endParaRPr lang="es-MX" sz="4400" b="1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1058091" y="1502226"/>
            <a:ext cx="10084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b="1" dirty="0" smtClean="0">
                <a:solidFill>
                  <a:schemeClr val="accent4"/>
                </a:solidFill>
              </a:rPr>
              <a:t>SIMM</a:t>
            </a:r>
            <a:endParaRPr lang="es-MX" sz="2400" b="1" dirty="0">
              <a:solidFill>
                <a:schemeClr val="accent4"/>
              </a:solidFill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1058091" y="2248877"/>
            <a:ext cx="100845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400" b="1" dirty="0">
                <a:solidFill>
                  <a:schemeClr val="accent1"/>
                </a:solidFill>
              </a:rPr>
              <a:t>Siglas de Single In line Memory Module, un tipo de encapsulado consistente en una pequeña placa </a:t>
            </a:r>
            <a:r>
              <a:rPr lang="es-MX" sz="2400" b="1" dirty="0" smtClean="0">
                <a:solidFill>
                  <a:schemeClr val="accent1"/>
                </a:solidFill>
              </a:rPr>
              <a:t>de circuito </a:t>
            </a:r>
            <a:r>
              <a:rPr lang="es-MX" sz="2400" b="1" dirty="0">
                <a:solidFill>
                  <a:schemeClr val="accent1"/>
                </a:solidFill>
              </a:rPr>
              <a:t>impreso que almacena chips de memoria, y que se inserta en un zócalo SIMM en la placa madre</a:t>
            </a:r>
          </a:p>
          <a:p>
            <a:pPr algn="just"/>
            <a:r>
              <a:rPr lang="es-MX" sz="2400" b="1" dirty="0">
                <a:solidFill>
                  <a:schemeClr val="accent1"/>
                </a:solidFill>
              </a:rPr>
              <a:t>o en la placa de memoria.</a:t>
            </a:r>
            <a:endParaRPr lang="es-MX" sz="2400" b="1" dirty="0" smtClean="0">
              <a:solidFill>
                <a:schemeClr val="accent1"/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1058090" y="3818537"/>
            <a:ext cx="100845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400" b="1" dirty="0">
                <a:solidFill>
                  <a:schemeClr val="accent1"/>
                </a:solidFill>
              </a:rPr>
              <a:t>Los </a:t>
            </a:r>
            <a:r>
              <a:rPr lang="es-MX" sz="2400" b="1" dirty="0" err="1">
                <a:solidFill>
                  <a:schemeClr val="accent1"/>
                </a:solidFill>
              </a:rPr>
              <a:t>SIMMs</a:t>
            </a:r>
            <a:r>
              <a:rPr lang="es-MX" sz="2400" b="1" dirty="0">
                <a:solidFill>
                  <a:schemeClr val="accent1"/>
                </a:solidFill>
              </a:rPr>
              <a:t> son más fáciles de instalar que los antiguos chips de memoria</a:t>
            </a:r>
          </a:p>
          <a:p>
            <a:pPr algn="just"/>
            <a:r>
              <a:rPr lang="es-MX" sz="2400" b="1" dirty="0">
                <a:solidFill>
                  <a:schemeClr val="accent1"/>
                </a:solidFill>
              </a:rPr>
              <a:t>individuales, y a diferencia de ellos son medidos en bytes en lugar de bits.</a:t>
            </a:r>
            <a:endParaRPr lang="es-MX" sz="2400" b="1" dirty="0" smtClean="0">
              <a:solidFill>
                <a:schemeClr val="accent1"/>
              </a:solidFill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1058089" y="4649534"/>
            <a:ext cx="100845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400" b="1" dirty="0">
                <a:solidFill>
                  <a:schemeClr val="accent1"/>
                </a:solidFill>
              </a:rPr>
              <a:t>El primer formato que se hizo popular en los computadores personales tenía 3.5" de largo y usaba </a:t>
            </a:r>
            <a:r>
              <a:rPr lang="es-MX" sz="2400" b="1" dirty="0" smtClean="0">
                <a:solidFill>
                  <a:schemeClr val="accent1"/>
                </a:solidFill>
              </a:rPr>
              <a:t>un conector </a:t>
            </a:r>
            <a:r>
              <a:rPr lang="es-MX" sz="2400" b="1" dirty="0">
                <a:solidFill>
                  <a:schemeClr val="accent1"/>
                </a:solidFill>
              </a:rPr>
              <a:t>de 32 </a:t>
            </a:r>
            <a:r>
              <a:rPr lang="es-MX" sz="2400" b="1" dirty="0" err="1">
                <a:solidFill>
                  <a:schemeClr val="accent1"/>
                </a:solidFill>
              </a:rPr>
              <a:t>pins</a:t>
            </a:r>
            <a:r>
              <a:rPr lang="es-MX" sz="2400" b="1" dirty="0">
                <a:solidFill>
                  <a:schemeClr val="accent1"/>
                </a:solidFill>
              </a:rPr>
              <a:t>. Un formato más largo de 4.25", que usa 72 contactos y puede almacenar hasta </a:t>
            </a:r>
            <a:r>
              <a:rPr lang="es-MX" sz="2400" b="1" dirty="0" smtClean="0">
                <a:solidFill>
                  <a:schemeClr val="accent1"/>
                </a:solidFill>
              </a:rPr>
              <a:t>64 megabytes </a:t>
            </a:r>
            <a:r>
              <a:rPr lang="es-MX" sz="2400" b="1" dirty="0">
                <a:solidFill>
                  <a:schemeClr val="accent1"/>
                </a:solidFill>
              </a:rPr>
              <a:t>de RAM es actualmente el más frecuente.</a:t>
            </a:r>
            <a:endParaRPr lang="es-MX" sz="2400" b="1" dirty="0" smtClean="0">
              <a:solidFill>
                <a:schemeClr val="accent1"/>
              </a:solidFill>
            </a:endParaRPr>
          </a:p>
        </p:txBody>
      </p:sp>
      <p:pic>
        <p:nvPicPr>
          <p:cNvPr id="2" name="Imagen 1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8570" y="13901"/>
            <a:ext cx="1213430" cy="547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8468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315</TotalTime>
  <Words>1992</Words>
  <Application>Microsoft Office PowerPoint</Application>
  <PresentationFormat>Panorámica</PresentationFormat>
  <Paragraphs>144</Paragraphs>
  <Slides>39</Slides>
  <Notes>0</Notes>
  <HiddenSlides>1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39</vt:i4>
      </vt:variant>
    </vt:vector>
  </HeadingPairs>
  <TitlesOfParts>
    <vt:vector size="43" baseType="lpstr">
      <vt:lpstr>Arial</vt:lpstr>
      <vt:lpstr>Trebuchet MS</vt:lpstr>
      <vt:lpstr>Tw Cen MT</vt:lpstr>
      <vt:lpstr>Circuito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AMD</dc:creator>
  <cp:lastModifiedBy>AMD</cp:lastModifiedBy>
  <cp:revision>30</cp:revision>
  <dcterms:created xsi:type="dcterms:W3CDTF">2022-03-12T16:34:30Z</dcterms:created>
  <dcterms:modified xsi:type="dcterms:W3CDTF">2022-03-13T03:30:59Z</dcterms:modified>
</cp:coreProperties>
</file>