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5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9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76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6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3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4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765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20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9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1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28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0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Efficient Visual-Inertial Navigation using IMU Pre-integration Using Euler angles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7200"/>
            <a:ext cx="9144000" cy="990600"/>
          </a:xfrm>
        </p:spPr>
        <p:txBody>
          <a:bodyPr/>
          <a:lstStyle/>
          <a:p>
            <a:r>
              <a:rPr lang="en-US" dirty="0" err="1"/>
              <a:t>Liyang</a:t>
            </a:r>
            <a:r>
              <a:rPr lang="en-US" dirty="0"/>
              <a:t> Liu 2016-05-13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28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versus Incremental changes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6" y="1528762"/>
            <a:ext cx="4754188" cy="4076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Poor initial values lead to errors in smoothing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169"/>
            <a:ext cx="5277971" cy="395847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317" y="1600481"/>
            <a:ext cx="4361329" cy="362790"/>
          </a:xfrm>
        </p:spPr>
        <p:txBody>
          <a:bodyPr>
            <a:noAutofit/>
          </a:bodyPr>
          <a:lstStyle/>
          <a:p>
            <a:r>
              <a:rPr lang="en-US" sz="1900" dirty="0"/>
              <a:t>Solution: Incrementally add new frame</a:t>
            </a:r>
            <a:endParaRPr lang="en-AU" sz="19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71" y="1979533"/>
            <a:ext cx="6528429" cy="4250938"/>
          </a:xfrm>
        </p:spPr>
      </p:pic>
    </p:spTree>
    <p:extLst>
      <p:ext uri="{BB962C8B-B14F-4D97-AF65-F5344CB8AC3E}">
        <p14:creationId xmlns:p14="http://schemas.microsoft.com/office/powerpoint/2010/main" val="343989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T. Lupton and </a:t>
            </a:r>
            <a:r>
              <a:rPr lang="en-US" dirty="0" err="1"/>
              <a:t>Sukkarieh</a:t>
            </a:r>
            <a:r>
              <a:rPr lang="en-US" dirty="0"/>
              <a:t>, “Visual-Inertial-Aided Navigation for High-Dynamic Motion in Built Environments Without Initial Conditions”, </a:t>
            </a:r>
            <a:r>
              <a:rPr lang="en-US" i="1" dirty="0"/>
              <a:t>IEEE Transactions on Robotics</a:t>
            </a:r>
            <a:r>
              <a:rPr lang="en-US" dirty="0"/>
              <a:t>, 2012</a:t>
            </a:r>
          </a:p>
          <a:p>
            <a:r>
              <a:rPr lang="en-US" dirty="0"/>
              <a:t>[2] </a:t>
            </a:r>
            <a:r>
              <a:rPr lang="it-IT" dirty="0"/>
              <a:t>C. Forster, et. al, </a:t>
            </a:r>
            <a:r>
              <a:rPr lang="en-US" dirty="0"/>
              <a:t>“IMU </a:t>
            </a:r>
            <a:r>
              <a:rPr lang="en-US" dirty="0" err="1"/>
              <a:t>Preintegration</a:t>
            </a:r>
            <a:r>
              <a:rPr lang="en-US" dirty="0"/>
              <a:t> on Manifold for Efficient Visual-Inertial Maximum-a-Posteriori Estimation”,  </a:t>
            </a:r>
            <a:r>
              <a:rPr lang="en-US" i="1" dirty="0"/>
              <a:t>Robotics: Science and Systems</a:t>
            </a:r>
            <a:r>
              <a:rPr lang="en-US" dirty="0"/>
              <a:t>, doi:10.15607/rss.2015.xi.006</a:t>
            </a:r>
          </a:p>
          <a:p>
            <a:r>
              <a:rPr lang="en-US" dirty="0"/>
              <a:t>[3] </a:t>
            </a:r>
            <a:r>
              <a:rPr lang="en-US" dirty="0">
                <a:solidFill>
                  <a:srgbClr val="FF0000"/>
                </a:solidFill>
              </a:rPr>
              <a:t>C. Forster, et. Al.</a:t>
            </a:r>
            <a:r>
              <a:rPr lang="en-US" dirty="0"/>
              <a:t>, “</a:t>
            </a:r>
            <a:r>
              <a:rPr lang="en-US" dirty="0">
                <a:solidFill>
                  <a:srgbClr val="FF0000"/>
                </a:solidFill>
              </a:rPr>
              <a:t>Supplementary Material to IMU </a:t>
            </a:r>
            <a:r>
              <a:rPr lang="en-US" dirty="0" err="1">
                <a:solidFill>
                  <a:srgbClr val="FF0000"/>
                </a:solidFill>
              </a:rPr>
              <a:t>Preintegration</a:t>
            </a:r>
            <a:r>
              <a:rPr lang="en-US" dirty="0">
                <a:solidFill>
                  <a:srgbClr val="FF0000"/>
                </a:solidFill>
              </a:rPr>
              <a:t> on Manifold</a:t>
            </a:r>
            <a:r>
              <a:rPr lang="en-US" dirty="0"/>
              <a:t>”, </a:t>
            </a:r>
            <a:r>
              <a:rPr lang="en-US" dirty="0">
                <a:solidFill>
                  <a:srgbClr val="FF0000"/>
                </a:solidFill>
              </a:rPr>
              <a:t>2015</a:t>
            </a:r>
            <a:r>
              <a:rPr lang="en-US" dirty="0"/>
              <a:t>. [Online]. Available : http:// </a:t>
            </a:r>
            <a:r>
              <a:rPr lang="en-US" dirty="0">
                <a:solidFill>
                  <a:srgbClr val="FF0000"/>
                </a:solidFill>
              </a:rPr>
              <a:t>rpg.ifi.uzh.ch/docs/RSS15_Forster_Supplementary.pdf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orient="vert"/>
          </p:nvPr>
        </p:nvSpPr>
        <p:spPr>
          <a:xfrm>
            <a:off x="68365" y="938421"/>
            <a:ext cx="1341691" cy="4642361"/>
          </a:xfrm>
        </p:spPr>
        <p:txBody>
          <a:bodyPr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r>
              <a:rPr lang="en-AU" b="1" dirty="0"/>
              <a:t>Visual-Inertial SLAM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47" y="308202"/>
            <a:ext cx="3814425" cy="3091530"/>
          </a:xfrm>
        </p:spPr>
      </p:pic>
      <p:grpSp>
        <p:nvGrpSpPr>
          <p:cNvPr id="23" name="Group 22"/>
          <p:cNvGrpSpPr/>
          <p:nvPr/>
        </p:nvGrpSpPr>
        <p:grpSpPr>
          <a:xfrm>
            <a:off x="1563880" y="3546505"/>
            <a:ext cx="10212225" cy="3085032"/>
            <a:chOff x="1905712" y="3520867"/>
            <a:chExt cx="9870393" cy="3085032"/>
          </a:xfrm>
        </p:grpSpPr>
        <p:sp>
          <p:nvSpPr>
            <p:cNvPr id="21" name="Rectangle 20"/>
            <p:cNvSpPr/>
            <p:nvPr/>
          </p:nvSpPr>
          <p:spPr>
            <a:xfrm>
              <a:off x="1905712" y="3520867"/>
              <a:ext cx="9870393" cy="3085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172621" y="3800502"/>
              <a:ext cx="9203962" cy="2508187"/>
              <a:chOff x="222279" y="1187087"/>
              <a:chExt cx="7750948" cy="218144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516818" y="1187087"/>
                <a:ext cx="2011499" cy="218144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43233" y="2007696"/>
                <a:ext cx="1398857" cy="556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Visual-Inertial</a:t>
                </a:r>
              </a:p>
              <a:p>
                <a:pPr algn="ctr"/>
                <a:r>
                  <a:rPr lang="en-AU" sz="1600" dirty="0"/>
                  <a:t>SLAM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222279" y="1272852"/>
                <a:ext cx="1838324" cy="1985549"/>
                <a:chOff x="1649061" y="4038599"/>
                <a:chExt cx="1838324" cy="1985549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649061" y="4038599"/>
                  <a:ext cx="1838324" cy="971551"/>
                  <a:chOff x="1649061" y="4038599"/>
                  <a:chExt cx="1838324" cy="9239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666876" y="4038599"/>
                    <a:ext cx="1820509" cy="9239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649061" y="4311598"/>
                    <a:ext cx="619124" cy="306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/>
                      <a:t>IMU</a:t>
                    </a: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181225" y="4196008"/>
                    <a:ext cx="1295400" cy="3219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/>
                      <a:t>gyroscope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181225" y="4505325"/>
                    <a:ext cx="1295400" cy="3219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 err="1"/>
                      <a:t>Acceleromt’r</a:t>
                    </a:r>
                    <a:endParaRPr lang="en-AU" sz="1600" dirty="0"/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1666876" y="5467350"/>
                  <a:ext cx="1820509" cy="556798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600" dirty="0"/>
                    <a:t>Camera</a:t>
                  </a:r>
                </a:p>
                <a:p>
                  <a:r>
                    <a:rPr lang="en-AU" sz="1600" dirty="0"/>
                    <a:t>(mono/stereo)</a:t>
                  </a:r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6528317" y="2306404"/>
                <a:ext cx="43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946989" y="1709766"/>
                <a:ext cx="1026238" cy="102568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600" dirty="0"/>
                  <a:t>Accurate map</a:t>
                </a:r>
              </a:p>
              <a:p>
                <a:pPr algn="ctr"/>
                <a:r>
                  <a:rPr lang="en-US" sz="1600" dirty="0"/>
                  <a:t>+</a:t>
                </a:r>
              </a:p>
              <a:p>
                <a:pPr algn="ctr"/>
                <a:r>
                  <a:rPr lang="en-US" sz="1600" dirty="0"/>
                  <a:t>Motion</a:t>
                </a:r>
                <a:endParaRPr lang="en-AU" sz="16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041297" y="1400609"/>
                <a:ext cx="2475521" cy="661487"/>
                <a:chOff x="2161918" y="1388295"/>
                <a:chExt cx="2475521" cy="661487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61918" y="1744205"/>
                  <a:ext cx="2475521" cy="101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225476" y="1388295"/>
                  <a:ext cx="1667410" cy="267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200" dirty="0"/>
                    <a:t>Angular velocity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ω</a:t>
                  </a:r>
                  <a:r>
                    <a:rPr lang="en-US" sz="1400" b="1" baseline="30000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n-US" sz="1400" b="1" dirty="0"/>
                    <a:t>,</a:t>
                  </a:r>
                  <a:r>
                    <a:rPr lang="en-US" sz="1400" b="1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sz="1400" dirty="0"/>
                    <a:t>bias </a:t>
                  </a:r>
                  <a:r>
                    <a:rPr lang="en-US" sz="1400" b="1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l-GR" sz="1400" b="1" baseline="30000" dirty="0">
                      <a:solidFill>
                        <a:srgbClr val="0070C0"/>
                      </a:solidFill>
                    </a:rPr>
                    <a:t>ω</a:t>
                  </a:r>
                  <a:r>
                    <a:rPr lang="en-US" sz="1400" b="1" baseline="30000" dirty="0">
                      <a:solidFill>
                        <a:srgbClr val="0070C0"/>
                      </a:solidFill>
                    </a:rPr>
                    <a:t> </a:t>
                  </a:r>
                  <a:endParaRPr lang="en-AU" sz="1400" baseline="-250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211847" y="1782100"/>
                  <a:ext cx="1634162" cy="267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/>
                    <a:t>Linear </a:t>
                  </a:r>
                  <a:r>
                    <a:rPr lang="en-AU" sz="1400" dirty="0" err="1"/>
                    <a:t>accel</a:t>
                  </a:r>
                  <a:r>
                    <a:rPr lang="en-AU" sz="1400" dirty="0"/>
                    <a:t>. </a:t>
                  </a:r>
                  <a:r>
                    <a:rPr lang="en-AU" sz="1400" b="1" dirty="0">
                      <a:solidFill>
                        <a:srgbClr val="0070C0"/>
                      </a:solidFill>
                    </a:rPr>
                    <a:t>f</a:t>
                  </a:r>
                  <a:r>
                    <a:rPr lang="en-AU" sz="1400" b="1" baseline="30000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n-US" sz="1400" b="1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sz="1400" b="1" dirty="0"/>
                    <a:t>,</a:t>
                  </a:r>
                  <a:r>
                    <a:rPr lang="en-US" sz="1400" dirty="0"/>
                    <a:t>bias </a:t>
                  </a:r>
                  <a:r>
                    <a:rPr lang="en-US" sz="1400" b="1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l-GR" sz="1400" b="1" baseline="30000" dirty="0">
                      <a:solidFill>
                        <a:srgbClr val="0070C0"/>
                      </a:solidFill>
                    </a:rPr>
                    <a:t>ω</a:t>
                  </a:r>
                  <a:endParaRPr lang="en-AU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890343" y="1746313"/>
                  <a:ext cx="73289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~1000Hz</a:t>
                  </a: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4167451" y="1696072"/>
                  <a:ext cx="181220" cy="119819"/>
                  <a:chOff x="4177955" y="1512446"/>
                  <a:chExt cx="181220" cy="119819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flipH="1">
                    <a:off x="4177955" y="1512446"/>
                    <a:ext cx="139918" cy="1127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4219257" y="1519564"/>
                    <a:ext cx="139918" cy="1127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2060603" y="2729404"/>
                <a:ext cx="2456215" cy="610869"/>
                <a:chOff x="2181224" y="2717090"/>
                <a:chExt cx="2456215" cy="610869"/>
              </a:xfrm>
            </p:grpSpPr>
            <p:cxnSp>
              <p:nvCxnSpPr>
                <p:cNvPr id="22" name="Straight Arrow Connector 21"/>
                <p:cNvCxnSpPr>
                  <a:stCxn id="16" idx="3"/>
                </p:cNvCxnSpPr>
                <p:nvPr/>
              </p:nvCxnSpPr>
              <p:spPr>
                <a:xfrm>
                  <a:off x="2181224" y="2967688"/>
                  <a:ext cx="2456215" cy="264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2251822" y="2717090"/>
                  <a:ext cx="7025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/>
                    <a:t>Images</a:t>
                  </a: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4158905" y="2938259"/>
                  <a:ext cx="139918" cy="1127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3932785" y="3050960"/>
                  <a:ext cx="5757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~20Hz</a:t>
                  </a: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4208753" y="2945377"/>
                  <a:ext cx="139918" cy="1127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837" y="444382"/>
            <a:ext cx="5665939" cy="272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35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4"/>
          <p:cNvSpPr>
            <a:spLocks noGrp="1"/>
          </p:cNvSpPr>
          <p:nvPr>
            <p:ph type="body" idx="1"/>
          </p:nvPr>
        </p:nvSpPr>
        <p:spPr>
          <a:xfrm>
            <a:off x="834813" y="202962"/>
            <a:ext cx="3768696" cy="411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SLAM revisited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"/>
          </p:nvPr>
        </p:nvSpPr>
        <p:spPr>
          <a:xfrm>
            <a:off x="6286513" y="177532"/>
            <a:ext cx="5183188" cy="516270"/>
          </a:xfrm>
        </p:spPr>
        <p:txBody>
          <a:bodyPr/>
          <a:lstStyle/>
          <a:p>
            <a:r>
              <a:rPr lang="en-US" dirty="0"/>
              <a:t>What’s good parameterization of x, z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60233" y="2982498"/>
                <a:ext cx="5415871" cy="32132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800" dirty="0"/>
                  <a:t>Naïve parameterization:</a:t>
                </a:r>
              </a:p>
              <a:p>
                <a:pPr lvl="1"/>
                <a:r>
                  <a:rPr lang="en-US" sz="1400" b="1" dirty="0"/>
                  <a:t>x</a:t>
                </a:r>
                <a:r>
                  <a:rPr lang="en-US" sz="1400" dirty="0"/>
                  <a:t>: pose, orientation, velocity {</a:t>
                </a:r>
                <a:r>
                  <a:rPr lang="en-US" sz="1400" i="1" dirty="0" err="1"/>
                  <a:t>R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, </a:t>
                </a:r>
                <a:r>
                  <a:rPr lang="en-US" sz="1400" baseline="-25000" dirty="0"/>
                  <a:t> </a:t>
                </a:r>
                <a:r>
                  <a:rPr lang="en-US" sz="1400" baseline="-25000" dirty="0" err="1"/>
                  <a:t>w</a:t>
                </a:r>
                <a:r>
                  <a:rPr lang="en-US" sz="1400" b="1" i="1" dirty="0" err="1"/>
                  <a:t>p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, </a:t>
                </a:r>
                <a:r>
                  <a:rPr lang="en-US" sz="1400" baseline="-25000" dirty="0" err="1"/>
                  <a:t>w</a:t>
                </a:r>
                <a:r>
                  <a:rPr lang="en-US" sz="1400" b="1" i="1" dirty="0" err="1"/>
                  <a:t>v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 } for all IMU samples</a:t>
                </a:r>
              </a:p>
              <a:p>
                <a:pPr lvl="1"/>
                <a:r>
                  <a:rPr lang="en-US" sz="1400" b="1" dirty="0"/>
                  <a:t>z</a:t>
                </a:r>
                <a:r>
                  <a:rPr lang="en-US" sz="1400" dirty="0"/>
                  <a:t>: all IMU data points </a:t>
                </a:r>
                <a:r>
                  <a:rPr lang="en-US" sz="1400" dirty="0">
                    <a:solidFill>
                      <a:srgbClr val="002060"/>
                    </a:solidFill>
                  </a:rPr>
                  <a:t>{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b="1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l-GR" sz="1400" b="1" i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400" b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b="1" i="1" dirty="0">
                    <a:solidFill>
                      <a:srgbClr val="002060"/>
                    </a:solidFill>
                  </a:rPr>
                  <a:t>a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 </a:t>
                </a:r>
                <a:r>
                  <a:rPr lang="en-US" sz="1400" dirty="0">
                    <a:solidFill>
                      <a:srgbClr val="002060"/>
                    </a:solidFill>
                  </a:rPr>
                  <a:t>}, t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[0 ~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T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] and all feature observations {</a:t>
                </a:r>
                <a:r>
                  <a:rPr lang="en-US" sz="1400" b="1" i="1" dirty="0" err="1">
                    <a:solidFill>
                      <a:srgbClr val="002060"/>
                    </a:solidFill>
                  </a:rPr>
                  <a:t>z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il</a:t>
                </a:r>
                <a:r>
                  <a:rPr lang="en-US" sz="1400" dirty="0">
                    <a:solidFill>
                      <a:srgbClr val="002060"/>
                    </a:solidFill>
                  </a:rPr>
                  <a:t>}, i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I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 l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C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i </a:t>
                </a:r>
                <a:br>
                  <a:rPr lang="en-US" sz="1400" baseline="-25000" dirty="0">
                    <a:solidFill>
                      <a:srgbClr val="002060"/>
                    </a:solidFill>
                  </a:rPr>
                </a:br>
                <a:r>
                  <a:rPr lang="en-US" sz="14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: all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frms</a:t>
                </a:r>
                <a:r>
                  <a:rPr lang="en-US" sz="1400" dirty="0">
                    <a:solidFill>
                      <a:srgbClr val="002060"/>
                    </a:solidFill>
                  </a:rPr>
                  <a:t>;   C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i</a:t>
                </a:r>
                <a:r>
                  <a:rPr lang="en-US" sz="1400" dirty="0">
                    <a:solidFill>
                      <a:srgbClr val="002060"/>
                    </a:solidFill>
                  </a:rPr>
                  <a:t> : correspondences in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frm</a:t>
                </a:r>
                <a:r>
                  <a:rPr lang="en-US" sz="1400" dirty="0">
                    <a:solidFill>
                      <a:srgbClr val="002060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1400" dirty="0">
                    <a:solidFill>
                      <a:srgbClr val="002060"/>
                    </a:solidFill>
                  </a:rPr>
                  <a:t>;   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dirty="0">
                    <a:solidFill>
                      <a:srgbClr val="002060"/>
                    </a:solidFill>
                  </a:rPr>
                  <a:t> refers body frame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: angular rate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>
                    <a:solidFill>
                      <a:srgbClr val="002060"/>
                    </a:solidFill>
                  </a:rPr>
                  <a:t>g</a:t>
                </a:r>
                <a:r>
                  <a:rPr lang="en-US" sz="1400" b="1" baseline="-25000" dirty="0">
                    <a:solidFill>
                      <a:srgbClr val="002060"/>
                    </a:solidFill>
                  </a:rPr>
                  <a:t>, </a:t>
                </a:r>
                <a:r>
                  <a:rPr lang="en-US" sz="1400" dirty="0">
                    <a:solidFill>
                      <a:srgbClr val="002060"/>
                    </a:solidFill>
                  </a:rPr>
                  <a:t>linear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acc</a:t>
                </a:r>
                <a:r>
                  <a:rPr lang="en-US" sz="1400" dirty="0">
                    <a:solidFill>
                      <a:srgbClr val="002060"/>
                    </a:solidFill>
                  </a:rPr>
                  <a:t>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>
                    <a:solidFill>
                      <a:srgbClr val="002060"/>
                    </a:solidFill>
                  </a:rPr>
                  <a:t>a</a:t>
                </a:r>
                <a:r>
                  <a:rPr lang="en-US" sz="1400" dirty="0">
                    <a:solidFill>
                      <a:srgbClr val="002060"/>
                    </a:solidFill>
                  </a:rPr>
                  <a:t>, image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uv</a:t>
                </a:r>
                <a:r>
                  <a:rPr lang="en-US" sz="1400" dirty="0">
                    <a:solidFill>
                      <a:srgbClr val="002060"/>
                    </a:solidFill>
                  </a:rPr>
                  <a:t>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 err="1">
                    <a:solidFill>
                      <a:srgbClr val="002060"/>
                    </a:solidFill>
                  </a:rPr>
                  <a:t>i</a:t>
                </a:r>
                <a:endParaRPr lang="en-US" sz="1400" baseline="3000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  <a:latin typeface="Cambria Math"/>
                  </a:rPr>
                  <a:t>Process model:</a:t>
                </a:r>
                <a:r>
                  <a:rPr lang="en-US" sz="1400" b="0" i="1" dirty="0">
                    <a:solidFill>
                      <a:srgbClr val="002060"/>
                    </a:solidFill>
                    <a:latin typeface="Cambria Math"/>
                  </a:rPr>
                  <a:t/>
                </a:r>
                <a:br>
                  <a:rPr lang="en-US" sz="1400" b="0" i="1" dirty="0">
                    <a:solidFill>
                      <a:srgbClr val="00206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𝐸𝑥𝑝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400" b="0" i="0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1400" b="0" i="0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∆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1400" b="0" i="1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1400" b="0" i="1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𝒑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∆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box>
                      <m:box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e>
                    </m:box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 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b="0" dirty="0">
                  <a:solidFill>
                    <a:srgbClr val="002060"/>
                  </a:solidFill>
                  <a:ea typeface="Cambria Math"/>
                </a:endParaRPr>
              </a:p>
              <a:p>
                <a:r>
                  <a:rPr lang="en-US" sz="1800" dirty="0">
                    <a:solidFill>
                      <a:srgbClr val="002060"/>
                    </a:solidFill>
                  </a:rPr>
                  <a:t>Infeasible: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X</a:t>
                </a: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</a:rPr>
                  <a:t>too much observation data</a:t>
                </a: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</a:rPr>
                  <a:t>Re-compute integration for each new linearization point change (estimating new rotation </a:t>
                </a:r>
                <a:r>
                  <a:rPr lang="en-US" sz="1400" i="1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</a:t>
                </a:r>
                <a:r>
                  <a:rPr lang="en-US" sz="1400" dirty="0">
                    <a:solidFill>
                      <a:srgbClr val="002060"/>
                    </a:solidFill>
                  </a:rPr>
                  <a:t> ).</a:t>
                </a:r>
              </a:p>
              <a:p>
                <a:pPr lvl="1"/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60233" y="2982498"/>
                <a:ext cx="5415871" cy="3213212"/>
              </a:xfrm>
              <a:blipFill>
                <a:blip r:embed="rId2"/>
                <a:stretch>
                  <a:fillRect l="-562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64024" y="991303"/>
            <a:ext cx="4965108" cy="5187297"/>
            <a:chOff x="564024" y="991303"/>
            <a:chExt cx="4965108" cy="5187297"/>
          </a:xfrm>
        </p:grpSpPr>
        <p:grpSp>
          <p:nvGrpSpPr>
            <p:cNvPr id="11" name="Group 10"/>
            <p:cNvGrpSpPr/>
            <p:nvPr/>
          </p:nvGrpSpPr>
          <p:grpSpPr>
            <a:xfrm>
              <a:off x="564024" y="4529262"/>
              <a:ext cx="4965108" cy="1649338"/>
              <a:chOff x="512748" y="4922378"/>
              <a:chExt cx="4905286" cy="130750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12748" y="4922378"/>
                <a:ext cx="4905286" cy="13075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12748" y="5090856"/>
                    <a:ext cx="4905286" cy="9243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ML (maximum likelihood) of state space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noBar"/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argmax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48" y="5090856"/>
                    <a:ext cx="4905286" cy="92436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06" t="-314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78260" y="2911212"/>
              <a:ext cx="4905286" cy="1609504"/>
              <a:chOff x="467162" y="3304328"/>
              <a:chExt cx="4905286" cy="1609504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2652842" y="4623275"/>
                <a:ext cx="230736" cy="290557"/>
              </a:xfrm>
              <a:prstGeom prst="up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467162" y="3304328"/>
                <a:ext cx="4905286" cy="1307506"/>
                <a:chOff x="603898" y="3372696"/>
                <a:chExt cx="4905286" cy="130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119499" y="3443982"/>
                      <a:ext cx="3691783" cy="12120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A constrained optimization problem: assuming Gaussian observation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min</m:t>
                            </m:r>
                            <m: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 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AU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  <m:f>
                              <m:fPr>
                                <m:type m:val="noBar"/>
                                <m:ctrlPr>
                                  <a:rPr lang="pt-B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)</m:t>
                            </m:r>
                          </m:oMath>
                        </m:oMathPara>
                      </a14:m>
                      <a:endParaRPr lang="en-AU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9499" y="3443982"/>
                      <a:ext cx="3691783" cy="121206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320" t="-25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" name="Rectangle 12"/>
                <p:cNvSpPr/>
                <p:nvPr/>
              </p:nvSpPr>
              <p:spPr>
                <a:xfrm>
                  <a:off x="603898" y="3372696"/>
                  <a:ext cx="4905286" cy="13075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576217" y="991303"/>
              <a:ext cx="4905286" cy="1915709"/>
              <a:chOff x="465119" y="1384419"/>
              <a:chExt cx="4905286" cy="1915709"/>
            </a:xfrm>
          </p:grpSpPr>
          <p:sp>
            <p:nvSpPr>
              <p:cNvPr id="18" name="Up Arrow 17"/>
              <p:cNvSpPr/>
              <p:nvPr/>
            </p:nvSpPr>
            <p:spPr>
              <a:xfrm>
                <a:off x="2616615" y="3009571"/>
                <a:ext cx="230736" cy="290557"/>
              </a:xfrm>
              <a:prstGeom prst="up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465119" y="1384419"/>
                <a:ext cx="4905286" cy="1613711"/>
                <a:chOff x="430935" y="1384419"/>
                <a:chExt cx="4905286" cy="1613711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430935" y="1384419"/>
                  <a:ext cx="4905286" cy="1613711"/>
                  <a:chOff x="430935" y="1690624"/>
                  <a:chExt cx="4905286" cy="1307506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30935" y="2081998"/>
                    <a:ext cx="1615156" cy="5236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Gauss-Newton Framework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430935" y="1690624"/>
                    <a:ext cx="4905286" cy="130750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26" name="TextBox 25"/>
                <p:cNvSpPr txBox="1"/>
                <p:nvPr/>
              </p:nvSpPr>
              <p:spPr>
                <a:xfrm>
                  <a:off x="2250996" y="1451798"/>
                  <a:ext cx="2927755" cy="1478418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bIns="46800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Needs to linearize 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), given: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Parameterization of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,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z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i="1" dirty="0" err="1">
                      <a:solidFill>
                        <a:srgbClr val="0070C0"/>
                      </a:solidFill>
                    </a:rPr>
                    <a:t>Jacobian</a:t>
                  </a:r>
                  <a:r>
                    <a:rPr lang="en-US" i="1" dirty="0">
                      <a:solidFill>
                        <a:srgbClr val="0070C0"/>
                      </a:solidFill>
                    </a:rPr>
                    <a:t>( 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</a:t>
                  </a:r>
                  <a:r>
                    <a:rPr lang="en-US" i="1" dirty="0">
                      <a:solidFill>
                        <a:srgbClr val="0070C0"/>
                      </a:solidFill>
                    </a:rPr>
                    <a:t> )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b="1" dirty="0" err="1">
                      <a:solidFill>
                        <a:srgbClr val="0070C0"/>
                      </a:solidFill>
                    </a:rPr>
                    <a:t>Σ</a:t>
                  </a:r>
                  <a:r>
                    <a:rPr lang="en-US" b="1" baseline="-25000" dirty="0" err="1">
                      <a:solidFill>
                        <a:srgbClr val="0070C0"/>
                      </a:solidFill>
                    </a:rPr>
                    <a:t>z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90" y="963744"/>
            <a:ext cx="4846740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1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2563" y="228392"/>
            <a:ext cx="10515600" cy="71164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Pre-integration on IMU -- New form of state space and observations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665861" y="965676"/>
                <a:ext cx="6281159" cy="567440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800" b="1" dirty="0"/>
                  <a:t>x</a:t>
                </a:r>
                <a:r>
                  <a:rPr lang="en-US" sz="1800" dirty="0"/>
                  <a:t>: pose, orientation, velocity for all key frame times:  {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/>
                  <a:t>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p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v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 }</a:t>
                </a:r>
                <a:br>
                  <a:rPr lang="en-US" sz="1800" dirty="0"/>
                </a:br>
                <a:endParaRPr lang="en-US" sz="1800" dirty="0"/>
              </a:p>
              <a:p>
                <a:pPr algn="dist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800" b="1" dirty="0"/>
                  <a:t>z</a:t>
                </a:r>
                <a:r>
                  <a:rPr lang="en-US" sz="1800" dirty="0"/>
                  <a:t>: Inertial delta -- integrated IMU data points (over key frame duration) </a:t>
                </a:r>
                <a:r>
                  <a:rPr lang="en-US" sz="1800" dirty="0">
                    <a:solidFill>
                      <a:srgbClr val="002060"/>
                    </a:solidFill>
                  </a:rPr>
                  <a:t/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:r>
                  <a:rPr lang="en-US" sz="1800" dirty="0">
                    <a:solidFill>
                      <a:srgbClr val="002060"/>
                    </a:solidFill>
                  </a:rPr>
                  <a:t>{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v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dirty="0">
                    <a:solidFill>
                      <a:srgbClr val="002060"/>
                    </a:solidFill>
                  </a:rPr>
                  <a:t> 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p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+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},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i,j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[adjacent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keyframes</a:t>
                </a:r>
                <a:r>
                  <a:rPr lang="en-US" sz="1800" dirty="0">
                    <a:solidFill>
                      <a:srgbClr val="002060"/>
                    </a:solidFill>
                  </a:rPr>
                  <a:t>] </a:t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:r>
                  <a:rPr lang="en-US" sz="1800" dirty="0">
                    <a:solidFill>
                      <a:srgbClr val="002060"/>
                    </a:solidFill>
                  </a:rPr>
                  <a:t/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AU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7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700" i="1" baseline="-2500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sz="1700" b="0" i="1" baseline="-2500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700" i="1" dirty="0">
                    <a:latin typeface="Cambria Math"/>
                    <a:ea typeface="Cambria Math"/>
                  </a:rPr>
                  <a:t>,        delta rotation                                     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1)</a:t>
                </a:r>
              </a:p>
              <a:p>
                <a:pPr marL="2682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7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sz="17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p>
                        </m:sSup>
                        <m:r>
                          <a:rPr lang="en-US" sz="1700" b="1" i="1" baseline="-2500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700" b="1" i="0" baseline="-25000" smtClean="0">
                            <a:latin typeface="Cambria Math" panose="02040503050406030204" pitchFamily="18" charset="0"/>
                            <a:ea typeface="Cambria Math"/>
                          </a:rPr>
                          <m:t>𝐁</m:t>
                        </m:r>
                        <m:r>
                          <a:rPr lang="en-US" sz="1700" b="1" i="1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7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b="0" i="1" baseline="-2500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1700" i="1" dirty="0">
                    <a:latin typeface="Cambria Math"/>
                    <a:ea typeface="Cambria Math"/>
                  </a:rPr>
                  <a:t>,        delta velocity due to acceleration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2)</a:t>
                </a:r>
                <a:endParaRPr lang="en-US" sz="1700" i="1" dirty="0">
                  <a:latin typeface="Cambria Math"/>
                  <a:ea typeface="Cambria Math"/>
                </a:endParaRPr>
              </a:p>
              <a:p>
                <a:pPr marL="2682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7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box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7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p>
                        </m:sSup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700" b="0" i="0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7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700" dirty="0">
                    <a:solidFill>
                      <a:srgbClr val="002060"/>
                    </a:solidFill>
                  </a:rPr>
                  <a:t> ,   </a:t>
                </a:r>
                <a:r>
                  <a:rPr lang="en-US" sz="1700" i="1" dirty="0"/>
                  <a:t>corrective term to account for acceleration</a:t>
                </a:r>
                <a:r>
                  <a:rPr lang="en-US" sz="1700" i="1" dirty="0">
                    <a:solidFill>
                      <a:srgbClr val="002060"/>
                    </a:solidFill>
                  </a:rPr>
                  <a:t> </a:t>
                </a:r>
                <a:r>
                  <a:rPr lang="en-US" sz="1700" dirty="0">
                    <a:latin typeface="Cambria Math"/>
                    <a:ea typeface="Cambria Math"/>
                  </a:rPr>
                  <a:t>(Eq3)</a:t>
                </a:r>
                <a:endParaRPr lang="en-US" sz="17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solidFill>
                      <a:srgbClr val="002060"/>
                    </a:solidFill>
                    <a:latin typeface="Cambria Math"/>
                  </a:rPr>
                  <a:t>New observation model z = f(x):</a:t>
                </a:r>
                <a:br>
                  <a:rPr lang="en-US" sz="1800" dirty="0">
                    <a:solidFill>
                      <a:srgbClr val="00206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AU" sz="17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700" dirty="0"/>
                  <a:t>                                                                                                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4)</a:t>
                </a:r>
                <a:r>
                  <a:rPr lang="en-US" sz="1700" dirty="0"/>
                  <a:t/>
                </a:r>
                <a:br>
                  <a:rPr lang="en-US" sz="1700" dirty="0"/>
                </a:b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n-US" sz="170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>
                        <a:latin typeface="Cambria Math"/>
                        <a:ea typeface="Cambria Math"/>
                      </a:rPr>
                      <m:t>𝐠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m:rPr>
                        <m:nor/>
                      </m:rPr>
                      <a:rPr lang="en-AU" sz="1700" dirty="0"/>
                      <m:t>)</m:t>
                    </m:r>
                  </m:oMath>
                </a14:m>
                <a:r>
                  <a:rPr lang="en-AU" sz="1700" dirty="0"/>
                  <a:t>                                                                                      (</a:t>
                </a:r>
                <a:r>
                  <a:rPr lang="en-AU" sz="1700" dirty="0" err="1"/>
                  <a:t>Eq</a:t>
                </a:r>
                <a:r>
                  <a:rPr lang="en-AU" sz="1700" dirty="0"/>
                  <a:t> 5)</a:t>
                </a:r>
                <a:br>
                  <a:rPr lang="en-AU" sz="1700" dirty="0"/>
                </a:br>
                <a14:m>
                  <m:oMath xmlns:m="http://schemas.openxmlformats.org/officeDocument/2006/math">
                    <m:r>
                      <a:rPr lang="en-AU" sz="1700" i="1" smtClean="0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AU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box>
                      <m:box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7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7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17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𝒈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AU" sz="1700" dirty="0"/>
                  <a:t>                                                                 (</a:t>
                </a:r>
                <a:r>
                  <a:rPr lang="en-AU" sz="1700" dirty="0" err="1"/>
                  <a:t>Eq</a:t>
                </a:r>
                <a:r>
                  <a:rPr lang="en-AU" sz="1700" dirty="0"/>
                  <a:t> 6)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700" dirty="0"/>
                  <a:t>Advantage: 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Initial orientation is world frame. No explicit initialization stage or large uncertainty prior required. 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Inertial observation integrated in body frame, K inertial observations treated as a single observation, reduces linearization error, Gauss-Newton more robust.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Much reduced state space and observation size, less computation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Can be implemented in real-time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65861" y="965676"/>
                <a:ext cx="6281159" cy="5674406"/>
              </a:xfrm>
              <a:blipFill>
                <a:blip r:embed="rId2"/>
                <a:stretch>
                  <a:fillRect l="-291" t="-1182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67" y="1392965"/>
            <a:ext cx="4383692" cy="211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" y="3570081"/>
            <a:ext cx="4511431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4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/>
          <a:lstStyle/>
          <a:p>
            <a:r>
              <a:rPr lang="el-GR" dirty="0"/>
              <a:t>Σ </a:t>
            </a:r>
            <a:r>
              <a:rPr lang="en-US" dirty="0"/>
              <a:t>Calculation in Pre-integration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33081" y="1427187"/>
                <a:ext cx="5127813" cy="2248343"/>
              </a:xfrm>
            </p:spPr>
            <p:txBody>
              <a:bodyPr>
                <a:noAutofit/>
              </a:bodyPr>
              <a:lstStyle/>
              <a:p>
                <a:pPr marL="179388" indent="0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600" dirty="0"/>
                  <a:t>Re-write (EQ1~3) to get pre-integration process model</a:t>
                </a:r>
              </a:p>
              <a:p>
                <a:pPr marL="179388" indent="0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600" dirty="0"/>
                  <a:t/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AU" sz="16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AU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16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baseline="-2500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B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sz="16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1600" b="1">
                                    <a:latin typeface="Cambria Math"/>
                                    <a:ea typeface="Cambria Math"/>
                                  </a:rPr>
                                  <m:t>𝛈</m:t>
                                </m:r>
                                <m:r>
                                  <a:rPr lang="en-US" sz="16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600" i="1" dirty="0">
                    <a:latin typeface="Cambria Math"/>
                    <a:ea typeface="Cambria Math"/>
                  </a:rPr>
                  <a:t>   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(Eq7)</a:t>
                </a:r>
              </a:p>
              <a:p>
                <a:pPr marL="179388" lvl="1" indent="0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16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AU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16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i="0" baseline="-25000"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6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𝜼</m:t>
                        </m:r>
                        <m:r>
                          <a:rPr lang="en-US" sz="16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 baseline="3000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)∆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1600" i="1" dirty="0">
                    <a:latin typeface="Cambria Math"/>
                    <a:ea typeface="Cambria Math"/>
                  </a:rPr>
                  <a:t>     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(Eq8)</a:t>
                </a:r>
              </a:p>
              <a:p>
                <a:pPr marL="179388" lvl="1" indent="0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600" i="1"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AU" sz="16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600" i="1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m:rPr>
                            <m:sty m:val="p"/>
                          </m:rPr>
                          <a:rPr lang="en-US" sz="16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1600" baseline="30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AU" sz="1600" dirty="0"/>
                  <a:t>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(Eq9)</a:t>
                </a:r>
                <a:endParaRPr lang="en-AU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33081" y="1427187"/>
                <a:ext cx="5127813" cy="2248343"/>
              </a:xfrm>
              <a:blipFill>
                <a:blip r:embed="rId2"/>
                <a:stretch>
                  <a:fillRect t="-1897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553200" y="3408846"/>
                <a:ext cx="5226423" cy="29929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𝑖𝑖</m:t>
                    </m:r>
                  </m:oMath>
                </a14:m>
                <a:r>
                  <a:rPr lang="en-US" b="0" dirty="0"/>
                  <a:t>=0</a:t>
                </a: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𝑘</m:t>
                    </m:r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𝜂</m:t>
                    </m:r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,                              (Eq10)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600" dirty="0"/>
                                        <m:t> 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acc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b="1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600" b="1" i="1"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acc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b="1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600" b="1" i="1"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</m:sup>
                              </m:sSup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 ∆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dirty="0"/>
                  <a:t>      (Eq11) </a:t>
                </a:r>
                <a:endParaRPr lang="en-US" sz="2600" i="1" dirty="0"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6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dirty="0" smtClean="0">
                        <a:latin typeface="Cambria Math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dirty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2600" i="1" dirty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dirty="0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i="1" dirty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i="1" dirty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box>
                            <m:box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mr>
                    </m:m>
                    <m:r>
                      <a:rPr lang="en-US" sz="26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600" dirty="0"/>
                  <a:t>                                                  (Eq12)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53200" y="3408846"/>
                <a:ext cx="5226423" cy="2992900"/>
              </a:xfrm>
              <a:blipFill>
                <a:blip r:embed="rId3"/>
                <a:stretch>
                  <a:fillRect t="-3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750" y="1285958"/>
            <a:ext cx="3276884" cy="205757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33081" y="4048207"/>
            <a:ext cx="5762098" cy="2302975"/>
            <a:chOff x="233081" y="4048207"/>
            <a:chExt cx="5762098" cy="23029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411813" y="5222232"/>
                  <a:ext cx="465789" cy="419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>
                            <a:latin typeface="Cambria Math"/>
                          </a:rPr>
                          <m:t>⨋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13" y="5222232"/>
                  <a:ext cx="465789" cy="41953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941" r="-1316" b="-2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7496" y="5480189"/>
                  <a:ext cx="1263244" cy="6953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AU" sz="1200" dirty="0" smtClean="0">
                            <a:latin typeface="Palace Script MT" pitchFamily="66" charset="0"/>
                          </a:rPr>
                          <m:t>N</m:t>
                        </m:r>
                        <m:r>
                          <a:rPr lang="en-US" sz="1200" b="0" i="1" dirty="0" smtClean="0">
                            <a:latin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AU" sz="12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AU" sz="12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sz="12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AU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  <a:ea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sz="12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Sup>
                                <m:sSubSupPr>
                                  <m:ctrlPr>
                                    <a:rPr lang="en-AU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mr>
                        </m:m>
                        <m:r>
                          <a:rPr lang="en-US" sz="1200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1200" dirty="0"/>
                          <m:t>Σ</m:t>
                        </m:r>
                        <m:r>
                          <m:rPr>
                            <m:nor/>
                          </m:rPr>
                          <a:rPr lang="en-US" sz="1200" b="0" i="0" baseline="-25000" dirty="0" smtClean="0"/>
                          <m:t>k</m:t>
                        </m:r>
                        <m:r>
                          <a:rPr lang="en-US" sz="12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AU" sz="12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496" y="5480189"/>
                  <a:ext cx="1263244" cy="69531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4" name="Group 1043"/>
            <p:cNvGrpSpPr/>
            <p:nvPr/>
          </p:nvGrpSpPr>
          <p:grpSpPr>
            <a:xfrm>
              <a:off x="233081" y="4048207"/>
              <a:ext cx="5762098" cy="2302975"/>
              <a:chOff x="268941" y="4544294"/>
              <a:chExt cx="5762098" cy="1832746"/>
            </a:xfrm>
            <a:solidFill>
              <a:schemeClr val="bg1"/>
            </a:solidFill>
          </p:grpSpPr>
          <p:sp>
            <p:nvSpPr>
              <p:cNvPr id="9" name="TextBox 8"/>
              <p:cNvSpPr txBox="1"/>
              <p:nvPr/>
            </p:nvSpPr>
            <p:spPr>
              <a:xfrm>
                <a:off x="1129931" y="4544294"/>
                <a:ext cx="3469398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Pre-integration in recursive form</a:t>
                </a:r>
                <a:endParaRPr lang="en-AU" b="1" dirty="0"/>
              </a:p>
            </p:txBody>
          </p:sp>
          <p:grpSp>
            <p:nvGrpSpPr>
              <p:cNvPr id="1041" name="Group 1040"/>
              <p:cNvGrpSpPr/>
              <p:nvPr/>
            </p:nvGrpSpPr>
            <p:grpSpPr>
              <a:xfrm>
                <a:off x="268941" y="4920012"/>
                <a:ext cx="4554919" cy="1259740"/>
                <a:chOff x="206181" y="5021903"/>
                <a:chExt cx="5361713" cy="1259740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206181" y="5021903"/>
                      <a:ext cx="1781938" cy="954107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AU" sz="1400" dirty="0"/>
                        <a:t>Angular velocity </a:t>
                      </a:r>
                    </a:p>
                    <a:p>
                      <a:r>
                        <a:rPr lang="en-AU" sz="1400" dirty="0"/>
                        <a:t> </a:t>
                      </a:r>
                      <a:r>
                        <a:rPr lang="en-AU" sz="1200" dirty="0"/>
                        <a:t>~ </a:t>
                      </a:r>
                      <a:r>
                        <a:rPr lang="en-AU" sz="1200" dirty="0">
                          <a:latin typeface="Palace Script MT" pitchFamily="66" charset="0"/>
                        </a:rPr>
                        <a:t>N </a:t>
                      </a:r>
                      <a:r>
                        <a:rPr lang="en-AU" sz="1200" dirty="0" smtClean="0"/>
                        <a:t>(</a:t>
                      </a:r>
                      <a:r>
                        <a:rPr lang="el-GR" sz="1200" b="1" dirty="0" smtClean="0"/>
                        <a:t>ω</a:t>
                      </a:r>
                      <a:r>
                        <a:rPr lang="en-AU" sz="1200" baseline="30000" dirty="0" err="1" smtClean="0"/>
                        <a:t>b</a:t>
                      </a:r>
                      <a:r>
                        <a:rPr lang="en-AU" sz="1200" baseline="-25000" dirty="0" err="1" smtClean="0"/>
                        <a:t>k</a:t>
                      </a:r>
                      <a:r>
                        <a:rPr lang="en-AU" sz="1200" baseline="-25000" dirty="0" smtClean="0"/>
                        <a:t> </a:t>
                      </a:r>
                      <a:r>
                        <a:rPr lang="en-AU" sz="1200" dirty="0" smtClean="0"/>
                        <a:t>- </a:t>
                      </a:r>
                      <a:r>
                        <a:rPr lang="en-AU" sz="1200" b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el-GR" sz="1200" b="1" baseline="-25000" dirty="0" smtClean="0"/>
                        <a:t>ω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14:m>
                        <m:oMath xmlns:m="http://schemas.openxmlformats.org/officeDocument/2006/math">
                          <m:r>
                            <a:rPr lang="en-US" sz="1200" b="1">
                              <a:latin typeface="Cambria Math"/>
                              <a:ea typeface="Cambria Math"/>
                            </a:rPr>
                            <m:t>𝛈</m:t>
                          </m:r>
                          <m:r>
                            <a:rPr lang="en-US" sz="12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sz="1200" baseline="30000">
                              <a:latin typeface="Cambria Math"/>
                              <a:ea typeface="Cambria Math"/>
                            </a:rPr>
                            <m:t>g</m:t>
                          </m:r>
                        </m:oMath>
                      </a14:m>
                      <a:r>
                        <a:rPr lang="en-AU" sz="1200" baseline="-250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AU" sz="12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r>
                        <a:rPr lang="en-AU" sz="1400" dirty="0"/>
                        <a:t>Linear </a:t>
                      </a:r>
                      <a:r>
                        <a:rPr lang="en-AU" sz="1400" dirty="0" err="1"/>
                        <a:t>accel</a:t>
                      </a:r>
                      <a:r>
                        <a:rPr lang="en-AU" sz="1400" dirty="0"/>
                        <a:t>:</a:t>
                      </a:r>
                      <a:endParaRPr lang="en-AU" sz="1400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AU" sz="1200" dirty="0">
                          <a:latin typeface="Palace Script MT" pitchFamily="66" charset="0"/>
                        </a:rPr>
                        <a:t>~ N </a:t>
                      </a:r>
                      <a:r>
                        <a:rPr lang="en-AU" sz="1200" dirty="0"/>
                        <a:t>(</a:t>
                      </a:r>
                      <a:r>
                        <a:rPr lang="en-US" sz="1200" b="1" dirty="0" err="1" smtClean="0">
                          <a:solidFill>
                            <a:srgbClr val="002060"/>
                          </a:solidFill>
                        </a:rPr>
                        <a:t>f</a:t>
                      </a:r>
                      <a:r>
                        <a:rPr lang="en-US" sz="1200" b="1" baseline="30000" dirty="0" err="1" smtClean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en-US" sz="1200" b="1" baseline="-25000" dirty="0" err="1" smtClean="0">
                          <a:solidFill>
                            <a:srgbClr val="002060"/>
                          </a:solidFill>
                        </a:rPr>
                        <a:t>k</a:t>
                      </a:r>
                      <a:r>
                        <a:rPr lang="en-US" sz="1200" b="1" baseline="-250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2060"/>
                          </a:solidFill>
                        </a:rPr>
                        <a:t>- b</a:t>
                      </a:r>
                      <a:r>
                        <a:rPr lang="en-US" sz="1200" b="1" baseline="-25000" dirty="0" smtClean="0">
                          <a:solidFill>
                            <a:srgbClr val="002060"/>
                          </a:solidFill>
                        </a:rPr>
                        <a:t>f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14:m>
                        <m:oMath xmlns:m="http://schemas.openxmlformats.org/officeDocument/2006/math">
                          <m:r>
                            <a:rPr lang="en-US" sz="1200" b="1">
                              <a:latin typeface="Cambria Math"/>
                              <a:ea typeface="Cambria Math"/>
                            </a:rPr>
                            <m:t>𝛈</m:t>
                          </m:r>
                          <m:r>
                            <a:rPr lang="en-US" sz="12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sz="1200" baseline="30000">
                              <a:latin typeface="Cambria Math"/>
                              <a:ea typeface="Cambria Math"/>
                            </a:rPr>
                            <m:t>g</m:t>
                          </m:r>
                        </m:oMath>
                      </a14:m>
                      <a:r>
                        <a:rPr lang="en-AU" sz="1200" baseline="-250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AU" sz="12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p:txBody>
                </p:sp>
              </mc:Choice>
              <mc:Fallback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181" y="5021903"/>
                      <a:ext cx="1781938" cy="95410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205" t="-10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191176" y="5179617"/>
                      <a:ext cx="2342165" cy="244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AU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AU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AU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AU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AU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) +</m:t>
                            </m:r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dirty="0"/>
                    </a:p>
                  </p:txBody>
                </p:sp>
              </mc:Choice>
              <mc:Fallback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1176" y="5179617"/>
                      <a:ext cx="2342165" cy="24493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588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4635610" y="5550068"/>
                  <a:ext cx="932284" cy="12324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Elbow Connector 19"/>
                <p:cNvCxnSpPr/>
                <p:nvPr/>
              </p:nvCxnSpPr>
              <p:spPr>
                <a:xfrm rot="10800000" flipV="1">
                  <a:off x="4162316" y="5558141"/>
                  <a:ext cx="858372" cy="717153"/>
                </a:xfrm>
                <a:prstGeom prst="bentConnector3">
                  <a:avLst>
                    <a:gd name="adj1" fmla="val 3003"/>
                  </a:avLst>
                </a:prstGeom>
                <a:grpFill/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2" name="Straight Arrow Connector 1031"/>
                <p:cNvCxnSpPr/>
                <p:nvPr/>
              </p:nvCxnSpPr>
              <p:spPr>
                <a:xfrm flipV="1">
                  <a:off x="1568817" y="5818094"/>
                  <a:ext cx="555812" cy="635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Elbow Connector 1034"/>
                <p:cNvCxnSpPr/>
                <p:nvPr/>
              </p:nvCxnSpPr>
              <p:spPr>
                <a:xfrm rot="5400000">
                  <a:off x="1340218" y="6053043"/>
                  <a:ext cx="457199" cy="1"/>
                </a:xfrm>
                <a:prstGeom prst="bentConnector3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Elbow Connector 1038"/>
                <p:cNvCxnSpPr/>
                <p:nvPr/>
              </p:nvCxnSpPr>
              <p:spPr>
                <a:xfrm flipV="1">
                  <a:off x="1568819" y="6275295"/>
                  <a:ext cx="2568193" cy="2"/>
                </a:xfrm>
                <a:prstGeom prst="bentConnector3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06181" y="5538406"/>
                  <a:ext cx="1918448" cy="12554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2" name="TextBox 1041"/>
                  <p:cNvSpPr txBox="1"/>
                  <p:nvPr/>
                </p:nvSpPr>
                <p:spPr>
                  <a:xfrm>
                    <a:off x="4852102" y="5045987"/>
                    <a:ext cx="1178937" cy="55334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AU" sz="1200" dirty="0" smtClean="0">
                              <a:latin typeface="Palace Script MT" pitchFamily="66" charset="0"/>
                            </a:rPr>
                            <m:t>N</m:t>
                          </m:r>
                          <m:r>
                            <a:rPr lang="en-US" sz="1200" b="0" i="1" dirty="0" smtClean="0">
                              <a:latin typeface="Cambria Math"/>
                            </a:rPr>
                            <m:t>(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12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AU" sz="12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AU" sz="12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AU" sz="1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/>
                                        <a:ea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AU" sz="12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sSubSup>
                                  <m:sSubSupPr>
                                    <m:ctrlPr>
                                      <a:rPr lang="en-AU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1" i="1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</m:mr>
                          </m:m>
                          <m:r>
                            <a:rPr lang="en-US" sz="1200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sz="1200" dirty="0"/>
                            <m:t>Σ</m:t>
                          </m:r>
                          <m:r>
                            <m:rPr>
                              <m:nor/>
                            </m:rPr>
                            <a:rPr lang="en-US" sz="1200" b="0" i="0" baseline="-25000" dirty="0" smtClean="0"/>
                            <m:t>k</m:t>
                          </m:r>
                          <m:r>
                            <m:rPr>
                              <m:nor/>
                            </m:rPr>
                            <a:rPr lang="en-US" sz="1200" b="0" i="0" baseline="-25000" dirty="0" smtClean="0"/>
                            <m:t>+1</m:t>
                          </m:r>
                          <m:r>
                            <a:rPr lang="en-US" sz="1200" b="0" i="1" dirty="0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AU" sz="1200" dirty="0"/>
                  </a:p>
                </p:txBody>
              </p:sp>
            </mc:Choice>
            <mc:Fallback>
              <p:sp>
                <p:nvSpPr>
                  <p:cNvPr id="1042" name="TextBox 10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2102" y="5045987"/>
                    <a:ext cx="1178937" cy="55334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3" name="TextBox 1042"/>
              <p:cNvSpPr txBox="1"/>
              <p:nvPr/>
            </p:nvSpPr>
            <p:spPr>
              <a:xfrm>
                <a:off x="2490189" y="6007708"/>
                <a:ext cx="685316" cy="369332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delay</a:t>
                </a:r>
                <a:endParaRPr lang="en-AU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908810" y="4565162"/>
              <a:ext cx="2105698" cy="11540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4119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2663"/>
          </a:xfrm>
        </p:spPr>
        <p:txBody>
          <a:bodyPr/>
          <a:lstStyle/>
          <a:p>
            <a:r>
              <a:rPr lang="en-US" dirty="0"/>
              <a:t>J</a:t>
            </a:r>
            <a:r>
              <a:rPr lang="el-GR" dirty="0"/>
              <a:t> </a:t>
            </a:r>
            <a:r>
              <a:rPr lang="en-US" dirty="0"/>
              <a:t>Calculation in Pre-integration, from Eq4~6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80679" y="1665621"/>
            <a:ext cx="12021674" cy="4486275"/>
            <a:chOff x="80679" y="1997326"/>
            <a:chExt cx="12021674" cy="44862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9" y="1997326"/>
              <a:ext cx="3585883" cy="43243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1034" y="1997326"/>
              <a:ext cx="3155578" cy="36683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976" y="1997326"/>
              <a:ext cx="4984377" cy="4486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201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827" y="141008"/>
            <a:ext cx="7023848" cy="916827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of IMU non-zero bias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88577" y="4069976"/>
                <a:ext cx="5181600" cy="2259387"/>
              </a:xfrm>
            </p:spPr>
            <p:txBody>
              <a:bodyPr>
                <a:normAutofit/>
              </a:bodyPr>
              <a:lstStyle/>
              <a:p>
                <a:r>
                  <a:rPr lang="en-US" sz="18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800" b="1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dirty="0">
                    <a:solidFill>
                      <a:srgbClr val="002060"/>
                    </a:solidFill>
                  </a:rPr>
                  <a:t> consist of non-zero bias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b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g</a:t>
                </a:r>
                <a:r>
                  <a:rPr lang="en-US" sz="1800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b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a</a:t>
                </a:r>
                <a:r>
                  <a:rPr lang="en-US" sz="1800" dirty="0">
                    <a:solidFill>
                      <a:srgbClr val="002060"/>
                    </a:solidFill>
                  </a:rPr>
                  <a:t>(low pass) +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gaussian</a:t>
                </a:r>
                <a:r>
                  <a:rPr lang="en-US" sz="1800" dirty="0">
                    <a:solidFill>
                      <a:srgbClr val="002060"/>
                    </a:solidFill>
                  </a:rPr>
                  <a:t> noise 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800" b="1" baseline="30000" dirty="0">
                    <a:solidFill>
                      <a:srgbClr val="002060"/>
                    </a:solidFill>
                  </a:rPr>
                  <a:t>g</a:t>
                </a:r>
                <a:r>
                  <a:rPr lang="en-US" sz="1800" b="1" baseline="-250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 η</a:t>
                </a:r>
                <a:r>
                  <a:rPr lang="en-US" sz="1800" b="1" baseline="30000" dirty="0">
                    <a:solidFill>
                      <a:srgbClr val="002060"/>
                    </a:solidFill>
                  </a:rPr>
                  <a:t>a</a:t>
                </a:r>
                <a:endParaRPr lang="en-US" sz="1800" dirty="0">
                  <a:solidFill>
                    <a:srgbClr val="002060"/>
                  </a:solidFill>
                </a:endParaRPr>
              </a:p>
              <a:p>
                <a:r>
                  <a:rPr lang="en-US" sz="1600" dirty="0">
                    <a:solidFill>
                      <a:srgbClr val="002060"/>
                    </a:solidFill>
                  </a:rPr>
                  <a:t>Solution: 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assume bias is known,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𝐛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rgbClr val="002060"/>
                    </a:solidFill>
                  </a:rPr>
                  <a:t> = 0</a:t>
                </a:r>
                <a:r>
                  <a:rPr lang="en-US" sz="1600" dirty="0">
                    <a:solidFill>
                      <a:srgbClr val="002060"/>
                    </a:solidFill>
                  </a:rPr>
                  <a:t>, i.e. is part of observation z; 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acc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, i.e. part of state vector 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x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Previous </a:t>
                </a:r>
                <a:r>
                  <a:rPr lang="en-US" sz="1600" dirty="0" err="1">
                    <a:solidFill>
                      <a:srgbClr val="002060"/>
                    </a:solidFill>
                  </a:rPr>
                  <a:t>integrtion</a:t>
                </a:r>
                <a:r>
                  <a:rPr lang="en-US" sz="1600" dirty="0">
                    <a:solidFill>
                      <a:srgbClr val="002060"/>
                    </a:solidFill>
                  </a:rPr>
                  <a:t> stays, except updated with 1</a:t>
                </a:r>
                <a:r>
                  <a:rPr lang="en-US" sz="1600" baseline="30000" dirty="0">
                    <a:solidFill>
                      <a:srgbClr val="002060"/>
                    </a:solidFill>
                  </a:rPr>
                  <a:t>st</a:t>
                </a:r>
                <a:r>
                  <a:rPr lang="en-US" sz="1600" dirty="0">
                    <a:solidFill>
                      <a:srgbClr val="002060"/>
                    </a:solidFill>
                  </a:rPr>
                  <a:t> order expansion</a:t>
                </a:r>
              </a:p>
              <a:p>
                <a:endParaRPr lang="en-US" sz="2000" dirty="0">
                  <a:solidFill>
                    <a:srgbClr val="002060"/>
                  </a:solidFill>
                </a:endParaRPr>
              </a:p>
              <a:p>
                <a:pPr marL="457200" lvl="1" indent="0">
                  <a:buNone/>
                </a:pPr>
                <a:endParaRPr lang="en-AU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88577" y="4069976"/>
                <a:ext cx="5181600" cy="2259387"/>
              </a:xfrm>
              <a:blipFill>
                <a:blip r:embed="rId2"/>
                <a:stretch>
                  <a:fillRect l="-706" t="-2703" b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65477" y="1066627"/>
                <a:ext cx="5683623" cy="51547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Rewrite (Eq7~9) as: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𝑖𝑗</m:t>
                    </m:r>
                    <m:d>
                      <m:dPr>
                        <m:ctrlPr>
                          <a:rPr lang="en-US" sz="2000" i="1" baseline="-2500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𝒘</m:t>
                                </m:r>
                                <m:r>
                                  <a:rPr lang="en-US" sz="20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 i="0" smtClean="0">
                                    <a:latin typeface="Cambria Math"/>
                                    <a:ea typeface="Cambria Math"/>
                                  </a:rPr>
                                  <m:t>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>
                                    <a:latin typeface="Cambria Math"/>
                                    <a:ea typeface="Cambria Math"/>
                                  </a:rPr>
                                  <m:t>𝛈</m:t>
                                </m:r>
                                <m:r>
                                  <a:rPr lang="en-US" sz="20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AU" sz="20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𝐸𝑥𝑝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            </a:t>
                </a:r>
                <a:r>
                  <a:rPr lang="en-US" sz="1400" dirty="0">
                    <a:latin typeface="Cambria Math"/>
                    <a:ea typeface="Cambria Math"/>
                  </a:rPr>
                  <a:t>(</a:t>
                </a:r>
                <a:r>
                  <a:rPr lang="en-US" sz="1400" dirty="0" err="1">
                    <a:latin typeface="Cambria Math"/>
                    <a:ea typeface="Cambria Math"/>
                  </a:rPr>
                  <a:t>Eq</a:t>
                </a:r>
                <a:r>
                  <a:rPr lang="en-US" sz="1400" dirty="0">
                    <a:latin typeface="Cambria Math"/>
                    <a:ea typeface="Cambria Math"/>
                  </a:rPr>
                  <a:t> 13)</a:t>
                </a: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400" dirty="0">
                    <a:latin typeface="Cambria Math"/>
                    <a:ea typeface="Cambria Math"/>
                  </a:rPr>
                  <a:t> </a:t>
                </a:r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/>
                            </a:rPr>
                            <m:t>𝒗</m:t>
                          </m:r>
                        </m:e>
                      </m:acc>
                      <m:r>
                        <a:rPr lang="en-US" sz="2000" i="1" baseline="-2500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000" i="1" baseline="-25000">
                          <a:latin typeface="Cambria Math" panose="02040503050406030204" pitchFamily="18" charset="0"/>
                          <a:ea typeface="Cambria Math"/>
                        </a:rPr>
                        <m:t>𝑘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AU" sz="20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 baseline="-2500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aseline="-25000">
                              <a:latin typeface="Cambria Math"/>
                              <a:ea typeface="Cambria Math"/>
                            </a:rPr>
                            <m:t>B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>
                              <a:latin typeface="Cambria Math"/>
                              <a:ea typeface="Cambria Math"/>
                            </a:rPr>
                            <m:t>𝐛</m:t>
                          </m:r>
                          <m:r>
                            <m:rPr>
                              <m:sty m:val="p"/>
                            </m:rPr>
                            <a:rPr lang="en-US" sz="2000" baseline="30000">
                              <a:latin typeface="Cambria Math"/>
                              <a:ea typeface="Cambria Math"/>
                            </a:rPr>
                            <m:t>a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𝜼</m:t>
                          </m:r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 baseline="3000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=∆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en-US" sz="2000" i="1" baseline="-2500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1400" dirty="0">
                    <a:latin typeface="Cambria Math"/>
                    <a:ea typeface="Cambria Math"/>
                  </a:rPr>
                  <a:t>(Eq14)</a:t>
                </a: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)</m:t>
                    </m:r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sz="2000" i="1" baseline="-2500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2000" i="1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m:rPr>
                            <m:sty m:val="p"/>
                          </m:rPr>
                          <a:rPr lang="en-US" sz="20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2000" baseline="30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AU" sz="2000" dirty="0"/>
                  <a:t>                         </a:t>
                </a: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+(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1400" dirty="0">
                    <a:latin typeface="Cambria Math"/>
                    <a:ea typeface="Cambria Math"/>
                  </a:rPr>
                  <a:t>(Eq15)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65477" y="1066627"/>
                <a:ext cx="5683623" cy="5154705"/>
              </a:xfrm>
              <a:blipFill>
                <a:blip r:embed="rId3"/>
                <a:stretch>
                  <a:fillRect l="-1072" t="-1300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93" y="1264023"/>
            <a:ext cx="3780587" cy="266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52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61" y="272209"/>
            <a:ext cx="9498106" cy="1124205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z</a:t>
            </a:r>
            <a:r>
              <a:rPr lang="en-US" dirty="0"/>
              <a:t>, </a:t>
            </a:r>
            <a:r>
              <a:rPr lang="en-US" dirty="0">
                <a:latin typeface="SWGrekc" pitchFamily="2" charset="0"/>
              </a:rPr>
              <a:t>S,</a:t>
            </a:r>
            <a:r>
              <a:rPr lang="en-US" dirty="0"/>
              <a:t>J for Pre-Integration Graph SLAM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lvl="1" indent="-342900">
                  <a:spcAft>
                    <a:spcPts val="1000"/>
                  </a:spcAft>
                </a:pPr>
                <a:r>
                  <a:rPr lang="en-US" sz="2200" dirty="0">
                    <a:latin typeface="Cambria Math"/>
                    <a:ea typeface="Cambria Math"/>
                  </a:rPr>
                  <a:t>Observation </a:t>
                </a:r>
                <a:r>
                  <a:rPr lang="en-US" sz="2200" dirty="0" err="1">
                    <a:latin typeface="Cambria Math"/>
                    <a:ea typeface="Cambria Math"/>
                  </a:rPr>
                  <a:t>preintegration</a:t>
                </a:r>
                <a:r>
                  <a:rPr lang="en-US" sz="2200" dirty="0">
                    <a:latin typeface="Cambria Math"/>
                    <a:ea typeface="Cambria Math"/>
                  </a:rPr>
                  <a:t> </a:t>
                </a:r>
                <a:r>
                  <a:rPr lang="en-US" sz="2200" b="1" dirty="0">
                    <a:latin typeface="Cambria Math"/>
                    <a:ea typeface="Cambria Math"/>
                  </a:rPr>
                  <a:t>z</a:t>
                </a:r>
                <a:r>
                  <a:rPr lang="en-US" sz="2200" dirty="0">
                    <a:latin typeface="Cambria Math"/>
                    <a:ea typeface="Cambria Math"/>
                  </a:rPr>
                  <a:t> becomes :</a:t>
                </a:r>
                <a:br>
                  <a:rPr lang="en-US" sz="2200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{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18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800" i="1" baseline="-25000" smtClean="0">
                        <a:latin typeface="Cambria Math"/>
                        <a:ea typeface="Cambria Math"/>
                      </a:rPr>
                      <m:t>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, 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18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 }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i,j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[adjacent frames]</a:t>
                </a:r>
                <a:endParaRPr lang="en-AU" sz="1800" dirty="0"/>
              </a:p>
              <a:p>
                <a:pPr marL="342900" lvl="1" indent="-342900">
                  <a:spcAft>
                    <a:spcPts val="1000"/>
                  </a:spcAft>
                </a:pPr>
                <a:r>
                  <a:rPr lang="en-US" sz="2200" dirty="0"/>
                  <a:t>State vector becomes:</a:t>
                </a:r>
                <a:br>
                  <a:rPr lang="en-US" sz="2200" dirty="0"/>
                </a:b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baseline="-25000" smtClean="0"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𝒗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1800" baseline="-25000"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𝒑</m:t>
                    </m:r>
                    <m:r>
                      <a:rPr lang="en-US" sz="1800" i="1" baseline="-2500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}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2400" dirty="0"/>
                  <a:t>Covariance computed same way as (Eq10), A, B in (Eq11,12) are expanded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𝑏𝑔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𝑏𝑎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6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×9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6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6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𝑏𝑔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𝑏𝑎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8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2" t="-1401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15271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1800" dirty="0" err="1"/>
                  <a:t>Jacobian</a:t>
                </a:r>
                <a:r>
                  <a:rPr lang="en-US" sz="1800" dirty="0"/>
                  <a:t> for </a:t>
                </a:r>
                <a:r>
                  <a:rPr lang="en-US" sz="1800" dirty="0">
                    <a:solidFill>
                      <a:srgbClr val="002060"/>
                    </a:solidFill>
                  </a:rPr>
                  <a:t>{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v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dirty="0">
                    <a:solidFill>
                      <a:srgbClr val="002060"/>
                    </a:solidFill>
                  </a:rPr>
                  <a:t> 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p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+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} over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v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</a:t>
                </a:r>
                <a:r>
                  <a:rPr lang="en-US" sz="1800" baseline="-25000" dirty="0"/>
                  <a:t>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p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same as before</a:t>
                </a:r>
              </a:p>
              <a:p>
                <a:r>
                  <a:rPr lang="en-US" sz="1800" dirty="0">
                    <a:solidFill>
                      <a:srgbClr val="002060"/>
                    </a:solidFill>
                  </a:rPr>
                  <a:t>Expand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Jacobian</a:t>
                </a:r>
                <a:r>
                  <a:rPr lang="en-US" sz="1800" dirty="0">
                    <a:solidFill>
                      <a:srgbClr val="002060"/>
                    </a:solidFill>
                  </a:rPr>
                  <a:t> for members 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1800" dirty="0"/>
                  <a:t> , see below</a:t>
                </a:r>
              </a:p>
              <a:p>
                <a:r>
                  <a:rPr lang="en-US" sz="1900" dirty="0"/>
                  <a:t>Yet J</a:t>
                </a:r>
                <a:r>
                  <a:rPr lang="en-AU" sz="1900" dirty="0"/>
                  <a:t> can also be computed iteratively</a:t>
                </a:r>
                <a:endParaRPr lang="en-US" sz="19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1527175"/>
              </a:xfrm>
              <a:blipFill rotWithShape="1">
                <a:blip r:embed="rId3"/>
                <a:stretch>
                  <a:fillRect l="-941" t="-5179" b="-39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94" y="3352799"/>
            <a:ext cx="4338148" cy="2848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26" y="0"/>
            <a:ext cx="2037457" cy="14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1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190750"/>
            <a:ext cx="5475023" cy="4420591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09587"/>
          </a:xfrm>
        </p:spPr>
        <p:txBody>
          <a:bodyPr>
            <a:normAutofit/>
          </a:bodyPr>
          <a:lstStyle/>
          <a:p>
            <a:r>
              <a:rPr lang="en-US" sz="2000" dirty="0"/>
              <a:t>Comparison of Naïve VIN vs Pre-integration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1738570"/>
              </p:ext>
            </p:extLst>
          </p:nvPr>
        </p:nvGraphicFramePr>
        <p:xfrm>
          <a:off x="6181724" y="2181225"/>
          <a:ext cx="5572126" cy="45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96">
                  <a:extLst>
                    <a:ext uri="{9D8B030D-6E8A-4147-A177-3AD203B41FA5}">
                      <a16:colId xmlns:a16="http://schemas.microsoft.com/office/drawing/2014/main" xmlns="" val="1969681677"/>
                    </a:ext>
                  </a:extLst>
                </a:gridCol>
                <a:gridCol w="1577017">
                  <a:extLst>
                    <a:ext uri="{9D8B030D-6E8A-4147-A177-3AD203B41FA5}">
                      <a16:colId xmlns:a16="http://schemas.microsoft.com/office/drawing/2014/main" xmlns="" val="4015357166"/>
                    </a:ext>
                  </a:extLst>
                </a:gridCol>
                <a:gridCol w="1720382">
                  <a:extLst>
                    <a:ext uri="{9D8B030D-6E8A-4147-A177-3AD203B41FA5}">
                      <a16:colId xmlns:a16="http://schemas.microsoft.com/office/drawing/2014/main" xmlns="" val="1617265938"/>
                    </a:ext>
                  </a:extLst>
                </a:gridCol>
                <a:gridCol w="1596131">
                  <a:extLst>
                    <a:ext uri="{9D8B030D-6E8A-4147-A177-3AD203B41FA5}">
                      <a16:colId xmlns:a16="http://schemas.microsoft.com/office/drawing/2014/main" xmlns="" val="130768658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Naïve 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Preintegration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8164643"/>
                  </a:ext>
                </a:extLst>
              </a:tr>
              <a:tr h="465327">
                <a:tc rowSpan="3"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poses=10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237547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1644.2 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17.1[sec]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7485163"/>
                  </a:ext>
                </a:extLst>
              </a:tr>
              <a:tr h="53700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Result/mdx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</a:t>
                      </a:r>
                      <a:r>
                        <a:rPr lang="en-US" sz="1200" baseline="0" dirty="0"/>
                        <a:t> convergent yet,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4.76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r>
                        <a:rPr lang="en-US" sz="1200" baseline="0" dirty="0"/>
                        <a:t> converged,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17.6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6481450"/>
                  </a:ext>
                </a:extLst>
              </a:tr>
              <a:tr h="396443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poses=20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551935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3403</a:t>
                      </a:r>
                      <a:r>
                        <a:rPr lang="en-US" sz="1200" baseline="0" dirty="0"/>
                        <a:t> [sec]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25.3 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4581546"/>
                  </a:ext>
                </a:extLst>
              </a:tr>
              <a:tr h="53701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Result/mdx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r>
                        <a:rPr lang="en-US" sz="1200" baseline="0" dirty="0"/>
                        <a:t>t convergent yet,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</a:t>
                      </a:r>
                      <a:r>
                        <a:rPr lang="en-US" sz="1200" dirty="0"/>
                        <a:t>7.64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r>
                        <a:rPr lang="en-US" sz="1200" baseline="0" dirty="0"/>
                        <a:t> converged,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3.87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5050982"/>
                  </a:ext>
                </a:extLst>
              </a:tr>
              <a:tr h="440151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 = 150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6055926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171.4 [sec]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3872525"/>
                  </a:ext>
                </a:extLst>
              </a:tr>
              <a:tr h="58201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Result/error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Rank </a:t>
                      </a:r>
                      <a:r>
                        <a:rPr lang="en-US" sz="1200"/>
                        <a:t>defiicient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11.3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2604833"/>
                  </a:ext>
                </a:extLst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9788" y="1624013"/>
            <a:ext cx="5157787" cy="604837"/>
          </a:xfrm>
        </p:spPr>
        <p:txBody>
          <a:bodyPr>
            <a:normAutofit fontScale="92500"/>
          </a:bodyPr>
          <a:lstStyle/>
          <a:p>
            <a:r>
              <a:rPr lang="en-US" dirty="0"/>
              <a:t>Simulation results for 150 camera poses</a:t>
            </a:r>
          </a:p>
        </p:txBody>
      </p:sp>
    </p:spTree>
    <p:extLst>
      <p:ext uri="{BB962C8B-B14F-4D97-AF65-F5344CB8AC3E}">
        <p14:creationId xmlns:p14="http://schemas.microsoft.com/office/powerpoint/2010/main" val="89329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</TotalTime>
  <Words>517</Words>
  <Application>Microsoft Office PowerPoint</Application>
  <PresentationFormat>Widescreen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Palace Script MT</vt:lpstr>
      <vt:lpstr>SWGrekc</vt:lpstr>
      <vt:lpstr>Office Theme</vt:lpstr>
      <vt:lpstr>Efficient Visual-Inertial Navigation using IMU Pre-integration Using Euler angles</vt:lpstr>
      <vt:lpstr>Visual-Inertial SLAM</vt:lpstr>
      <vt:lpstr>PowerPoint Presentation</vt:lpstr>
      <vt:lpstr>Pre-integration on IMU -- New form of state space and observations</vt:lpstr>
      <vt:lpstr>Σ Calculation in Pre-integration</vt:lpstr>
      <vt:lpstr>J Calculation in Pre-integration, from Eq4~6</vt:lpstr>
      <vt:lpstr>Estimation of IMU non-zero bias</vt:lpstr>
      <vt:lpstr>Final x, z, S,J for Pre-Integration Graph SLAM</vt:lpstr>
      <vt:lpstr>Experimental Results</vt:lpstr>
      <vt:lpstr>Smoothing versus Incremental changes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Visual-Inertial Navigation</dc:title>
  <dc:creator>Liyang</dc:creator>
  <cp:lastModifiedBy>Liyang</cp:lastModifiedBy>
  <cp:revision>242</cp:revision>
  <dcterms:created xsi:type="dcterms:W3CDTF">2016-05-12T05:06:52Z</dcterms:created>
  <dcterms:modified xsi:type="dcterms:W3CDTF">2016-05-31T02:39:07Z</dcterms:modified>
</cp:coreProperties>
</file>