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23/05/2016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</a:t>
            </a:r>
            <a:r>
              <a:rPr lang="en-US" dirty="0" smtClean="0"/>
              <a:t>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 smtClean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" y="2667101"/>
            <a:ext cx="5162204" cy="266838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85" y="2662945"/>
            <a:ext cx="5178829" cy="2676698"/>
          </a:xfrm>
        </p:spPr>
      </p:pic>
    </p:spTree>
    <p:extLst>
      <p:ext uri="{BB962C8B-B14F-4D97-AF65-F5344CB8AC3E}">
        <p14:creationId xmlns:p14="http://schemas.microsoft.com/office/powerpoint/2010/main" val="36947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447783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Angular velocity  </a:t>
                  </a:r>
                  <a:r>
                    <a:rPr lang="en-US" sz="1400" b="1" baseline="-25000" dirty="0">
                      <a:solidFill>
                        <a:srgbClr val="0070C0"/>
                      </a:solidFill>
                    </a:rPr>
                    <a:t>B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 </a:t>
                  </a:r>
                  <a:r>
                    <a:rPr lang="en-AU" sz="1400" b="1" baseline="-25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a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/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r>
                  <a:rPr lang="en-US" sz="1700" dirty="0"/>
                  <a:t/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6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 dirty="0"/>
                                    <m:t>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 ∆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</m:m>
                    <m:r>
                      <a:rPr lang="en-US" sz="2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 rotWithShape="1"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1044" name="Group 1043"/>
          <p:cNvGrpSpPr/>
          <p:nvPr/>
        </p:nvGrpSpPr>
        <p:grpSpPr>
          <a:xfrm>
            <a:off x="341890" y="4052525"/>
            <a:ext cx="5704443" cy="2127227"/>
            <a:chOff x="268941" y="4544294"/>
            <a:chExt cx="5704443" cy="2127227"/>
          </a:xfrm>
        </p:grpSpPr>
        <p:sp>
          <p:nvSpPr>
            <p:cNvPr id="9" name="TextBox 8"/>
            <p:cNvSpPr txBox="1"/>
            <p:nvPr/>
          </p:nvSpPr>
          <p:spPr>
            <a:xfrm>
              <a:off x="1129931" y="4544294"/>
              <a:ext cx="346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Pre-integration in recursive form</a:t>
              </a:r>
              <a:endParaRPr lang="en-AU" b="1" dirty="0"/>
            </a:p>
          </p:txBody>
        </p:sp>
        <p:grpSp>
          <p:nvGrpSpPr>
            <p:cNvPr id="1041" name="Group 1040"/>
            <p:cNvGrpSpPr/>
            <p:nvPr/>
          </p:nvGrpSpPr>
          <p:grpSpPr>
            <a:xfrm>
              <a:off x="268941" y="4920012"/>
              <a:ext cx="3998272" cy="1259740"/>
              <a:chOff x="206181" y="5021903"/>
              <a:chExt cx="4706471" cy="12597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400" dirty="0"/>
                      <a:t>Angular velocity </a:t>
                    </a:r>
                  </a:p>
                  <a:p>
                    <a:r>
                      <a:rPr lang="en-AU" sz="1400" dirty="0"/>
                      <a:t> ~ </a:t>
                    </a:r>
                    <a:r>
                      <a:rPr lang="en-AU" sz="1400" dirty="0">
                        <a:latin typeface="Palace Script MT" pitchFamily="66" charset="0"/>
                      </a:rPr>
                      <a:t>N </a:t>
                    </a:r>
                    <a:r>
                      <a:rPr lang="en-AU" sz="1400" dirty="0"/>
                      <a:t>( </a:t>
                    </a:r>
                    <a:r>
                      <a:rPr lang="en-US" sz="1400" b="1" baseline="-25000" dirty="0">
                        <a:solidFill>
                          <a:srgbClr val="002060"/>
                        </a:solidFill>
                      </a:rPr>
                      <a:t>B </a:t>
                    </a:r>
                    <a:r>
                      <a:rPr lang="el-GR" sz="1400" b="1" dirty="0">
                        <a:solidFill>
                          <a:srgbClr val="002060"/>
                        </a:solidFill>
                      </a:rPr>
                      <a:t>ω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  <a:p>
                    <a:r>
                      <a:rPr lang="en-AU" sz="1400" dirty="0"/>
                      <a:t>Linear </a:t>
                    </a:r>
                    <a:r>
                      <a:rPr lang="en-AU" sz="1400" dirty="0" err="1"/>
                      <a:t>accel</a:t>
                    </a:r>
                    <a:r>
                      <a:rPr lang="en-AU" sz="1400" dirty="0"/>
                      <a:t>:</a:t>
                    </a:r>
                    <a:endParaRPr lang="en-AU" sz="1400" b="1" dirty="0">
                      <a:solidFill>
                        <a:srgbClr val="0070C0"/>
                      </a:solidFill>
                    </a:endParaRPr>
                  </a:p>
                  <a:p>
                    <a:r>
                      <a:rPr lang="en-AU" sz="1400" dirty="0">
                        <a:latin typeface="Palace Script MT" pitchFamily="66" charset="0"/>
                      </a:rPr>
                      <a:t>~ N </a:t>
                    </a:r>
                    <a:r>
                      <a:rPr lang="en-AU" sz="1400" dirty="0"/>
                      <a:t>( </a:t>
                    </a:r>
                    <a:r>
                      <a:rPr lang="en-US" sz="1400" b="1" baseline="-25000" dirty="0">
                        <a:solidFill>
                          <a:srgbClr val="002060"/>
                        </a:solidFill>
                      </a:rPr>
                      <a:t>B </a:t>
                    </a:r>
                    <a:r>
                      <a:rPr lang="en-US" sz="1400" b="1" dirty="0">
                        <a:solidFill>
                          <a:srgbClr val="002060"/>
                        </a:solidFill>
                      </a:rPr>
                      <a:t>a</a:t>
                    </a:r>
                    <a:r>
                      <a:rPr lang="en-US" sz="1400" b="1" dirty="0">
                        <a:solidFill>
                          <a:srgbClr val="0070C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a:rPr lang="en-US" sz="14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400" baseline="30000">
                            <a:latin typeface="Cambria Math"/>
                            <a:ea typeface="Cambria Math"/>
                          </a:rPr>
                          <m:t>g</m:t>
                        </m:r>
                      </m:oMath>
                    </a14:m>
                    <a:r>
                      <a:rPr lang="en-AU" sz="1400" baseline="-25000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en-AU" sz="1400" dirty="0">
                        <a:solidFill>
                          <a:srgbClr val="0070C0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81" y="5021903"/>
                    <a:ext cx="1781938" cy="95410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06" t="-637" b="-5096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206181" y="5538406"/>
                <a:ext cx="1918448" cy="12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smtClean="0">
                              <a:latin typeface="Cambria Math"/>
                            </a:rPr>
                            <m:t>⨋</m:t>
                          </m:r>
                        </m:oMath>
                      </m:oMathPara>
                    </a14:m>
                    <a:endParaRPr lang="en-A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629" y="5261043"/>
                    <a:ext cx="1349190" cy="792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491749" y="5558142"/>
                <a:ext cx="14209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0800000" flipV="1">
                <a:off x="3343830" y="5558141"/>
                <a:ext cx="858372" cy="717153"/>
              </a:xfrm>
              <a:prstGeom prst="bentConnector3">
                <a:avLst>
                  <a:gd name="adj1" fmla="val 300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Arrow Connector 1031"/>
              <p:cNvCxnSpPr/>
              <p:nvPr/>
            </p:nvCxnSpPr>
            <p:spPr>
              <a:xfrm flipV="1">
                <a:off x="1568817" y="5818094"/>
                <a:ext cx="555812" cy="6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Elbow Connector 1034"/>
              <p:cNvCxnSpPr/>
              <p:nvPr/>
            </p:nvCxnSpPr>
            <p:spPr>
              <a:xfrm rot="5400000">
                <a:off x="1340218" y="6053043"/>
                <a:ext cx="457199" cy="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Elbow Connector 1038"/>
              <p:cNvCxnSpPr/>
              <p:nvPr/>
            </p:nvCxnSpPr>
            <p:spPr>
              <a:xfrm>
                <a:off x="1568819" y="6275295"/>
                <a:ext cx="1775011" cy="6348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TextBox 1041"/>
                <p:cNvSpPr txBox="1"/>
                <p:nvPr/>
              </p:nvSpPr>
              <p:spPr>
                <a:xfrm>
                  <a:off x="4267212" y="5051048"/>
                  <a:ext cx="1706172" cy="996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+1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042" name="TextBox 10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12" y="5051048"/>
                  <a:ext cx="1706172" cy="996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3" name="TextBox 1042"/>
            <p:cNvSpPr txBox="1"/>
            <p:nvPr/>
          </p:nvSpPr>
          <p:spPr>
            <a:xfrm>
              <a:off x="2259106" y="6302189"/>
              <a:ext cx="6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="" xmlns:a16="http://schemas.microsoft.com/office/drawing/2014/main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="" xmlns:a16="http://schemas.microsoft.com/office/drawing/2014/main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="" xmlns:a16="http://schemas.microsoft.com/office/drawing/2014/main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="" xmlns:a16="http://schemas.microsoft.com/office/drawing/2014/main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1137</Words>
  <Application>Microsoft Office PowerPoint</Application>
  <PresentationFormat>Custom</PresentationFormat>
  <Paragraphs>141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Efficient Visual-Inertial Navigation using IMU Pre-integration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Error analysis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 Liu</cp:lastModifiedBy>
  <cp:revision>223</cp:revision>
  <dcterms:created xsi:type="dcterms:W3CDTF">2016-05-12T05:06:52Z</dcterms:created>
  <dcterms:modified xsi:type="dcterms:W3CDTF">2016-05-23T06:49:32Z</dcterms:modified>
</cp:coreProperties>
</file>