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68" r:id="rId4"/>
    <p:sldId id="269" r:id="rId5"/>
    <p:sldId id="270" r:id="rId6"/>
    <p:sldId id="267" r:id="rId7"/>
    <p:sldId id="260" r:id="rId8"/>
    <p:sldId id="266" r:id="rId9"/>
    <p:sldId id="261" r:id="rId10"/>
    <p:sldId id="27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5F34FB-CB6E-49C3-95BD-B2D395A59ED9}" type="datetimeFigureOut">
              <a:rPr lang="es-MX" smtClean="0"/>
              <a:t>14/08/2024</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59E3EB-E2A6-414D-9EF4-B1DE8DA35AF9}" type="slidenum">
              <a:rPr lang="es-MX" smtClean="0"/>
              <a:t>‹Nº›</a:t>
            </a:fld>
            <a:endParaRPr lang="es-MX"/>
          </a:p>
        </p:txBody>
      </p:sp>
    </p:spTree>
    <p:extLst>
      <p:ext uri="{BB962C8B-B14F-4D97-AF65-F5344CB8AC3E}">
        <p14:creationId xmlns:p14="http://schemas.microsoft.com/office/powerpoint/2010/main" val="1612227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E59E3EB-E2A6-414D-9EF4-B1DE8DA35AF9}" type="slidenum">
              <a:rPr lang="es-MX" smtClean="0"/>
              <a:t>8</a:t>
            </a:fld>
            <a:endParaRPr lang="es-MX"/>
          </a:p>
        </p:txBody>
      </p:sp>
    </p:spTree>
    <p:extLst>
      <p:ext uri="{BB962C8B-B14F-4D97-AF65-F5344CB8AC3E}">
        <p14:creationId xmlns:p14="http://schemas.microsoft.com/office/powerpoint/2010/main" val="2843946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9FA96F2A-5A87-44FD-B9EE-13724B894848}" type="datetimeFigureOut">
              <a:rPr lang="es-MX" smtClean="0"/>
              <a:t>14/08/2024</a:t>
            </a:fld>
            <a:endParaRPr lang="es-MX"/>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MX"/>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70845A76-ABA9-402E-B9B6-A4CB2A00B4E2}" type="slidenum">
              <a:rPr lang="es-MX" smtClean="0"/>
              <a:t>‹Nº›</a:t>
            </a:fld>
            <a:endParaRPr lang="es-MX"/>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79863674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FA96F2A-5A87-44FD-B9EE-13724B894848}" type="datetimeFigureOut">
              <a:rPr lang="es-MX" smtClean="0"/>
              <a:t>14/08/2024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0845A76-ABA9-402E-B9B6-A4CB2A00B4E2}" type="slidenum">
              <a:rPr lang="es-MX" smtClean="0"/>
              <a:t>‹Nº›</a:t>
            </a:fld>
            <a:endParaRPr lang="es-MX"/>
          </a:p>
        </p:txBody>
      </p:sp>
    </p:spTree>
    <p:extLst>
      <p:ext uri="{BB962C8B-B14F-4D97-AF65-F5344CB8AC3E}">
        <p14:creationId xmlns:p14="http://schemas.microsoft.com/office/powerpoint/2010/main" val="1572792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FA96F2A-5A87-44FD-B9EE-13724B894848}" type="datetimeFigureOut">
              <a:rPr lang="es-MX" smtClean="0"/>
              <a:t>14/08/2024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0845A76-ABA9-402E-B9B6-A4CB2A00B4E2}" type="slidenum">
              <a:rPr lang="es-MX" smtClean="0"/>
              <a:t>‹Nº›</a:t>
            </a:fld>
            <a:endParaRPr lang="es-MX"/>
          </a:p>
        </p:txBody>
      </p:sp>
    </p:spTree>
    <p:extLst>
      <p:ext uri="{BB962C8B-B14F-4D97-AF65-F5344CB8AC3E}">
        <p14:creationId xmlns:p14="http://schemas.microsoft.com/office/powerpoint/2010/main" val="3487095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FA96F2A-5A87-44FD-B9EE-13724B894848}" type="datetimeFigureOut">
              <a:rPr lang="es-MX" smtClean="0"/>
              <a:t>14/08/2024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0845A76-ABA9-402E-B9B6-A4CB2A00B4E2}" type="slidenum">
              <a:rPr lang="es-MX" smtClean="0"/>
              <a:t>‹Nº›</a:t>
            </a:fld>
            <a:endParaRPr lang="es-MX"/>
          </a:p>
        </p:txBody>
      </p:sp>
    </p:spTree>
    <p:extLst>
      <p:ext uri="{BB962C8B-B14F-4D97-AF65-F5344CB8AC3E}">
        <p14:creationId xmlns:p14="http://schemas.microsoft.com/office/powerpoint/2010/main" val="3868626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9FA96F2A-5A87-44FD-B9EE-13724B894848}" type="datetimeFigureOut">
              <a:rPr lang="es-MX" smtClean="0"/>
              <a:t>14/08/2024</a:t>
            </a:fld>
            <a:endParaRPr lang="es-MX"/>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MX"/>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70845A76-ABA9-402E-B9B6-A4CB2A00B4E2}" type="slidenum">
              <a:rPr lang="es-MX" smtClean="0"/>
              <a:t>‹Nº›</a:t>
            </a:fld>
            <a:endParaRPr lang="es-MX"/>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93601653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FA96F2A-5A87-44FD-B9EE-13724B894848}" type="datetimeFigureOut">
              <a:rPr lang="es-MX" smtClean="0"/>
              <a:t>14/08/2024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0845A76-ABA9-402E-B9B6-A4CB2A00B4E2}" type="slidenum">
              <a:rPr lang="es-MX" smtClean="0"/>
              <a:t>‹Nº›</a:t>
            </a:fld>
            <a:endParaRPr lang="es-MX"/>
          </a:p>
        </p:txBody>
      </p:sp>
    </p:spTree>
    <p:extLst>
      <p:ext uri="{BB962C8B-B14F-4D97-AF65-F5344CB8AC3E}">
        <p14:creationId xmlns:p14="http://schemas.microsoft.com/office/powerpoint/2010/main" val="1516028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FA96F2A-5A87-44FD-B9EE-13724B894848}" type="datetimeFigureOut">
              <a:rPr lang="es-MX" smtClean="0"/>
              <a:t>14/08/2024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70845A76-ABA9-402E-B9B6-A4CB2A00B4E2}" type="slidenum">
              <a:rPr lang="es-MX" smtClean="0"/>
              <a:t>‹Nº›</a:t>
            </a:fld>
            <a:endParaRPr lang="es-MX"/>
          </a:p>
        </p:txBody>
      </p:sp>
    </p:spTree>
    <p:extLst>
      <p:ext uri="{BB962C8B-B14F-4D97-AF65-F5344CB8AC3E}">
        <p14:creationId xmlns:p14="http://schemas.microsoft.com/office/powerpoint/2010/main" val="2671628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FA96F2A-5A87-44FD-B9EE-13724B894848}" type="datetimeFigureOut">
              <a:rPr lang="es-MX" smtClean="0"/>
              <a:t>14/08/2024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70845A76-ABA9-402E-B9B6-A4CB2A00B4E2}" type="slidenum">
              <a:rPr lang="es-MX" smtClean="0"/>
              <a:t>‹Nº›</a:t>
            </a:fld>
            <a:endParaRPr lang="es-MX"/>
          </a:p>
        </p:txBody>
      </p:sp>
    </p:spTree>
    <p:extLst>
      <p:ext uri="{BB962C8B-B14F-4D97-AF65-F5344CB8AC3E}">
        <p14:creationId xmlns:p14="http://schemas.microsoft.com/office/powerpoint/2010/main" val="1918749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A96F2A-5A87-44FD-B9EE-13724B894848}" type="datetimeFigureOut">
              <a:rPr lang="es-MX" smtClean="0"/>
              <a:t>14/08/2024</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70845A76-ABA9-402E-B9B6-A4CB2A00B4E2}" type="slidenum">
              <a:rPr lang="es-MX" smtClean="0"/>
              <a:t>‹Nº›</a:t>
            </a:fld>
            <a:endParaRPr lang="es-MX"/>
          </a:p>
        </p:txBody>
      </p:sp>
    </p:spTree>
    <p:extLst>
      <p:ext uri="{BB962C8B-B14F-4D97-AF65-F5344CB8AC3E}">
        <p14:creationId xmlns:p14="http://schemas.microsoft.com/office/powerpoint/2010/main" val="4017502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FA96F2A-5A87-44FD-B9EE-13724B894848}" type="datetimeFigureOut">
              <a:rPr lang="es-MX" smtClean="0"/>
              <a:t>14/08/2024</a:t>
            </a:fld>
            <a:endParaRPr lang="es-MX"/>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MX"/>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0845A76-ABA9-402E-B9B6-A4CB2A00B4E2}" type="slidenum">
              <a:rPr lang="es-MX" smtClean="0"/>
              <a:t>‹Nº›</a:t>
            </a:fld>
            <a:endParaRPr lang="es-MX"/>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39182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FA96F2A-5A87-44FD-B9EE-13724B894848}" type="datetimeFigureOut">
              <a:rPr lang="es-MX" smtClean="0"/>
              <a:t>14/08/2024</a:t>
            </a:fld>
            <a:endParaRPr lang="es-MX"/>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MX"/>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0845A76-ABA9-402E-B9B6-A4CB2A00B4E2}" type="slidenum">
              <a:rPr lang="es-MX" smtClean="0"/>
              <a:t>‹Nº›</a:t>
            </a:fld>
            <a:endParaRPr lang="es-MX"/>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98300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FA96F2A-5A87-44FD-B9EE-13724B894848}" type="datetimeFigureOut">
              <a:rPr lang="es-MX" smtClean="0"/>
              <a:t>14/08/2024</a:t>
            </a:fld>
            <a:endParaRPr lang="es-MX"/>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MX"/>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70845A76-ABA9-402E-B9B6-A4CB2A00B4E2}" type="slidenum">
              <a:rPr lang="es-MX" smtClean="0"/>
              <a:t>‹Nº›</a:t>
            </a:fld>
            <a:endParaRPr lang="es-MX"/>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011793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B8E288-CC30-6855-5399-96838194FA99}"/>
              </a:ext>
            </a:extLst>
          </p:cNvPr>
          <p:cNvSpPr>
            <a:spLocks noGrp="1"/>
          </p:cNvSpPr>
          <p:nvPr>
            <p:ph type="ctrTitle"/>
          </p:nvPr>
        </p:nvSpPr>
        <p:spPr>
          <a:xfrm>
            <a:off x="1179871" y="2054943"/>
            <a:ext cx="9832258" cy="2054941"/>
          </a:xfrm>
        </p:spPr>
        <p:txBody>
          <a:bodyPr/>
          <a:lstStyle/>
          <a:p>
            <a:r>
              <a:rPr lang="es-MX" sz="6600" b="1" u="sng" dirty="0" err="1">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Precentacion</a:t>
            </a:r>
            <a:br>
              <a:rPr lang="es-MX" sz="6600" b="1" u="sng">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r>
              <a:rPr lang="es-MX" sz="6600" b="1" u="sng">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Fase </a:t>
            </a:r>
            <a:r>
              <a:rPr lang="es-MX" sz="6600" b="1" u="sng"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de </a:t>
            </a:r>
            <a:r>
              <a:rPr lang="es-MX" sz="6600" b="1" u="sng" dirty="0" err="1">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analisis</a:t>
            </a:r>
            <a:endParaRPr lang="es-MX" sz="6600" b="1" u="sng"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4" name="CuadroTexto 3">
            <a:extLst>
              <a:ext uri="{FF2B5EF4-FFF2-40B4-BE49-F238E27FC236}">
                <a16:creationId xmlns:a16="http://schemas.microsoft.com/office/drawing/2014/main" id="{6A988756-8579-9C49-DF3C-DA31697F93C3}"/>
              </a:ext>
            </a:extLst>
          </p:cNvPr>
          <p:cNvSpPr txBox="1"/>
          <p:nvPr/>
        </p:nvSpPr>
        <p:spPr>
          <a:xfrm>
            <a:off x="1268363" y="4989076"/>
            <a:ext cx="5191430" cy="369332"/>
          </a:xfrm>
          <a:prstGeom prst="rect">
            <a:avLst/>
          </a:prstGeom>
          <a:noFill/>
        </p:spPr>
        <p:txBody>
          <a:bodyPr wrap="square" rtlCol="0">
            <a:spAutoFit/>
          </a:bodyPr>
          <a:lstStyle/>
          <a:p>
            <a:r>
              <a:rPr lang="es-MX" dirty="0">
                <a:latin typeface="Bauhaus 93" panose="04030905020B02020C02" pitchFamily="82" charset="0"/>
              </a:rPr>
              <a:t>Roger Eddy Luis Oxlaj Estrada   3090-21-20252</a:t>
            </a:r>
          </a:p>
        </p:txBody>
      </p:sp>
    </p:spTree>
    <p:extLst>
      <p:ext uri="{BB962C8B-B14F-4D97-AF65-F5344CB8AC3E}">
        <p14:creationId xmlns:p14="http://schemas.microsoft.com/office/powerpoint/2010/main" val="1894858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Gráfico en un documento con un bolígrafo">
            <a:extLst>
              <a:ext uri="{FF2B5EF4-FFF2-40B4-BE49-F238E27FC236}">
                <a16:creationId xmlns:a16="http://schemas.microsoft.com/office/drawing/2014/main" id="{02E5A52F-EF47-24FE-276A-8985EED990E8}"/>
              </a:ext>
            </a:extLst>
          </p:cNvPr>
          <p:cNvPicPr>
            <a:picLocks noChangeAspect="1"/>
          </p:cNvPicPr>
          <p:nvPr/>
        </p:nvPicPr>
        <p:blipFill rotWithShape="1">
          <a:blip r:embed="rId2"/>
          <a:srcRect t="1499" r="1" b="14209"/>
          <a:stretch/>
        </p:blipFill>
        <p:spPr>
          <a:xfrm>
            <a:off x="-1" y="10"/>
            <a:ext cx="12188652" cy="6857990"/>
          </a:xfrm>
          <a:prstGeom prst="rect">
            <a:avLst/>
          </a:prstGeom>
        </p:spPr>
      </p:pic>
      <p:sp>
        <p:nvSpPr>
          <p:cNvPr id="9" name="Rectangle 8">
            <a:extLst>
              <a:ext uri="{FF2B5EF4-FFF2-40B4-BE49-F238E27FC236}">
                <a16:creationId xmlns:a16="http://schemas.microsoft.com/office/drawing/2014/main" id="{BC46CD03-D076-40A3-9AA4-2B7BB288B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 y="0"/>
            <a:ext cx="12192000" cy="6858000"/>
          </a:xfrm>
          <a:prstGeom prst="rect">
            <a:avLst/>
          </a:prstGeom>
          <a:gradFill flip="none" rotWithShape="1">
            <a:gsLst>
              <a:gs pos="30000">
                <a:schemeClr val="bg2">
                  <a:alpha val="75000"/>
                </a:schemeClr>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9AB06CD-5559-DBD6-288A-A48CE0FB6C4B}"/>
              </a:ext>
            </a:extLst>
          </p:cNvPr>
          <p:cNvSpPr>
            <a:spLocks noGrp="1"/>
          </p:cNvSpPr>
          <p:nvPr>
            <p:ph type="title"/>
          </p:nvPr>
        </p:nvSpPr>
        <p:spPr>
          <a:xfrm>
            <a:off x="1371600" y="685800"/>
            <a:ext cx="9601200" cy="1485900"/>
          </a:xfrm>
        </p:spPr>
        <p:txBody>
          <a:bodyPr vert="horz" lIns="91440" tIns="45720" rIns="91440" bIns="45720" rtlCol="0" anchor="t">
            <a:normAutofit/>
          </a:bodyPr>
          <a:lstStyle/>
          <a:p>
            <a:r>
              <a:rPr lang="en-US" b="1" i="1" u="sng"/>
              <a:t>Conclusión</a:t>
            </a:r>
          </a:p>
        </p:txBody>
      </p:sp>
      <p:sp>
        <p:nvSpPr>
          <p:cNvPr id="11" name="Rectangle 10">
            <a:extLst>
              <a:ext uri="{FF2B5EF4-FFF2-40B4-BE49-F238E27FC236}">
                <a16:creationId xmlns:a16="http://schemas.microsoft.com/office/drawing/2014/main" id="{88D28697-83F7-4C09-A9B2-6CAA58855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MX"/>
          </a:p>
        </p:txBody>
      </p:sp>
      <p:sp>
        <p:nvSpPr>
          <p:cNvPr id="3" name="CuadroTexto 2">
            <a:extLst>
              <a:ext uri="{FF2B5EF4-FFF2-40B4-BE49-F238E27FC236}">
                <a16:creationId xmlns:a16="http://schemas.microsoft.com/office/drawing/2014/main" id="{11BA7305-80D8-8844-6370-9BA796453D7E}"/>
              </a:ext>
            </a:extLst>
          </p:cNvPr>
          <p:cNvSpPr txBox="1"/>
          <p:nvPr/>
        </p:nvSpPr>
        <p:spPr>
          <a:xfrm>
            <a:off x="1371600" y="1638300"/>
            <a:ext cx="9601200" cy="3581400"/>
          </a:xfrm>
          <a:prstGeom prst="rect">
            <a:avLst/>
          </a:prstGeom>
        </p:spPr>
        <p:txBody>
          <a:bodyPr vert="horz" lIns="91440" tIns="45720" rIns="91440" bIns="45720" rtlCol="0">
            <a:normAutofit fontScale="92500" lnSpcReduction="10000"/>
          </a:bodyPr>
          <a:lstStyle/>
          <a:p>
            <a:pPr marL="342900" indent="-384048" defTabSz="914400">
              <a:lnSpc>
                <a:spcPct val="94000"/>
              </a:lnSpc>
              <a:spcAft>
                <a:spcPts val="200"/>
              </a:spcAft>
              <a:buFont typeface="Franklin Gothic Book" panose="020B0503020102020204" pitchFamily="34" charset="0"/>
              <a:buChar char="-"/>
            </a:pPr>
            <a:r>
              <a:rPr lang="en-US" sz="1800" dirty="0"/>
              <a:t>*</a:t>
            </a:r>
            <a:r>
              <a:rPr lang="en-US" sz="1800" dirty="0" err="1"/>
              <a:t>Arquitectura</a:t>
            </a:r>
            <a:r>
              <a:rPr lang="en-US" sz="1800" dirty="0"/>
              <a:t> </a:t>
            </a:r>
            <a:r>
              <a:rPr lang="en-US" sz="1800" dirty="0" err="1"/>
              <a:t>Escalable</a:t>
            </a:r>
            <a:r>
              <a:rPr lang="en-US" sz="1800" dirty="0"/>
              <a:t>*: </a:t>
            </a:r>
            <a:r>
              <a:rPr lang="en-US" sz="1800" dirty="0" err="1"/>
              <a:t>Utilizar</a:t>
            </a:r>
            <a:r>
              <a:rPr lang="en-US" sz="1800" dirty="0"/>
              <a:t> </a:t>
            </a:r>
            <a:r>
              <a:rPr lang="en-US" sz="1800" dirty="0" err="1"/>
              <a:t>una</a:t>
            </a:r>
            <a:r>
              <a:rPr lang="en-US" sz="1800" dirty="0"/>
              <a:t> </a:t>
            </a:r>
            <a:r>
              <a:rPr lang="en-US" sz="1800" dirty="0" err="1"/>
              <a:t>arquitectura</a:t>
            </a:r>
            <a:r>
              <a:rPr lang="en-US" sz="1800" dirty="0"/>
              <a:t> que </a:t>
            </a:r>
            <a:r>
              <a:rPr lang="en-US" sz="1800" dirty="0" err="1"/>
              <a:t>permita</a:t>
            </a:r>
            <a:r>
              <a:rPr lang="en-US" sz="1800" dirty="0"/>
              <a:t> la </a:t>
            </a:r>
            <a:r>
              <a:rPr lang="en-US" sz="1800" dirty="0" err="1"/>
              <a:t>escalabilidad</a:t>
            </a:r>
            <a:r>
              <a:rPr lang="en-US" sz="1800" dirty="0"/>
              <a:t> horizontal y vertical para </a:t>
            </a:r>
            <a:r>
              <a:rPr lang="en-US" sz="1800" dirty="0" err="1"/>
              <a:t>manejar</a:t>
            </a:r>
            <a:r>
              <a:rPr lang="en-US" sz="1800" dirty="0"/>
              <a:t> </a:t>
            </a:r>
            <a:r>
              <a:rPr lang="en-US" sz="1800" dirty="0" err="1"/>
              <a:t>el</a:t>
            </a:r>
            <a:r>
              <a:rPr lang="en-US" sz="1800" dirty="0"/>
              <a:t> </a:t>
            </a:r>
            <a:r>
              <a:rPr lang="en-US" sz="1800" dirty="0" err="1"/>
              <a:t>crecimiento</a:t>
            </a:r>
            <a:r>
              <a:rPr lang="en-US" sz="1800" dirty="0"/>
              <a:t> </a:t>
            </a:r>
            <a:r>
              <a:rPr lang="en-US" sz="1800" dirty="0" err="1"/>
              <a:t>en</a:t>
            </a:r>
            <a:r>
              <a:rPr lang="en-US" sz="1800" dirty="0"/>
              <a:t> </a:t>
            </a:r>
            <a:r>
              <a:rPr lang="en-US" sz="1800" dirty="0" err="1"/>
              <a:t>el</a:t>
            </a:r>
            <a:r>
              <a:rPr lang="en-US" sz="1800" dirty="0"/>
              <a:t> </a:t>
            </a:r>
            <a:r>
              <a:rPr lang="en-US" sz="1800" dirty="0" err="1"/>
              <a:t>número</a:t>
            </a:r>
            <a:r>
              <a:rPr lang="en-US" sz="1800" dirty="0"/>
              <a:t> de </a:t>
            </a:r>
            <a:r>
              <a:rPr lang="en-US" sz="1800" dirty="0" err="1"/>
              <a:t>empresas</a:t>
            </a:r>
            <a:r>
              <a:rPr lang="en-US" sz="1800" dirty="0"/>
              <a:t> y </a:t>
            </a:r>
            <a:r>
              <a:rPr lang="en-US" sz="1800" dirty="0" err="1"/>
              <a:t>empleados</a:t>
            </a:r>
            <a:r>
              <a:rPr lang="en-US" sz="1800" dirty="0"/>
              <a:t>.</a:t>
            </a:r>
          </a:p>
          <a:p>
            <a:pPr marL="342900" indent="-384048" defTabSz="914400">
              <a:lnSpc>
                <a:spcPct val="94000"/>
              </a:lnSpc>
              <a:spcAft>
                <a:spcPts val="200"/>
              </a:spcAft>
              <a:buFont typeface="Franklin Gothic Book" panose="020B0503020102020204" pitchFamily="34" charset="0"/>
              <a:buChar char="-"/>
            </a:pPr>
            <a:endParaRPr lang="en-US" sz="1800" dirty="0"/>
          </a:p>
          <a:p>
            <a:pPr marL="342900" indent="-384048" defTabSz="914400">
              <a:lnSpc>
                <a:spcPct val="94000"/>
              </a:lnSpc>
              <a:spcAft>
                <a:spcPts val="200"/>
              </a:spcAft>
              <a:buFont typeface="Franklin Gothic Book" panose="020B0503020102020204" pitchFamily="34" charset="0"/>
              <a:buChar char="-"/>
            </a:pPr>
            <a:r>
              <a:rPr lang="en-US" sz="1800" dirty="0"/>
              <a:t>- *Multi-Tenancy*: </a:t>
            </a:r>
            <a:r>
              <a:rPr lang="en-US" sz="1800" dirty="0" err="1"/>
              <a:t>Implementar</a:t>
            </a:r>
            <a:r>
              <a:rPr lang="en-US" sz="1800" dirty="0"/>
              <a:t> un </a:t>
            </a:r>
            <a:r>
              <a:rPr lang="en-US" sz="1800" dirty="0" err="1"/>
              <a:t>diseño</a:t>
            </a:r>
            <a:r>
              <a:rPr lang="en-US" sz="1800" dirty="0"/>
              <a:t> de software multi-tenant, </a:t>
            </a:r>
            <a:r>
              <a:rPr lang="en-US" sz="1800" dirty="0" err="1"/>
              <a:t>donde</a:t>
            </a:r>
            <a:r>
              <a:rPr lang="en-US" sz="1800" dirty="0"/>
              <a:t> </a:t>
            </a:r>
            <a:r>
              <a:rPr lang="en-US" sz="1800" dirty="0" err="1"/>
              <a:t>una</a:t>
            </a:r>
            <a:r>
              <a:rPr lang="en-US" sz="1800" dirty="0"/>
              <a:t> sola </a:t>
            </a:r>
            <a:r>
              <a:rPr lang="en-US" sz="1800" dirty="0" err="1"/>
              <a:t>instancia</a:t>
            </a:r>
            <a:r>
              <a:rPr lang="en-US" sz="1800" dirty="0"/>
              <a:t> del software </a:t>
            </a:r>
            <a:r>
              <a:rPr lang="en-US" sz="1800" dirty="0" err="1"/>
              <a:t>sirve</a:t>
            </a:r>
            <a:r>
              <a:rPr lang="en-US" sz="1800" dirty="0"/>
              <a:t> a </a:t>
            </a:r>
            <a:r>
              <a:rPr lang="en-US" sz="1800" dirty="0" err="1"/>
              <a:t>múltiples</a:t>
            </a:r>
            <a:r>
              <a:rPr lang="en-US" sz="1800" dirty="0"/>
              <a:t> </a:t>
            </a:r>
            <a:r>
              <a:rPr lang="en-US" sz="1800" dirty="0" err="1"/>
              <a:t>clientes</a:t>
            </a:r>
            <a:r>
              <a:rPr lang="en-US" sz="1800" dirty="0"/>
              <a:t>, </a:t>
            </a:r>
            <a:r>
              <a:rPr lang="en-US" sz="1800" dirty="0" err="1"/>
              <a:t>pero</a:t>
            </a:r>
            <a:r>
              <a:rPr lang="en-US" sz="1800" dirty="0"/>
              <a:t> </a:t>
            </a:r>
            <a:r>
              <a:rPr lang="en-US" sz="1800" dirty="0" err="1"/>
              <a:t>cada</a:t>
            </a:r>
            <a:r>
              <a:rPr lang="en-US" sz="1800" dirty="0"/>
              <a:t> </a:t>
            </a:r>
            <a:r>
              <a:rPr lang="en-US" sz="1800" dirty="0" err="1"/>
              <a:t>cliente</a:t>
            </a:r>
            <a:r>
              <a:rPr lang="en-US" sz="1800" dirty="0"/>
              <a:t> </a:t>
            </a:r>
            <a:r>
              <a:rPr lang="en-US" sz="1800" dirty="0" err="1"/>
              <a:t>tiene</a:t>
            </a:r>
            <a:r>
              <a:rPr lang="en-US" sz="1800" dirty="0"/>
              <a:t> </a:t>
            </a:r>
            <a:r>
              <a:rPr lang="en-US" sz="1800" dirty="0" err="1"/>
              <a:t>una</a:t>
            </a:r>
            <a:r>
              <a:rPr lang="en-US" sz="1800" dirty="0"/>
              <a:t> </a:t>
            </a:r>
            <a:r>
              <a:rPr lang="en-US" sz="1800" dirty="0" err="1"/>
              <a:t>separación</a:t>
            </a:r>
            <a:r>
              <a:rPr lang="en-US" sz="1800" dirty="0"/>
              <a:t> </a:t>
            </a:r>
            <a:r>
              <a:rPr lang="en-US" sz="1800" dirty="0" err="1"/>
              <a:t>lógica</a:t>
            </a:r>
            <a:r>
              <a:rPr lang="en-US" sz="1800" dirty="0"/>
              <a:t> de sus </a:t>
            </a:r>
            <a:r>
              <a:rPr lang="en-US" sz="1800" dirty="0" err="1"/>
              <a:t>datos</a:t>
            </a:r>
            <a:r>
              <a:rPr lang="en-US" sz="1800" dirty="0"/>
              <a:t>.</a:t>
            </a:r>
          </a:p>
          <a:p>
            <a:pPr marL="342900" indent="-384048" defTabSz="914400">
              <a:lnSpc>
                <a:spcPct val="94000"/>
              </a:lnSpc>
              <a:spcAft>
                <a:spcPts val="200"/>
              </a:spcAft>
              <a:buFont typeface="Franklin Gothic Book" panose="020B0503020102020204" pitchFamily="34" charset="0"/>
              <a:buChar char="-"/>
            </a:pPr>
            <a:endParaRPr lang="en-US" sz="1800" dirty="0"/>
          </a:p>
          <a:p>
            <a:pPr marL="342900" indent="-384048" defTabSz="914400">
              <a:lnSpc>
                <a:spcPct val="94000"/>
              </a:lnSpc>
              <a:spcAft>
                <a:spcPts val="200"/>
              </a:spcAft>
              <a:buFont typeface="Franklin Gothic Book" panose="020B0503020102020204" pitchFamily="34" charset="0"/>
              <a:buChar char="-"/>
            </a:pPr>
            <a:r>
              <a:rPr lang="en-US" sz="1800" dirty="0"/>
              <a:t>- *</a:t>
            </a:r>
            <a:r>
              <a:rPr lang="en-US" sz="1800" dirty="0" err="1"/>
              <a:t>Seguridad</a:t>
            </a:r>
            <a:r>
              <a:rPr lang="en-US" sz="1800" dirty="0"/>
              <a:t> y </a:t>
            </a:r>
            <a:r>
              <a:rPr lang="en-US" sz="1800" dirty="0" err="1"/>
              <a:t>Cumplimiento</a:t>
            </a:r>
            <a:r>
              <a:rPr lang="en-US" sz="1800" dirty="0"/>
              <a:t>*: </a:t>
            </a:r>
            <a:r>
              <a:rPr lang="en-US" sz="1800" dirty="0" err="1"/>
              <a:t>Asegurar</a:t>
            </a:r>
            <a:r>
              <a:rPr lang="en-US" sz="1800" dirty="0"/>
              <a:t> que </a:t>
            </a:r>
            <a:r>
              <a:rPr lang="en-US" sz="1800" dirty="0" err="1"/>
              <a:t>el</a:t>
            </a:r>
            <a:r>
              <a:rPr lang="en-US" sz="1800" dirty="0"/>
              <a:t> </a:t>
            </a:r>
            <a:r>
              <a:rPr lang="en-US" sz="1800" dirty="0" err="1"/>
              <a:t>sistema</a:t>
            </a:r>
            <a:r>
              <a:rPr lang="en-US" sz="1800" dirty="0"/>
              <a:t> </a:t>
            </a:r>
            <a:r>
              <a:rPr lang="en-US" sz="1800" dirty="0" err="1"/>
              <a:t>cumpla</a:t>
            </a:r>
            <a:r>
              <a:rPr lang="en-US" sz="1800" dirty="0"/>
              <a:t> con </a:t>
            </a:r>
            <a:r>
              <a:rPr lang="en-US" sz="1800" dirty="0" err="1"/>
              <a:t>todas</a:t>
            </a:r>
            <a:r>
              <a:rPr lang="en-US" sz="1800" dirty="0"/>
              <a:t> las </a:t>
            </a:r>
            <a:r>
              <a:rPr lang="en-US" sz="1800" dirty="0" err="1"/>
              <a:t>normativas</a:t>
            </a:r>
            <a:r>
              <a:rPr lang="en-US" sz="1800" dirty="0"/>
              <a:t> </a:t>
            </a:r>
            <a:r>
              <a:rPr lang="en-US" sz="1800" dirty="0" err="1"/>
              <a:t>legales</a:t>
            </a:r>
            <a:r>
              <a:rPr lang="en-US" sz="1800" dirty="0"/>
              <a:t> </a:t>
            </a:r>
            <a:r>
              <a:rPr lang="en-US" sz="1800" dirty="0" err="1"/>
              <a:t>pertinentes</a:t>
            </a:r>
            <a:r>
              <a:rPr lang="en-US" sz="1800" dirty="0"/>
              <a:t> y </a:t>
            </a:r>
            <a:r>
              <a:rPr lang="en-US" sz="1800" dirty="0" err="1"/>
              <a:t>tenga</a:t>
            </a:r>
            <a:r>
              <a:rPr lang="en-US" sz="1800" dirty="0"/>
              <a:t> altos </a:t>
            </a:r>
            <a:r>
              <a:rPr lang="en-US" sz="1800" dirty="0" err="1"/>
              <a:t>estándares</a:t>
            </a:r>
            <a:r>
              <a:rPr lang="en-US" sz="1800" dirty="0"/>
              <a:t> de </a:t>
            </a:r>
            <a:r>
              <a:rPr lang="en-US" sz="1800" dirty="0" err="1"/>
              <a:t>seguridad</a:t>
            </a:r>
            <a:r>
              <a:rPr lang="en-US" sz="1800" dirty="0"/>
              <a:t> para </a:t>
            </a:r>
            <a:r>
              <a:rPr lang="en-US" sz="1800" dirty="0" err="1"/>
              <a:t>proteger</a:t>
            </a:r>
            <a:r>
              <a:rPr lang="en-US" sz="1800" dirty="0"/>
              <a:t> </a:t>
            </a:r>
            <a:r>
              <a:rPr lang="en-US" sz="1800" dirty="0" err="1"/>
              <a:t>los</a:t>
            </a:r>
            <a:r>
              <a:rPr lang="en-US" sz="1800" dirty="0"/>
              <a:t> </a:t>
            </a:r>
            <a:r>
              <a:rPr lang="en-US" sz="1800" dirty="0" err="1"/>
              <a:t>datos</a:t>
            </a:r>
            <a:r>
              <a:rPr lang="en-US" sz="1800" dirty="0"/>
              <a:t> </a:t>
            </a:r>
            <a:r>
              <a:rPr lang="en-US" sz="1800" dirty="0" err="1"/>
              <a:t>sensibles</a:t>
            </a:r>
            <a:r>
              <a:rPr lang="en-US" sz="1800" dirty="0"/>
              <a:t> de </a:t>
            </a:r>
            <a:r>
              <a:rPr lang="en-US" sz="1800" dirty="0" err="1"/>
              <a:t>los</a:t>
            </a:r>
            <a:r>
              <a:rPr lang="en-US" sz="1800" dirty="0"/>
              <a:t> </a:t>
            </a:r>
            <a:r>
              <a:rPr lang="en-US" sz="1800" dirty="0" err="1"/>
              <a:t>empleados</a:t>
            </a:r>
            <a:r>
              <a:rPr lang="en-US" sz="1800" dirty="0"/>
              <a:t>.</a:t>
            </a:r>
          </a:p>
          <a:p>
            <a:pPr marL="342900" indent="-384048" defTabSz="914400">
              <a:lnSpc>
                <a:spcPct val="94000"/>
              </a:lnSpc>
              <a:spcAft>
                <a:spcPts val="200"/>
              </a:spcAft>
              <a:buFont typeface="Franklin Gothic Book" panose="020B0503020102020204" pitchFamily="34" charset="0"/>
              <a:buChar char="-"/>
            </a:pPr>
            <a:endParaRPr lang="en-US" sz="1800" dirty="0"/>
          </a:p>
          <a:p>
            <a:pPr marL="342900" indent="-384048" defTabSz="914400">
              <a:lnSpc>
                <a:spcPct val="94000"/>
              </a:lnSpc>
              <a:spcAft>
                <a:spcPts val="200"/>
              </a:spcAft>
              <a:buFont typeface="Franklin Gothic Book" panose="020B0503020102020204" pitchFamily="34" charset="0"/>
              <a:buChar char="-"/>
            </a:pPr>
            <a:r>
              <a:rPr lang="en-US" sz="1800" dirty="0"/>
              <a:t>- *</a:t>
            </a:r>
            <a:r>
              <a:rPr lang="en-US" sz="1800" dirty="0" err="1"/>
              <a:t>Interfaz</a:t>
            </a:r>
            <a:r>
              <a:rPr lang="en-US" sz="1800" dirty="0"/>
              <a:t> de </a:t>
            </a:r>
            <a:r>
              <a:rPr lang="en-US" sz="1800" dirty="0" err="1"/>
              <a:t>Usuario</a:t>
            </a:r>
            <a:r>
              <a:rPr lang="en-US" sz="1800" dirty="0"/>
              <a:t> </a:t>
            </a:r>
            <a:r>
              <a:rPr lang="en-US" sz="1800" dirty="0" err="1"/>
              <a:t>Intuitiva</a:t>
            </a:r>
            <a:r>
              <a:rPr lang="en-US" sz="1800" dirty="0"/>
              <a:t>*: </a:t>
            </a:r>
            <a:r>
              <a:rPr lang="en-US" sz="1800" dirty="0" err="1"/>
              <a:t>Diseñar</a:t>
            </a:r>
            <a:r>
              <a:rPr lang="en-US" sz="1800" dirty="0"/>
              <a:t> </a:t>
            </a:r>
            <a:r>
              <a:rPr lang="en-US" sz="1800" dirty="0" err="1"/>
              <a:t>una</a:t>
            </a:r>
            <a:r>
              <a:rPr lang="en-US" sz="1800" dirty="0"/>
              <a:t> </a:t>
            </a:r>
            <a:r>
              <a:rPr lang="en-US" sz="1800" dirty="0" err="1"/>
              <a:t>interfaz</a:t>
            </a:r>
            <a:r>
              <a:rPr lang="en-US" sz="1800" dirty="0"/>
              <a:t> de </a:t>
            </a:r>
            <a:r>
              <a:rPr lang="en-US" sz="1800" dirty="0" err="1"/>
              <a:t>usuario</a:t>
            </a:r>
            <a:r>
              <a:rPr lang="en-US" sz="1800" dirty="0"/>
              <a:t> que sea </a:t>
            </a:r>
            <a:r>
              <a:rPr lang="en-US" sz="1800" dirty="0" err="1"/>
              <a:t>intuitiva</a:t>
            </a:r>
            <a:r>
              <a:rPr lang="en-US" sz="1800" dirty="0"/>
              <a:t> y </a:t>
            </a:r>
            <a:r>
              <a:rPr lang="en-US" sz="1800" dirty="0" err="1"/>
              <a:t>fácil</a:t>
            </a:r>
            <a:r>
              <a:rPr lang="en-US" sz="1800" dirty="0"/>
              <a:t> de usar para </a:t>
            </a:r>
            <a:r>
              <a:rPr lang="en-US" sz="1800" dirty="0" err="1"/>
              <a:t>minimizar</a:t>
            </a:r>
            <a:r>
              <a:rPr lang="en-US" sz="1800" dirty="0"/>
              <a:t> </a:t>
            </a:r>
            <a:r>
              <a:rPr lang="en-US" sz="1800" dirty="0" err="1"/>
              <a:t>el</a:t>
            </a:r>
            <a:r>
              <a:rPr lang="en-US" sz="1800" dirty="0"/>
              <a:t> </a:t>
            </a:r>
            <a:r>
              <a:rPr lang="en-US" sz="1800" dirty="0" err="1"/>
              <a:t>tiempo</a:t>
            </a:r>
            <a:r>
              <a:rPr lang="en-US" sz="1800" dirty="0"/>
              <a:t> de </a:t>
            </a:r>
            <a:r>
              <a:rPr lang="en-US" sz="1800" dirty="0" err="1"/>
              <a:t>formación</a:t>
            </a:r>
            <a:r>
              <a:rPr lang="en-US" sz="1800" dirty="0"/>
              <a:t> y </a:t>
            </a:r>
            <a:r>
              <a:rPr lang="en-US" sz="1800" dirty="0" err="1"/>
              <a:t>maximizar</a:t>
            </a:r>
            <a:r>
              <a:rPr lang="en-US" sz="1800" dirty="0"/>
              <a:t> la </a:t>
            </a:r>
            <a:r>
              <a:rPr lang="en-US" sz="1800" dirty="0" err="1"/>
              <a:t>eficiencia</a:t>
            </a:r>
            <a:r>
              <a:rPr lang="en-US" sz="1800" dirty="0"/>
              <a:t> </a:t>
            </a:r>
            <a:r>
              <a:rPr lang="en-US" sz="1800" dirty="0" err="1"/>
              <a:t>operativa</a:t>
            </a:r>
            <a:r>
              <a:rPr lang="en-US" sz="1800" dirty="0"/>
              <a:t>.</a:t>
            </a:r>
          </a:p>
          <a:p>
            <a:pPr marL="342900" indent="-384048" defTabSz="914400">
              <a:lnSpc>
                <a:spcPct val="94000"/>
              </a:lnSpc>
              <a:spcAft>
                <a:spcPts val="200"/>
              </a:spcAft>
              <a:buFont typeface="Franklin Gothic Book" panose="020B0503020102020204" pitchFamily="34" charset="0"/>
              <a:buChar char="-"/>
            </a:pPr>
            <a:endParaRPr lang="en-US" sz="1800" dirty="0"/>
          </a:p>
          <a:p>
            <a:pPr marL="342900" indent="-384048" defTabSz="914400">
              <a:lnSpc>
                <a:spcPct val="94000"/>
              </a:lnSpc>
              <a:spcAft>
                <a:spcPts val="200"/>
              </a:spcAft>
              <a:buFont typeface="Franklin Gothic Book" panose="020B0503020102020204" pitchFamily="34" charset="0"/>
              <a:buChar char="-"/>
            </a:pPr>
            <a:r>
              <a:rPr lang="en-US" sz="1800" dirty="0"/>
              <a:t>- *</a:t>
            </a:r>
            <a:r>
              <a:rPr lang="en-US" sz="1800" dirty="0" err="1"/>
              <a:t>Soporte</a:t>
            </a:r>
            <a:r>
              <a:rPr lang="en-US" sz="1800" dirty="0"/>
              <a:t> e </a:t>
            </a:r>
            <a:r>
              <a:rPr lang="en-US" sz="1800" dirty="0" err="1"/>
              <a:t>Integración</a:t>
            </a:r>
            <a:r>
              <a:rPr lang="en-US" sz="1800" dirty="0"/>
              <a:t>*: </a:t>
            </a:r>
            <a:r>
              <a:rPr lang="en-US" sz="1800" dirty="0" err="1"/>
              <a:t>Ofrecer</a:t>
            </a:r>
            <a:r>
              <a:rPr lang="en-US" sz="1800" dirty="0"/>
              <a:t> </a:t>
            </a:r>
            <a:r>
              <a:rPr lang="en-US" sz="1800" dirty="0" err="1"/>
              <a:t>soporte</a:t>
            </a:r>
            <a:r>
              <a:rPr lang="en-US" sz="1800" dirty="0"/>
              <a:t> continuo y </a:t>
            </a:r>
            <a:r>
              <a:rPr lang="en-US" sz="1800" dirty="0" err="1"/>
              <a:t>capacidades</a:t>
            </a:r>
            <a:r>
              <a:rPr lang="en-US" sz="1800" dirty="0"/>
              <a:t> de </a:t>
            </a:r>
            <a:r>
              <a:rPr lang="en-US" sz="1800" dirty="0" err="1"/>
              <a:t>integración</a:t>
            </a:r>
            <a:r>
              <a:rPr lang="en-US" sz="1800" dirty="0"/>
              <a:t> con </a:t>
            </a:r>
            <a:r>
              <a:rPr lang="en-US" sz="1800" dirty="0" err="1"/>
              <a:t>otros</a:t>
            </a:r>
            <a:r>
              <a:rPr lang="en-US" sz="1800" dirty="0"/>
              <a:t> </a:t>
            </a:r>
            <a:r>
              <a:rPr lang="en-US" sz="1800" dirty="0" err="1"/>
              <a:t>sistemas</a:t>
            </a:r>
            <a:r>
              <a:rPr lang="en-US" sz="1800" dirty="0"/>
              <a:t> de </a:t>
            </a:r>
            <a:r>
              <a:rPr lang="en-US" sz="1800" dirty="0" err="1"/>
              <a:t>gestión</a:t>
            </a:r>
            <a:r>
              <a:rPr lang="en-US" sz="1800" dirty="0"/>
              <a:t> </a:t>
            </a:r>
            <a:r>
              <a:rPr lang="en-US" sz="1800" dirty="0" err="1"/>
              <a:t>empresarial</a:t>
            </a:r>
            <a:r>
              <a:rPr lang="en-US" sz="1800" dirty="0"/>
              <a:t> para </a:t>
            </a:r>
            <a:r>
              <a:rPr lang="en-US" sz="1800" dirty="0" err="1"/>
              <a:t>una</a:t>
            </a:r>
            <a:r>
              <a:rPr lang="en-US" sz="1800" dirty="0"/>
              <a:t> </a:t>
            </a:r>
            <a:r>
              <a:rPr lang="en-US" sz="1800" dirty="0" err="1"/>
              <a:t>operación</a:t>
            </a:r>
            <a:r>
              <a:rPr lang="en-US" sz="1800" dirty="0"/>
              <a:t> sin </a:t>
            </a:r>
            <a:r>
              <a:rPr lang="en-US" sz="1800" dirty="0" err="1"/>
              <a:t>problemas</a:t>
            </a:r>
            <a:r>
              <a:rPr lang="en-US" sz="1800" dirty="0"/>
              <a:t>.</a:t>
            </a:r>
          </a:p>
        </p:txBody>
      </p:sp>
    </p:spTree>
    <p:extLst>
      <p:ext uri="{BB962C8B-B14F-4D97-AF65-F5344CB8AC3E}">
        <p14:creationId xmlns:p14="http://schemas.microsoft.com/office/powerpoint/2010/main" val="1089017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96282C0-351C-48EE-A89D-D662C5DB2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9AB06CD-5559-DBD6-288A-A48CE0FB6C4B}"/>
              </a:ext>
            </a:extLst>
          </p:cNvPr>
          <p:cNvSpPr>
            <a:spLocks noGrp="1"/>
          </p:cNvSpPr>
          <p:nvPr>
            <p:ph type="title"/>
          </p:nvPr>
        </p:nvSpPr>
        <p:spPr>
          <a:xfrm>
            <a:off x="5100824" y="685800"/>
            <a:ext cx="6176776" cy="1485900"/>
          </a:xfrm>
        </p:spPr>
        <p:txBody>
          <a:bodyPr vert="horz" lIns="91440" tIns="45720" rIns="91440" bIns="45720" rtlCol="0" anchor="t">
            <a:normAutofit/>
          </a:bodyPr>
          <a:lstStyle/>
          <a:p>
            <a:r>
              <a:rPr lang="en-US" b="1" i="1" u="sng"/>
              <a:t>Sintesis</a:t>
            </a:r>
          </a:p>
        </p:txBody>
      </p:sp>
      <p:pic>
        <p:nvPicPr>
          <p:cNvPr id="6" name="Picture 5" descr="Gráfico en un documento con un bolígrafo">
            <a:extLst>
              <a:ext uri="{FF2B5EF4-FFF2-40B4-BE49-F238E27FC236}">
                <a16:creationId xmlns:a16="http://schemas.microsoft.com/office/drawing/2014/main" id="{5F5B439C-E030-F8B7-F8B5-7CDF5AF3C59A}"/>
              </a:ext>
            </a:extLst>
          </p:cNvPr>
          <p:cNvPicPr>
            <a:picLocks noChangeAspect="1"/>
          </p:cNvPicPr>
          <p:nvPr/>
        </p:nvPicPr>
        <p:blipFill rotWithShape="1">
          <a:blip r:embed="rId2"/>
          <a:srcRect l="35577" r="21854" b="-1"/>
          <a:stretch/>
        </p:blipFill>
        <p:spPr>
          <a:xfrm>
            <a:off x="-1" y="10"/>
            <a:ext cx="4373546" cy="6857990"/>
          </a:xfrm>
          <a:prstGeom prst="rect">
            <a:avLst/>
          </a:prstGeom>
        </p:spPr>
      </p:pic>
      <p:sp>
        <p:nvSpPr>
          <p:cNvPr id="12" name="Rectangle 11">
            <a:extLst>
              <a:ext uri="{FF2B5EF4-FFF2-40B4-BE49-F238E27FC236}">
                <a16:creationId xmlns:a16="http://schemas.microsoft.com/office/drawing/2014/main" id="{1B35EC73-2F87-44A7-B231-91053659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MX"/>
          </a:p>
        </p:txBody>
      </p:sp>
      <p:sp>
        <p:nvSpPr>
          <p:cNvPr id="4" name="CuadroTexto 3">
            <a:extLst>
              <a:ext uri="{FF2B5EF4-FFF2-40B4-BE49-F238E27FC236}">
                <a16:creationId xmlns:a16="http://schemas.microsoft.com/office/drawing/2014/main" id="{C68EC1C8-BC4A-86B7-F298-CE616586AEB7}"/>
              </a:ext>
            </a:extLst>
          </p:cNvPr>
          <p:cNvSpPr txBox="1"/>
          <p:nvPr/>
        </p:nvSpPr>
        <p:spPr>
          <a:xfrm>
            <a:off x="5080083" y="1428750"/>
            <a:ext cx="6984097" cy="4500102"/>
          </a:xfrm>
          <a:prstGeom prst="rect">
            <a:avLst/>
          </a:prstGeom>
        </p:spPr>
        <p:txBody>
          <a:bodyPr vert="horz" lIns="91440" tIns="45720" rIns="91440" bIns="45720" rtlCol="0">
            <a:normAutofit/>
          </a:bodyPr>
          <a:lstStyle/>
          <a:p>
            <a:pPr marL="384048" indent="-384048" defTabSz="914400">
              <a:lnSpc>
                <a:spcPct val="94000"/>
              </a:lnSpc>
              <a:spcAft>
                <a:spcPts val="200"/>
              </a:spcAft>
              <a:buFont typeface="Franklin Gothic Book" panose="020B0503020102020204" pitchFamily="34" charset="0"/>
            </a:pPr>
            <a:r>
              <a:rPr lang="en-US" sz="1400" dirty="0"/>
              <a:t>La </a:t>
            </a:r>
            <a:r>
              <a:rPr lang="en-US" sz="1400" dirty="0" err="1"/>
              <a:t>empresa</a:t>
            </a:r>
            <a:r>
              <a:rPr lang="en-US" sz="1400" dirty="0"/>
              <a:t> T Consulting, S.A. lo ha </a:t>
            </a:r>
            <a:r>
              <a:rPr lang="en-US" sz="1400" dirty="0" err="1"/>
              <a:t>contratado</a:t>
            </a:r>
            <a:r>
              <a:rPr lang="en-US" sz="1400" dirty="0"/>
              <a:t> a </a:t>
            </a:r>
            <a:r>
              <a:rPr lang="en-US" sz="1400" dirty="0" err="1"/>
              <a:t>usted</a:t>
            </a:r>
            <a:r>
              <a:rPr lang="en-US" sz="1400" dirty="0"/>
              <a:t> para que </a:t>
            </a:r>
            <a:r>
              <a:rPr lang="en-US" sz="1400" dirty="0" err="1"/>
              <a:t>desarrolle</a:t>
            </a:r>
            <a:r>
              <a:rPr lang="en-US" sz="1400" dirty="0"/>
              <a:t> e </a:t>
            </a:r>
            <a:r>
              <a:rPr lang="en-US" sz="1400" dirty="0" err="1"/>
              <a:t>implemente</a:t>
            </a:r>
            <a:r>
              <a:rPr lang="en-US" sz="1400" dirty="0"/>
              <a:t> un software para </a:t>
            </a:r>
            <a:r>
              <a:rPr lang="en-US" sz="1400" dirty="0" err="1"/>
              <a:t>Gestionar</a:t>
            </a:r>
            <a:r>
              <a:rPr lang="en-US" sz="1400" dirty="0"/>
              <a:t> la </a:t>
            </a:r>
            <a:r>
              <a:rPr lang="en-US" sz="1400" dirty="0" err="1"/>
              <a:t>nómina</a:t>
            </a:r>
            <a:r>
              <a:rPr lang="en-US" sz="1400" dirty="0"/>
              <a:t>. </a:t>
            </a:r>
          </a:p>
          <a:p>
            <a:pPr marL="384048" indent="-384048" defTabSz="914400">
              <a:lnSpc>
                <a:spcPct val="94000"/>
              </a:lnSpc>
              <a:spcAft>
                <a:spcPts val="200"/>
              </a:spcAft>
              <a:buFont typeface="Franklin Gothic Book" panose="020B0503020102020204" pitchFamily="34" charset="0"/>
            </a:pPr>
            <a:r>
              <a:rPr lang="en-US" sz="1400" dirty="0"/>
              <a:t>El </a:t>
            </a:r>
            <a:r>
              <a:rPr lang="en-US" sz="1400" dirty="0" err="1"/>
              <a:t>sistema</a:t>
            </a:r>
            <a:r>
              <a:rPr lang="en-US" sz="1400" dirty="0"/>
              <a:t> de </a:t>
            </a:r>
            <a:r>
              <a:rPr lang="en-US" sz="1400" dirty="0" err="1"/>
              <a:t>nómina</a:t>
            </a:r>
            <a:r>
              <a:rPr lang="en-US" sz="1400" dirty="0"/>
              <a:t> </a:t>
            </a:r>
            <a:r>
              <a:rPr lang="en-US" sz="1400" dirty="0" err="1"/>
              <a:t>deberá</a:t>
            </a:r>
            <a:r>
              <a:rPr lang="en-US" sz="1400" dirty="0"/>
              <a:t> ser </a:t>
            </a:r>
            <a:r>
              <a:rPr lang="en-US" sz="1400" dirty="0" err="1"/>
              <a:t>multiempresas</a:t>
            </a:r>
            <a:r>
              <a:rPr lang="en-US" sz="1400" dirty="0"/>
              <a:t>. </a:t>
            </a:r>
          </a:p>
          <a:p>
            <a:pPr marL="384048" indent="-384048" defTabSz="914400">
              <a:lnSpc>
                <a:spcPct val="94000"/>
              </a:lnSpc>
              <a:spcAft>
                <a:spcPts val="200"/>
              </a:spcAft>
              <a:buFont typeface="Franklin Gothic Book" panose="020B0503020102020204" pitchFamily="34" charset="0"/>
            </a:pPr>
            <a:r>
              <a:rPr lang="en-US" sz="1400" dirty="0" err="1"/>
              <a:t>Funcionamiento</a:t>
            </a:r>
            <a:r>
              <a:rPr lang="en-US" sz="1400" dirty="0"/>
              <a:t> </a:t>
            </a:r>
          </a:p>
          <a:p>
            <a:pPr marL="384048" indent="-384048" defTabSz="914400">
              <a:lnSpc>
                <a:spcPct val="94000"/>
              </a:lnSpc>
              <a:spcAft>
                <a:spcPts val="200"/>
              </a:spcAft>
              <a:buFont typeface="Franklin Gothic Book" panose="020B0503020102020204" pitchFamily="34" charset="0"/>
            </a:pPr>
            <a:endParaRPr lang="en-US" sz="1400" dirty="0"/>
          </a:p>
          <a:p>
            <a:pPr marL="384048" indent="-384048" defTabSz="914400">
              <a:lnSpc>
                <a:spcPct val="94000"/>
              </a:lnSpc>
              <a:spcAft>
                <a:spcPts val="200"/>
              </a:spcAft>
              <a:buFont typeface="Franklin Gothic Book" panose="020B0503020102020204" pitchFamily="34" charset="0"/>
            </a:pPr>
            <a:r>
              <a:rPr lang="en-US" sz="1400" b="1" u="sng" dirty="0" err="1"/>
              <a:t>Anticipo</a:t>
            </a:r>
            <a:r>
              <a:rPr lang="en-US" sz="1400" b="1" u="sng" dirty="0"/>
              <a:t> </a:t>
            </a:r>
            <a:r>
              <a:rPr lang="en-US" sz="1400" b="1" u="sng" dirty="0" err="1"/>
              <a:t>Quincenal</a:t>
            </a:r>
            <a:r>
              <a:rPr lang="en-US" sz="1400" b="1" u="sng" dirty="0"/>
              <a:t> </a:t>
            </a:r>
          </a:p>
          <a:p>
            <a:pPr marL="384048" indent="-384048" defTabSz="914400">
              <a:lnSpc>
                <a:spcPct val="94000"/>
              </a:lnSpc>
              <a:spcAft>
                <a:spcPts val="200"/>
              </a:spcAft>
              <a:buFont typeface="Franklin Gothic Book" panose="020B0503020102020204" pitchFamily="34" charset="0"/>
            </a:pPr>
            <a:r>
              <a:rPr lang="en-US" sz="1400" dirty="0"/>
              <a:t>La </a:t>
            </a:r>
            <a:r>
              <a:rPr lang="en-US" sz="1400" dirty="0" err="1"/>
              <a:t>empresa</a:t>
            </a:r>
            <a:r>
              <a:rPr lang="en-US" sz="1400" dirty="0"/>
              <a:t> </a:t>
            </a:r>
            <a:r>
              <a:rPr lang="en-US" sz="1400" dirty="0" err="1"/>
              <a:t>proporciona</a:t>
            </a:r>
            <a:r>
              <a:rPr lang="en-US" sz="1400" dirty="0"/>
              <a:t> a </a:t>
            </a:r>
            <a:r>
              <a:rPr lang="en-US" sz="1400" dirty="0" err="1"/>
              <a:t>cada</a:t>
            </a:r>
            <a:r>
              <a:rPr lang="en-US" sz="1400" dirty="0"/>
              <a:t> </a:t>
            </a:r>
            <a:r>
              <a:rPr lang="en-US" sz="1400" dirty="0" err="1"/>
              <a:t>empleado</a:t>
            </a:r>
            <a:r>
              <a:rPr lang="en-US" sz="1400" dirty="0"/>
              <a:t> un </a:t>
            </a:r>
            <a:r>
              <a:rPr lang="en-US" sz="1400" dirty="0" err="1"/>
              <a:t>anticipo</a:t>
            </a:r>
            <a:r>
              <a:rPr lang="en-US" sz="1400" dirty="0"/>
              <a:t> del 45% </a:t>
            </a:r>
            <a:r>
              <a:rPr lang="en-US" sz="1400" dirty="0" err="1"/>
              <a:t>sobre</a:t>
            </a:r>
            <a:r>
              <a:rPr lang="en-US" sz="1400" dirty="0"/>
              <a:t> </a:t>
            </a:r>
            <a:r>
              <a:rPr lang="en-US" sz="1400" dirty="0" err="1"/>
              <a:t>el</a:t>
            </a:r>
            <a:r>
              <a:rPr lang="en-US" sz="1400" dirty="0"/>
              <a:t> </a:t>
            </a:r>
            <a:r>
              <a:rPr lang="en-US" sz="1400" dirty="0" err="1"/>
              <a:t>salario</a:t>
            </a:r>
            <a:r>
              <a:rPr lang="en-US" sz="1400" dirty="0"/>
              <a:t> base </a:t>
            </a:r>
            <a:r>
              <a:rPr lang="en-US" sz="1400" dirty="0" err="1"/>
              <a:t>en</a:t>
            </a:r>
            <a:r>
              <a:rPr lang="en-US" sz="1400" dirty="0"/>
              <a:t> la </a:t>
            </a:r>
            <a:r>
              <a:rPr lang="en-US" sz="1400" dirty="0" err="1"/>
              <a:t>primera</a:t>
            </a:r>
            <a:r>
              <a:rPr lang="en-US" sz="1400" dirty="0"/>
              <a:t> </a:t>
            </a:r>
            <a:r>
              <a:rPr lang="en-US" sz="1400" dirty="0" err="1"/>
              <a:t>quincena</a:t>
            </a:r>
            <a:r>
              <a:rPr lang="en-US" sz="1400" dirty="0"/>
              <a:t> del </a:t>
            </a:r>
            <a:r>
              <a:rPr lang="en-US" sz="1400" dirty="0" err="1"/>
              <a:t>mes</a:t>
            </a:r>
            <a:r>
              <a:rPr lang="en-US" sz="1400" dirty="0"/>
              <a:t>. </a:t>
            </a:r>
          </a:p>
          <a:p>
            <a:pPr marL="384048" indent="-384048" defTabSz="914400">
              <a:lnSpc>
                <a:spcPct val="94000"/>
              </a:lnSpc>
              <a:spcAft>
                <a:spcPts val="200"/>
              </a:spcAft>
              <a:buFont typeface="Franklin Gothic Book" panose="020B0503020102020204" pitchFamily="34" charset="0"/>
            </a:pPr>
            <a:r>
              <a:rPr lang="en-US" sz="1400" dirty="0" err="1"/>
              <a:t>Cada</a:t>
            </a:r>
            <a:r>
              <a:rPr lang="en-US" sz="1400" dirty="0"/>
              <a:t> </a:t>
            </a:r>
            <a:r>
              <a:rPr lang="en-US" sz="1400" dirty="0" err="1"/>
              <a:t>empleado</a:t>
            </a:r>
            <a:r>
              <a:rPr lang="en-US" sz="1400" dirty="0"/>
              <a:t> </a:t>
            </a:r>
            <a:r>
              <a:rPr lang="en-US" sz="1400" dirty="0" err="1"/>
              <a:t>deberá</a:t>
            </a:r>
            <a:r>
              <a:rPr lang="en-US" sz="1400" dirty="0"/>
              <a:t> </a:t>
            </a:r>
            <a:r>
              <a:rPr lang="en-US" sz="1400" dirty="0" err="1"/>
              <a:t>contar</a:t>
            </a:r>
            <a:r>
              <a:rPr lang="en-US" sz="1400" dirty="0"/>
              <a:t> con un </a:t>
            </a:r>
            <a:r>
              <a:rPr lang="en-US" sz="1400" dirty="0" err="1"/>
              <a:t>expediente</a:t>
            </a:r>
            <a:r>
              <a:rPr lang="en-US" sz="1400" dirty="0"/>
              <a:t> </a:t>
            </a:r>
            <a:r>
              <a:rPr lang="en-US" sz="1400" dirty="0" err="1"/>
              <a:t>en</a:t>
            </a:r>
            <a:r>
              <a:rPr lang="en-US" sz="1400" dirty="0"/>
              <a:t> </a:t>
            </a:r>
            <a:r>
              <a:rPr lang="en-US" sz="1400" dirty="0" err="1"/>
              <a:t>el</a:t>
            </a:r>
            <a:r>
              <a:rPr lang="en-US" sz="1400" dirty="0"/>
              <a:t> </a:t>
            </a:r>
            <a:r>
              <a:rPr lang="en-US" sz="1400" dirty="0" err="1"/>
              <a:t>sistema</a:t>
            </a:r>
            <a:r>
              <a:rPr lang="en-US" sz="1400" dirty="0"/>
              <a:t> </a:t>
            </a:r>
            <a:r>
              <a:rPr lang="en-US" sz="1400" dirty="0" err="1"/>
              <a:t>en</a:t>
            </a:r>
            <a:r>
              <a:rPr lang="en-US" sz="1400" dirty="0"/>
              <a:t> </a:t>
            </a:r>
            <a:r>
              <a:rPr lang="en-US" sz="1400" dirty="0" err="1"/>
              <a:t>el</a:t>
            </a:r>
            <a:r>
              <a:rPr lang="en-US" sz="1400" dirty="0"/>
              <a:t> </a:t>
            </a:r>
            <a:r>
              <a:rPr lang="en-US" sz="1400" dirty="0" err="1"/>
              <a:t>cual</a:t>
            </a:r>
            <a:r>
              <a:rPr lang="en-US" sz="1400" dirty="0"/>
              <a:t> se </a:t>
            </a:r>
            <a:r>
              <a:rPr lang="en-US" sz="1400" dirty="0" err="1"/>
              <a:t>puedan</a:t>
            </a:r>
            <a:r>
              <a:rPr lang="en-US" sz="1400" dirty="0"/>
              <a:t> </a:t>
            </a:r>
            <a:r>
              <a:rPr lang="en-US" sz="1400" dirty="0" err="1"/>
              <a:t>consultar</a:t>
            </a:r>
            <a:r>
              <a:rPr lang="en-US" sz="1400" dirty="0"/>
              <a:t> </a:t>
            </a:r>
            <a:r>
              <a:rPr lang="en-US" sz="1400" dirty="0" err="1"/>
              <a:t>todos</a:t>
            </a:r>
            <a:r>
              <a:rPr lang="en-US" sz="1400" dirty="0"/>
              <a:t> </a:t>
            </a:r>
            <a:r>
              <a:rPr lang="en-US" sz="1400" dirty="0" err="1"/>
              <a:t>los</a:t>
            </a:r>
            <a:r>
              <a:rPr lang="en-US" sz="1400" dirty="0"/>
              <a:t> </a:t>
            </a:r>
            <a:r>
              <a:rPr lang="en-US" sz="1400" dirty="0" err="1"/>
              <a:t>documentos</a:t>
            </a:r>
            <a:r>
              <a:rPr lang="en-US" sz="1400" dirty="0"/>
              <a:t> (</a:t>
            </a:r>
            <a:r>
              <a:rPr lang="en-US" sz="1400" dirty="0" err="1"/>
              <a:t>formato</a:t>
            </a:r>
            <a:r>
              <a:rPr lang="en-US" sz="1400" dirty="0"/>
              <a:t> pdf) que </a:t>
            </a:r>
            <a:r>
              <a:rPr lang="en-US" sz="1400" dirty="0" err="1"/>
              <a:t>presento</a:t>
            </a:r>
            <a:r>
              <a:rPr lang="en-US" sz="1400" dirty="0"/>
              <a:t> para </a:t>
            </a:r>
            <a:r>
              <a:rPr lang="en-US" sz="1400" dirty="0" err="1"/>
              <a:t>su</a:t>
            </a:r>
            <a:r>
              <a:rPr lang="en-US" sz="1400" dirty="0"/>
              <a:t> </a:t>
            </a:r>
            <a:r>
              <a:rPr lang="en-US" sz="1400" dirty="0" err="1"/>
              <a:t>contratación</a:t>
            </a:r>
            <a:r>
              <a:rPr lang="en-US" sz="1400" dirty="0"/>
              <a:t>. </a:t>
            </a:r>
          </a:p>
          <a:p>
            <a:pPr marL="384048" indent="-384048" defTabSz="914400">
              <a:lnSpc>
                <a:spcPct val="94000"/>
              </a:lnSpc>
              <a:spcAft>
                <a:spcPts val="200"/>
              </a:spcAft>
              <a:buFont typeface="Franklin Gothic Book" panose="020B0503020102020204" pitchFamily="34" charset="0"/>
            </a:pPr>
            <a:r>
              <a:rPr lang="en-US" sz="1400" dirty="0"/>
              <a:t>	</a:t>
            </a:r>
            <a:r>
              <a:rPr lang="en-US" sz="1400" dirty="0" err="1"/>
              <a:t>Copia</a:t>
            </a:r>
            <a:r>
              <a:rPr lang="en-US" sz="1400" dirty="0"/>
              <a:t> DPI </a:t>
            </a:r>
          </a:p>
          <a:p>
            <a:pPr marL="384048" indent="-384048" defTabSz="914400">
              <a:lnSpc>
                <a:spcPct val="94000"/>
              </a:lnSpc>
              <a:spcAft>
                <a:spcPts val="200"/>
              </a:spcAft>
              <a:buFont typeface="Franklin Gothic Book" panose="020B0503020102020204" pitchFamily="34" charset="0"/>
            </a:pPr>
            <a:r>
              <a:rPr lang="en-US" sz="1400" dirty="0"/>
              <a:t>	</a:t>
            </a:r>
            <a:r>
              <a:rPr lang="en-US" sz="1400" dirty="0" err="1"/>
              <a:t>Títulos</a:t>
            </a:r>
            <a:r>
              <a:rPr lang="en-US" sz="1400" dirty="0"/>
              <a:t> y diplomas </a:t>
            </a:r>
          </a:p>
          <a:p>
            <a:pPr marL="384048" indent="-384048" defTabSz="914400">
              <a:lnSpc>
                <a:spcPct val="94000"/>
              </a:lnSpc>
              <a:spcAft>
                <a:spcPts val="200"/>
              </a:spcAft>
              <a:buFont typeface="Franklin Gothic Book" panose="020B0503020102020204" pitchFamily="34" charset="0"/>
            </a:pPr>
            <a:r>
              <a:rPr lang="en-US" sz="1400" dirty="0"/>
              <a:t>	</a:t>
            </a:r>
            <a:r>
              <a:rPr lang="en-US" sz="1400" dirty="0" err="1"/>
              <a:t>Antecedentes</a:t>
            </a:r>
            <a:r>
              <a:rPr lang="en-US" sz="1400" dirty="0"/>
              <a:t> </a:t>
            </a:r>
            <a:r>
              <a:rPr lang="en-US" sz="1400" dirty="0" err="1"/>
              <a:t>penales</a:t>
            </a:r>
            <a:r>
              <a:rPr lang="en-US" sz="1400" dirty="0"/>
              <a:t> y </a:t>
            </a:r>
            <a:r>
              <a:rPr lang="en-US" sz="1400" dirty="0" err="1"/>
              <a:t>policiacos</a:t>
            </a:r>
            <a:endParaRPr lang="en-US" sz="1400" dirty="0"/>
          </a:p>
          <a:p>
            <a:pPr marL="384048" indent="-384048" defTabSz="914400">
              <a:lnSpc>
                <a:spcPct val="94000"/>
              </a:lnSpc>
              <a:spcAft>
                <a:spcPts val="200"/>
              </a:spcAft>
              <a:buFont typeface="Franklin Gothic Book" panose="020B0503020102020204" pitchFamily="34" charset="0"/>
            </a:pPr>
            <a:endParaRPr lang="en-US" sz="1400" dirty="0"/>
          </a:p>
          <a:p>
            <a:pPr marL="384048" indent="-384048" defTabSz="914400">
              <a:lnSpc>
                <a:spcPct val="94000"/>
              </a:lnSpc>
              <a:spcAft>
                <a:spcPts val="200"/>
              </a:spcAft>
              <a:buFont typeface="Franklin Gothic Book" panose="020B0503020102020204" pitchFamily="34" charset="0"/>
            </a:pPr>
            <a:r>
              <a:rPr lang="en-US" sz="1400" b="1" u="sng" dirty="0" err="1"/>
              <a:t>Nómina</a:t>
            </a:r>
            <a:r>
              <a:rPr lang="en-US" sz="1400" b="1" u="sng" dirty="0"/>
              <a:t> </a:t>
            </a:r>
            <a:r>
              <a:rPr lang="en-US" sz="1400" b="1" u="sng" dirty="0" err="1"/>
              <a:t>Mensual</a:t>
            </a:r>
            <a:r>
              <a:rPr lang="en-US" sz="1400" b="1" u="sng" dirty="0"/>
              <a:t> </a:t>
            </a:r>
          </a:p>
          <a:p>
            <a:pPr marL="384048" indent="-384048" defTabSz="914400">
              <a:lnSpc>
                <a:spcPct val="94000"/>
              </a:lnSpc>
              <a:spcAft>
                <a:spcPts val="200"/>
              </a:spcAft>
              <a:buFont typeface="Franklin Gothic Book" panose="020B0503020102020204" pitchFamily="34" charset="0"/>
            </a:pPr>
            <a:r>
              <a:rPr lang="en-US" sz="1400" dirty="0" err="1"/>
              <a:t>Cuando</a:t>
            </a:r>
            <a:r>
              <a:rPr lang="en-US" sz="1400" dirty="0"/>
              <a:t> un </a:t>
            </a:r>
            <a:r>
              <a:rPr lang="en-US" sz="1400" dirty="0" err="1"/>
              <a:t>empleado</a:t>
            </a:r>
            <a:r>
              <a:rPr lang="en-US" sz="1400" dirty="0"/>
              <a:t> </a:t>
            </a:r>
            <a:r>
              <a:rPr lang="en-US" sz="1400" dirty="0" err="1"/>
              <a:t>necesita</a:t>
            </a:r>
            <a:r>
              <a:rPr lang="en-US" sz="1400" dirty="0"/>
              <a:t> </a:t>
            </a:r>
            <a:r>
              <a:rPr lang="en-US" sz="1400" dirty="0" err="1"/>
              <a:t>ausentarse</a:t>
            </a:r>
            <a:r>
              <a:rPr lang="en-US" sz="1400" dirty="0"/>
              <a:t> de sus </a:t>
            </a:r>
            <a:r>
              <a:rPr lang="en-US" sz="1400" dirty="0" err="1"/>
              <a:t>labores</a:t>
            </a:r>
            <a:r>
              <a:rPr lang="en-US" sz="1400" dirty="0"/>
              <a:t> </a:t>
            </a:r>
            <a:r>
              <a:rPr lang="en-US" sz="1400" dirty="0" err="1"/>
              <a:t>por</a:t>
            </a:r>
            <a:r>
              <a:rPr lang="en-US" sz="1400" dirty="0"/>
              <a:t> </a:t>
            </a:r>
            <a:r>
              <a:rPr lang="en-US" sz="1400" dirty="0" err="1"/>
              <a:t>cualquier</a:t>
            </a:r>
            <a:r>
              <a:rPr lang="en-US" sz="1400" dirty="0"/>
              <a:t> </a:t>
            </a:r>
            <a:r>
              <a:rPr lang="en-US" sz="1400" dirty="0" err="1"/>
              <a:t>motivo</a:t>
            </a:r>
            <a:r>
              <a:rPr lang="en-US" sz="1400" dirty="0"/>
              <a:t>, </a:t>
            </a:r>
            <a:r>
              <a:rPr lang="en-US" sz="1400" dirty="0" err="1"/>
              <a:t>deberá</a:t>
            </a:r>
            <a:r>
              <a:rPr lang="en-US" sz="1400" dirty="0"/>
              <a:t> </a:t>
            </a:r>
            <a:r>
              <a:rPr lang="en-US" sz="1400" dirty="0" err="1"/>
              <a:t>ingresar</a:t>
            </a:r>
            <a:r>
              <a:rPr lang="en-US" sz="1400" dirty="0"/>
              <a:t> al </a:t>
            </a:r>
            <a:r>
              <a:rPr lang="en-US" sz="1400" dirty="0" err="1"/>
              <a:t>sistema</a:t>
            </a:r>
            <a:r>
              <a:rPr lang="en-US" sz="1400" dirty="0"/>
              <a:t> </a:t>
            </a:r>
            <a:r>
              <a:rPr lang="en-US" sz="1400" dirty="0" err="1"/>
              <a:t>una</a:t>
            </a:r>
            <a:r>
              <a:rPr lang="en-US" sz="1400" dirty="0"/>
              <a:t> </a:t>
            </a:r>
            <a:r>
              <a:rPr lang="en-US" sz="1400" dirty="0" err="1"/>
              <a:t>solicitud</a:t>
            </a:r>
            <a:r>
              <a:rPr lang="en-US" sz="1400" dirty="0"/>
              <a:t> la </a:t>
            </a:r>
            <a:r>
              <a:rPr lang="en-US" sz="1400" dirty="0" err="1"/>
              <a:t>cual</a:t>
            </a:r>
            <a:r>
              <a:rPr lang="en-US" sz="1400" dirty="0"/>
              <a:t> </a:t>
            </a:r>
            <a:r>
              <a:rPr lang="en-US" sz="1400" dirty="0" err="1"/>
              <a:t>podrá</a:t>
            </a:r>
            <a:r>
              <a:rPr lang="en-US" sz="1400" dirty="0"/>
              <a:t> ser </a:t>
            </a:r>
            <a:r>
              <a:rPr lang="en-US" sz="1400" dirty="0" err="1"/>
              <a:t>autorizada</a:t>
            </a:r>
            <a:r>
              <a:rPr lang="en-US" sz="1400" dirty="0"/>
              <a:t> o </a:t>
            </a:r>
            <a:r>
              <a:rPr lang="en-US" sz="1400" dirty="0" err="1"/>
              <a:t>denegada</a:t>
            </a:r>
            <a:r>
              <a:rPr lang="en-US" sz="1400" dirty="0"/>
              <a:t> </a:t>
            </a:r>
            <a:r>
              <a:rPr lang="en-US" sz="1400" dirty="0" err="1"/>
              <a:t>por</a:t>
            </a:r>
            <a:r>
              <a:rPr lang="en-US" sz="1400" dirty="0"/>
              <a:t> </a:t>
            </a:r>
            <a:r>
              <a:rPr lang="en-US" sz="1400" dirty="0" err="1"/>
              <a:t>su</a:t>
            </a:r>
            <a:r>
              <a:rPr lang="en-US" sz="1400" dirty="0"/>
              <a:t> jefe </a:t>
            </a:r>
            <a:r>
              <a:rPr lang="en-US" sz="1400" dirty="0" err="1"/>
              <a:t>inmediato</a:t>
            </a:r>
            <a:r>
              <a:rPr lang="en-US" sz="1400" dirty="0"/>
              <a:t>. En </a:t>
            </a:r>
            <a:r>
              <a:rPr lang="en-US" sz="1400" dirty="0" err="1"/>
              <a:t>caso</a:t>
            </a:r>
            <a:r>
              <a:rPr lang="en-US" sz="1400" dirty="0"/>
              <a:t> de ser </a:t>
            </a:r>
            <a:r>
              <a:rPr lang="en-US" sz="1400" dirty="0" err="1"/>
              <a:t>autorizada</a:t>
            </a:r>
            <a:r>
              <a:rPr lang="en-US" sz="1400" dirty="0"/>
              <a:t>, </a:t>
            </a:r>
            <a:r>
              <a:rPr lang="en-US" sz="1400" dirty="0" err="1"/>
              <a:t>el</a:t>
            </a:r>
            <a:r>
              <a:rPr lang="en-US" sz="1400" dirty="0"/>
              <a:t> jefe </a:t>
            </a:r>
            <a:r>
              <a:rPr lang="en-US" sz="1400" dirty="0" err="1"/>
              <a:t>deberá</a:t>
            </a:r>
            <a:r>
              <a:rPr lang="en-US" sz="1400" dirty="0"/>
              <a:t> </a:t>
            </a:r>
            <a:r>
              <a:rPr lang="en-US" sz="1400" dirty="0" err="1"/>
              <a:t>marcar</a:t>
            </a:r>
            <a:r>
              <a:rPr lang="en-US" sz="1400" dirty="0"/>
              <a:t> la </a:t>
            </a:r>
            <a:r>
              <a:rPr lang="en-US" sz="1400" dirty="0" err="1"/>
              <a:t>ausencia</a:t>
            </a:r>
            <a:r>
              <a:rPr lang="en-US" sz="1400" dirty="0"/>
              <a:t> para saber </a:t>
            </a:r>
            <a:r>
              <a:rPr lang="en-US" sz="1400" dirty="0" err="1"/>
              <a:t>si</a:t>
            </a:r>
            <a:r>
              <a:rPr lang="en-US" sz="1400" dirty="0"/>
              <a:t> es a </a:t>
            </a:r>
            <a:r>
              <a:rPr lang="en-US" sz="1400" dirty="0" err="1"/>
              <a:t>cuenta</a:t>
            </a:r>
            <a:r>
              <a:rPr lang="en-US" sz="1400" dirty="0"/>
              <a:t> de </a:t>
            </a:r>
            <a:r>
              <a:rPr lang="en-US" sz="1400" dirty="0" err="1"/>
              <a:t>salario</a:t>
            </a:r>
            <a:r>
              <a:rPr lang="en-US" sz="1400" dirty="0"/>
              <a:t>, es </a:t>
            </a:r>
            <a:r>
              <a:rPr lang="en-US" sz="1400" dirty="0" err="1"/>
              <a:t>decir</a:t>
            </a:r>
            <a:r>
              <a:rPr lang="en-US" sz="1400" dirty="0"/>
              <a:t> </a:t>
            </a:r>
            <a:r>
              <a:rPr lang="en-US" sz="1400" dirty="0" err="1"/>
              <a:t>si</a:t>
            </a:r>
            <a:r>
              <a:rPr lang="en-US" sz="1400" dirty="0"/>
              <a:t> </a:t>
            </a:r>
            <a:r>
              <a:rPr lang="en-US" sz="1400" dirty="0" err="1"/>
              <a:t>esos</a:t>
            </a:r>
            <a:r>
              <a:rPr lang="en-US" sz="1400" dirty="0"/>
              <a:t> días </a:t>
            </a:r>
            <a:r>
              <a:rPr lang="en-US" sz="1400" dirty="0" err="1"/>
              <a:t>serán</a:t>
            </a:r>
            <a:r>
              <a:rPr lang="en-US" sz="1400" dirty="0"/>
              <a:t> </a:t>
            </a:r>
            <a:r>
              <a:rPr lang="en-US" sz="1400" dirty="0" err="1"/>
              <a:t>descontados</a:t>
            </a:r>
            <a:r>
              <a:rPr lang="en-US" sz="1400" dirty="0"/>
              <a:t> del </a:t>
            </a:r>
            <a:r>
              <a:rPr lang="en-US" sz="1400" dirty="0" err="1"/>
              <a:t>salario</a:t>
            </a:r>
            <a:r>
              <a:rPr lang="en-US" sz="1400" dirty="0"/>
              <a:t> del </a:t>
            </a:r>
            <a:r>
              <a:rPr lang="en-US" sz="1400" dirty="0" err="1"/>
              <a:t>empleado</a:t>
            </a:r>
            <a:r>
              <a:rPr lang="en-US" sz="1400" dirty="0"/>
              <a:t>. </a:t>
            </a:r>
          </a:p>
        </p:txBody>
      </p:sp>
    </p:spTree>
    <p:extLst>
      <p:ext uri="{BB962C8B-B14F-4D97-AF65-F5344CB8AC3E}">
        <p14:creationId xmlns:p14="http://schemas.microsoft.com/office/powerpoint/2010/main" val="300582201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96282C0-351C-48EE-A89D-D662C5DB2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9AB06CD-5559-DBD6-288A-A48CE0FB6C4B}"/>
              </a:ext>
            </a:extLst>
          </p:cNvPr>
          <p:cNvSpPr>
            <a:spLocks noGrp="1"/>
          </p:cNvSpPr>
          <p:nvPr>
            <p:ph type="title"/>
          </p:nvPr>
        </p:nvSpPr>
        <p:spPr>
          <a:xfrm>
            <a:off x="5100824" y="685800"/>
            <a:ext cx="6176776" cy="1485900"/>
          </a:xfrm>
        </p:spPr>
        <p:txBody>
          <a:bodyPr vert="horz" lIns="91440" tIns="45720" rIns="91440" bIns="45720" rtlCol="0" anchor="t">
            <a:normAutofit/>
          </a:bodyPr>
          <a:lstStyle/>
          <a:p>
            <a:r>
              <a:rPr lang="en-US" b="1" i="1" u="sng"/>
              <a:t>Sintesis</a:t>
            </a:r>
          </a:p>
        </p:txBody>
      </p:sp>
      <p:pic>
        <p:nvPicPr>
          <p:cNvPr id="6" name="Picture 5" descr="Gráfico en un documento con un bolígrafo">
            <a:extLst>
              <a:ext uri="{FF2B5EF4-FFF2-40B4-BE49-F238E27FC236}">
                <a16:creationId xmlns:a16="http://schemas.microsoft.com/office/drawing/2014/main" id="{5F5B439C-E030-F8B7-F8B5-7CDF5AF3C59A}"/>
              </a:ext>
            </a:extLst>
          </p:cNvPr>
          <p:cNvPicPr>
            <a:picLocks noChangeAspect="1"/>
          </p:cNvPicPr>
          <p:nvPr/>
        </p:nvPicPr>
        <p:blipFill rotWithShape="1">
          <a:blip r:embed="rId2"/>
          <a:srcRect l="35577" r="21854" b="-1"/>
          <a:stretch/>
        </p:blipFill>
        <p:spPr>
          <a:xfrm>
            <a:off x="-1" y="10"/>
            <a:ext cx="4373546" cy="6857990"/>
          </a:xfrm>
          <a:prstGeom prst="rect">
            <a:avLst/>
          </a:prstGeom>
        </p:spPr>
      </p:pic>
      <p:sp>
        <p:nvSpPr>
          <p:cNvPr id="12" name="Rectangle 11">
            <a:extLst>
              <a:ext uri="{FF2B5EF4-FFF2-40B4-BE49-F238E27FC236}">
                <a16:creationId xmlns:a16="http://schemas.microsoft.com/office/drawing/2014/main" id="{1B35EC73-2F87-44A7-B231-91053659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MX"/>
          </a:p>
        </p:txBody>
      </p:sp>
      <p:sp>
        <p:nvSpPr>
          <p:cNvPr id="4" name="CuadroTexto 3">
            <a:extLst>
              <a:ext uri="{FF2B5EF4-FFF2-40B4-BE49-F238E27FC236}">
                <a16:creationId xmlns:a16="http://schemas.microsoft.com/office/drawing/2014/main" id="{C68EC1C8-BC4A-86B7-F298-CE616586AEB7}"/>
              </a:ext>
            </a:extLst>
          </p:cNvPr>
          <p:cNvSpPr txBox="1"/>
          <p:nvPr/>
        </p:nvSpPr>
        <p:spPr>
          <a:xfrm>
            <a:off x="5100824" y="1428750"/>
            <a:ext cx="7091176" cy="4922889"/>
          </a:xfrm>
          <a:prstGeom prst="rect">
            <a:avLst/>
          </a:prstGeom>
        </p:spPr>
        <p:txBody>
          <a:bodyPr vert="horz" lIns="91440" tIns="45720" rIns="91440" bIns="45720" rtlCol="0">
            <a:normAutofit/>
          </a:bodyPr>
          <a:lstStyle/>
          <a:p>
            <a:pPr indent="-384048" defTabSz="914400">
              <a:lnSpc>
                <a:spcPct val="94000"/>
              </a:lnSpc>
              <a:spcBef>
                <a:spcPts val="0"/>
              </a:spcBef>
              <a:spcAft>
                <a:spcPts val="200"/>
              </a:spcAft>
              <a:buFont typeface="Franklin Gothic Book" panose="020B0503020102020204" pitchFamily="34" charset="0"/>
            </a:pPr>
            <a:r>
              <a:rPr lang="en-US" sz="1400" b="0" i="0" u="none" strike="noStrike" dirty="0">
                <a:effectLst/>
              </a:rPr>
              <a:t>La </a:t>
            </a:r>
            <a:r>
              <a:rPr lang="en-US" sz="1400" b="0" i="0" u="none" strike="noStrike" dirty="0" err="1">
                <a:effectLst/>
              </a:rPr>
              <a:t>empresa</a:t>
            </a:r>
            <a:r>
              <a:rPr lang="en-US" sz="1400" b="0" i="0" u="none" strike="noStrike" dirty="0">
                <a:effectLst/>
              </a:rPr>
              <a:t> </a:t>
            </a:r>
            <a:r>
              <a:rPr lang="en-US" sz="1400" b="0" i="0" u="none" strike="noStrike" dirty="0" err="1">
                <a:effectLst/>
              </a:rPr>
              <a:t>paga</a:t>
            </a:r>
            <a:r>
              <a:rPr lang="en-US" sz="1400" b="0" i="0" u="none" strike="noStrike" dirty="0">
                <a:effectLst/>
              </a:rPr>
              <a:t> horas extras y </a:t>
            </a:r>
            <a:r>
              <a:rPr lang="en-US" sz="1400" b="0" i="0" u="none" strike="noStrike" dirty="0" err="1">
                <a:effectLst/>
              </a:rPr>
              <a:t>dobles</a:t>
            </a:r>
            <a:r>
              <a:rPr lang="en-US" sz="1400" b="0" i="0" u="none" strike="noStrike" dirty="0">
                <a:effectLst/>
              </a:rPr>
              <a:t> a </a:t>
            </a:r>
            <a:r>
              <a:rPr lang="en-US" sz="1400" b="0" i="0" u="none" strike="noStrike" dirty="0" err="1">
                <a:effectLst/>
              </a:rPr>
              <a:t>los</a:t>
            </a:r>
            <a:r>
              <a:rPr lang="en-US" sz="1400" b="0" i="0" u="none" strike="noStrike" dirty="0">
                <a:effectLst/>
              </a:rPr>
              <a:t> </a:t>
            </a:r>
            <a:r>
              <a:rPr lang="en-US" sz="1400" b="0" i="0" u="none" strike="noStrike" dirty="0" err="1">
                <a:effectLst/>
              </a:rPr>
              <a:t>empleados</a:t>
            </a:r>
            <a:r>
              <a:rPr lang="en-US" sz="1400" b="0" i="0" u="none" strike="noStrike" dirty="0">
                <a:effectLst/>
              </a:rPr>
              <a:t> que </a:t>
            </a:r>
            <a:r>
              <a:rPr lang="en-US" sz="1400" b="0" i="0" u="none" strike="noStrike" dirty="0" err="1">
                <a:effectLst/>
              </a:rPr>
              <a:t>trabajen</a:t>
            </a:r>
            <a:r>
              <a:rPr lang="en-US" sz="1400" b="0" i="0" u="none" strike="noStrike" dirty="0">
                <a:effectLst/>
              </a:rPr>
              <a:t> </a:t>
            </a:r>
            <a:r>
              <a:rPr lang="en-US" sz="1400" b="0" i="0" u="none" strike="noStrike" dirty="0" err="1">
                <a:effectLst/>
              </a:rPr>
              <a:t>más</a:t>
            </a:r>
            <a:r>
              <a:rPr lang="en-US" sz="1400" b="0" i="0" u="none" strike="noStrike" dirty="0">
                <a:effectLst/>
              </a:rPr>
              <a:t> de media hora extra </a:t>
            </a:r>
            <a:r>
              <a:rPr lang="en-US" sz="1400" b="0" i="0" u="none" strike="noStrike" dirty="0" err="1">
                <a:effectLst/>
              </a:rPr>
              <a:t>cada</a:t>
            </a:r>
            <a:r>
              <a:rPr lang="en-US" sz="1400" b="0" i="0" u="none" strike="noStrike" dirty="0">
                <a:effectLst/>
              </a:rPr>
              <a:t> día. En </a:t>
            </a:r>
            <a:r>
              <a:rPr lang="en-US" sz="1400" b="0" i="0" u="none" strike="noStrike" dirty="0" err="1">
                <a:effectLst/>
              </a:rPr>
              <a:t>el</a:t>
            </a:r>
            <a:r>
              <a:rPr lang="en-US" sz="1400" b="0" i="0" u="none" strike="noStrike" dirty="0">
                <a:effectLst/>
              </a:rPr>
              <a:t> </a:t>
            </a:r>
            <a:r>
              <a:rPr lang="en-US" sz="1400" b="0" i="0" u="none" strike="noStrike" dirty="0" err="1">
                <a:effectLst/>
              </a:rPr>
              <a:t>caso</a:t>
            </a:r>
            <a:r>
              <a:rPr lang="en-US" sz="1400" b="0" i="0" u="none" strike="noStrike" dirty="0">
                <a:effectLst/>
              </a:rPr>
              <a:t> de que se </a:t>
            </a:r>
            <a:r>
              <a:rPr lang="en-US" sz="1400" b="0" i="0" u="none" strike="noStrike" dirty="0" err="1">
                <a:effectLst/>
              </a:rPr>
              <a:t>presente</a:t>
            </a:r>
            <a:r>
              <a:rPr lang="en-US" sz="1400" b="0" i="0" u="none" strike="noStrike" dirty="0">
                <a:effectLst/>
              </a:rPr>
              <a:t> a sus </a:t>
            </a:r>
            <a:r>
              <a:rPr lang="en-US" sz="1400" b="0" i="0" u="none" strike="noStrike" dirty="0" err="1">
                <a:effectLst/>
              </a:rPr>
              <a:t>labores</a:t>
            </a:r>
            <a:r>
              <a:rPr lang="en-US" sz="1400" b="0" i="0" u="none" strike="noStrike" dirty="0">
                <a:effectLst/>
              </a:rPr>
              <a:t> </a:t>
            </a:r>
            <a:r>
              <a:rPr lang="en-US" sz="1400" b="0" i="0" u="none" strike="noStrike" dirty="0" err="1">
                <a:effectLst/>
              </a:rPr>
              <a:t>en</a:t>
            </a:r>
            <a:r>
              <a:rPr lang="en-US" sz="1400" b="0" i="0" u="none" strike="noStrike" dirty="0">
                <a:effectLst/>
              </a:rPr>
              <a:t> días </a:t>
            </a:r>
            <a:r>
              <a:rPr lang="en-US" sz="1400" b="0" i="0" u="none" strike="noStrike" dirty="0" err="1">
                <a:effectLst/>
              </a:rPr>
              <a:t>festivos</a:t>
            </a:r>
            <a:r>
              <a:rPr lang="en-US" sz="1400" b="0" i="0" u="none" strike="noStrike" dirty="0">
                <a:effectLst/>
              </a:rPr>
              <a:t> o </a:t>
            </a:r>
            <a:r>
              <a:rPr lang="en-US" sz="1400" b="0" i="0" u="none" strike="noStrike" dirty="0" err="1">
                <a:effectLst/>
              </a:rPr>
              <a:t>domingo</a:t>
            </a:r>
            <a:r>
              <a:rPr lang="en-US" sz="1400" b="0" i="0" u="none" strike="noStrike" dirty="0">
                <a:effectLst/>
              </a:rPr>
              <a:t> </a:t>
            </a:r>
            <a:r>
              <a:rPr lang="en-US" sz="1400" b="0" i="0" u="none" strike="noStrike" dirty="0" err="1">
                <a:effectLst/>
              </a:rPr>
              <a:t>el</a:t>
            </a:r>
            <a:r>
              <a:rPr lang="en-US" sz="1400" b="0" i="0" u="none" strike="noStrike" dirty="0">
                <a:effectLst/>
              </a:rPr>
              <a:t> </a:t>
            </a:r>
            <a:r>
              <a:rPr lang="en-US" sz="1400" b="0" i="0" u="none" strike="noStrike" dirty="0" err="1">
                <a:effectLst/>
              </a:rPr>
              <a:t>tiempo</a:t>
            </a:r>
            <a:r>
              <a:rPr lang="en-US" sz="1400" b="0" i="0" u="none" strike="noStrike" dirty="0">
                <a:effectLst/>
              </a:rPr>
              <a:t> se </a:t>
            </a:r>
            <a:r>
              <a:rPr lang="en-US" sz="1400" b="0" i="0" u="none" strike="noStrike" dirty="0" err="1">
                <a:effectLst/>
              </a:rPr>
              <a:t>cuenta</a:t>
            </a:r>
            <a:r>
              <a:rPr lang="en-US" sz="1400" b="0" i="0" u="none" strike="noStrike" dirty="0">
                <a:effectLst/>
              </a:rPr>
              <a:t> </a:t>
            </a:r>
            <a:r>
              <a:rPr lang="en-US" sz="1400" b="0" i="0" u="none" strike="noStrike" dirty="0" err="1">
                <a:effectLst/>
              </a:rPr>
              <a:t>como</a:t>
            </a:r>
            <a:r>
              <a:rPr lang="en-US" sz="1400" b="0" i="0" u="none" strike="noStrike" dirty="0">
                <a:effectLst/>
              </a:rPr>
              <a:t> doble. </a:t>
            </a:r>
            <a:endParaRPr lang="en-US" sz="1400" b="0" dirty="0">
              <a:effectLst/>
            </a:endParaRPr>
          </a:p>
          <a:p>
            <a:pPr indent="-384048" defTabSz="914400">
              <a:lnSpc>
                <a:spcPct val="94000"/>
              </a:lnSpc>
              <a:spcAft>
                <a:spcPts val="200"/>
              </a:spcAft>
              <a:buFont typeface="Franklin Gothic Book" panose="020B0503020102020204" pitchFamily="34" charset="0"/>
            </a:pPr>
            <a:r>
              <a:rPr lang="en-US" sz="1400" b="0" i="0" u="none" strike="noStrike" dirty="0">
                <a:effectLst/>
              </a:rPr>
              <a:t>Los </a:t>
            </a:r>
            <a:r>
              <a:rPr lang="en-US" sz="1400" b="0" i="0" u="none" strike="noStrike" dirty="0" err="1">
                <a:effectLst/>
              </a:rPr>
              <a:t>empleados</a:t>
            </a:r>
            <a:r>
              <a:rPr lang="en-US" sz="1400" b="0" i="0" u="none" strike="noStrike" dirty="0">
                <a:effectLst/>
              </a:rPr>
              <a:t> del </a:t>
            </a:r>
            <a:r>
              <a:rPr lang="en-US" sz="1400" b="0" i="0" u="none" strike="noStrike" dirty="0" err="1">
                <a:effectLst/>
              </a:rPr>
              <a:t>departamento</a:t>
            </a:r>
            <a:r>
              <a:rPr lang="en-US" sz="1400" b="0" i="0" u="none" strike="noStrike" dirty="0">
                <a:effectLst/>
              </a:rPr>
              <a:t> de </a:t>
            </a:r>
            <a:r>
              <a:rPr lang="en-US" sz="1400" b="0" i="0" u="none" strike="noStrike" dirty="0" err="1">
                <a:effectLst/>
              </a:rPr>
              <a:t>ventas</a:t>
            </a:r>
            <a:r>
              <a:rPr lang="en-US" sz="1400" b="0" i="0" u="none" strike="noStrike" dirty="0">
                <a:effectLst/>
              </a:rPr>
              <a:t> </a:t>
            </a:r>
            <a:r>
              <a:rPr lang="en-US" sz="1400" b="0" i="0" u="none" strike="noStrike" dirty="0" err="1">
                <a:effectLst/>
              </a:rPr>
              <a:t>tienen</a:t>
            </a:r>
            <a:r>
              <a:rPr lang="en-US" sz="1400" b="0" i="0" u="none" strike="noStrike" dirty="0">
                <a:effectLst/>
              </a:rPr>
              <a:t> derecho a </a:t>
            </a:r>
            <a:r>
              <a:rPr lang="en-US" sz="1400" b="0" i="0" u="none" strike="noStrike" dirty="0" err="1">
                <a:effectLst/>
              </a:rPr>
              <a:t>una</a:t>
            </a:r>
            <a:r>
              <a:rPr lang="en-US" sz="1400" b="0" i="0" u="none" strike="noStrike" dirty="0">
                <a:effectLst/>
              </a:rPr>
              <a:t> </a:t>
            </a:r>
            <a:r>
              <a:rPr lang="en-US" sz="1400" b="0" i="0" u="none" strike="noStrike" dirty="0" err="1">
                <a:effectLst/>
              </a:rPr>
              <a:t>comisión</a:t>
            </a:r>
            <a:r>
              <a:rPr lang="en-US" sz="1400" b="0" i="0" u="none" strike="noStrike" dirty="0">
                <a:effectLst/>
              </a:rPr>
              <a:t> </a:t>
            </a:r>
            <a:r>
              <a:rPr lang="en-US" sz="1400" b="0" i="0" u="none" strike="noStrike" dirty="0" err="1">
                <a:effectLst/>
              </a:rPr>
              <a:t>sobre</a:t>
            </a:r>
            <a:r>
              <a:rPr lang="en-US" sz="1400" b="0" i="0" u="none" strike="noStrike" dirty="0">
                <a:effectLst/>
              </a:rPr>
              <a:t> </a:t>
            </a:r>
            <a:r>
              <a:rPr lang="en-US" sz="1400" b="0" i="0" u="none" strike="noStrike" dirty="0" err="1">
                <a:effectLst/>
              </a:rPr>
              <a:t>ventas</a:t>
            </a:r>
            <a:r>
              <a:rPr lang="en-US" sz="1400" b="0" i="0" u="none" strike="noStrike" dirty="0">
                <a:effectLst/>
              </a:rPr>
              <a:t> </a:t>
            </a:r>
            <a:r>
              <a:rPr lang="en-US" sz="1400" b="0" i="0" u="none" strike="noStrike" dirty="0" err="1">
                <a:effectLst/>
              </a:rPr>
              <a:t>dependiendo</a:t>
            </a:r>
            <a:r>
              <a:rPr lang="en-US" sz="1400" b="0" i="0" u="none" strike="noStrike" dirty="0">
                <a:effectLst/>
              </a:rPr>
              <a:t> del </a:t>
            </a:r>
            <a:r>
              <a:rPr lang="en-US" sz="1400" b="0" i="0" u="none" strike="noStrike" dirty="0" err="1">
                <a:effectLst/>
              </a:rPr>
              <a:t>rango</a:t>
            </a:r>
            <a:r>
              <a:rPr lang="en-US" sz="1400" b="0" i="0" u="none" strike="noStrike" dirty="0">
                <a:effectLst/>
              </a:rPr>
              <a:t> al que </a:t>
            </a:r>
            <a:r>
              <a:rPr lang="en-US" sz="1400" b="0" i="0" u="none" strike="noStrike" dirty="0" err="1">
                <a:effectLst/>
              </a:rPr>
              <a:t>apliquen</a:t>
            </a:r>
            <a:r>
              <a:rPr lang="en-US" sz="1400" b="0" i="0" u="none" strike="noStrike" dirty="0">
                <a:effectLst/>
              </a:rPr>
              <a:t>.</a:t>
            </a:r>
          </a:p>
          <a:p>
            <a:pPr indent="-384048" defTabSz="914400">
              <a:lnSpc>
                <a:spcPct val="94000"/>
              </a:lnSpc>
              <a:spcAft>
                <a:spcPts val="200"/>
              </a:spcAft>
              <a:buFont typeface="Franklin Gothic Book" panose="020B0503020102020204" pitchFamily="34" charset="0"/>
            </a:pPr>
            <a:endParaRPr lang="en-US" sz="1400" dirty="0"/>
          </a:p>
          <a:p>
            <a:pPr indent="-384048" defTabSz="914400">
              <a:lnSpc>
                <a:spcPct val="94000"/>
              </a:lnSpc>
              <a:spcAft>
                <a:spcPts val="200"/>
              </a:spcAft>
              <a:buFont typeface="Franklin Gothic Book" panose="020B0503020102020204" pitchFamily="34" charset="0"/>
            </a:pPr>
            <a:r>
              <a:rPr lang="en-US" sz="1400" dirty="0"/>
              <a:t>0 – 100,000 </a:t>
            </a:r>
            <a:r>
              <a:rPr lang="en-US" sz="1400" dirty="0" err="1"/>
              <a:t>en</a:t>
            </a:r>
            <a:r>
              <a:rPr lang="en-US" sz="1400" dirty="0"/>
              <a:t> </a:t>
            </a:r>
            <a:r>
              <a:rPr lang="en-US" sz="1400" dirty="0" err="1"/>
              <a:t>ventas</a:t>
            </a:r>
            <a:r>
              <a:rPr lang="en-US" sz="1400" dirty="0"/>
              <a:t> 0.0% </a:t>
            </a:r>
          </a:p>
          <a:p>
            <a:pPr indent="-384048" defTabSz="914400">
              <a:lnSpc>
                <a:spcPct val="94000"/>
              </a:lnSpc>
              <a:spcAft>
                <a:spcPts val="200"/>
              </a:spcAft>
              <a:buFont typeface="Franklin Gothic Book" panose="020B0503020102020204" pitchFamily="34" charset="0"/>
            </a:pPr>
            <a:r>
              <a:rPr lang="en-US" sz="1400" dirty="0"/>
              <a:t>100,001 – 200,000 </a:t>
            </a:r>
            <a:r>
              <a:rPr lang="en-US" sz="1400" dirty="0" err="1"/>
              <a:t>en</a:t>
            </a:r>
            <a:r>
              <a:rPr lang="en-US" sz="1400" dirty="0"/>
              <a:t> </a:t>
            </a:r>
            <a:r>
              <a:rPr lang="en-US" sz="1400" dirty="0" err="1"/>
              <a:t>ventas</a:t>
            </a:r>
            <a:r>
              <a:rPr lang="en-US" sz="1400" dirty="0"/>
              <a:t> 2.5 % </a:t>
            </a:r>
          </a:p>
          <a:p>
            <a:pPr indent="-384048" defTabSz="914400">
              <a:lnSpc>
                <a:spcPct val="94000"/>
              </a:lnSpc>
              <a:spcAft>
                <a:spcPts val="200"/>
              </a:spcAft>
              <a:buFont typeface="Franklin Gothic Book" panose="020B0503020102020204" pitchFamily="34" charset="0"/>
            </a:pPr>
            <a:r>
              <a:rPr lang="en-US" sz="1400" dirty="0"/>
              <a:t>200,001 – 400,000 </a:t>
            </a:r>
            <a:r>
              <a:rPr lang="en-US" sz="1400" dirty="0" err="1"/>
              <a:t>en</a:t>
            </a:r>
            <a:r>
              <a:rPr lang="en-US" sz="1400" dirty="0"/>
              <a:t> </a:t>
            </a:r>
            <a:r>
              <a:rPr lang="en-US" sz="1400" dirty="0" err="1"/>
              <a:t>ventas</a:t>
            </a:r>
            <a:r>
              <a:rPr lang="en-US" sz="1400" dirty="0"/>
              <a:t> 3.5 % </a:t>
            </a:r>
          </a:p>
          <a:p>
            <a:pPr indent="-384048" defTabSz="914400">
              <a:lnSpc>
                <a:spcPct val="94000"/>
              </a:lnSpc>
              <a:spcAft>
                <a:spcPts val="200"/>
              </a:spcAft>
              <a:buFont typeface="Franklin Gothic Book" panose="020B0503020102020204" pitchFamily="34" charset="0"/>
            </a:pPr>
            <a:r>
              <a:rPr lang="en-US" sz="1400" dirty="0"/>
              <a:t>400,001 </a:t>
            </a:r>
            <a:r>
              <a:rPr lang="en-US" sz="1400" dirty="0" err="1"/>
              <a:t>en</a:t>
            </a:r>
            <a:r>
              <a:rPr lang="en-US" sz="1400" dirty="0"/>
              <a:t> </a:t>
            </a:r>
            <a:r>
              <a:rPr lang="en-US" sz="1400" dirty="0" err="1"/>
              <a:t>adelante</a:t>
            </a:r>
            <a:r>
              <a:rPr lang="en-US" sz="1400" dirty="0"/>
              <a:t> 4.5%</a:t>
            </a:r>
          </a:p>
          <a:p>
            <a:pPr indent="-384048" defTabSz="914400">
              <a:lnSpc>
                <a:spcPct val="94000"/>
              </a:lnSpc>
              <a:spcAft>
                <a:spcPts val="200"/>
              </a:spcAft>
              <a:buFont typeface="Franklin Gothic Book" panose="020B0503020102020204" pitchFamily="34" charset="0"/>
            </a:pPr>
            <a:endParaRPr lang="en-US" sz="1400" dirty="0"/>
          </a:p>
          <a:p>
            <a:pPr indent="-384048" defTabSz="914400">
              <a:lnSpc>
                <a:spcPct val="94000"/>
              </a:lnSpc>
              <a:spcAft>
                <a:spcPts val="200"/>
              </a:spcAft>
              <a:buFont typeface="Franklin Gothic Book" panose="020B0503020102020204" pitchFamily="34" charset="0"/>
            </a:pPr>
            <a:r>
              <a:rPr lang="en-US" sz="1400" dirty="0"/>
              <a:t>Los </a:t>
            </a:r>
            <a:r>
              <a:rPr lang="en-US" sz="1400" dirty="0" err="1"/>
              <a:t>empleados</a:t>
            </a:r>
            <a:r>
              <a:rPr lang="en-US" sz="1400" dirty="0"/>
              <a:t> del </a:t>
            </a:r>
            <a:r>
              <a:rPr lang="en-US" sz="1400" dirty="0" err="1"/>
              <a:t>departamento</a:t>
            </a:r>
            <a:r>
              <a:rPr lang="en-US" sz="1400" dirty="0"/>
              <a:t> de </a:t>
            </a:r>
            <a:r>
              <a:rPr lang="en-US" sz="1400" dirty="0" err="1"/>
              <a:t>producción</a:t>
            </a:r>
            <a:r>
              <a:rPr lang="en-US" sz="1400" dirty="0"/>
              <a:t> </a:t>
            </a:r>
            <a:r>
              <a:rPr lang="en-US" sz="1400" dirty="0" err="1"/>
              <a:t>tienen</a:t>
            </a:r>
            <a:r>
              <a:rPr lang="en-US" sz="1400" dirty="0"/>
              <a:t> derecho a </a:t>
            </a:r>
            <a:r>
              <a:rPr lang="en-US" sz="1400" dirty="0" err="1"/>
              <a:t>una</a:t>
            </a:r>
            <a:r>
              <a:rPr lang="en-US" sz="1400" dirty="0"/>
              <a:t> </a:t>
            </a:r>
            <a:r>
              <a:rPr lang="en-US" sz="1400" dirty="0" err="1"/>
              <a:t>bonificación</a:t>
            </a:r>
            <a:r>
              <a:rPr lang="en-US" sz="1400" dirty="0"/>
              <a:t> </a:t>
            </a:r>
            <a:r>
              <a:rPr lang="en-US" sz="1400" dirty="0" err="1"/>
              <a:t>por</a:t>
            </a:r>
            <a:r>
              <a:rPr lang="en-US" sz="1400" dirty="0"/>
              <a:t> </a:t>
            </a:r>
            <a:r>
              <a:rPr lang="en-US" sz="1400" dirty="0" err="1"/>
              <a:t>productividad</a:t>
            </a:r>
            <a:r>
              <a:rPr lang="en-US" sz="1400" dirty="0"/>
              <a:t> </a:t>
            </a:r>
            <a:r>
              <a:rPr lang="en-US" sz="1400" dirty="0" err="1"/>
              <a:t>dependiendo</a:t>
            </a:r>
            <a:r>
              <a:rPr lang="en-US" sz="1400" dirty="0"/>
              <a:t> del </a:t>
            </a:r>
            <a:r>
              <a:rPr lang="en-US" sz="1400" dirty="0" err="1"/>
              <a:t>número</a:t>
            </a:r>
            <a:r>
              <a:rPr lang="en-US" sz="1400" dirty="0"/>
              <a:t> de </a:t>
            </a:r>
            <a:r>
              <a:rPr lang="en-US" sz="1400" dirty="0" err="1"/>
              <a:t>piezas</a:t>
            </a:r>
            <a:r>
              <a:rPr lang="en-US" sz="1400" dirty="0"/>
              <a:t> que </a:t>
            </a:r>
            <a:r>
              <a:rPr lang="en-US" sz="1400" dirty="0" err="1"/>
              <a:t>elaboren</a:t>
            </a:r>
            <a:r>
              <a:rPr lang="en-US" sz="1400" dirty="0"/>
              <a:t> (un centavo </a:t>
            </a:r>
            <a:r>
              <a:rPr lang="en-US" sz="1400" dirty="0" err="1"/>
              <a:t>por</a:t>
            </a:r>
            <a:r>
              <a:rPr lang="en-US" sz="1400" dirty="0"/>
              <a:t> </a:t>
            </a:r>
            <a:r>
              <a:rPr lang="en-US" sz="1400" dirty="0" err="1"/>
              <a:t>pieza</a:t>
            </a:r>
            <a:r>
              <a:rPr lang="en-US" sz="1400" dirty="0"/>
              <a:t> </a:t>
            </a:r>
            <a:r>
              <a:rPr lang="en-US" sz="1400" dirty="0" err="1"/>
              <a:t>elaborada</a:t>
            </a:r>
            <a:r>
              <a:rPr lang="en-US" sz="1400" dirty="0"/>
              <a:t>). </a:t>
            </a:r>
          </a:p>
          <a:p>
            <a:pPr indent="-384048" defTabSz="914400">
              <a:lnSpc>
                <a:spcPct val="94000"/>
              </a:lnSpc>
              <a:spcAft>
                <a:spcPts val="200"/>
              </a:spcAft>
              <a:buFont typeface="Franklin Gothic Book" panose="020B0503020102020204" pitchFamily="34" charset="0"/>
            </a:pPr>
            <a:r>
              <a:rPr lang="en-US" sz="1400" dirty="0"/>
              <a:t>El Banco de </a:t>
            </a:r>
            <a:r>
              <a:rPr lang="en-US" sz="1400" dirty="0" err="1"/>
              <a:t>los</a:t>
            </a:r>
            <a:r>
              <a:rPr lang="en-US" sz="1400" dirty="0"/>
              <a:t> </a:t>
            </a:r>
            <a:r>
              <a:rPr lang="en-US" sz="1400" dirty="0" err="1"/>
              <a:t>trabajadores</a:t>
            </a:r>
            <a:r>
              <a:rPr lang="en-US" sz="1400" dirty="0"/>
              <a:t> </a:t>
            </a:r>
            <a:r>
              <a:rPr lang="en-US" sz="1400" dirty="0" err="1"/>
              <a:t>proporciona</a:t>
            </a:r>
            <a:r>
              <a:rPr lang="en-US" sz="1400" dirty="0"/>
              <a:t> </a:t>
            </a:r>
            <a:r>
              <a:rPr lang="en-US" sz="1400" dirty="0" err="1"/>
              <a:t>préstamos</a:t>
            </a:r>
            <a:r>
              <a:rPr lang="en-US" sz="1400" dirty="0"/>
              <a:t> a </a:t>
            </a:r>
            <a:r>
              <a:rPr lang="en-US" sz="1400" dirty="0" err="1"/>
              <a:t>los</a:t>
            </a:r>
            <a:r>
              <a:rPr lang="en-US" sz="1400" dirty="0"/>
              <a:t> </a:t>
            </a:r>
            <a:r>
              <a:rPr lang="en-US" sz="1400" dirty="0" err="1"/>
              <a:t>empleados</a:t>
            </a:r>
            <a:r>
              <a:rPr lang="en-US" sz="1400" dirty="0"/>
              <a:t> </a:t>
            </a:r>
            <a:r>
              <a:rPr lang="en-US" sz="1400" dirty="0" err="1"/>
              <a:t>pagaderos</a:t>
            </a:r>
            <a:r>
              <a:rPr lang="en-US" sz="1400" dirty="0"/>
              <a:t> </a:t>
            </a:r>
            <a:r>
              <a:rPr lang="en-US" sz="1400" dirty="0" err="1"/>
              <a:t>en</a:t>
            </a:r>
            <a:r>
              <a:rPr lang="en-US" sz="1400" dirty="0"/>
              <a:t> 6, 12 y 18 meses. </a:t>
            </a:r>
            <a:r>
              <a:rPr lang="en-US" sz="1400" dirty="0" err="1"/>
              <a:t>Cada</a:t>
            </a:r>
            <a:r>
              <a:rPr lang="en-US" sz="1400" dirty="0"/>
              <a:t> </a:t>
            </a:r>
            <a:r>
              <a:rPr lang="en-US" sz="1400" dirty="0" err="1"/>
              <a:t>mes</a:t>
            </a:r>
            <a:r>
              <a:rPr lang="en-US" sz="1400" dirty="0"/>
              <a:t> se les </a:t>
            </a:r>
            <a:r>
              <a:rPr lang="en-US" sz="1400" dirty="0" err="1"/>
              <a:t>descuenta</a:t>
            </a:r>
            <a:r>
              <a:rPr lang="en-US" sz="1400" dirty="0"/>
              <a:t> de </a:t>
            </a:r>
            <a:r>
              <a:rPr lang="en-US" sz="1400" dirty="0" err="1"/>
              <a:t>su</a:t>
            </a:r>
            <a:r>
              <a:rPr lang="en-US" sz="1400" dirty="0"/>
              <a:t> </a:t>
            </a:r>
            <a:r>
              <a:rPr lang="en-US" sz="1400" dirty="0" err="1"/>
              <a:t>salario</a:t>
            </a:r>
            <a:r>
              <a:rPr lang="en-US" sz="1400" dirty="0"/>
              <a:t> hasta que </a:t>
            </a:r>
            <a:r>
              <a:rPr lang="en-US" sz="1400" dirty="0" err="1"/>
              <a:t>terminen</a:t>
            </a:r>
            <a:r>
              <a:rPr lang="en-US" sz="1400" dirty="0"/>
              <a:t> de </a:t>
            </a:r>
            <a:r>
              <a:rPr lang="en-US" sz="1400" dirty="0" err="1"/>
              <a:t>cancelar</a:t>
            </a:r>
            <a:r>
              <a:rPr lang="en-US" sz="1400" dirty="0"/>
              <a:t> </a:t>
            </a:r>
            <a:r>
              <a:rPr lang="en-US" sz="1400" dirty="0" err="1"/>
              <a:t>el</a:t>
            </a:r>
            <a:r>
              <a:rPr lang="en-US" sz="1400" dirty="0"/>
              <a:t> </a:t>
            </a:r>
            <a:r>
              <a:rPr lang="en-US" sz="1400" dirty="0" err="1"/>
              <a:t>préstamo</a:t>
            </a:r>
            <a:r>
              <a:rPr lang="en-US" sz="1400" dirty="0"/>
              <a:t> </a:t>
            </a:r>
            <a:r>
              <a:rPr lang="en-US" sz="1400" dirty="0" err="1"/>
              <a:t>en</a:t>
            </a:r>
            <a:r>
              <a:rPr lang="en-US" sz="1400" dirty="0"/>
              <a:t> </a:t>
            </a:r>
            <a:r>
              <a:rPr lang="en-US" sz="1400" dirty="0" err="1"/>
              <a:t>su</a:t>
            </a:r>
            <a:r>
              <a:rPr lang="en-US" sz="1400" dirty="0"/>
              <a:t> </a:t>
            </a:r>
            <a:r>
              <a:rPr lang="en-US" sz="1400" dirty="0" err="1"/>
              <a:t>totalidad</a:t>
            </a:r>
            <a:r>
              <a:rPr lang="en-US" sz="1400" dirty="0"/>
              <a:t>. </a:t>
            </a:r>
            <a:r>
              <a:rPr lang="en-US" sz="1400" dirty="0" err="1"/>
              <a:t>Cada</a:t>
            </a:r>
            <a:r>
              <a:rPr lang="en-US" sz="1400" dirty="0"/>
              <a:t> </a:t>
            </a:r>
            <a:r>
              <a:rPr lang="en-US" sz="1400" dirty="0" err="1"/>
              <a:t>empleado</a:t>
            </a:r>
            <a:r>
              <a:rPr lang="en-US" sz="1400" dirty="0"/>
              <a:t> que </a:t>
            </a:r>
            <a:r>
              <a:rPr lang="en-US" sz="1400" dirty="0" err="1"/>
              <a:t>cuenta</a:t>
            </a:r>
            <a:r>
              <a:rPr lang="en-US" sz="1400" dirty="0"/>
              <a:t> con un </a:t>
            </a:r>
            <a:r>
              <a:rPr lang="en-US" sz="1400" dirty="0" err="1"/>
              <a:t>préstamo</a:t>
            </a:r>
            <a:r>
              <a:rPr lang="en-US" sz="1400" dirty="0"/>
              <a:t> </a:t>
            </a:r>
            <a:r>
              <a:rPr lang="en-US" sz="1400" dirty="0" err="1"/>
              <a:t>puede</a:t>
            </a:r>
            <a:r>
              <a:rPr lang="en-US" sz="1400" dirty="0"/>
              <a:t> </a:t>
            </a:r>
            <a:r>
              <a:rPr lang="en-US" sz="1400" dirty="0" err="1"/>
              <a:t>solicitar</a:t>
            </a:r>
            <a:r>
              <a:rPr lang="en-US" sz="1400" dirty="0"/>
              <a:t> al </a:t>
            </a:r>
            <a:r>
              <a:rPr lang="en-US" sz="1400" dirty="0" err="1"/>
              <a:t>departamento</a:t>
            </a:r>
            <a:r>
              <a:rPr lang="en-US" sz="1400" dirty="0"/>
              <a:t> de </a:t>
            </a:r>
            <a:r>
              <a:rPr lang="en-US" sz="1400" dirty="0" err="1"/>
              <a:t>nómina</a:t>
            </a:r>
            <a:r>
              <a:rPr lang="en-US" sz="1400" dirty="0"/>
              <a:t> un </a:t>
            </a:r>
            <a:r>
              <a:rPr lang="en-US" sz="1400" dirty="0" err="1"/>
              <a:t>estado</a:t>
            </a:r>
            <a:r>
              <a:rPr lang="en-US" sz="1400" dirty="0"/>
              <a:t> de </a:t>
            </a:r>
            <a:r>
              <a:rPr lang="en-US" sz="1400" dirty="0" err="1"/>
              <a:t>cuenta</a:t>
            </a:r>
            <a:r>
              <a:rPr lang="en-US" sz="1400" dirty="0"/>
              <a:t> para </a:t>
            </a:r>
            <a:r>
              <a:rPr lang="en-US" sz="1400" dirty="0" err="1"/>
              <a:t>validar</a:t>
            </a:r>
            <a:r>
              <a:rPr lang="en-US" sz="1400" dirty="0"/>
              <a:t> </a:t>
            </a:r>
            <a:r>
              <a:rPr lang="en-US" sz="1400" dirty="0" err="1"/>
              <a:t>cuanto</a:t>
            </a:r>
            <a:r>
              <a:rPr lang="en-US" sz="1400" dirty="0"/>
              <a:t> le </a:t>
            </a:r>
            <a:r>
              <a:rPr lang="en-US" sz="1400" dirty="0" err="1"/>
              <a:t>han</a:t>
            </a:r>
            <a:r>
              <a:rPr lang="en-US" sz="1400" dirty="0"/>
              <a:t> </a:t>
            </a:r>
            <a:r>
              <a:rPr lang="en-US" sz="1400" dirty="0" err="1"/>
              <a:t>descontado</a:t>
            </a:r>
            <a:r>
              <a:rPr lang="en-US" sz="1400" dirty="0"/>
              <a:t> y </a:t>
            </a:r>
            <a:r>
              <a:rPr lang="en-US" sz="1400" dirty="0" err="1"/>
              <a:t>ver</a:t>
            </a:r>
            <a:r>
              <a:rPr lang="en-US" sz="1400" dirty="0"/>
              <a:t> </a:t>
            </a:r>
            <a:r>
              <a:rPr lang="en-US" sz="1400" dirty="0" err="1"/>
              <a:t>el</a:t>
            </a:r>
            <a:r>
              <a:rPr lang="en-US" sz="1400" dirty="0"/>
              <a:t> </a:t>
            </a:r>
            <a:r>
              <a:rPr lang="en-US" sz="1400" dirty="0" err="1"/>
              <a:t>saldo</a:t>
            </a:r>
            <a:r>
              <a:rPr lang="en-US" sz="1400" dirty="0"/>
              <a:t> </a:t>
            </a:r>
            <a:r>
              <a:rPr lang="en-US" sz="1400" dirty="0" err="1"/>
              <a:t>aún</a:t>
            </a:r>
            <a:r>
              <a:rPr lang="en-US" sz="1400" dirty="0"/>
              <a:t> </a:t>
            </a:r>
            <a:r>
              <a:rPr lang="en-US" sz="1400" dirty="0" err="1"/>
              <a:t>pendiente</a:t>
            </a:r>
            <a:r>
              <a:rPr lang="en-US" sz="1400" dirty="0"/>
              <a:t>.</a:t>
            </a:r>
          </a:p>
        </p:txBody>
      </p:sp>
    </p:spTree>
    <p:extLst>
      <p:ext uri="{BB962C8B-B14F-4D97-AF65-F5344CB8AC3E}">
        <p14:creationId xmlns:p14="http://schemas.microsoft.com/office/powerpoint/2010/main" val="123187093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96282C0-351C-48EE-A89D-D662C5DB2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9AB06CD-5559-DBD6-288A-A48CE0FB6C4B}"/>
              </a:ext>
            </a:extLst>
          </p:cNvPr>
          <p:cNvSpPr>
            <a:spLocks noGrp="1"/>
          </p:cNvSpPr>
          <p:nvPr>
            <p:ph type="title"/>
          </p:nvPr>
        </p:nvSpPr>
        <p:spPr>
          <a:xfrm>
            <a:off x="5100824" y="685800"/>
            <a:ext cx="6176776" cy="1485900"/>
          </a:xfrm>
        </p:spPr>
        <p:txBody>
          <a:bodyPr vert="horz" lIns="91440" tIns="45720" rIns="91440" bIns="45720" rtlCol="0" anchor="t">
            <a:normAutofit/>
          </a:bodyPr>
          <a:lstStyle/>
          <a:p>
            <a:r>
              <a:rPr lang="en-US" b="1" i="1" u="sng"/>
              <a:t>Sintesis</a:t>
            </a:r>
          </a:p>
        </p:txBody>
      </p:sp>
      <p:pic>
        <p:nvPicPr>
          <p:cNvPr id="6" name="Picture 5" descr="Gráfico en un documento con un bolígrafo">
            <a:extLst>
              <a:ext uri="{FF2B5EF4-FFF2-40B4-BE49-F238E27FC236}">
                <a16:creationId xmlns:a16="http://schemas.microsoft.com/office/drawing/2014/main" id="{5F5B439C-E030-F8B7-F8B5-7CDF5AF3C59A}"/>
              </a:ext>
            </a:extLst>
          </p:cNvPr>
          <p:cNvPicPr>
            <a:picLocks noChangeAspect="1"/>
          </p:cNvPicPr>
          <p:nvPr/>
        </p:nvPicPr>
        <p:blipFill rotWithShape="1">
          <a:blip r:embed="rId2"/>
          <a:srcRect l="35577" r="21854" b="-1"/>
          <a:stretch/>
        </p:blipFill>
        <p:spPr>
          <a:xfrm>
            <a:off x="-1" y="10"/>
            <a:ext cx="4373546" cy="6857990"/>
          </a:xfrm>
          <a:prstGeom prst="rect">
            <a:avLst/>
          </a:prstGeom>
        </p:spPr>
      </p:pic>
      <p:sp>
        <p:nvSpPr>
          <p:cNvPr id="12" name="Rectangle 11">
            <a:extLst>
              <a:ext uri="{FF2B5EF4-FFF2-40B4-BE49-F238E27FC236}">
                <a16:creationId xmlns:a16="http://schemas.microsoft.com/office/drawing/2014/main" id="{1B35EC73-2F87-44A7-B231-91053659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MX"/>
          </a:p>
        </p:txBody>
      </p:sp>
      <p:sp>
        <p:nvSpPr>
          <p:cNvPr id="4" name="CuadroTexto 3">
            <a:extLst>
              <a:ext uri="{FF2B5EF4-FFF2-40B4-BE49-F238E27FC236}">
                <a16:creationId xmlns:a16="http://schemas.microsoft.com/office/drawing/2014/main" id="{C68EC1C8-BC4A-86B7-F298-CE616586AEB7}"/>
              </a:ext>
            </a:extLst>
          </p:cNvPr>
          <p:cNvSpPr txBox="1"/>
          <p:nvPr/>
        </p:nvSpPr>
        <p:spPr>
          <a:xfrm>
            <a:off x="5100823" y="1428750"/>
            <a:ext cx="6675455" cy="4743450"/>
          </a:xfrm>
          <a:prstGeom prst="rect">
            <a:avLst/>
          </a:prstGeom>
        </p:spPr>
        <p:txBody>
          <a:bodyPr vert="horz" lIns="91440" tIns="45720" rIns="91440" bIns="45720" rtlCol="0">
            <a:normAutofit/>
          </a:bodyPr>
          <a:lstStyle/>
          <a:p>
            <a:r>
              <a:rPr lang="es-MX" sz="1400" dirty="0"/>
              <a:t>Adicionalmente la empresa cuenta con una tienda solidarista, donde los empleados pueden adquirir toda clase de productos para la canasta básica, ropa, zapatos, electrodomésticos, etc. Las compras adquiridas en la tienda deberán ser descontadas en un plazo no mayor a seis meses. En caso de que un empleado cuente con un préstamo del banco de los trabajadores la tienda no podrá proveerle de crédito mayor a Q.200. </a:t>
            </a:r>
          </a:p>
          <a:p>
            <a:r>
              <a:rPr lang="es-MX" sz="1400" dirty="0"/>
              <a:t>El sistema deberá Generación de la Póliza contable para que el departamento de contabilidad registre la respectiva póliza y cargue los costos a la respectiva cuenta según el departamento a donde pertenezca el empleado.</a:t>
            </a:r>
          </a:p>
          <a:p>
            <a:endParaRPr lang="es-MX" sz="1400" dirty="0"/>
          </a:p>
          <a:p>
            <a:r>
              <a:rPr lang="es-MX" sz="1400" dirty="0"/>
              <a:t>Adicionalmente debe generar la póliza para registrar las partidas por cuotas patronales y labores del IGSS.</a:t>
            </a:r>
          </a:p>
          <a:p>
            <a:endParaRPr lang="es-MX" sz="1400" dirty="0"/>
          </a:p>
          <a:p>
            <a:r>
              <a:rPr lang="es-MX" sz="1400" dirty="0"/>
              <a:t>Cuando se cierre la nómina del mes de junio el sistema contara con una opción para general la planilla del Bono-14 y sus respectivos recibos.</a:t>
            </a:r>
          </a:p>
          <a:p>
            <a:endParaRPr lang="es-MX" sz="1400" dirty="0"/>
          </a:p>
          <a:p>
            <a:r>
              <a:rPr lang="es-MX" sz="1400" dirty="0"/>
              <a:t>Al concluir la planilla del 30 de noviembre el sistema deberá generar los cálculos respectivos de la planilla para Aguinaldo y sus respectivos recibos.</a:t>
            </a:r>
          </a:p>
          <a:p>
            <a:endParaRPr lang="es-MX" sz="1400" dirty="0"/>
          </a:p>
          <a:p>
            <a:r>
              <a:rPr lang="es-MX" sz="1400" dirty="0"/>
              <a:t>El sistema deberá contar con una opción para generar los cálculos de la Liquidación Laboral de los empleados que se retiren o sean despedidos de la compañía.</a:t>
            </a:r>
          </a:p>
        </p:txBody>
      </p:sp>
    </p:spTree>
    <p:extLst>
      <p:ext uri="{BB962C8B-B14F-4D97-AF65-F5344CB8AC3E}">
        <p14:creationId xmlns:p14="http://schemas.microsoft.com/office/powerpoint/2010/main" val="102902110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96282C0-351C-48EE-A89D-D662C5DB2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9AB06CD-5559-DBD6-288A-A48CE0FB6C4B}"/>
              </a:ext>
            </a:extLst>
          </p:cNvPr>
          <p:cNvSpPr>
            <a:spLocks noGrp="1"/>
          </p:cNvSpPr>
          <p:nvPr>
            <p:ph type="title"/>
          </p:nvPr>
        </p:nvSpPr>
        <p:spPr>
          <a:xfrm>
            <a:off x="5100824" y="685800"/>
            <a:ext cx="6176776" cy="1485900"/>
          </a:xfrm>
        </p:spPr>
        <p:txBody>
          <a:bodyPr vert="horz" lIns="91440" tIns="45720" rIns="91440" bIns="45720" rtlCol="0" anchor="t">
            <a:normAutofit/>
          </a:bodyPr>
          <a:lstStyle/>
          <a:p>
            <a:r>
              <a:rPr lang="en-US" b="1" i="1" u="sng"/>
              <a:t>Sintesis</a:t>
            </a:r>
          </a:p>
        </p:txBody>
      </p:sp>
      <p:pic>
        <p:nvPicPr>
          <p:cNvPr id="6" name="Picture 5" descr="Gráfico en un documento con un bolígrafo">
            <a:extLst>
              <a:ext uri="{FF2B5EF4-FFF2-40B4-BE49-F238E27FC236}">
                <a16:creationId xmlns:a16="http://schemas.microsoft.com/office/drawing/2014/main" id="{5F5B439C-E030-F8B7-F8B5-7CDF5AF3C59A}"/>
              </a:ext>
            </a:extLst>
          </p:cNvPr>
          <p:cNvPicPr>
            <a:picLocks noChangeAspect="1"/>
          </p:cNvPicPr>
          <p:nvPr/>
        </p:nvPicPr>
        <p:blipFill rotWithShape="1">
          <a:blip r:embed="rId2"/>
          <a:srcRect l="35577" r="21854" b="-1"/>
          <a:stretch/>
        </p:blipFill>
        <p:spPr>
          <a:xfrm>
            <a:off x="-1" y="10"/>
            <a:ext cx="4373546" cy="6857990"/>
          </a:xfrm>
          <a:prstGeom prst="rect">
            <a:avLst/>
          </a:prstGeom>
        </p:spPr>
      </p:pic>
      <p:sp>
        <p:nvSpPr>
          <p:cNvPr id="12" name="Rectangle 11">
            <a:extLst>
              <a:ext uri="{FF2B5EF4-FFF2-40B4-BE49-F238E27FC236}">
                <a16:creationId xmlns:a16="http://schemas.microsoft.com/office/drawing/2014/main" id="{1B35EC73-2F87-44A7-B231-91053659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MX"/>
          </a:p>
        </p:txBody>
      </p:sp>
      <p:sp>
        <p:nvSpPr>
          <p:cNvPr id="4" name="CuadroTexto 3">
            <a:extLst>
              <a:ext uri="{FF2B5EF4-FFF2-40B4-BE49-F238E27FC236}">
                <a16:creationId xmlns:a16="http://schemas.microsoft.com/office/drawing/2014/main" id="{C68EC1C8-BC4A-86B7-F298-CE616586AEB7}"/>
              </a:ext>
            </a:extLst>
          </p:cNvPr>
          <p:cNvSpPr txBox="1"/>
          <p:nvPr/>
        </p:nvSpPr>
        <p:spPr>
          <a:xfrm>
            <a:off x="5100823" y="1428750"/>
            <a:ext cx="6675455" cy="1147302"/>
          </a:xfrm>
          <a:prstGeom prst="rect">
            <a:avLst/>
          </a:prstGeom>
        </p:spPr>
        <p:txBody>
          <a:bodyPr vert="horz" lIns="91440" tIns="45720" rIns="91440" bIns="45720" rtlCol="0">
            <a:normAutofit/>
          </a:bodyPr>
          <a:lstStyle/>
          <a:p>
            <a:r>
              <a:rPr lang="es-MX" sz="1400" dirty="0"/>
              <a:t>Cuando un empleado recibe un aumento salarial, su nuevo salario deberá ser reportado en el sistema, de tal forma que se pueda obtener un historial con los aumentos que ha obtenido durante su estadía en la empresa.  </a:t>
            </a:r>
          </a:p>
        </p:txBody>
      </p:sp>
    </p:spTree>
    <p:extLst>
      <p:ext uri="{BB962C8B-B14F-4D97-AF65-F5344CB8AC3E}">
        <p14:creationId xmlns:p14="http://schemas.microsoft.com/office/powerpoint/2010/main" val="182235848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31"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s-MX"/>
            </a:p>
          </p:txBody>
        </p:sp>
        <p:sp>
          <p:nvSpPr>
            <p:cNvPr id="32"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s-MX"/>
            </a:p>
          </p:txBody>
        </p:sp>
      </p:grpSp>
      <p:pic>
        <p:nvPicPr>
          <p:cNvPr id="16" name="Picture 15" descr="Signo de interrogación amarillo">
            <a:extLst>
              <a:ext uri="{FF2B5EF4-FFF2-40B4-BE49-F238E27FC236}">
                <a16:creationId xmlns:a16="http://schemas.microsoft.com/office/drawing/2014/main" id="{7879B1FD-5017-AB16-F879-F4A9A0339E89}"/>
              </a:ext>
            </a:extLst>
          </p:cNvPr>
          <p:cNvPicPr>
            <a:picLocks noChangeAspect="1"/>
          </p:cNvPicPr>
          <p:nvPr/>
        </p:nvPicPr>
        <p:blipFill rotWithShape="1">
          <a:blip r:embed="rId2"/>
          <a:srcRect b="6232"/>
          <a:stretch/>
        </p:blipFill>
        <p:spPr>
          <a:xfrm>
            <a:off x="20" y="10"/>
            <a:ext cx="12191980" cy="6859300"/>
          </a:xfrm>
          <a:prstGeom prst="rect">
            <a:avLst/>
          </a:prstGeom>
        </p:spPr>
      </p:pic>
      <p:sp>
        <p:nvSpPr>
          <p:cNvPr id="24" name="Rectangle 23">
            <a:extLst>
              <a:ext uri="{FF2B5EF4-FFF2-40B4-BE49-F238E27FC236}">
                <a16:creationId xmlns:a16="http://schemas.microsoft.com/office/drawing/2014/main" id="{F33867FC-EB8E-4B00-B7D5-7967D9DF1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0000">
                <a:schemeClr val="bg2">
                  <a:alpha val="75000"/>
                </a:schemeClr>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6">
            <a:extLst>
              <a:ext uri="{FF2B5EF4-FFF2-40B4-BE49-F238E27FC236}">
                <a16:creationId xmlns:a16="http://schemas.microsoft.com/office/drawing/2014/main" id="{D69E00ED-B0F1-4570-A74E-E05D0E9A8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s-MX"/>
          </a:p>
        </p:txBody>
      </p:sp>
      <p:sp>
        <p:nvSpPr>
          <p:cNvPr id="28" name="Freeform 6">
            <a:extLst>
              <a:ext uri="{FF2B5EF4-FFF2-40B4-BE49-F238E27FC236}">
                <a16:creationId xmlns:a16="http://schemas.microsoft.com/office/drawing/2014/main" id="{074D0BE7-DDD8-46AB-A2C1-5B7FFD921A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s-MX"/>
          </a:p>
        </p:txBody>
      </p:sp>
      <p:sp>
        <p:nvSpPr>
          <p:cNvPr id="4" name="Título 1">
            <a:extLst>
              <a:ext uri="{FF2B5EF4-FFF2-40B4-BE49-F238E27FC236}">
                <a16:creationId xmlns:a16="http://schemas.microsoft.com/office/drawing/2014/main" id="{E661B39F-AE4A-25AB-2369-64D0B420ACB2}"/>
              </a:ext>
            </a:extLst>
          </p:cNvPr>
          <p:cNvSpPr>
            <a:spLocks noGrp="1"/>
          </p:cNvSpPr>
          <p:nvPr>
            <p:ph type="title"/>
          </p:nvPr>
        </p:nvSpPr>
        <p:spPr>
          <a:xfrm>
            <a:off x="1014017" y="1099765"/>
            <a:ext cx="4894413" cy="1030486"/>
          </a:xfrm>
        </p:spPr>
        <p:txBody>
          <a:bodyPr vert="horz" lIns="91440" tIns="45720" rIns="91440" bIns="45720" rtlCol="0" anchor="b">
            <a:normAutofit fontScale="90000"/>
          </a:bodyPr>
          <a:lstStyle/>
          <a:p>
            <a:pPr algn="ctr"/>
            <a:r>
              <a:rPr lang="en-US" sz="7200" b="1" i="1" u="sng" cap="all" dirty="0" err="1">
                <a:effectLst>
                  <a:outerShdw blurRad="38100" dist="38100" dir="2700000" algn="tl">
                    <a:srgbClr val="000000">
                      <a:alpha val="43137"/>
                    </a:srgbClr>
                  </a:outerShdw>
                </a:effectLst>
                <a:latin typeface="Bauhaus 93" panose="04030905020B02020C02" pitchFamily="82" charset="0"/>
              </a:rPr>
              <a:t>Problema</a:t>
            </a:r>
            <a:endParaRPr lang="en-US" sz="7200" b="1" i="1" u="sng" cap="all" dirty="0">
              <a:effectLst>
                <a:outerShdw blurRad="38100" dist="38100" dir="2700000" algn="tl">
                  <a:srgbClr val="000000">
                    <a:alpha val="43137"/>
                  </a:srgbClr>
                </a:outerShdw>
              </a:effectLst>
              <a:latin typeface="Bauhaus 93" panose="04030905020B02020C02" pitchFamily="82" charset="0"/>
            </a:endParaRPr>
          </a:p>
        </p:txBody>
      </p:sp>
      <p:sp>
        <p:nvSpPr>
          <p:cNvPr id="9" name="CuadroTexto 8">
            <a:extLst>
              <a:ext uri="{FF2B5EF4-FFF2-40B4-BE49-F238E27FC236}">
                <a16:creationId xmlns:a16="http://schemas.microsoft.com/office/drawing/2014/main" id="{7E17B8FA-F06C-ED05-5231-AAFCFBA92A86}"/>
              </a:ext>
            </a:extLst>
          </p:cNvPr>
          <p:cNvSpPr txBox="1"/>
          <p:nvPr/>
        </p:nvSpPr>
        <p:spPr>
          <a:xfrm>
            <a:off x="1494502" y="2185801"/>
            <a:ext cx="9183329" cy="3390672"/>
          </a:xfrm>
          <a:prstGeom prst="rect">
            <a:avLst/>
          </a:prstGeom>
          <a:noFill/>
        </p:spPr>
        <p:txBody>
          <a:bodyPr wrap="square">
            <a:spAutoFit/>
          </a:bodyPr>
          <a:lstStyle/>
          <a:p>
            <a:pPr marL="0" marR="0" lvl="0" indent="0" algn="just" defTabSz="457200" rtl="0" eaLnBrk="1" fontAlgn="auto" latinLnBrk="0" hangingPunct="1">
              <a:lnSpc>
                <a:spcPct val="100000"/>
              </a:lnSpc>
              <a:spcBef>
                <a:spcPts val="1800"/>
              </a:spcBef>
              <a:spcAft>
                <a:spcPts val="400"/>
              </a:spcAft>
              <a:buClrTx/>
              <a:buSzTx/>
              <a:buFontTx/>
              <a:buNone/>
              <a:tabLst/>
              <a:defRPr/>
            </a:pPr>
            <a:r>
              <a:rPr kumimoji="0" lang="es-MX" sz="2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mn-ea"/>
                <a:cs typeface="+mn-cs"/>
              </a:rPr>
              <a:t>-1)</a:t>
            </a:r>
            <a:r>
              <a:rPr kumimoji="0" lang="es-MX"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La empresa T </a:t>
            </a:r>
            <a:r>
              <a:rPr kumimoji="0" lang="es-MX" sz="28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Consulting</a:t>
            </a:r>
            <a:r>
              <a:rPr kumimoji="0" lang="es-MX"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S.A. ha solicitado desarrollar e implementar un software para Gestionar la nómina.</a:t>
            </a:r>
          </a:p>
          <a:p>
            <a:pPr marL="0" marR="0" lvl="0" indent="0" algn="just" defTabSz="457200" rtl="0" eaLnBrk="1" fontAlgn="auto" latinLnBrk="0" hangingPunct="1">
              <a:lnSpc>
                <a:spcPct val="100000"/>
              </a:lnSpc>
              <a:spcBef>
                <a:spcPts val="1800"/>
              </a:spcBef>
              <a:spcAft>
                <a:spcPts val="400"/>
              </a:spcAft>
              <a:buClrTx/>
              <a:buSzTx/>
              <a:buFontTx/>
              <a:buNone/>
              <a:tabLst/>
              <a:defRPr/>
            </a:pPr>
            <a:r>
              <a:rPr lang="es-MX" sz="2800" b="1" dirty="0">
                <a:solidFill>
                  <a:prstClr val="black"/>
                </a:solidFill>
                <a:effectLst>
                  <a:outerShdw blurRad="38100" dist="38100" dir="2700000" algn="tl">
                    <a:srgbClr val="000000">
                      <a:alpha val="43137"/>
                    </a:srgbClr>
                  </a:outerShdw>
                </a:effectLst>
                <a:latin typeface="Franklin Gothic Book" panose="020B0503020102020204"/>
              </a:rPr>
              <a:t>-2)</a:t>
            </a:r>
            <a:r>
              <a:rPr lang="es-MX" sz="2800" dirty="0">
                <a:solidFill>
                  <a:prstClr val="black"/>
                </a:solidFill>
                <a:latin typeface="Franklin Gothic Book" panose="020B0503020102020204"/>
              </a:rPr>
              <a:t>I</a:t>
            </a:r>
            <a:r>
              <a:rPr kumimoji="0" lang="es-MX" sz="2800" b="0" i="0" u="none" strike="noStrike" kern="1200" cap="none" spc="0" normalizeH="0" baseline="0" noProof="0" dirty="0" err="1">
                <a:ln>
                  <a:noFill/>
                </a:ln>
                <a:solidFill>
                  <a:prstClr val="black"/>
                </a:solidFill>
                <a:effectLst/>
                <a:uLnTx/>
                <a:uFillTx/>
                <a:latin typeface="Franklin Gothic Book" panose="020B0503020102020204"/>
                <a:ea typeface="+mn-ea"/>
                <a:cs typeface="+mn-cs"/>
              </a:rPr>
              <a:t>ntegrar</a:t>
            </a:r>
            <a:r>
              <a:rPr kumimoji="0" lang="es-MX" sz="2800" b="0" i="0" u="none" strike="noStrike" kern="1200" cap="none" spc="0" normalizeH="0" baseline="0" noProof="0" dirty="0">
                <a:ln>
                  <a:noFill/>
                </a:ln>
                <a:solidFill>
                  <a:prstClr val="black"/>
                </a:solidFill>
                <a:effectLst/>
                <a:uLnTx/>
                <a:uFillTx/>
                <a:latin typeface="Franklin Gothic Book" panose="020B0503020102020204"/>
                <a:ea typeface="+mn-ea"/>
                <a:cs typeface="+mn-cs"/>
              </a:rPr>
              <a:t> de manera efectiva los aspectos  mencionados (gestión de nómina, cálculo de horas extras y comisiones sobre ventas, y administración de la tienda solidarista) en un sistema completo y coherente para T </a:t>
            </a:r>
            <a:r>
              <a:rPr kumimoji="0" lang="es-MX" sz="2800" b="0" i="0" u="none" strike="noStrike" kern="1200" cap="none" spc="0" normalizeH="0" baseline="0" noProof="0" dirty="0" err="1">
                <a:ln>
                  <a:noFill/>
                </a:ln>
                <a:solidFill>
                  <a:prstClr val="black"/>
                </a:solidFill>
                <a:effectLst/>
                <a:uLnTx/>
                <a:uFillTx/>
                <a:latin typeface="Franklin Gothic Book" panose="020B0503020102020204"/>
                <a:ea typeface="+mn-ea"/>
                <a:cs typeface="+mn-cs"/>
              </a:rPr>
              <a:t>Consulting</a:t>
            </a:r>
            <a:r>
              <a:rPr kumimoji="0" lang="es-MX" sz="2800" b="0" i="0" u="none" strike="noStrike" kern="1200" cap="none" spc="0" normalizeH="0" baseline="0" noProof="0" dirty="0">
                <a:ln>
                  <a:noFill/>
                </a:ln>
                <a:solidFill>
                  <a:prstClr val="black"/>
                </a:solidFill>
                <a:effectLst/>
                <a:uLnTx/>
                <a:uFillTx/>
                <a:latin typeface="Franklin Gothic Book" panose="020B0503020102020204"/>
                <a:ea typeface="+mn-ea"/>
                <a:cs typeface="+mn-cs"/>
              </a:rPr>
              <a:t>, S.A.</a:t>
            </a:r>
          </a:p>
        </p:txBody>
      </p:sp>
    </p:spTree>
    <p:extLst>
      <p:ext uri="{BB962C8B-B14F-4D97-AF65-F5344CB8AC3E}">
        <p14:creationId xmlns:p14="http://schemas.microsoft.com/office/powerpoint/2010/main" val="481831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638F2F-4688-4030-B1CC-80272444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48C811F0-0ED8-4A7B-BFDE-6433C690E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973751" y="303896"/>
            <a:ext cx="1910102" cy="257067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s-MX"/>
          </a:p>
        </p:txBody>
      </p:sp>
      <p:sp>
        <p:nvSpPr>
          <p:cNvPr id="2" name="Título 1">
            <a:extLst>
              <a:ext uri="{FF2B5EF4-FFF2-40B4-BE49-F238E27FC236}">
                <a16:creationId xmlns:a16="http://schemas.microsoft.com/office/drawing/2014/main" id="{09AB06CD-5559-DBD6-288A-A48CE0FB6C4B}"/>
              </a:ext>
            </a:extLst>
          </p:cNvPr>
          <p:cNvSpPr>
            <a:spLocks noGrp="1"/>
          </p:cNvSpPr>
          <p:nvPr>
            <p:ph type="title"/>
          </p:nvPr>
        </p:nvSpPr>
        <p:spPr>
          <a:xfrm>
            <a:off x="1253764" y="1327355"/>
            <a:ext cx="3559425" cy="4482564"/>
          </a:xfrm>
        </p:spPr>
        <p:txBody>
          <a:bodyPr vert="horz" lIns="91440" tIns="45720" rIns="91440" bIns="45720" rtlCol="0" anchor="t">
            <a:normAutofit/>
          </a:bodyPr>
          <a:lstStyle/>
          <a:p>
            <a:r>
              <a:rPr lang="en-US" b="1" i="1" u="sng" dirty="0" err="1">
                <a:latin typeface="Britannic Bold" panose="020B0903060703020204" pitchFamily="34" charset="0"/>
              </a:rPr>
              <a:t>Soluciones</a:t>
            </a:r>
            <a:endParaRPr lang="en-US" b="1" i="1" u="sng" dirty="0">
              <a:latin typeface="Britannic Bold" panose="020B0903060703020204" pitchFamily="34" charset="0"/>
            </a:endParaRPr>
          </a:p>
        </p:txBody>
      </p:sp>
      <p:sp>
        <p:nvSpPr>
          <p:cNvPr id="3" name="CuadroTexto 2">
            <a:extLst>
              <a:ext uri="{FF2B5EF4-FFF2-40B4-BE49-F238E27FC236}">
                <a16:creationId xmlns:a16="http://schemas.microsoft.com/office/drawing/2014/main" id="{8757D3E5-0DD9-C7B9-FB1A-E6CB8DEA7F45}"/>
              </a:ext>
            </a:extLst>
          </p:cNvPr>
          <p:cNvSpPr txBox="1"/>
          <p:nvPr/>
        </p:nvSpPr>
        <p:spPr>
          <a:xfrm>
            <a:off x="4149213" y="934064"/>
            <a:ext cx="7865806" cy="5378245"/>
          </a:xfrm>
          <a:prstGeom prst="rect">
            <a:avLst/>
          </a:prstGeom>
        </p:spPr>
        <p:txBody>
          <a:bodyPr vert="horz" lIns="91440" tIns="45720" rIns="91440" bIns="45720" rtlCol="0">
            <a:normAutofit lnSpcReduction="10000"/>
          </a:bodyPr>
          <a:lstStyle/>
          <a:p>
            <a:pPr indent="-384048" defTabSz="914400">
              <a:lnSpc>
                <a:spcPct val="94000"/>
              </a:lnSpc>
              <a:spcAft>
                <a:spcPts val="200"/>
              </a:spcAft>
              <a:buFont typeface="Franklin Gothic Book" panose="020B0503020102020204" pitchFamily="34" charset="0"/>
            </a:pPr>
            <a:r>
              <a:rPr lang="en-US" sz="1600" dirty="0"/>
              <a:t>1. Desarrollo de un </a:t>
            </a:r>
            <a:r>
              <a:rPr lang="en-US" sz="1600" dirty="0" err="1"/>
              <a:t>sistema</a:t>
            </a:r>
            <a:r>
              <a:rPr lang="en-US" sz="1600" dirty="0"/>
              <a:t> de </a:t>
            </a:r>
            <a:r>
              <a:rPr lang="en-US" sz="1600" dirty="0" err="1"/>
              <a:t>gestión</a:t>
            </a:r>
            <a:r>
              <a:rPr lang="en-US" sz="1600" dirty="0"/>
              <a:t> </a:t>
            </a:r>
            <a:r>
              <a:rPr lang="en-US" sz="1600" dirty="0" err="1"/>
              <a:t>empresarial</a:t>
            </a:r>
            <a:r>
              <a:rPr lang="en-US" sz="1600" dirty="0"/>
              <a:t> (ERP)**:</a:t>
            </a:r>
          </a:p>
          <a:p>
            <a:pPr indent="-384048" defTabSz="914400">
              <a:lnSpc>
                <a:spcPct val="94000"/>
              </a:lnSpc>
              <a:spcAft>
                <a:spcPts val="200"/>
              </a:spcAft>
              <a:buFont typeface="Franklin Gothic Book" panose="020B0503020102020204" pitchFamily="34" charset="0"/>
            </a:pPr>
            <a:r>
              <a:rPr lang="en-US" sz="1600" dirty="0"/>
              <a:t>   - </a:t>
            </a:r>
            <a:r>
              <a:rPr lang="en-US" sz="1600" dirty="0" err="1"/>
              <a:t>Implementación</a:t>
            </a:r>
            <a:r>
              <a:rPr lang="en-US" sz="1600" dirty="0"/>
              <a:t> de un ERP que </a:t>
            </a:r>
            <a:r>
              <a:rPr lang="en-US" sz="1600" dirty="0" err="1"/>
              <a:t>incluya</a:t>
            </a:r>
            <a:r>
              <a:rPr lang="en-US" sz="1600" dirty="0"/>
              <a:t> </a:t>
            </a:r>
            <a:r>
              <a:rPr lang="en-US" sz="1600" dirty="0" err="1"/>
              <a:t>módulos</a:t>
            </a:r>
            <a:r>
              <a:rPr lang="en-US" sz="1600" dirty="0"/>
              <a:t> </a:t>
            </a:r>
            <a:r>
              <a:rPr lang="en-US" sz="1600" dirty="0" err="1"/>
              <a:t>específicos</a:t>
            </a:r>
            <a:r>
              <a:rPr lang="en-US" sz="1600" dirty="0"/>
              <a:t> para la </a:t>
            </a:r>
            <a:r>
              <a:rPr lang="en-US" sz="1600" dirty="0" err="1"/>
              <a:t>gestión</a:t>
            </a:r>
            <a:r>
              <a:rPr lang="en-US" sz="1600" dirty="0"/>
              <a:t> de </a:t>
            </a:r>
            <a:r>
              <a:rPr lang="en-US" sz="1600" dirty="0" err="1"/>
              <a:t>nómina</a:t>
            </a:r>
            <a:r>
              <a:rPr lang="en-US" sz="1600" dirty="0"/>
              <a:t>, control de </a:t>
            </a:r>
            <a:r>
              <a:rPr lang="en-US" sz="1600" dirty="0" err="1"/>
              <a:t>tiempo</a:t>
            </a:r>
            <a:r>
              <a:rPr lang="en-US" sz="1600" dirty="0"/>
              <a:t> y </a:t>
            </a:r>
            <a:r>
              <a:rPr lang="en-US" sz="1600" dirty="0" err="1"/>
              <a:t>asistencia</a:t>
            </a:r>
            <a:r>
              <a:rPr lang="en-US" sz="1600" dirty="0"/>
              <a:t>, </a:t>
            </a:r>
            <a:r>
              <a:rPr lang="en-US" sz="1600" dirty="0" err="1"/>
              <a:t>gestión</a:t>
            </a:r>
            <a:r>
              <a:rPr lang="en-US" sz="1600" dirty="0"/>
              <a:t> de </a:t>
            </a:r>
            <a:r>
              <a:rPr lang="en-US" sz="1600" dirty="0" err="1"/>
              <a:t>ventas</a:t>
            </a:r>
            <a:r>
              <a:rPr lang="en-US" sz="1600" dirty="0"/>
              <a:t> y un </a:t>
            </a:r>
            <a:r>
              <a:rPr lang="en-US" sz="1600" dirty="0" err="1"/>
              <a:t>módulo</a:t>
            </a:r>
            <a:r>
              <a:rPr lang="en-US" sz="1600" dirty="0"/>
              <a:t> </a:t>
            </a:r>
            <a:r>
              <a:rPr lang="en-US" sz="1600" dirty="0" err="1"/>
              <a:t>dedicado</a:t>
            </a:r>
            <a:r>
              <a:rPr lang="en-US" sz="1600" dirty="0"/>
              <a:t> para la tienda </a:t>
            </a:r>
            <a:r>
              <a:rPr lang="en-US" sz="1600" dirty="0" err="1"/>
              <a:t>solidarista</a:t>
            </a:r>
            <a:r>
              <a:rPr lang="en-US" sz="1600" dirty="0"/>
              <a:t>.</a:t>
            </a:r>
          </a:p>
          <a:p>
            <a:pPr indent="-384048" defTabSz="914400">
              <a:lnSpc>
                <a:spcPct val="94000"/>
              </a:lnSpc>
              <a:spcAft>
                <a:spcPts val="200"/>
              </a:spcAft>
              <a:buFont typeface="Franklin Gothic Book" panose="020B0503020102020204" pitchFamily="34" charset="0"/>
            </a:pPr>
            <a:endParaRPr lang="en-US" sz="1600" dirty="0"/>
          </a:p>
          <a:p>
            <a:pPr indent="-384048" defTabSz="914400">
              <a:lnSpc>
                <a:spcPct val="94000"/>
              </a:lnSpc>
              <a:spcAft>
                <a:spcPts val="200"/>
              </a:spcAft>
              <a:buFont typeface="Franklin Gothic Book" panose="020B0503020102020204" pitchFamily="34" charset="0"/>
            </a:pPr>
            <a:r>
              <a:rPr lang="en-US" sz="1600" dirty="0"/>
              <a:t>2. </a:t>
            </a:r>
            <a:r>
              <a:rPr lang="en-US" sz="1600" dirty="0" err="1"/>
              <a:t>Gestión</a:t>
            </a:r>
            <a:r>
              <a:rPr lang="en-US" sz="1600" dirty="0"/>
              <a:t> de </a:t>
            </a:r>
            <a:r>
              <a:rPr lang="en-US" sz="1600" dirty="0" err="1"/>
              <a:t>nómina</a:t>
            </a:r>
            <a:r>
              <a:rPr lang="en-US" sz="1600" dirty="0"/>
              <a:t> y horas extras**:</a:t>
            </a:r>
          </a:p>
          <a:p>
            <a:pPr indent="-384048" defTabSz="914400">
              <a:lnSpc>
                <a:spcPct val="94000"/>
              </a:lnSpc>
              <a:spcAft>
                <a:spcPts val="200"/>
              </a:spcAft>
              <a:buFont typeface="Franklin Gothic Book" panose="020B0503020102020204" pitchFamily="34" charset="0"/>
            </a:pPr>
            <a:r>
              <a:rPr lang="en-US" sz="1600" dirty="0"/>
              <a:t>   - Desarrollo de un </a:t>
            </a:r>
            <a:r>
              <a:rPr lang="en-US" sz="1600" dirty="0" err="1"/>
              <a:t>módulo</a:t>
            </a:r>
            <a:r>
              <a:rPr lang="en-US" sz="1600" dirty="0"/>
              <a:t> de </a:t>
            </a:r>
            <a:r>
              <a:rPr lang="en-US" sz="1600" dirty="0" err="1"/>
              <a:t>gestión</a:t>
            </a:r>
            <a:r>
              <a:rPr lang="en-US" sz="1600" dirty="0"/>
              <a:t> de </a:t>
            </a:r>
            <a:r>
              <a:rPr lang="en-US" sz="1600" dirty="0" err="1"/>
              <a:t>nómina</a:t>
            </a:r>
            <a:r>
              <a:rPr lang="en-US" sz="1600" dirty="0"/>
              <a:t> que </a:t>
            </a:r>
            <a:r>
              <a:rPr lang="en-US" sz="1600" dirty="0" err="1"/>
              <a:t>automatice</a:t>
            </a:r>
            <a:r>
              <a:rPr lang="en-US" sz="1600" dirty="0"/>
              <a:t> </a:t>
            </a:r>
            <a:r>
              <a:rPr lang="en-US" sz="1600" dirty="0" err="1"/>
              <a:t>el</a:t>
            </a:r>
            <a:r>
              <a:rPr lang="en-US" sz="1600" dirty="0"/>
              <a:t> </a:t>
            </a:r>
            <a:r>
              <a:rPr lang="en-US" sz="1600" dirty="0" err="1"/>
              <a:t>cálculo</a:t>
            </a:r>
            <a:r>
              <a:rPr lang="en-US" sz="1600" dirty="0"/>
              <a:t> de </a:t>
            </a:r>
            <a:r>
              <a:rPr lang="en-US" sz="1600" dirty="0" err="1"/>
              <a:t>salarios</a:t>
            </a:r>
            <a:r>
              <a:rPr lang="en-US" sz="1600" dirty="0"/>
              <a:t>, </a:t>
            </a:r>
            <a:r>
              <a:rPr lang="en-US" sz="1600" dirty="0" err="1"/>
              <a:t>deducciones</a:t>
            </a:r>
            <a:r>
              <a:rPr lang="en-US" sz="1600" dirty="0"/>
              <a:t>, </a:t>
            </a:r>
            <a:r>
              <a:rPr lang="en-US" sz="1600" dirty="0" err="1"/>
              <a:t>impuestos</a:t>
            </a:r>
            <a:r>
              <a:rPr lang="en-US" sz="1600" dirty="0"/>
              <a:t> y </a:t>
            </a:r>
            <a:r>
              <a:rPr lang="en-US" sz="1600" dirty="0" err="1"/>
              <a:t>el</a:t>
            </a:r>
            <a:r>
              <a:rPr lang="en-US" sz="1600" dirty="0"/>
              <a:t> </a:t>
            </a:r>
            <a:r>
              <a:rPr lang="en-US" sz="1600" dirty="0" err="1"/>
              <a:t>pago</a:t>
            </a:r>
            <a:r>
              <a:rPr lang="en-US" sz="1600" dirty="0"/>
              <a:t> de horas extras </a:t>
            </a:r>
            <a:r>
              <a:rPr lang="en-US" sz="1600" dirty="0" err="1"/>
              <a:t>según</a:t>
            </a:r>
            <a:r>
              <a:rPr lang="en-US" sz="1600" dirty="0"/>
              <a:t> las </a:t>
            </a:r>
            <a:r>
              <a:rPr lang="en-US" sz="1600" dirty="0" err="1"/>
              <a:t>políticas</a:t>
            </a:r>
            <a:r>
              <a:rPr lang="en-US" sz="1600" dirty="0"/>
              <a:t> de la </a:t>
            </a:r>
            <a:r>
              <a:rPr lang="en-US" sz="1600" dirty="0" err="1"/>
              <a:t>empresa</a:t>
            </a:r>
            <a:r>
              <a:rPr lang="en-US" sz="1600" dirty="0"/>
              <a:t>.</a:t>
            </a:r>
          </a:p>
          <a:p>
            <a:pPr indent="-384048" defTabSz="914400">
              <a:lnSpc>
                <a:spcPct val="94000"/>
              </a:lnSpc>
              <a:spcAft>
                <a:spcPts val="200"/>
              </a:spcAft>
              <a:buFont typeface="Franklin Gothic Book" panose="020B0503020102020204" pitchFamily="34" charset="0"/>
            </a:pPr>
            <a:endParaRPr lang="en-US" sz="1600" dirty="0"/>
          </a:p>
          <a:p>
            <a:pPr indent="-384048" defTabSz="914400">
              <a:lnSpc>
                <a:spcPct val="94000"/>
              </a:lnSpc>
              <a:spcAft>
                <a:spcPts val="200"/>
              </a:spcAft>
              <a:buFont typeface="Franklin Gothic Book" panose="020B0503020102020204" pitchFamily="34" charset="0"/>
            </a:pPr>
            <a:r>
              <a:rPr lang="en-US" sz="1600" dirty="0"/>
              <a:t>3. </a:t>
            </a:r>
            <a:r>
              <a:rPr lang="en-US" sz="1600" dirty="0" err="1"/>
              <a:t>Administración</a:t>
            </a:r>
            <a:r>
              <a:rPr lang="en-US" sz="1600" dirty="0"/>
              <a:t> de </a:t>
            </a:r>
            <a:r>
              <a:rPr lang="en-US" sz="1600" dirty="0" err="1"/>
              <a:t>comisiones</a:t>
            </a:r>
            <a:r>
              <a:rPr lang="en-US" sz="1600" dirty="0"/>
              <a:t> </a:t>
            </a:r>
            <a:r>
              <a:rPr lang="en-US" sz="1600" dirty="0" err="1"/>
              <a:t>sobre</a:t>
            </a:r>
            <a:r>
              <a:rPr lang="en-US" sz="1600" dirty="0"/>
              <a:t> </a:t>
            </a:r>
            <a:r>
              <a:rPr lang="en-US" sz="1600" dirty="0" err="1"/>
              <a:t>ventas</a:t>
            </a:r>
            <a:r>
              <a:rPr lang="en-US" sz="1600" dirty="0"/>
              <a:t>**:</a:t>
            </a:r>
          </a:p>
          <a:p>
            <a:pPr indent="-384048" defTabSz="914400">
              <a:lnSpc>
                <a:spcPct val="94000"/>
              </a:lnSpc>
              <a:spcAft>
                <a:spcPts val="200"/>
              </a:spcAft>
              <a:buFont typeface="Franklin Gothic Book" panose="020B0503020102020204" pitchFamily="34" charset="0"/>
            </a:pPr>
            <a:r>
              <a:rPr lang="en-US" sz="1600" dirty="0"/>
              <a:t>   - </a:t>
            </a:r>
            <a:r>
              <a:rPr lang="en-US" sz="1600" dirty="0" err="1"/>
              <a:t>Integración</a:t>
            </a:r>
            <a:r>
              <a:rPr lang="en-US" sz="1600" dirty="0"/>
              <a:t> de un </a:t>
            </a:r>
            <a:r>
              <a:rPr lang="en-US" sz="1600" dirty="0" err="1"/>
              <a:t>sistema</a:t>
            </a:r>
            <a:r>
              <a:rPr lang="en-US" sz="1600" dirty="0"/>
              <a:t> de </a:t>
            </a:r>
            <a:r>
              <a:rPr lang="en-US" sz="1600" dirty="0" err="1"/>
              <a:t>seguimiento</a:t>
            </a:r>
            <a:r>
              <a:rPr lang="en-US" sz="1600" dirty="0"/>
              <a:t> de </a:t>
            </a:r>
            <a:r>
              <a:rPr lang="en-US" sz="1600" dirty="0" err="1"/>
              <a:t>ventas</a:t>
            </a:r>
            <a:r>
              <a:rPr lang="en-US" sz="1600" dirty="0"/>
              <a:t> que </a:t>
            </a:r>
            <a:r>
              <a:rPr lang="en-US" sz="1600" dirty="0" err="1"/>
              <a:t>registre</a:t>
            </a:r>
            <a:r>
              <a:rPr lang="en-US" sz="1600" dirty="0"/>
              <a:t> las </a:t>
            </a:r>
            <a:r>
              <a:rPr lang="en-US" sz="1600" dirty="0" err="1"/>
              <a:t>transacciones</a:t>
            </a:r>
            <a:r>
              <a:rPr lang="en-US" sz="1600" dirty="0"/>
              <a:t> y </a:t>
            </a:r>
            <a:r>
              <a:rPr lang="en-US" sz="1600" dirty="0" err="1"/>
              <a:t>calcule</a:t>
            </a:r>
            <a:r>
              <a:rPr lang="en-US" sz="1600" dirty="0"/>
              <a:t> </a:t>
            </a:r>
            <a:r>
              <a:rPr lang="en-US" sz="1600" dirty="0" err="1"/>
              <a:t>automáticamente</a:t>
            </a:r>
            <a:r>
              <a:rPr lang="en-US" sz="1600" dirty="0"/>
              <a:t> las </a:t>
            </a:r>
            <a:r>
              <a:rPr lang="en-US" sz="1600" dirty="0" err="1"/>
              <a:t>comisiones</a:t>
            </a:r>
            <a:r>
              <a:rPr lang="en-US" sz="1600" dirty="0"/>
              <a:t> </a:t>
            </a:r>
            <a:r>
              <a:rPr lang="en-US" sz="1600" dirty="0" err="1"/>
              <a:t>correspondientes</a:t>
            </a:r>
            <a:r>
              <a:rPr lang="en-US" sz="1600" dirty="0"/>
              <a:t> para </a:t>
            </a:r>
            <a:r>
              <a:rPr lang="en-US" sz="1600" dirty="0" err="1"/>
              <a:t>los</a:t>
            </a:r>
            <a:r>
              <a:rPr lang="en-US" sz="1600" dirty="0"/>
              <a:t> </a:t>
            </a:r>
            <a:r>
              <a:rPr lang="en-US" sz="1600" dirty="0" err="1"/>
              <a:t>empleados</a:t>
            </a:r>
            <a:r>
              <a:rPr lang="en-US" sz="1600" dirty="0"/>
              <a:t> del </a:t>
            </a:r>
            <a:r>
              <a:rPr lang="en-US" sz="1600" dirty="0" err="1"/>
              <a:t>departamento</a:t>
            </a:r>
            <a:r>
              <a:rPr lang="en-US" sz="1600" dirty="0"/>
              <a:t> de </a:t>
            </a:r>
            <a:r>
              <a:rPr lang="en-US" sz="1600" dirty="0" err="1"/>
              <a:t>ventas</a:t>
            </a:r>
            <a:r>
              <a:rPr lang="en-US" sz="1600" dirty="0"/>
              <a:t>.</a:t>
            </a:r>
          </a:p>
          <a:p>
            <a:pPr indent="-384048" defTabSz="914400">
              <a:lnSpc>
                <a:spcPct val="94000"/>
              </a:lnSpc>
              <a:spcAft>
                <a:spcPts val="200"/>
              </a:spcAft>
              <a:buFont typeface="Franklin Gothic Book" panose="020B0503020102020204" pitchFamily="34" charset="0"/>
            </a:pPr>
            <a:endParaRPr lang="en-US" sz="1600" dirty="0"/>
          </a:p>
          <a:p>
            <a:pPr indent="-384048" defTabSz="914400">
              <a:lnSpc>
                <a:spcPct val="94000"/>
              </a:lnSpc>
              <a:spcAft>
                <a:spcPts val="200"/>
              </a:spcAft>
              <a:buFont typeface="Franklin Gothic Book" panose="020B0503020102020204" pitchFamily="34" charset="0"/>
            </a:pPr>
            <a:r>
              <a:rPr lang="en-US" sz="1600" dirty="0"/>
              <a:t>4. </a:t>
            </a:r>
            <a:r>
              <a:rPr lang="en-US" sz="1600" dirty="0" err="1"/>
              <a:t>Gestión</a:t>
            </a:r>
            <a:r>
              <a:rPr lang="en-US" sz="1600" dirty="0"/>
              <a:t> de la tienda </a:t>
            </a:r>
            <a:r>
              <a:rPr lang="en-US" sz="1600" dirty="0" err="1"/>
              <a:t>solidarista</a:t>
            </a:r>
            <a:r>
              <a:rPr lang="en-US" sz="1600" dirty="0"/>
              <a:t>**:</a:t>
            </a:r>
          </a:p>
          <a:p>
            <a:pPr indent="-384048" defTabSz="914400">
              <a:lnSpc>
                <a:spcPct val="94000"/>
              </a:lnSpc>
              <a:spcAft>
                <a:spcPts val="200"/>
              </a:spcAft>
              <a:buFont typeface="Franklin Gothic Book" panose="020B0503020102020204" pitchFamily="34" charset="0"/>
            </a:pPr>
            <a:r>
              <a:rPr lang="en-US" sz="1600" dirty="0"/>
              <a:t>   - </a:t>
            </a:r>
            <a:r>
              <a:rPr lang="en-US" sz="1600" dirty="0" err="1"/>
              <a:t>Incorporación</a:t>
            </a:r>
            <a:r>
              <a:rPr lang="en-US" sz="1600" dirty="0"/>
              <a:t> de un </a:t>
            </a:r>
            <a:r>
              <a:rPr lang="en-US" sz="1600" dirty="0" err="1"/>
              <a:t>módulo</a:t>
            </a:r>
            <a:r>
              <a:rPr lang="en-US" sz="1600" dirty="0"/>
              <a:t> de tienda </a:t>
            </a:r>
            <a:r>
              <a:rPr lang="en-US" sz="1600" dirty="0" err="1"/>
              <a:t>solidarista</a:t>
            </a:r>
            <a:r>
              <a:rPr lang="en-US" sz="1600" dirty="0"/>
              <a:t> que </a:t>
            </a:r>
            <a:r>
              <a:rPr lang="en-US" sz="1600" dirty="0" err="1"/>
              <a:t>permita</a:t>
            </a:r>
            <a:r>
              <a:rPr lang="en-US" sz="1600" dirty="0"/>
              <a:t> a </a:t>
            </a:r>
            <a:r>
              <a:rPr lang="en-US" sz="1600" dirty="0" err="1"/>
              <a:t>los</a:t>
            </a:r>
            <a:r>
              <a:rPr lang="en-US" sz="1600" dirty="0"/>
              <a:t> </a:t>
            </a:r>
            <a:r>
              <a:rPr lang="en-US" sz="1600" dirty="0" err="1"/>
              <a:t>empleados</a:t>
            </a:r>
            <a:r>
              <a:rPr lang="en-US" sz="1600" dirty="0"/>
              <a:t> </a:t>
            </a:r>
            <a:r>
              <a:rPr lang="en-US" sz="1600" dirty="0" err="1"/>
              <a:t>realizar</a:t>
            </a:r>
            <a:r>
              <a:rPr lang="en-US" sz="1600" dirty="0"/>
              <a:t> </a:t>
            </a:r>
            <a:r>
              <a:rPr lang="en-US" sz="1600" dirty="0" err="1"/>
              <a:t>compras</a:t>
            </a:r>
            <a:r>
              <a:rPr lang="en-US" sz="1600" dirty="0"/>
              <a:t> </a:t>
            </a:r>
            <a:r>
              <a:rPr lang="en-US" sz="1600" dirty="0" err="1"/>
              <a:t>dentro</a:t>
            </a:r>
            <a:r>
              <a:rPr lang="en-US" sz="1600" dirty="0"/>
              <a:t> de </a:t>
            </a:r>
            <a:r>
              <a:rPr lang="en-US" sz="1600" dirty="0" err="1"/>
              <a:t>los</a:t>
            </a:r>
            <a:r>
              <a:rPr lang="en-US" sz="1600" dirty="0"/>
              <a:t> </a:t>
            </a:r>
            <a:r>
              <a:rPr lang="en-US" sz="1600" dirty="0" err="1"/>
              <a:t>límites</a:t>
            </a:r>
            <a:r>
              <a:rPr lang="en-US" sz="1600" dirty="0"/>
              <a:t> </a:t>
            </a:r>
            <a:r>
              <a:rPr lang="en-US" sz="1600" dirty="0" err="1"/>
              <a:t>establecidos</a:t>
            </a:r>
            <a:r>
              <a:rPr lang="en-US" sz="1600" dirty="0"/>
              <a:t> y </a:t>
            </a:r>
            <a:r>
              <a:rPr lang="en-US" sz="1600" dirty="0" err="1"/>
              <a:t>descuentos</a:t>
            </a:r>
            <a:r>
              <a:rPr lang="en-US" sz="1600" dirty="0"/>
              <a:t> </a:t>
            </a:r>
            <a:r>
              <a:rPr lang="en-US" sz="1600" dirty="0" err="1"/>
              <a:t>automáticos</a:t>
            </a:r>
            <a:r>
              <a:rPr lang="en-US" sz="1600" dirty="0"/>
              <a:t> </a:t>
            </a:r>
            <a:r>
              <a:rPr lang="en-US" sz="1600" dirty="0" err="1"/>
              <a:t>en</a:t>
            </a:r>
            <a:r>
              <a:rPr lang="en-US" sz="1600" dirty="0"/>
              <a:t> </a:t>
            </a:r>
            <a:r>
              <a:rPr lang="en-US" sz="1600" dirty="0" err="1"/>
              <a:t>nómina</a:t>
            </a:r>
            <a:r>
              <a:rPr lang="en-US" sz="1600" dirty="0"/>
              <a:t>.</a:t>
            </a:r>
          </a:p>
          <a:p>
            <a:pPr indent="-384048" defTabSz="914400">
              <a:lnSpc>
                <a:spcPct val="94000"/>
              </a:lnSpc>
              <a:spcAft>
                <a:spcPts val="200"/>
              </a:spcAft>
              <a:buFont typeface="Franklin Gothic Book" panose="020B0503020102020204" pitchFamily="34" charset="0"/>
            </a:pPr>
            <a:endParaRPr lang="en-US" sz="1600" dirty="0"/>
          </a:p>
          <a:p>
            <a:pPr indent="-384048" defTabSz="914400">
              <a:lnSpc>
                <a:spcPct val="94000"/>
              </a:lnSpc>
              <a:spcAft>
                <a:spcPts val="200"/>
              </a:spcAft>
              <a:buFont typeface="Franklin Gothic Book" panose="020B0503020102020204" pitchFamily="34" charset="0"/>
            </a:pPr>
            <a:r>
              <a:rPr lang="en-US" sz="1600" dirty="0"/>
              <a:t>5. </a:t>
            </a:r>
            <a:r>
              <a:rPr lang="en-US" sz="1600" dirty="0" err="1"/>
              <a:t>Generación</a:t>
            </a:r>
            <a:r>
              <a:rPr lang="en-US" sz="1600" dirty="0"/>
              <a:t> de </a:t>
            </a:r>
            <a:r>
              <a:rPr lang="en-US" sz="1600" dirty="0" err="1"/>
              <a:t>pólizas</a:t>
            </a:r>
            <a:r>
              <a:rPr lang="en-US" sz="1600" dirty="0"/>
              <a:t> </a:t>
            </a:r>
            <a:r>
              <a:rPr lang="en-US" sz="1600" dirty="0" err="1"/>
              <a:t>contables</a:t>
            </a:r>
            <a:r>
              <a:rPr lang="en-US" sz="1600" dirty="0"/>
              <a:t> y </a:t>
            </a:r>
            <a:r>
              <a:rPr lang="en-US" sz="1600" dirty="0" err="1"/>
              <a:t>seguimiento</a:t>
            </a:r>
            <a:r>
              <a:rPr lang="en-US" sz="1600" dirty="0"/>
              <a:t> </a:t>
            </a:r>
            <a:r>
              <a:rPr lang="en-US" sz="1600" dirty="0" err="1"/>
              <a:t>financiero</a:t>
            </a:r>
            <a:r>
              <a:rPr lang="en-US" sz="1600" dirty="0"/>
              <a:t>**:</a:t>
            </a:r>
          </a:p>
          <a:p>
            <a:pPr indent="-384048" defTabSz="914400">
              <a:lnSpc>
                <a:spcPct val="94000"/>
              </a:lnSpc>
              <a:spcAft>
                <a:spcPts val="200"/>
              </a:spcAft>
              <a:buFont typeface="Franklin Gothic Book" panose="020B0503020102020204" pitchFamily="34" charset="0"/>
            </a:pPr>
            <a:r>
              <a:rPr lang="en-US" sz="1600" dirty="0"/>
              <a:t>   - Desarrollo de un </a:t>
            </a:r>
            <a:r>
              <a:rPr lang="en-US" sz="1600" dirty="0" err="1"/>
              <a:t>sistema</a:t>
            </a:r>
            <a:r>
              <a:rPr lang="en-US" sz="1600" dirty="0"/>
              <a:t> de </a:t>
            </a:r>
            <a:r>
              <a:rPr lang="en-US" sz="1600" dirty="0" err="1"/>
              <a:t>generación</a:t>
            </a:r>
            <a:r>
              <a:rPr lang="en-US" sz="1600" dirty="0"/>
              <a:t> </a:t>
            </a:r>
            <a:r>
              <a:rPr lang="en-US" sz="1600" dirty="0" err="1"/>
              <a:t>automática</a:t>
            </a:r>
            <a:r>
              <a:rPr lang="en-US" sz="1600" dirty="0"/>
              <a:t> de </a:t>
            </a:r>
            <a:r>
              <a:rPr lang="en-US" sz="1600" dirty="0" err="1"/>
              <a:t>pólizas</a:t>
            </a:r>
            <a:r>
              <a:rPr lang="en-US" sz="1600" dirty="0"/>
              <a:t> </a:t>
            </a:r>
            <a:r>
              <a:rPr lang="en-US" sz="1600" dirty="0" err="1"/>
              <a:t>contables</a:t>
            </a:r>
            <a:r>
              <a:rPr lang="en-US" sz="1600" dirty="0"/>
              <a:t> que </a:t>
            </a:r>
            <a:r>
              <a:rPr lang="en-US" sz="1600" dirty="0" err="1"/>
              <a:t>registre</a:t>
            </a:r>
            <a:r>
              <a:rPr lang="en-US" sz="1600" dirty="0"/>
              <a:t> </a:t>
            </a:r>
            <a:r>
              <a:rPr lang="en-US" sz="1600" dirty="0" err="1"/>
              <a:t>todas</a:t>
            </a:r>
            <a:r>
              <a:rPr lang="en-US" sz="1600" dirty="0"/>
              <a:t> las </a:t>
            </a:r>
            <a:r>
              <a:rPr lang="en-US" sz="1600" dirty="0" err="1"/>
              <a:t>transacciones</a:t>
            </a:r>
            <a:r>
              <a:rPr lang="en-US" sz="1600" dirty="0"/>
              <a:t> </a:t>
            </a:r>
            <a:r>
              <a:rPr lang="en-US" sz="1600" dirty="0" err="1"/>
              <a:t>relacionadas</a:t>
            </a:r>
            <a:r>
              <a:rPr lang="en-US" sz="1600" dirty="0"/>
              <a:t> con </a:t>
            </a:r>
            <a:r>
              <a:rPr lang="en-US" sz="1600" dirty="0" err="1"/>
              <a:t>nómina</a:t>
            </a:r>
            <a:r>
              <a:rPr lang="en-US" sz="1600" dirty="0"/>
              <a:t>, </a:t>
            </a:r>
            <a:r>
              <a:rPr lang="en-US" sz="1600" dirty="0" err="1"/>
              <a:t>ventas</a:t>
            </a:r>
            <a:r>
              <a:rPr lang="en-US" sz="1600" dirty="0"/>
              <a:t> y </a:t>
            </a:r>
            <a:r>
              <a:rPr lang="en-US" sz="1600" dirty="0" err="1"/>
              <a:t>compras</a:t>
            </a:r>
            <a:r>
              <a:rPr lang="en-US" sz="1600" dirty="0"/>
              <a:t> </a:t>
            </a:r>
            <a:r>
              <a:rPr lang="en-US" sz="1600" dirty="0" err="1"/>
              <a:t>en</a:t>
            </a:r>
            <a:r>
              <a:rPr lang="en-US" sz="1600" dirty="0"/>
              <a:t> la tienda </a:t>
            </a:r>
            <a:r>
              <a:rPr lang="en-US" sz="1600" dirty="0" err="1"/>
              <a:t>solidarista</a:t>
            </a:r>
            <a:r>
              <a:rPr lang="en-US" sz="1600" dirty="0"/>
              <a:t>.</a:t>
            </a:r>
          </a:p>
        </p:txBody>
      </p:sp>
      <p:sp>
        <p:nvSpPr>
          <p:cNvPr id="12" name="Rectangle 11">
            <a:extLst>
              <a:ext uri="{FF2B5EF4-FFF2-40B4-BE49-F238E27FC236}">
                <a16:creationId xmlns:a16="http://schemas.microsoft.com/office/drawing/2014/main" id="{AAC19CEE-435E-4643-849E-5194A5743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84633872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61D8973-EAA9-459A-AF59-BBB4233D6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ítulo 1">
            <a:extLst>
              <a:ext uri="{FF2B5EF4-FFF2-40B4-BE49-F238E27FC236}">
                <a16:creationId xmlns:a16="http://schemas.microsoft.com/office/drawing/2014/main" id="{B51598D9-076B-823E-3C94-882676B65391}"/>
              </a:ext>
            </a:extLst>
          </p:cNvPr>
          <p:cNvSpPr>
            <a:spLocks noGrp="1"/>
          </p:cNvSpPr>
          <p:nvPr>
            <p:ph type="title"/>
          </p:nvPr>
        </p:nvSpPr>
        <p:spPr>
          <a:xfrm>
            <a:off x="1935117" y="915629"/>
            <a:ext cx="3413631" cy="759542"/>
          </a:xfrm>
        </p:spPr>
        <p:txBody>
          <a:bodyPr vert="horz" lIns="91440" tIns="45720" rIns="91440" bIns="45720" rtlCol="0" anchor="t">
            <a:normAutofit/>
          </a:bodyPr>
          <a:lstStyle/>
          <a:p>
            <a:r>
              <a:rPr lang="en-US" b="1" i="1" u="sng" dirty="0" err="1">
                <a:effectLst>
                  <a:outerShdw blurRad="38100" dist="38100" dir="2700000" algn="tl">
                    <a:srgbClr val="000000">
                      <a:alpha val="43137"/>
                    </a:srgbClr>
                  </a:outerShdw>
                </a:effectLst>
                <a:latin typeface="Cascadia Code" panose="020B0609020000020004" pitchFamily="49" charset="0"/>
                <a:cs typeface="Cascadia Code" panose="020B0609020000020004" pitchFamily="49" charset="0"/>
              </a:rPr>
              <a:t>Objetivos</a:t>
            </a:r>
            <a:endParaRPr lang="en-US" b="1" i="1" u="sng" dirty="0">
              <a:effectLst>
                <a:outerShdw blurRad="38100" dist="38100" dir="2700000" algn="tl">
                  <a:srgbClr val="000000">
                    <a:alpha val="43137"/>
                  </a:srgbClr>
                </a:outerShdw>
              </a:effectLst>
              <a:latin typeface="Cascadia Code" panose="020B0609020000020004" pitchFamily="49" charset="0"/>
              <a:cs typeface="Cascadia Code" panose="020B0609020000020004" pitchFamily="49" charset="0"/>
            </a:endParaRPr>
          </a:p>
        </p:txBody>
      </p:sp>
      <p:sp>
        <p:nvSpPr>
          <p:cNvPr id="9" name="CuadroTexto 8">
            <a:extLst>
              <a:ext uri="{FF2B5EF4-FFF2-40B4-BE49-F238E27FC236}">
                <a16:creationId xmlns:a16="http://schemas.microsoft.com/office/drawing/2014/main" id="{D30BEFB3-F8CB-358D-1CAA-EE2353C57369}"/>
              </a:ext>
            </a:extLst>
          </p:cNvPr>
          <p:cNvSpPr txBox="1"/>
          <p:nvPr/>
        </p:nvSpPr>
        <p:spPr>
          <a:xfrm>
            <a:off x="784743" y="2286000"/>
            <a:ext cx="5793475" cy="3581400"/>
          </a:xfrm>
          <a:prstGeom prst="rect">
            <a:avLst/>
          </a:prstGeom>
        </p:spPr>
        <p:txBody>
          <a:bodyPr vert="horz" lIns="91440" tIns="45720" rIns="91440" bIns="45720" rtlCol="0">
            <a:normAutofit/>
          </a:bodyPr>
          <a:lstStyle/>
          <a:p>
            <a:pPr marL="384048" indent="-384048" defTabSz="914400">
              <a:lnSpc>
                <a:spcPct val="94000"/>
              </a:lnSpc>
              <a:spcAft>
                <a:spcPts val="200"/>
              </a:spcAft>
              <a:buFont typeface="Franklin Gothic Book" panose="020B0503020102020204" pitchFamily="34" charset="0"/>
            </a:pPr>
            <a:r>
              <a:rPr lang="en-US" sz="2000" dirty="0" err="1"/>
              <a:t>Tenemos</a:t>
            </a:r>
            <a:r>
              <a:rPr lang="en-US" sz="2000" dirty="0"/>
              <a:t> </a:t>
            </a:r>
            <a:r>
              <a:rPr lang="en-US" sz="2000" dirty="0" err="1"/>
              <a:t>como</a:t>
            </a:r>
            <a:r>
              <a:rPr lang="en-US" sz="2000" dirty="0"/>
              <a:t> </a:t>
            </a:r>
            <a:r>
              <a:rPr lang="en-US" sz="2000" dirty="0" err="1"/>
              <a:t>objetivo</a:t>
            </a:r>
            <a:r>
              <a:rPr lang="en-US" sz="2000" dirty="0"/>
              <a:t> </a:t>
            </a:r>
            <a:r>
              <a:rPr lang="en-US" sz="2000" dirty="0" err="1"/>
              <a:t>desarrollar</a:t>
            </a:r>
            <a:r>
              <a:rPr lang="en-US" sz="2000" dirty="0"/>
              <a:t> un </a:t>
            </a:r>
            <a:r>
              <a:rPr lang="en-US" sz="2000" dirty="0" err="1"/>
              <a:t>sowtware</a:t>
            </a:r>
            <a:r>
              <a:rPr lang="en-US" sz="2000" dirty="0"/>
              <a:t> viable que </a:t>
            </a:r>
            <a:r>
              <a:rPr lang="en-US" sz="2000" dirty="0" err="1"/>
              <a:t>garantice</a:t>
            </a:r>
            <a:r>
              <a:rPr lang="en-US" sz="2000" dirty="0"/>
              <a:t> </a:t>
            </a:r>
            <a:r>
              <a:rPr lang="en-US" sz="2000" dirty="0" err="1"/>
              <a:t>una</a:t>
            </a:r>
            <a:r>
              <a:rPr lang="en-US" sz="2000" dirty="0"/>
              <a:t> </a:t>
            </a:r>
            <a:r>
              <a:rPr lang="en-US" sz="2000" dirty="0" err="1"/>
              <a:t>buena</a:t>
            </a:r>
            <a:r>
              <a:rPr lang="en-US" sz="2000" dirty="0"/>
              <a:t> </a:t>
            </a:r>
            <a:r>
              <a:rPr lang="en-US" sz="2000" dirty="0" err="1"/>
              <a:t>funcionalidad</a:t>
            </a:r>
            <a:r>
              <a:rPr lang="en-US" sz="2000" dirty="0"/>
              <a:t>, </a:t>
            </a:r>
            <a:r>
              <a:rPr lang="en-US" sz="2000" dirty="0" err="1"/>
              <a:t>fluides</a:t>
            </a:r>
            <a:r>
              <a:rPr lang="en-US" sz="2000" dirty="0"/>
              <a:t> y </a:t>
            </a:r>
            <a:r>
              <a:rPr lang="en-US" sz="2000" dirty="0" err="1"/>
              <a:t>seguridad</a:t>
            </a:r>
            <a:r>
              <a:rPr lang="en-US" sz="2000" dirty="0"/>
              <a:t> para la </a:t>
            </a:r>
            <a:r>
              <a:rPr lang="en-US" sz="2000" dirty="0" err="1"/>
              <a:t>informacion</a:t>
            </a:r>
            <a:r>
              <a:rPr lang="en-US" sz="2000" dirty="0"/>
              <a:t> del </a:t>
            </a:r>
            <a:r>
              <a:rPr lang="en-US" sz="2000" dirty="0" err="1"/>
              <a:t>empleado</a:t>
            </a:r>
            <a:r>
              <a:rPr lang="en-US" sz="2000" dirty="0"/>
              <a:t> al </a:t>
            </a:r>
            <a:r>
              <a:rPr lang="en-US" sz="2000" dirty="0" err="1"/>
              <a:t>momento</a:t>
            </a:r>
            <a:r>
              <a:rPr lang="en-US" sz="2000" dirty="0"/>
              <a:t> de </a:t>
            </a:r>
            <a:r>
              <a:rPr lang="en-US" sz="2000" dirty="0" err="1"/>
              <a:t>ingresar</a:t>
            </a:r>
            <a:r>
              <a:rPr lang="en-US" sz="2000" dirty="0"/>
              <a:t> al </a:t>
            </a:r>
            <a:r>
              <a:rPr lang="en-US" sz="2000" dirty="0" err="1"/>
              <a:t>sistema</a:t>
            </a:r>
            <a:r>
              <a:rPr lang="en-US" sz="2000" dirty="0"/>
              <a:t> de la </a:t>
            </a:r>
            <a:r>
              <a:rPr lang="en-US" sz="2000" dirty="0" err="1"/>
              <a:t>empresa</a:t>
            </a:r>
            <a:r>
              <a:rPr lang="en-US" sz="2000" dirty="0"/>
              <a:t>.</a:t>
            </a:r>
          </a:p>
          <a:p>
            <a:pPr marL="384048" indent="-384048" defTabSz="914400">
              <a:lnSpc>
                <a:spcPct val="94000"/>
              </a:lnSpc>
              <a:spcAft>
                <a:spcPts val="200"/>
              </a:spcAft>
              <a:buFont typeface="Franklin Gothic Book" panose="020B0503020102020204" pitchFamily="34" charset="0"/>
            </a:pPr>
            <a:endParaRPr lang="en-US" sz="2000" dirty="0"/>
          </a:p>
          <a:p>
            <a:pPr marL="384048" indent="-384048" defTabSz="914400">
              <a:lnSpc>
                <a:spcPct val="94000"/>
              </a:lnSpc>
              <a:spcAft>
                <a:spcPts val="200"/>
              </a:spcAft>
              <a:buFont typeface="Franklin Gothic Book" panose="020B0503020102020204" pitchFamily="34" charset="0"/>
            </a:pPr>
            <a:r>
              <a:rPr lang="en-US" sz="2000" dirty="0"/>
              <a:t>Dar a </a:t>
            </a:r>
            <a:r>
              <a:rPr lang="en-US" sz="2000" dirty="0" err="1"/>
              <a:t>conocer</a:t>
            </a:r>
            <a:r>
              <a:rPr lang="en-US" sz="2000" dirty="0"/>
              <a:t> las </a:t>
            </a:r>
            <a:r>
              <a:rPr lang="en-US" sz="2000" dirty="0" err="1"/>
              <a:t>posibles</a:t>
            </a:r>
            <a:r>
              <a:rPr lang="en-US" sz="2000" dirty="0"/>
              <a:t> </a:t>
            </a:r>
            <a:r>
              <a:rPr lang="en-US" sz="2000" dirty="0" err="1"/>
              <a:t>soluciones</a:t>
            </a:r>
            <a:r>
              <a:rPr lang="en-US" sz="2000" dirty="0"/>
              <a:t> que </a:t>
            </a:r>
            <a:r>
              <a:rPr lang="en-US" sz="2000" dirty="0" err="1"/>
              <a:t>pueden</a:t>
            </a:r>
            <a:r>
              <a:rPr lang="en-US" sz="2000" dirty="0"/>
              <a:t> </a:t>
            </a:r>
            <a:r>
              <a:rPr lang="en-US" sz="2000" dirty="0" err="1"/>
              <a:t>mejorar</a:t>
            </a:r>
            <a:r>
              <a:rPr lang="en-US" sz="2000" dirty="0"/>
              <a:t> </a:t>
            </a:r>
            <a:r>
              <a:rPr lang="en-US" sz="2000" dirty="0" err="1"/>
              <a:t>el</a:t>
            </a:r>
            <a:r>
              <a:rPr lang="en-US" sz="2000" dirty="0"/>
              <a:t> </a:t>
            </a:r>
            <a:r>
              <a:rPr lang="en-US" sz="2000" dirty="0" err="1"/>
              <a:t>manejo</a:t>
            </a:r>
            <a:r>
              <a:rPr lang="en-US" sz="2000" dirty="0"/>
              <a:t> de la </a:t>
            </a:r>
            <a:r>
              <a:rPr lang="en-US" sz="2000" dirty="0" err="1"/>
              <a:t>Nómina</a:t>
            </a:r>
            <a:r>
              <a:rPr lang="en-US" sz="2000" dirty="0"/>
              <a:t> </a:t>
            </a:r>
            <a:r>
              <a:rPr lang="en-US" sz="2000" dirty="0" err="1"/>
              <a:t>mensual</a:t>
            </a:r>
            <a:r>
              <a:rPr lang="en-US" sz="2000" dirty="0"/>
              <a:t> y la </a:t>
            </a:r>
            <a:r>
              <a:rPr lang="en-US" sz="2000" dirty="0" err="1"/>
              <a:t>Nómina</a:t>
            </a:r>
            <a:r>
              <a:rPr lang="en-US" sz="2000" dirty="0"/>
              <a:t> </a:t>
            </a:r>
            <a:r>
              <a:rPr lang="en-US" sz="2000" dirty="0" err="1"/>
              <a:t>quincenal</a:t>
            </a:r>
            <a:r>
              <a:rPr lang="en-US" sz="2000" dirty="0"/>
              <a:t>.</a:t>
            </a:r>
          </a:p>
        </p:txBody>
      </p:sp>
      <p:sp>
        <p:nvSpPr>
          <p:cNvPr id="21" name="Rectangle 20">
            <a:extLst>
              <a:ext uri="{FF2B5EF4-FFF2-40B4-BE49-F238E27FC236}">
                <a16:creationId xmlns:a16="http://schemas.microsoft.com/office/drawing/2014/main" id="{FBEA8A33-C0D0-416D-8359-724B8828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MX"/>
          </a:p>
        </p:txBody>
      </p:sp>
      <p:pic>
        <p:nvPicPr>
          <p:cNvPr id="14" name="Imagen 13">
            <a:extLst>
              <a:ext uri="{FF2B5EF4-FFF2-40B4-BE49-F238E27FC236}">
                <a16:creationId xmlns:a16="http://schemas.microsoft.com/office/drawing/2014/main" id="{41230169-D2A1-55A0-2667-AF97306204AE}"/>
              </a:ext>
            </a:extLst>
          </p:cNvPr>
          <p:cNvPicPr>
            <a:picLocks noChangeAspect="1"/>
          </p:cNvPicPr>
          <p:nvPr/>
        </p:nvPicPr>
        <p:blipFill rotWithShape="1">
          <a:blip r:embed="rId3"/>
          <a:srcRect l="13945" r="19275"/>
          <a:stretch/>
        </p:blipFill>
        <p:spPr>
          <a:xfrm>
            <a:off x="7612254" y="0"/>
            <a:ext cx="4579746" cy="6858000"/>
          </a:xfrm>
          <a:prstGeom prst="rect">
            <a:avLst/>
          </a:prstGeom>
        </p:spPr>
      </p:pic>
    </p:spTree>
    <p:extLst>
      <p:ext uri="{BB962C8B-B14F-4D97-AF65-F5344CB8AC3E}">
        <p14:creationId xmlns:p14="http://schemas.microsoft.com/office/powerpoint/2010/main" val="1106630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Gráfico en un documento con un bolígrafo">
            <a:extLst>
              <a:ext uri="{FF2B5EF4-FFF2-40B4-BE49-F238E27FC236}">
                <a16:creationId xmlns:a16="http://schemas.microsoft.com/office/drawing/2014/main" id="{02E5A52F-EF47-24FE-276A-8985EED990E8}"/>
              </a:ext>
            </a:extLst>
          </p:cNvPr>
          <p:cNvPicPr>
            <a:picLocks noChangeAspect="1"/>
          </p:cNvPicPr>
          <p:nvPr/>
        </p:nvPicPr>
        <p:blipFill rotWithShape="1">
          <a:blip r:embed="rId2"/>
          <a:srcRect t="1499" r="1" b="14209"/>
          <a:stretch/>
        </p:blipFill>
        <p:spPr>
          <a:xfrm>
            <a:off x="-1" y="10"/>
            <a:ext cx="12188652" cy="6857990"/>
          </a:xfrm>
          <a:prstGeom prst="rect">
            <a:avLst/>
          </a:prstGeom>
        </p:spPr>
      </p:pic>
      <p:sp>
        <p:nvSpPr>
          <p:cNvPr id="9" name="Rectangle 8">
            <a:extLst>
              <a:ext uri="{FF2B5EF4-FFF2-40B4-BE49-F238E27FC236}">
                <a16:creationId xmlns:a16="http://schemas.microsoft.com/office/drawing/2014/main" id="{BC46CD03-D076-40A3-9AA4-2B7BB288B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 y="0"/>
            <a:ext cx="12192000" cy="6858000"/>
          </a:xfrm>
          <a:prstGeom prst="rect">
            <a:avLst/>
          </a:prstGeom>
          <a:gradFill flip="none" rotWithShape="1">
            <a:gsLst>
              <a:gs pos="30000">
                <a:schemeClr val="bg2">
                  <a:alpha val="75000"/>
                </a:schemeClr>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9AB06CD-5559-DBD6-288A-A48CE0FB6C4B}"/>
              </a:ext>
            </a:extLst>
          </p:cNvPr>
          <p:cNvSpPr>
            <a:spLocks noGrp="1"/>
          </p:cNvSpPr>
          <p:nvPr>
            <p:ph type="title"/>
          </p:nvPr>
        </p:nvSpPr>
        <p:spPr>
          <a:xfrm>
            <a:off x="1371600" y="685800"/>
            <a:ext cx="9601200" cy="1485900"/>
          </a:xfrm>
        </p:spPr>
        <p:txBody>
          <a:bodyPr vert="horz" lIns="91440" tIns="45720" rIns="91440" bIns="45720" rtlCol="0" anchor="t">
            <a:normAutofit/>
          </a:bodyPr>
          <a:lstStyle/>
          <a:p>
            <a:r>
              <a:rPr lang="en-US" b="1" i="1" u="sng"/>
              <a:t>Conclusión</a:t>
            </a:r>
          </a:p>
        </p:txBody>
      </p:sp>
      <p:sp>
        <p:nvSpPr>
          <p:cNvPr id="11" name="Rectangle 10">
            <a:extLst>
              <a:ext uri="{FF2B5EF4-FFF2-40B4-BE49-F238E27FC236}">
                <a16:creationId xmlns:a16="http://schemas.microsoft.com/office/drawing/2014/main" id="{88D28697-83F7-4C09-A9B2-6CAA58855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MX"/>
          </a:p>
        </p:txBody>
      </p:sp>
      <p:sp>
        <p:nvSpPr>
          <p:cNvPr id="3" name="CuadroTexto 2">
            <a:extLst>
              <a:ext uri="{FF2B5EF4-FFF2-40B4-BE49-F238E27FC236}">
                <a16:creationId xmlns:a16="http://schemas.microsoft.com/office/drawing/2014/main" id="{11BA7305-80D8-8844-6370-9BA796453D7E}"/>
              </a:ext>
            </a:extLst>
          </p:cNvPr>
          <p:cNvSpPr txBox="1"/>
          <p:nvPr/>
        </p:nvSpPr>
        <p:spPr>
          <a:xfrm>
            <a:off x="1371600" y="2286000"/>
            <a:ext cx="9601200" cy="3581400"/>
          </a:xfrm>
          <a:prstGeom prst="rect">
            <a:avLst/>
          </a:prstGeom>
        </p:spPr>
        <p:txBody>
          <a:bodyPr vert="horz" lIns="91440" tIns="45720" rIns="91440" bIns="45720" rtlCol="0">
            <a:normAutofit/>
          </a:bodyPr>
          <a:lstStyle/>
          <a:p>
            <a:pPr marL="384048" indent="-384048" defTabSz="914400">
              <a:lnSpc>
                <a:spcPct val="94000"/>
              </a:lnSpc>
              <a:spcAft>
                <a:spcPts val="200"/>
              </a:spcAft>
              <a:buFont typeface="Franklin Gothic Book" panose="020B0503020102020204" pitchFamily="34" charset="0"/>
            </a:pPr>
            <a:r>
              <a:rPr lang="en-US">
                <a:solidFill>
                  <a:schemeClr val="tx2"/>
                </a:solidFill>
              </a:rPr>
              <a:t>La empresa T Consulting, S.A. necesita un sistema de nómina robusto y flexible que no solo gestione las nóminas de manera eficiente sino que también soporte la administración de varias empresas simultáneamente. Esto implica que el software a crear debería contar con una arquitectura escalable y modular para manejar diferentes bases de datos, usuarios y configuraciones específicas para cada empresa.</a:t>
            </a:r>
          </a:p>
          <a:p>
            <a:pPr marL="384048" indent="-384048" defTabSz="914400">
              <a:lnSpc>
                <a:spcPct val="94000"/>
              </a:lnSpc>
              <a:spcAft>
                <a:spcPts val="200"/>
              </a:spcAft>
              <a:buFont typeface="Franklin Gothic Book" panose="020B0503020102020204" pitchFamily="34" charset="0"/>
            </a:pPr>
            <a:endParaRPr lang="en-US">
              <a:solidFill>
                <a:schemeClr val="tx2"/>
              </a:solidFill>
            </a:endParaRPr>
          </a:p>
          <a:p>
            <a:pPr marL="384048" indent="-384048" defTabSz="914400">
              <a:lnSpc>
                <a:spcPct val="94000"/>
              </a:lnSpc>
              <a:spcAft>
                <a:spcPts val="200"/>
              </a:spcAft>
              <a:buFont typeface="Franklin Gothic Book" panose="020B0503020102020204" pitchFamily="34" charset="0"/>
            </a:pPr>
            <a:r>
              <a:rPr lang="en-US">
                <a:solidFill>
                  <a:schemeClr val="tx2"/>
                </a:solidFill>
              </a:rPr>
              <a:t>Además, es crucial que el sistema permita una fácil integración con otros sistemas empresariales y cumpla con las normativas locales e internacionales relacionadas con la gestión de nómina.</a:t>
            </a:r>
          </a:p>
        </p:txBody>
      </p:sp>
    </p:spTree>
    <p:extLst>
      <p:ext uri="{BB962C8B-B14F-4D97-AF65-F5344CB8AC3E}">
        <p14:creationId xmlns:p14="http://schemas.microsoft.com/office/powerpoint/2010/main" val="1524667465"/>
      </p:ext>
    </p:extLst>
  </p:cSld>
  <p:clrMapOvr>
    <a:masterClrMapping/>
  </p:clrMapOvr>
</p:sld>
</file>

<file path=ppt/theme/theme1.xml><?xml version="1.0" encoding="utf-8"?>
<a:theme xmlns:a="http://schemas.openxmlformats.org/drawingml/2006/main" name="Recorte">
  <a:themeElements>
    <a:clrScheme name="Roj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Recort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Recorte</Template>
  <TotalTime>113</TotalTime>
  <Words>1179</Words>
  <Application>Microsoft Office PowerPoint</Application>
  <PresentationFormat>Panorámica</PresentationFormat>
  <Paragraphs>77</Paragraphs>
  <Slides>10</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10</vt:i4>
      </vt:variant>
    </vt:vector>
  </HeadingPairs>
  <TitlesOfParts>
    <vt:vector size="18" baseType="lpstr">
      <vt:lpstr>Aharoni</vt:lpstr>
      <vt:lpstr>Aptos</vt:lpstr>
      <vt:lpstr>Arial</vt:lpstr>
      <vt:lpstr>Bauhaus 93</vt:lpstr>
      <vt:lpstr>Britannic Bold</vt:lpstr>
      <vt:lpstr>Cascadia Code</vt:lpstr>
      <vt:lpstr>Franklin Gothic Book</vt:lpstr>
      <vt:lpstr>Recorte</vt:lpstr>
      <vt:lpstr>Precentacion Fase de analisis</vt:lpstr>
      <vt:lpstr>Sintesis</vt:lpstr>
      <vt:lpstr>Sintesis</vt:lpstr>
      <vt:lpstr>Sintesis</vt:lpstr>
      <vt:lpstr>Sintesis</vt:lpstr>
      <vt:lpstr>Problema</vt:lpstr>
      <vt:lpstr>Soluciones</vt:lpstr>
      <vt:lpstr>Objetivos</vt:lpstr>
      <vt:lpstr>Conclusión</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Rige Eddy Luis Oxlaj Estrada</dc:creator>
  <cp:lastModifiedBy>Rige Eddy Luis Oxlaj Estrada</cp:lastModifiedBy>
  <cp:revision>11</cp:revision>
  <dcterms:created xsi:type="dcterms:W3CDTF">2024-05-29T22:57:52Z</dcterms:created>
  <dcterms:modified xsi:type="dcterms:W3CDTF">2024-08-15T01:05:09Z</dcterms:modified>
</cp:coreProperties>
</file>