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2" r:id="rId4"/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4" r:id="rId13"/>
    <p:sldId id="270" r:id="rId14"/>
    <p:sldId id="27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6DA9"/>
    <a:srgbClr val="A76D88"/>
    <a:srgbClr val="816288"/>
    <a:srgbClr val="168AAD"/>
    <a:srgbClr val="34A0A4"/>
    <a:srgbClr val="1A759F"/>
    <a:srgbClr val="52B69A"/>
    <a:srgbClr val="03045E"/>
    <a:srgbClr val="1E6091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05"/>
    <p:restoredTop sz="96327"/>
  </p:normalViewPr>
  <p:slideViewPr>
    <p:cSldViewPr snapToGrid="0" snapToObjects="1">
      <p:cViewPr varScale="1">
        <p:scale>
          <a:sx n="227" d="100"/>
          <a:sy n="227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9AD6D-BD4E-7F4B-B7AE-544C79F9025F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10854-4B9D-1949-8CB2-BB535482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4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0854-4B9D-1949-8CB2-BB5354827E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3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Mentioned what is a blockade, cannot have Rydberg excitation within blockade radius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0854-4B9D-1949-8CB2-BB5354827E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26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Mentioned what is a blockade, cannot have Rydberg excitation within blockade radius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0854-4B9D-1949-8CB2-BB5354827E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7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0854-4B9D-1949-8CB2-BB5354827E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67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0854-4B9D-1949-8CB2-BB5354827E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59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0854-4B9D-1949-8CB2-BB5354827E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Much faster than </a:t>
            </a:r>
            <a:r>
              <a:rPr lang="en-US" dirty="0" err="1"/>
              <a:t>QuTiP</a:t>
            </a:r>
            <a:endParaRPr lang="en-US" dirty="0"/>
          </a:p>
          <a:p>
            <a:r>
              <a:rPr lang="en-US" dirty="0"/>
              <a:t>- Main goal is for </a:t>
            </a:r>
            <a:r>
              <a:rPr lang="en-US" dirty="0" err="1"/>
              <a:t>QuEra</a:t>
            </a:r>
            <a:r>
              <a:rPr lang="en-US" dirty="0"/>
              <a:t> hardware</a:t>
            </a:r>
          </a:p>
          <a:p>
            <a:r>
              <a:rPr lang="en-US" dirty="0"/>
              <a:t>- open source roughly at the end of Feb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0854-4B9D-1949-8CB2-BB5354827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5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Rydberg Hamiltonian</a:t>
            </a:r>
          </a:p>
          <a:p>
            <a:pPr marL="171450" indent="-171450">
              <a:buFontTx/>
              <a:buChar char="-"/>
            </a:pPr>
            <a:r>
              <a:rPr lang="en-US" dirty="0"/>
              <a:t>Waveform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Lattice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Unit Handling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ODE/</a:t>
            </a:r>
            <a:r>
              <a:rPr lang="en-US" dirty="0" err="1"/>
              <a:t>Krylov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CUDA</a:t>
            </a:r>
          </a:p>
          <a:p>
            <a:pPr marL="171450" indent="-171450">
              <a:buFontTx/>
              <a:buChar char="-"/>
            </a:pPr>
            <a:r>
              <a:rPr lang="en-US" dirty="0"/>
              <a:t>Yao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Introduce Yao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0854-4B9D-1949-8CB2-BB5354827E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6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0854-4B9D-1949-8CB2-BB5354827E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simulating experiment, </a:t>
            </a:r>
            <a:r>
              <a:rPr lang="en-US" dirty="0" err="1"/>
              <a:t>e.g</a:t>
            </a:r>
            <a:r>
              <a:rPr lang="en-US" dirty="0"/>
              <a:t> variational quantum algorithm,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0854-4B9D-1949-8CB2-BB5354827E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61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Green mean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0854-4B9D-1949-8CB2-BB5354827E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0854-4B9D-1949-8CB2-BB5354827E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Introduce the axis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Introduce the benchmark sets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TODO: re-plot, larger system size</a:t>
            </a:r>
          </a:p>
          <a:p>
            <a:pPr marL="171450" indent="-171450">
              <a:buFontTx/>
              <a:buChar char="-"/>
            </a:pPr>
            <a:r>
              <a:rPr lang="en-US" dirty="0"/>
              <a:t>TODO: add a sentence, how many times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0854-4B9D-1949-8CB2-BB5354827E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QuTiP</a:t>
            </a:r>
            <a:r>
              <a:rPr lang="en-US" dirty="0"/>
              <a:t> and SciPy only have one fixed solver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10854-4B9D-1949-8CB2-BB5354827E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4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626B-5678-9E43-8181-96BA8A567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1D7E6-DFBF-9E41-B9CD-BCA03FE11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413F-57D4-3E47-965F-BC2974AC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4181-2B9A-114D-BCD0-6A51DCDE4A96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9349-49DE-B142-A505-7BE4A3BE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B5B4-C6D4-3F4A-9833-DD312D74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05E-4C9D-0740-8F83-84F4FC31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7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CF39-B86C-0546-B842-3CD99C4C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0A708-43F7-5443-A944-CB6B5336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AF50-0C7A-9E4E-B69D-27493AD6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4181-2B9A-114D-BCD0-6A51DCDE4A96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8C8B-C38B-6744-B0F1-F9B08DF7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3D1E-09F3-0F42-B04D-761C8FCB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05E-4C9D-0740-8F83-84F4FC31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1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37474-6CE9-E644-9FD7-F84B538AB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C9B68-F87F-0341-B792-24C989C8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6F78-47E4-DE45-862D-4898292C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4181-2B9A-114D-BCD0-6A51DCDE4A96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3EBF-E86B-6A42-8481-DF73F5EB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EB27-BAED-1740-9D7C-8C7C15C3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05E-4C9D-0740-8F83-84F4FC31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1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37A0-71C5-334D-A2CA-8353FE61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3FF64-EC00-5E4F-8E94-B4F9139A2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9163D-9CD8-2B47-9D6A-61E63949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4181-2B9A-114D-BCD0-6A51DCDE4A96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63A0-E4C7-174B-98FC-7F60866D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58B1A-5DCA-114B-94D7-FF94923F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05E-4C9D-0740-8F83-84F4FC31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CE6E-706A-AC4D-B249-5B5C5FE9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8A13-F4C7-D64D-BDB2-D58C209BE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38CD-1822-834E-8F36-5823DA5A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4181-2B9A-114D-BCD0-6A51DCDE4A96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151E-8126-1F45-9CE4-3B4DB2E8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6E716-A62A-0649-9109-0C5E00EC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05E-4C9D-0740-8F83-84F4FC31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1780-28F0-6744-A829-C7A12A97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AEF7-4D25-0049-B978-4BD4E10B7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0F171-876E-C94F-9CF5-F08D79744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4AD1F-BE1B-7048-A71C-93F74909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4181-2B9A-114D-BCD0-6A51DCDE4A96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F9A7D-AFD8-D24B-9777-BF7FC89B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EA799-788D-9B4F-9BEC-C0A1F0EE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05E-4C9D-0740-8F83-84F4FC31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3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9F06-5BA6-AC41-855B-0A59B2FA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99F5-8AE5-D446-A232-D0353A2C3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24218-4CC0-E643-B105-B5979D70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E55F4-D6DD-8145-AE43-FE57CF29E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EF0CE-F4D6-2345-8B12-85293F752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28855-C142-D140-B9C3-F038B7A7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4181-2B9A-114D-BCD0-6A51DCDE4A96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DA0D0-76AA-A54F-BFBB-F600B741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A2EBD-EB63-F64D-8A2F-9F45DDD4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05E-4C9D-0740-8F83-84F4FC31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3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9639-4485-FF4D-AEDF-D7F280D1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D4F20-E990-614D-9574-E91EA35D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4181-2B9A-114D-BCD0-6A51DCDE4A96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1EDE2-2FB3-BF4C-8D05-4F90D1B3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53C73-45A0-1147-82AB-3E3FAB0B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05E-4C9D-0740-8F83-84F4FC31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C15A3-1B37-3348-A457-53E5F091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4181-2B9A-114D-BCD0-6A51DCDE4A96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06E26-B85A-E549-A2F6-FD5FCC1D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886D2-0863-AC4F-A944-A7177734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05E-4C9D-0740-8F83-84F4FC31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45F6-EE4F-414A-9EE3-FB6C7FA7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4598-B105-F240-A051-C84073D8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1D695-A9F0-B14E-98E7-03E7F825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C12D0-7376-7143-B6B7-18B677CA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4181-2B9A-114D-BCD0-6A51DCDE4A96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19BA9-F2AA-C046-8F3E-9C30B87D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96C3C-C0A2-0148-8F1A-71168390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05E-4C9D-0740-8F83-84F4FC31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F721-54FF-AA43-B354-9B90AE69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93D40-85E6-B440-9CBC-47A848AE7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2DBD3-96CB-A04A-A94E-1CA70313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182FA-0AC2-5846-A2B1-C90927C8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4181-2B9A-114D-BCD0-6A51DCDE4A96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447EF-AAB4-7C47-A651-5A2A52B9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54C2A-5574-6145-A0D5-7984233F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A05E-4C9D-0740-8F83-84F4FC31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BC54E-A324-6E4F-8715-DDDE1D71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0927E-DF07-D640-B832-C2BD45CA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4101-5645-9044-A71F-FAAF8987C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64181-2B9A-114D-BCD0-6A51DCDE4A96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A0DA1-A6B9-7F41-AE34-672EA1E67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4A2D-F103-5C41-BFD8-64833D0B3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0A05E-4C9D-0740-8F83-84F4FC31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2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ochasticlifestyle.com/comparison-differential-equation-solver-suites-matlab-r-julia-python-c-fortra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loqade Logo">
            <a:extLst>
              <a:ext uri="{FF2B5EF4-FFF2-40B4-BE49-F238E27FC236}">
                <a16:creationId xmlns:a16="http://schemas.microsoft.com/office/drawing/2014/main" id="{BCED0E2F-B3E4-3C5A-7E3B-B6CC95D54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95" y="1317213"/>
            <a:ext cx="5844209" cy="267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BE9BBD-B3AD-B437-C933-59F221F8A0B8}"/>
              </a:ext>
            </a:extLst>
          </p:cNvPr>
          <p:cNvSpPr/>
          <p:nvPr/>
        </p:nvSpPr>
        <p:spPr>
          <a:xfrm>
            <a:off x="2913420" y="4517486"/>
            <a:ext cx="5818062" cy="1712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CA" sz="28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QCHS2022: The </a:t>
            </a:r>
            <a:r>
              <a:rPr lang="en-CA" sz="28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Bloqade</a:t>
            </a:r>
            <a:r>
              <a:rPr lang="en-CA" sz="28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package</a:t>
            </a:r>
          </a:p>
          <a:p>
            <a:pPr lvl="0" algn="ctr">
              <a:lnSpc>
                <a:spcPct val="130000"/>
              </a:lnSpc>
            </a:pPr>
            <a:r>
              <a:rPr lang="en-CA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Xiu-Zhe</a:t>
            </a:r>
            <a:r>
              <a:rPr lang="en-CA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(Roger) Luo</a:t>
            </a:r>
          </a:p>
          <a:p>
            <a:pPr lvl="0" algn="ctr">
              <a:lnSpc>
                <a:spcPct val="130000"/>
              </a:lnSpc>
            </a:pPr>
            <a:r>
              <a:rPr lang="en-CA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University of Waterloo/Perimeter Institute/</a:t>
            </a:r>
            <a:r>
              <a:rPr lang="en-CA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PIQuIL</a:t>
            </a:r>
            <a:r>
              <a:rPr lang="en-CA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en-CA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QuEra</a:t>
            </a:r>
            <a:r>
              <a:rPr lang="en-CA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Computing</a:t>
            </a:r>
          </a:p>
        </p:txBody>
      </p:sp>
    </p:spTree>
    <p:extLst>
      <p:ext uri="{BB962C8B-B14F-4D97-AF65-F5344CB8AC3E}">
        <p14:creationId xmlns:p14="http://schemas.microsoft.com/office/powerpoint/2010/main" val="147338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DB76-C460-0D4F-A14D-5D0BC8A9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2: More Choices of ODE 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D536-AC15-DB41-99EF-FF0DBC87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0" y="4358732"/>
            <a:ext cx="10515600" cy="15973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Incomplete list of solvers:</a:t>
            </a:r>
          </a:p>
          <a:p>
            <a:r>
              <a:rPr lang="en-US" dirty="0">
                <a:solidFill>
                  <a:schemeClr val="bg1"/>
                </a:solidFill>
              </a:rPr>
              <a:t>Adams-Moulton methods (`VCABM`, etc.)</a:t>
            </a:r>
          </a:p>
          <a:p>
            <a:r>
              <a:rPr lang="en-US" dirty="0">
                <a:solidFill>
                  <a:schemeClr val="bg1"/>
                </a:solidFill>
              </a:rPr>
              <a:t>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 Explicit Methods (`AB3`, etc.)</a:t>
            </a:r>
          </a:p>
          <a:p>
            <a:r>
              <a:rPr lang="en-US" dirty="0">
                <a:solidFill>
                  <a:schemeClr val="bg1"/>
                </a:solidFill>
              </a:rPr>
              <a:t>Verner's "Most Efficient" Runge-</a:t>
            </a:r>
            <a:r>
              <a:rPr lang="en-US" dirty="0" err="1">
                <a:solidFill>
                  <a:schemeClr val="bg1"/>
                </a:solidFill>
              </a:rPr>
              <a:t>Kutta</a:t>
            </a:r>
            <a:r>
              <a:rPr lang="en-US" dirty="0">
                <a:solidFill>
                  <a:schemeClr val="bg1"/>
                </a:solidFill>
              </a:rPr>
              <a:t> methods (`Vern6`, `Vern7`, `Vern8`, etc.)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442662-29A3-2540-9397-F87EB211C09C}"/>
              </a:ext>
            </a:extLst>
          </p:cNvPr>
          <p:cNvSpPr txBox="1">
            <a:spLocks/>
          </p:cNvSpPr>
          <p:nvPr/>
        </p:nvSpPr>
        <p:spPr>
          <a:xfrm>
            <a:off x="587680" y="1962086"/>
            <a:ext cx="10515600" cy="1597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Efficiency</a:t>
            </a:r>
          </a:p>
          <a:p>
            <a:r>
              <a:rPr lang="en-US" dirty="0">
                <a:solidFill>
                  <a:schemeClr val="bg1"/>
                </a:solidFill>
              </a:rPr>
              <a:t>Precision</a:t>
            </a:r>
          </a:p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CEDBF-CE84-D44E-83BD-30C12E10FFF8}"/>
              </a:ext>
            </a:extLst>
          </p:cNvPr>
          <p:cNvSpPr txBox="1"/>
          <p:nvPr/>
        </p:nvSpPr>
        <p:spPr>
          <a:xfrm>
            <a:off x="106471" y="6444641"/>
            <a:ext cx="520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Full list of solvers is available at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DiffEq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691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DB76-C460-0D4F-A14D-5D0BC8A9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3: Rydberg Blockade Subspace</a:t>
            </a:r>
          </a:p>
        </p:txBody>
      </p:sp>
      <p:pic>
        <p:nvPicPr>
          <p:cNvPr id="15" name="Picture 1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3AA6A6A-B014-9845-AE80-0C7CF1FB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627" y="1627356"/>
            <a:ext cx="8764745" cy="49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DB76-C460-0D4F-A14D-5D0BC8A9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3: Rydberg Blockade Subspace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D442662-29A3-2540-9397-F87EB211C0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7680" y="1529938"/>
                <a:ext cx="10515600" cy="9502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51-site simulation, 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82384444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blockade subspace,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</m:t>
                        </m:r>
                      </m:sup>
                    </m:sSup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for full space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D442662-29A3-2540-9397-F87EB211C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80" y="1529938"/>
                <a:ext cx="10515600" cy="950215"/>
              </a:xfrm>
              <a:prstGeom prst="rect">
                <a:avLst/>
              </a:prstGeom>
              <a:blipFill>
                <a:blip r:embed="rId3"/>
                <a:stretch>
                  <a:fillRect l="-1206" t="-10526" r="-1568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45C60E7-1564-8A47-8537-0573327D0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862" y="2664895"/>
            <a:ext cx="3596973" cy="3681608"/>
          </a:xfrm>
          <a:prstGeom prst="rect">
            <a:avLst/>
          </a:prstGeom>
        </p:spPr>
      </p:pic>
      <p:pic>
        <p:nvPicPr>
          <p:cNvPr id="11266" name="Picture 2" descr="plot_14">
            <a:extLst>
              <a:ext uri="{FF2B5EF4-FFF2-40B4-BE49-F238E27FC236}">
                <a16:creationId xmlns:a16="http://schemas.microsoft.com/office/drawing/2014/main" id="{B785067D-E6CF-4040-ADD6-50480867E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07" y="2080203"/>
            <a:ext cx="4533212" cy="453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75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DB76-C460-0D4F-A14D-5D0BC8A9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4: Generic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442662-29A3-2540-9397-F87EB211C09C}"/>
              </a:ext>
            </a:extLst>
          </p:cNvPr>
          <p:cNvSpPr txBox="1">
            <a:spLocks/>
          </p:cNvSpPr>
          <p:nvPr/>
        </p:nvSpPr>
        <p:spPr>
          <a:xfrm>
            <a:off x="587680" y="1996987"/>
            <a:ext cx="10515600" cy="15973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Measurements.jl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Bloqade.jl</a:t>
            </a:r>
            <a:r>
              <a:rPr lang="en-US" dirty="0">
                <a:solidFill>
                  <a:schemeClr val="bg1"/>
                </a:solidFill>
              </a:rPr>
              <a:t> = linear error propagation on Rydberg dynamics</a:t>
            </a:r>
          </a:p>
          <a:p>
            <a:r>
              <a:rPr lang="en-US" dirty="0" err="1">
                <a:solidFill>
                  <a:schemeClr val="bg1"/>
                </a:solidFill>
              </a:rPr>
              <a:t>ForwardDiff.jl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Bloqade.jl</a:t>
            </a:r>
            <a:r>
              <a:rPr lang="en-US" dirty="0">
                <a:solidFill>
                  <a:schemeClr val="bg1"/>
                </a:solidFill>
              </a:rPr>
              <a:t> = forward mode automatic differentiation on Rydberg dynamics</a:t>
            </a:r>
          </a:p>
        </p:txBody>
      </p:sp>
    </p:spTree>
    <p:extLst>
      <p:ext uri="{BB962C8B-B14F-4D97-AF65-F5344CB8AC3E}">
        <p14:creationId xmlns:p14="http://schemas.microsoft.com/office/powerpoint/2010/main" val="416720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DB76-C460-0D4F-A14D-5D0BC8A9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18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221091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DB76-C460-0D4F-A14D-5D0BC8A9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Roadmap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442662-29A3-2540-9397-F87EB211C09C}"/>
              </a:ext>
            </a:extLst>
          </p:cNvPr>
          <p:cNvSpPr txBox="1">
            <a:spLocks/>
          </p:cNvSpPr>
          <p:nvPr/>
        </p:nvSpPr>
        <p:spPr>
          <a:xfrm>
            <a:off x="587680" y="1659591"/>
            <a:ext cx="10515600" cy="483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Hardware integration through AWS </a:t>
            </a:r>
            <a:r>
              <a:rPr lang="en-US" dirty="0" err="1">
                <a:solidFill>
                  <a:schemeClr val="bg1"/>
                </a:solidFill>
              </a:rPr>
              <a:t>braket</a:t>
            </a:r>
            <a:r>
              <a:rPr lang="en-US" dirty="0">
                <a:solidFill>
                  <a:schemeClr val="bg1"/>
                </a:solidFill>
              </a:rPr>
              <a:t> (coming in summer)</a:t>
            </a:r>
          </a:p>
          <a:p>
            <a:r>
              <a:rPr lang="en-US" dirty="0">
                <a:solidFill>
                  <a:schemeClr val="bg1"/>
                </a:solidFill>
              </a:rPr>
              <a:t>3-level system</a:t>
            </a:r>
          </a:p>
          <a:p>
            <a:r>
              <a:rPr lang="en-US" dirty="0">
                <a:solidFill>
                  <a:schemeClr val="bg1"/>
                </a:solidFill>
              </a:rPr>
              <a:t>master equation and more complete noise modeling support</a:t>
            </a:r>
          </a:p>
          <a:p>
            <a:r>
              <a:rPr lang="en-US" dirty="0">
                <a:solidFill>
                  <a:schemeClr val="bg1"/>
                </a:solidFill>
              </a:rPr>
              <a:t>Reverse mode automatic differentiation</a:t>
            </a:r>
          </a:p>
          <a:p>
            <a:r>
              <a:rPr lang="en-US" dirty="0">
                <a:solidFill>
                  <a:schemeClr val="bg1"/>
                </a:solidFill>
              </a:rPr>
              <a:t>Rydberg Quantum Monte Carlo (SSE)</a:t>
            </a:r>
          </a:p>
        </p:txBody>
      </p:sp>
    </p:spTree>
    <p:extLst>
      <p:ext uri="{BB962C8B-B14F-4D97-AF65-F5344CB8AC3E}">
        <p14:creationId xmlns:p14="http://schemas.microsoft.com/office/powerpoint/2010/main" val="371489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DB76-C460-0D4F-A14D-5D0BC8A9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Emulating the Rydberg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D536-AC15-DB41-99EF-FF0DBC87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00" y="3983692"/>
            <a:ext cx="10515600" cy="208904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Efficient</a:t>
            </a:r>
            <a:r>
              <a:rPr lang="en-US" dirty="0">
                <a:solidFill>
                  <a:schemeClr val="bg1"/>
                </a:solidFill>
              </a:rPr>
              <a:t> and extensible emulation</a:t>
            </a:r>
          </a:p>
          <a:p>
            <a:r>
              <a:rPr lang="en-US" dirty="0">
                <a:solidFill>
                  <a:schemeClr val="bg1"/>
                </a:solidFill>
              </a:rPr>
              <a:t> Designed for </a:t>
            </a:r>
            <a:r>
              <a:rPr lang="en-US" dirty="0" err="1">
                <a:solidFill>
                  <a:srgbClr val="FFC000"/>
                </a:solidFill>
              </a:rPr>
              <a:t>QuEra</a:t>
            </a:r>
            <a:r>
              <a:rPr lang="en-US" dirty="0">
                <a:solidFill>
                  <a:srgbClr val="FFC000"/>
                </a:solidFill>
              </a:rPr>
              <a:t> Rydberg hardware</a:t>
            </a:r>
          </a:p>
          <a:p>
            <a:r>
              <a:rPr lang="en-US" dirty="0">
                <a:solidFill>
                  <a:schemeClr val="bg1"/>
                </a:solidFill>
              </a:rPr>
              <a:t> An </a:t>
            </a:r>
            <a:r>
              <a:rPr lang="en-US" dirty="0">
                <a:solidFill>
                  <a:srgbClr val="FFC000"/>
                </a:solidFill>
              </a:rPr>
              <a:t>open-source</a:t>
            </a:r>
            <a:r>
              <a:rPr lang="en-US" dirty="0">
                <a:solidFill>
                  <a:schemeClr val="bg1"/>
                </a:solidFill>
              </a:rPr>
              <a:t> effort from </a:t>
            </a:r>
            <a:r>
              <a:rPr lang="en-US" dirty="0" err="1">
                <a:solidFill>
                  <a:schemeClr val="bg1"/>
                </a:solidFill>
              </a:rPr>
              <a:t>QuEra</a:t>
            </a:r>
            <a:r>
              <a:rPr lang="en-US" dirty="0">
                <a:solidFill>
                  <a:schemeClr val="bg1"/>
                </a:solidFill>
              </a:rPr>
              <a:t> software team</a:t>
            </a:r>
          </a:p>
          <a:p>
            <a:r>
              <a:rPr lang="en-US" dirty="0">
                <a:solidFill>
                  <a:schemeClr val="bg1"/>
                </a:solidFill>
              </a:rPr>
              <a:t> Written in </a:t>
            </a:r>
            <a:r>
              <a:rPr lang="en-US" dirty="0">
                <a:solidFill>
                  <a:srgbClr val="FFC000"/>
                </a:solidFill>
              </a:rPr>
              <a:t>Julia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B89D29-B108-3342-81CF-C4834BE5A5DB}"/>
                  </a:ext>
                </a:extLst>
              </p:cNvPr>
              <p:cNvSpPr txBox="1"/>
              <p:nvPr/>
            </p:nvSpPr>
            <p:spPr>
              <a:xfrm>
                <a:off x="838200" y="2504932"/>
                <a:ext cx="5050100" cy="782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l-G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l-G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nary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l-G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l-G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l-G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B89D29-B108-3342-81CF-C4834BE5A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4932"/>
                <a:ext cx="5050100" cy="782137"/>
              </a:xfrm>
              <a:prstGeom prst="rect">
                <a:avLst/>
              </a:prstGeom>
              <a:blipFill>
                <a:blip r:embed="rId3"/>
                <a:stretch>
                  <a:fillRect l="-7789" t="-141935" b="-190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23C6B69-978C-674D-9F90-C724CC813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807" y="2025737"/>
            <a:ext cx="4814078" cy="17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9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D536-AC15-DB41-99EF-FF0DBC87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3" y="2564296"/>
            <a:ext cx="10515600" cy="17294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 of functionalities</a:t>
            </a:r>
          </a:p>
          <a:p>
            <a:r>
              <a:rPr lang="en-US" dirty="0">
                <a:solidFill>
                  <a:schemeClr val="bg1"/>
                </a:solidFill>
              </a:rPr>
              <a:t>Summary &amp; Roadmap</a:t>
            </a:r>
          </a:p>
          <a:p>
            <a:r>
              <a:rPr lang="en-US" dirty="0">
                <a:solidFill>
                  <a:schemeClr val="bg1"/>
                </a:solidFill>
              </a:rPr>
              <a:t>Live Demo: Adiabatic state preparation of Rydberg Atoms</a:t>
            </a:r>
          </a:p>
        </p:txBody>
      </p:sp>
    </p:spTree>
    <p:extLst>
      <p:ext uri="{BB962C8B-B14F-4D97-AF65-F5344CB8AC3E}">
        <p14:creationId xmlns:p14="http://schemas.microsoft.com/office/powerpoint/2010/main" val="365314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515E95-EAC4-A146-98E2-7E990EFD7514}"/>
              </a:ext>
            </a:extLst>
          </p:cNvPr>
          <p:cNvSpPr txBox="1"/>
          <p:nvPr/>
        </p:nvSpPr>
        <p:spPr>
          <a:xfrm>
            <a:off x="331426" y="726301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Bloqade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66372-8240-F649-9C9B-F945C33667AB}"/>
              </a:ext>
            </a:extLst>
          </p:cNvPr>
          <p:cNvSpPr/>
          <p:nvPr/>
        </p:nvSpPr>
        <p:spPr>
          <a:xfrm>
            <a:off x="98756" y="5001740"/>
            <a:ext cx="4609168" cy="1633838"/>
          </a:xfrm>
          <a:prstGeom prst="rect">
            <a:avLst/>
          </a:prstGeom>
          <a:solidFill>
            <a:srgbClr val="1A7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/>
              <a:t>ODE solvers</a:t>
            </a:r>
          </a:p>
          <a:p>
            <a:pPr algn="ctr"/>
            <a:r>
              <a:rPr lang="en-US" sz="1600" dirty="0"/>
              <a:t>generic, fast, and highly configurable ODE solvers from </a:t>
            </a:r>
            <a:r>
              <a:rPr lang="en-US" sz="1600" dirty="0" err="1"/>
              <a:t>DiffEq</a:t>
            </a:r>
            <a:r>
              <a:rPr lang="en-US" sz="1600" dirty="0"/>
              <a:t> community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2DC1D-1057-AD40-A4C7-06F053433FEE}"/>
              </a:ext>
            </a:extLst>
          </p:cNvPr>
          <p:cNvSpPr/>
          <p:nvPr/>
        </p:nvSpPr>
        <p:spPr>
          <a:xfrm>
            <a:off x="10021330" y="1791731"/>
            <a:ext cx="2071914" cy="4843847"/>
          </a:xfrm>
          <a:prstGeom prst="rect">
            <a:avLst/>
          </a:prstGeom>
          <a:solidFill>
            <a:srgbClr val="A76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2F8B0E-B33E-374D-8ABE-AED29ED80F42}"/>
              </a:ext>
            </a:extLst>
          </p:cNvPr>
          <p:cNvSpPr/>
          <p:nvPr/>
        </p:nvSpPr>
        <p:spPr>
          <a:xfrm>
            <a:off x="98755" y="1791732"/>
            <a:ext cx="1773293" cy="3069962"/>
          </a:xfrm>
          <a:prstGeom prst="rect">
            <a:avLst/>
          </a:prstGeom>
          <a:solidFill>
            <a:srgbClr val="52B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23330-8B27-A446-AF50-7436A5E336B2}"/>
              </a:ext>
            </a:extLst>
          </p:cNvPr>
          <p:cNvSpPr/>
          <p:nvPr/>
        </p:nvSpPr>
        <p:spPr>
          <a:xfrm>
            <a:off x="5955955" y="1791731"/>
            <a:ext cx="3929449" cy="1817812"/>
          </a:xfrm>
          <a:prstGeom prst="rect">
            <a:avLst/>
          </a:prstGeom>
          <a:solidFill>
            <a:srgbClr val="52B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/>
              <a:t>Flexible Built-in Lattices</a:t>
            </a:r>
          </a:p>
          <a:p>
            <a:pPr algn="ctr"/>
            <a:r>
              <a:rPr lang="en-US" dirty="0"/>
              <a:t>with fancy 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75C33-052C-C64B-9865-9F69E4DDD001}"/>
              </a:ext>
            </a:extLst>
          </p:cNvPr>
          <p:cNvSpPr/>
          <p:nvPr/>
        </p:nvSpPr>
        <p:spPr>
          <a:xfrm>
            <a:off x="4924169" y="5015470"/>
            <a:ext cx="2018269" cy="1620108"/>
          </a:xfrm>
          <a:prstGeom prst="rect">
            <a:avLst/>
          </a:prstGeom>
          <a:solidFill>
            <a:srgbClr val="1A7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err="1"/>
              <a:t>Krylov</a:t>
            </a:r>
            <a:r>
              <a:rPr lang="en-US" sz="2400" dirty="0"/>
              <a:t> Solvers</a:t>
            </a:r>
          </a:p>
          <a:p>
            <a:pPr algn="ctr"/>
            <a:r>
              <a:rPr lang="en-US" sz="1600" dirty="0"/>
              <a:t>fast and generic </a:t>
            </a:r>
            <a:r>
              <a:rPr lang="en-US" sz="1600" dirty="0" err="1"/>
              <a:t>Krylov</a:t>
            </a:r>
            <a:r>
              <a:rPr lang="en-US" sz="1600" dirty="0"/>
              <a:t> solver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1FC2D-9A50-C84C-AB77-BF70D934A6B9}"/>
              </a:ext>
            </a:extLst>
          </p:cNvPr>
          <p:cNvSpPr/>
          <p:nvPr/>
        </p:nvSpPr>
        <p:spPr>
          <a:xfrm>
            <a:off x="7158683" y="3763318"/>
            <a:ext cx="2726722" cy="2872260"/>
          </a:xfrm>
          <a:prstGeom prst="rect">
            <a:avLst/>
          </a:prstGeom>
          <a:solidFill>
            <a:srgbClr val="1A7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CUDA acceleration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sz="1600" dirty="0"/>
              <a:t>80x speedup at most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DF812-97CD-5247-B498-A79298F2C6AE}"/>
              </a:ext>
            </a:extLst>
          </p:cNvPr>
          <p:cNvSpPr/>
          <p:nvPr/>
        </p:nvSpPr>
        <p:spPr>
          <a:xfrm>
            <a:off x="2007975" y="1791731"/>
            <a:ext cx="3739978" cy="1817812"/>
          </a:xfrm>
          <a:prstGeom prst="rect">
            <a:avLst/>
          </a:prstGeom>
          <a:solidFill>
            <a:srgbClr val="52B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/>
              <a:t>Built-in Waveform</a:t>
            </a:r>
          </a:p>
          <a:p>
            <a:pPr algn="ctr"/>
            <a:r>
              <a:rPr lang="en-US" sz="1600" dirty="0"/>
              <a:t>Flexible, intuitive waveform with various filters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4498E0-0DAD-CE48-9B8B-68E0BD976BA0}"/>
              </a:ext>
            </a:extLst>
          </p:cNvPr>
          <p:cNvSpPr/>
          <p:nvPr/>
        </p:nvSpPr>
        <p:spPr>
          <a:xfrm>
            <a:off x="2007975" y="3763318"/>
            <a:ext cx="4934463" cy="10983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/>
              <a:t>Rydberg Hamiltonian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Symbolic Expression Contains all system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9976F7-DA6C-8340-8CC2-0AA7EDFB60A3}"/>
              </a:ext>
            </a:extLst>
          </p:cNvPr>
          <p:cNvSpPr txBox="1"/>
          <p:nvPr/>
        </p:nvSpPr>
        <p:spPr>
          <a:xfrm>
            <a:off x="10101650" y="5286915"/>
            <a:ext cx="1939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enable easy access to common quantum information processing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8DC50A-E36C-A848-B5C6-14E61774B436}"/>
              </a:ext>
            </a:extLst>
          </p:cNvPr>
          <p:cNvSpPr txBox="1"/>
          <p:nvPr/>
        </p:nvSpPr>
        <p:spPr>
          <a:xfrm>
            <a:off x="9959798" y="3609543"/>
            <a:ext cx="2194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Integrate with Yao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8224B-4C2D-274F-B49F-93E58B2AC4E4}"/>
              </a:ext>
            </a:extLst>
          </p:cNvPr>
          <p:cNvSpPr/>
          <p:nvPr/>
        </p:nvSpPr>
        <p:spPr>
          <a:xfrm>
            <a:off x="137091" y="3497861"/>
            <a:ext cx="1696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Built-in support for auto-unit conversion for </a:t>
            </a:r>
            <a:r>
              <a:rPr lang="en-US" sz="1200" dirty="0" err="1">
                <a:solidFill>
                  <a:schemeClr val="bg1"/>
                </a:solidFill>
              </a:rPr>
              <a:t>QuEra</a:t>
            </a:r>
            <a:r>
              <a:rPr lang="en-US" sz="1200" dirty="0">
                <a:solidFill>
                  <a:schemeClr val="bg1"/>
                </a:solidFill>
              </a:rPr>
              <a:t> Rydberg device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B990AB-F766-2D4A-91F0-C6C7BB38E87B}"/>
              </a:ext>
            </a:extLst>
          </p:cNvPr>
          <p:cNvSpPr/>
          <p:nvPr/>
        </p:nvSpPr>
        <p:spPr>
          <a:xfrm>
            <a:off x="98755" y="2526818"/>
            <a:ext cx="1773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Unit Handling</a:t>
            </a:r>
          </a:p>
        </p:txBody>
      </p:sp>
    </p:spTree>
    <p:extLst>
      <p:ext uri="{BB962C8B-B14F-4D97-AF65-F5344CB8AC3E}">
        <p14:creationId xmlns:p14="http://schemas.microsoft.com/office/powerpoint/2010/main" val="232053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DB76-C460-0D4F-A14D-5D0BC8A9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 1: Built-in Lattices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D536-AC15-DB41-99EF-FF0DBC87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59739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Generic Bravais lattice</a:t>
            </a:r>
          </a:p>
          <a:p>
            <a:r>
              <a:rPr lang="en-US" dirty="0">
                <a:solidFill>
                  <a:schemeClr val="bg1"/>
                </a:solidFill>
              </a:rPr>
              <a:t>Convenient constructors for common lattices</a:t>
            </a:r>
          </a:p>
          <a:p>
            <a:r>
              <a:rPr lang="en-US" dirty="0">
                <a:solidFill>
                  <a:schemeClr val="bg1"/>
                </a:solidFill>
              </a:rPr>
              <a:t>Fancy and flexible plots</a:t>
            </a:r>
          </a:p>
          <a:p>
            <a:r>
              <a:rPr lang="en-US" dirty="0">
                <a:solidFill>
                  <a:schemeClr val="bg1"/>
                </a:solidFill>
              </a:rPr>
              <a:t>Efficient neighboring querying</a:t>
            </a:r>
          </a:p>
        </p:txBody>
      </p:sp>
      <p:pic>
        <p:nvPicPr>
          <p:cNvPr id="4100" name="Picture 4" descr="plot_24">
            <a:extLst>
              <a:ext uri="{FF2B5EF4-FFF2-40B4-BE49-F238E27FC236}">
                <a16:creationId xmlns:a16="http://schemas.microsoft.com/office/drawing/2014/main" id="{027F6A87-27C7-D94A-9E4A-C085EE61C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70" y="3429000"/>
            <a:ext cx="4067199" cy="307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lot_14">
            <a:extLst>
              <a:ext uri="{FF2B5EF4-FFF2-40B4-BE49-F238E27FC236}">
                <a16:creationId xmlns:a16="http://schemas.microsoft.com/office/drawing/2014/main" id="{C91EE8D5-D00D-3F4B-BD8D-09A74BD17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016" y="2959397"/>
            <a:ext cx="3663998" cy="366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4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DB76-C460-0D4F-A14D-5D0BC8A9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 2: Built-in Waveforms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D536-AC15-DB41-99EF-FF0DBC87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59739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Generic Waveform Object (function of time with a duration)</a:t>
            </a:r>
          </a:p>
          <a:p>
            <a:r>
              <a:rPr lang="en-US" dirty="0">
                <a:solidFill>
                  <a:schemeClr val="bg1"/>
                </a:solidFill>
              </a:rPr>
              <a:t>Convenient constructors for common waveforms</a:t>
            </a:r>
          </a:p>
          <a:p>
            <a:r>
              <a:rPr lang="en-US" dirty="0">
                <a:solidFill>
                  <a:schemeClr val="bg1"/>
                </a:solidFill>
              </a:rPr>
              <a:t>Waveform transforms (slicing, smoothing,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AABE9-8795-404A-8EED-A8441B89D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55" y="4071332"/>
            <a:ext cx="4282421" cy="1618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A0A69-F354-0844-AAE8-ECDD188D4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11" y="4344098"/>
            <a:ext cx="5295611" cy="10733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EBABAC-52E7-E343-8CBB-CA87452D1F0C}"/>
              </a:ext>
            </a:extLst>
          </p:cNvPr>
          <p:cNvSpPr/>
          <p:nvPr/>
        </p:nvSpPr>
        <p:spPr>
          <a:xfrm>
            <a:off x="6037832" y="4404476"/>
            <a:ext cx="314107" cy="279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DB76-C460-0D4F-A14D-5D0BC8A9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 3: ODE &amp; </a:t>
            </a:r>
            <a:r>
              <a:rPr lang="en-US" dirty="0" err="1">
                <a:solidFill>
                  <a:schemeClr val="bg1"/>
                </a:solidFill>
              </a:rPr>
              <a:t>Krylov</a:t>
            </a:r>
            <a:r>
              <a:rPr lang="en-US" dirty="0">
                <a:solidFill>
                  <a:schemeClr val="bg1"/>
                </a:solidFill>
              </a:rPr>
              <a:t>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D536-AC15-DB41-99EF-FF0DBC87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59739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ODE solvers for continuous pulse simulation</a:t>
            </a:r>
          </a:p>
          <a:p>
            <a:r>
              <a:rPr lang="en-US" dirty="0" err="1">
                <a:solidFill>
                  <a:schemeClr val="bg1"/>
                </a:solidFill>
              </a:rPr>
              <a:t>Krylov</a:t>
            </a:r>
            <a:r>
              <a:rPr lang="en-US" dirty="0">
                <a:solidFill>
                  <a:schemeClr val="bg1"/>
                </a:solidFill>
              </a:rPr>
              <a:t> solver for short-time QAOA-like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93417-B55E-A84E-AF5D-C5F2E218AE48}"/>
              </a:ext>
            </a:extLst>
          </p:cNvPr>
          <p:cNvSpPr txBox="1"/>
          <p:nvPr/>
        </p:nvSpPr>
        <p:spPr>
          <a:xfrm>
            <a:off x="75155" y="6402154"/>
            <a:ext cx="426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top of </a:t>
            </a:r>
            <a:r>
              <a:rPr lang="en-US" dirty="0" err="1">
                <a:solidFill>
                  <a:schemeClr val="bg1"/>
                </a:solidFill>
              </a:rPr>
              <a:t>SciML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DiffEq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ExponentialUtilities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Comparison Of Differential Equation Solver Software">
            <a:extLst>
              <a:ext uri="{FF2B5EF4-FFF2-40B4-BE49-F238E27FC236}">
                <a16:creationId xmlns:a16="http://schemas.microsoft.com/office/drawing/2014/main" id="{4DC980A9-8E87-824B-957F-DEBF9B46A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" t="4920" r="4591" b="15063"/>
          <a:stretch/>
        </p:blipFill>
        <p:spPr bwMode="auto">
          <a:xfrm>
            <a:off x="3467458" y="3156903"/>
            <a:ext cx="3945464" cy="264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08946A-1330-A747-8898-D1D2A5AE8A0A}"/>
              </a:ext>
            </a:extLst>
          </p:cNvPr>
          <p:cNvSpPr/>
          <p:nvPr/>
        </p:nvSpPr>
        <p:spPr>
          <a:xfrm>
            <a:off x="2592332" y="57558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 u="none" strike="noStrike" dirty="0">
                <a:solidFill>
                  <a:schemeClr val="bg1"/>
                </a:solidFill>
                <a:effectLst/>
                <a:latin typeface="Yanone Kaffeesatz"/>
                <a:hlinkClick r:id="rId4" tooltip="Permanent Link to A Comparison Between Differential Equation Solver Suites In MATLAB, R, Julia, Python, C, Mathematica, Maple, and Fortr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Comparison Between Differential Equation Solver Suites In MATLAB, R, Julia, Python, C, Mathematica, Maple, and Fortran</a:t>
            </a:r>
            <a:endParaRPr lang="en-CA" b="1" dirty="0">
              <a:solidFill>
                <a:schemeClr val="bg1"/>
              </a:solidFill>
              <a:effectLst/>
              <a:latin typeface="Yanone Kaffeesatz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99A0EB-6D1E-D744-A6E4-EF93C943D47B}"/>
              </a:ext>
            </a:extLst>
          </p:cNvPr>
          <p:cNvCxnSpPr>
            <a:cxnSpLocks/>
          </p:cNvCxnSpPr>
          <p:nvPr/>
        </p:nvCxnSpPr>
        <p:spPr>
          <a:xfrm flipH="1">
            <a:off x="5005993" y="3040675"/>
            <a:ext cx="385292" cy="4732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C8F600-3E02-B849-AE3C-398FA9FE008E}"/>
              </a:ext>
            </a:extLst>
          </p:cNvPr>
          <p:cNvSpPr txBox="1"/>
          <p:nvPr/>
        </p:nvSpPr>
        <p:spPr>
          <a:xfrm>
            <a:off x="4982789" y="2693725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DiffEq.jl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4B5236-52B3-834F-97C7-FB0980910285}"/>
              </a:ext>
            </a:extLst>
          </p:cNvPr>
          <p:cNvCxnSpPr>
            <a:cxnSpLocks/>
          </p:cNvCxnSpPr>
          <p:nvPr/>
        </p:nvCxnSpPr>
        <p:spPr>
          <a:xfrm>
            <a:off x="3027550" y="3995697"/>
            <a:ext cx="802717" cy="1395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0F7021-64B0-704C-B876-0A2ED984EC58}"/>
              </a:ext>
            </a:extLst>
          </p:cNvPr>
          <p:cNvSpPr txBox="1"/>
          <p:nvPr/>
        </p:nvSpPr>
        <p:spPr>
          <a:xfrm>
            <a:off x="1917705" y="3771464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E4EF8D-987F-6748-8686-0003439D8CF7}"/>
              </a:ext>
            </a:extLst>
          </p:cNvPr>
          <p:cNvCxnSpPr>
            <a:cxnSpLocks/>
          </p:cNvCxnSpPr>
          <p:nvPr/>
        </p:nvCxnSpPr>
        <p:spPr>
          <a:xfrm flipH="1">
            <a:off x="7015053" y="3040675"/>
            <a:ext cx="732258" cy="4193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7EC83A-D480-8940-B57A-66C19379B0DD}"/>
              </a:ext>
            </a:extLst>
          </p:cNvPr>
          <p:cNvSpPr txBox="1"/>
          <p:nvPr/>
        </p:nvSpPr>
        <p:spPr>
          <a:xfrm>
            <a:off x="7803444" y="2762333"/>
            <a:ext cx="143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Mathematica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1AC77B-57FD-AA4B-882C-7CA2EF33284B}"/>
              </a:ext>
            </a:extLst>
          </p:cNvPr>
          <p:cNvCxnSpPr>
            <a:cxnSpLocks/>
          </p:cNvCxnSpPr>
          <p:nvPr/>
        </p:nvCxnSpPr>
        <p:spPr>
          <a:xfrm>
            <a:off x="4261924" y="3012223"/>
            <a:ext cx="254235" cy="501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A94C33-21BC-B14E-89D8-73FB859B43C4}"/>
              </a:ext>
            </a:extLst>
          </p:cNvPr>
          <p:cNvSpPr txBox="1"/>
          <p:nvPr/>
        </p:nvSpPr>
        <p:spPr>
          <a:xfrm>
            <a:off x="3786384" y="2623635"/>
            <a:ext cx="6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SciPy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80421E-E47C-5445-B4FE-7DF05458C883}"/>
              </a:ext>
            </a:extLst>
          </p:cNvPr>
          <p:cNvCxnSpPr>
            <a:cxnSpLocks/>
          </p:cNvCxnSpPr>
          <p:nvPr/>
        </p:nvCxnSpPr>
        <p:spPr>
          <a:xfrm>
            <a:off x="3373739" y="3162425"/>
            <a:ext cx="888185" cy="3707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DAE9CC-46F7-0E47-9D5F-BC8DF89AFCA3}"/>
              </a:ext>
            </a:extLst>
          </p:cNvPr>
          <p:cNvSpPr txBox="1"/>
          <p:nvPr/>
        </p:nvSpPr>
        <p:spPr>
          <a:xfrm>
            <a:off x="2335285" y="2878391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13204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DB76-C460-0D4F-A14D-5D0BC8A9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1: Fast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D536-AC15-DB41-99EF-FF0DBC87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59739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generic ODE-based solver for general pulse</a:t>
            </a:r>
          </a:p>
          <a:p>
            <a:r>
              <a:rPr lang="en-US" dirty="0">
                <a:solidFill>
                  <a:schemeClr val="bg1"/>
                </a:solidFill>
              </a:rPr>
              <a:t>Fast generic </a:t>
            </a:r>
            <a:r>
              <a:rPr lang="en-US" dirty="0" err="1">
                <a:solidFill>
                  <a:schemeClr val="bg1"/>
                </a:solidFill>
              </a:rPr>
              <a:t>Krylov</a:t>
            </a:r>
            <a:r>
              <a:rPr lang="en-US" dirty="0">
                <a:solidFill>
                  <a:schemeClr val="bg1"/>
                </a:solidFill>
              </a:rPr>
              <a:t>-based solver for QAOA-type evolution</a:t>
            </a:r>
          </a:p>
          <a:p>
            <a:r>
              <a:rPr lang="en-US" dirty="0">
                <a:solidFill>
                  <a:schemeClr val="bg1"/>
                </a:solidFill>
              </a:rPr>
              <a:t>Fast generic ODE/</a:t>
            </a:r>
            <a:r>
              <a:rPr lang="en-US" dirty="0" err="1">
                <a:solidFill>
                  <a:schemeClr val="bg1"/>
                </a:solidFill>
              </a:rPr>
              <a:t>Krylov</a:t>
            </a:r>
            <a:r>
              <a:rPr lang="en-US" dirty="0">
                <a:solidFill>
                  <a:schemeClr val="bg1"/>
                </a:solidFill>
              </a:rPr>
              <a:t> solver in subspace</a:t>
            </a:r>
          </a:p>
        </p:txBody>
      </p:sp>
    </p:spTree>
    <p:extLst>
      <p:ext uri="{BB962C8B-B14F-4D97-AF65-F5344CB8AC3E}">
        <p14:creationId xmlns:p14="http://schemas.microsoft.com/office/powerpoint/2010/main" val="307034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42B72D15-D852-A26A-80A4-B1D9531AF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3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Era-Emulator-Overview" id="{21376BE6-F28F-7744-AFB2-2957212AB872}" vid="{0FFF7CD8-72AD-F445-B6F8-A95C88F852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550</Words>
  <Application>Microsoft Macintosh PowerPoint</Application>
  <PresentationFormat>Widescreen</PresentationFormat>
  <Paragraphs>110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Yanone Kaffeesatz</vt:lpstr>
      <vt:lpstr>Arial</vt:lpstr>
      <vt:lpstr>Calibri</vt:lpstr>
      <vt:lpstr>Calibri Light</vt:lpstr>
      <vt:lpstr>Cambria Math</vt:lpstr>
      <vt:lpstr>Nunito</vt:lpstr>
      <vt:lpstr>Office Theme</vt:lpstr>
      <vt:lpstr>PowerPoint Presentation</vt:lpstr>
      <vt:lpstr>Emulating the Rydberg System</vt:lpstr>
      <vt:lpstr>PowerPoint Presentation</vt:lpstr>
      <vt:lpstr>PowerPoint Presentation</vt:lpstr>
      <vt:lpstr>Component 1: Built-in Lattices</vt:lpstr>
      <vt:lpstr>Component 2: Built-in Waveforms</vt:lpstr>
      <vt:lpstr>Component 3: ODE &amp; Krylov Emulation</vt:lpstr>
      <vt:lpstr>Feature 1: Fast Emulation</vt:lpstr>
      <vt:lpstr>PowerPoint Presentation</vt:lpstr>
      <vt:lpstr>Feature 2: More Choices of ODE Solvers</vt:lpstr>
      <vt:lpstr>Feature 3: Rydberg Blockade Subspace</vt:lpstr>
      <vt:lpstr>Feature 3: Rydberg Blockade Subspace</vt:lpstr>
      <vt:lpstr>Feature 4: Generic Implementation</vt:lpstr>
      <vt:lpstr>Code Demo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Luo</dc:creator>
  <cp:lastModifiedBy>Roger Luo</cp:lastModifiedBy>
  <cp:revision>10</cp:revision>
  <dcterms:created xsi:type="dcterms:W3CDTF">2022-06-08T18:43:18Z</dcterms:created>
  <dcterms:modified xsi:type="dcterms:W3CDTF">2022-06-08T19:57:05Z</dcterms:modified>
</cp:coreProperties>
</file>