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9A88-E26C-42C6-8FA0-6FD41BB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8F944-6582-43CA-B0A1-1C1A3471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DE1B-0FA1-4FE5-8CFF-E61F925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D90F-10FF-4DF9-AC39-996CD98F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F953-C655-453D-88CE-55F74499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77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CBE-7392-4515-8A2E-DF58C6F8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0F31-12C5-4258-92AA-CF0A802F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DE38-5B60-4467-8CFF-60ABF33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5ACE-AE08-403D-B116-27EE0A6C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E995-7CE8-4A25-8626-8BC9BC9E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78BEF-6EB8-42C7-B3F7-FC9C8E77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7492-2531-43BA-B427-9C7943EE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7380-381B-425A-A3D9-87FCB48F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8327-60F5-4443-A5D7-D99AB77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BF5D-704C-4D41-BBF5-150A7FE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7043-A387-46EA-894A-62840A9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8B82-A35F-478A-B9AF-E6CF9F3C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3613-451A-4D6E-9D22-6DC4033D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32C7-C761-4452-BB77-02040FE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4370-A1EE-41B4-BC8A-7F4EAE1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4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F01C-8089-4816-982D-05CD3EBA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0D2D-9580-4D2A-B878-D43ABB7C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580D-D833-4073-9E7C-8581EB1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EE74-D947-46D6-A354-E8A3B5D0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6D67-75E1-4633-A4C9-00E3EC36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8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E47-8806-446F-9F0D-B3A4AEF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DCD8-B008-4E2E-8B58-8DBDAA16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6B7D-D2FF-49DA-A5D0-75267525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A5A-DA27-4A07-B9ED-43A2D40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0187-9A1F-4BF9-916B-725A20D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D572-E197-4081-8D5E-8154FB8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A3DE-D988-4E3B-A46C-7703BFF9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6E4A-4344-416A-9712-1B8F86C7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BAC-A5CC-439D-B9AB-7D36EF33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04626-0960-499B-94DE-235D8341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683F5-C679-4273-A355-7C83123D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828B-7B4A-4376-9122-8C5BF95B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435DD-D620-440C-B48B-1CC4007D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1A4A4-6FFE-42FD-B961-54517DA0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15D9-E6A3-408E-8BD5-64F12DCB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BCC80-1985-4C60-9ABF-D0F0414F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C96FA-E909-45D7-A734-88C97832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CB1D4-8649-443A-9FF1-8A62A06F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FDDE3-3091-4374-BE38-66F9788C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8967-B7EE-4348-BB0B-95E63897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447C-0CAA-46A4-A3BE-FA81917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2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ECAC-3860-4867-B57E-9F41BED9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8D80-3E95-4541-877B-AD4879C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9F75-5634-46C1-A030-B65729B5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2133-5550-40D6-B58E-D5AAFFFE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EC5F-7554-453B-9B1B-03C53C3C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1F91-F3D1-4D7E-8AB7-3A9CBE8A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667B-2739-4F5E-A685-736F77B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F378A-7F6B-454B-A67A-7E83B0A9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A86E6-0E01-4D3C-BEFA-9734BF66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7CCD-88A1-44FC-A905-81B07E9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CBA5-B360-4A4A-AC4E-A2C27E4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57AB-4F93-4CD2-B088-6FE336C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9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59C4D-824B-4C8A-8357-F368242C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4DC5-DBFF-4044-8285-8C3E2945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B087-D806-499D-9D28-D6A2EED40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ACDC-3684-4571-A5F6-E43CF153F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1953-5F31-45BB-B4A8-7A01D6F0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1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523A3D-F1F3-4B46-94B6-81E61F097F3C}"/>
              </a:ext>
            </a:extLst>
          </p:cNvPr>
          <p:cNvSpPr/>
          <p:nvPr/>
        </p:nvSpPr>
        <p:spPr>
          <a:xfrm>
            <a:off x="0" y="0"/>
            <a:ext cx="12192000" cy="2800350"/>
          </a:xfrm>
          <a:prstGeom prst="rect">
            <a:avLst/>
          </a:prstGeom>
          <a:gradFill flip="none" rotWithShape="1">
            <a:gsLst>
              <a:gs pos="62000">
                <a:srgbClr val="8FC8CA"/>
              </a:gs>
              <a:gs pos="0">
                <a:srgbClr val="1F9094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41D73-F05C-44C8-967B-A235C281A2F1}"/>
              </a:ext>
            </a:extLst>
          </p:cNvPr>
          <p:cNvSpPr/>
          <p:nvPr/>
        </p:nvSpPr>
        <p:spPr>
          <a:xfrm>
            <a:off x="0" y="4075405"/>
            <a:ext cx="12192000" cy="2800350"/>
          </a:xfrm>
          <a:prstGeom prst="rect">
            <a:avLst/>
          </a:prstGeom>
          <a:gradFill flip="none" rotWithShape="1">
            <a:gsLst>
              <a:gs pos="62000">
                <a:srgbClr val="8FC8CA"/>
              </a:gs>
              <a:gs pos="0">
                <a:srgbClr val="1F9094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CC3CF-FDD9-42F0-BFEF-9F3CC9D91D35}"/>
              </a:ext>
            </a:extLst>
          </p:cNvPr>
          <p:cNvSpPr txBox="1"/>
          <p:nvPr/>
        </p:nvSpPr>
        <p:spPr>
          <a:xfrm flipH="1">
            <a:off x="0" y="2800350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(Quantum Lottery) Ticket to Ride:</a:t>
            </a:r>
          </a:p>
          <a:p>
            <a:pPr algn="ctr"/>
            <a:r>
              <a:rPr lang="en-CA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Pruned VQE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AE406-07C5-4851-9466-4624C36F3933}"/>
              </a:ext>
            </a:extLst>
          </p:cNvPr>
          <p:cNvSpPr txBox="1"/>
          <p:nvPr/>
        </p:nvSpPr>
        <p:spPr>
          <a:xfrm flipH="1">
            <a:off x="0" y="5140459"/>
            <a:ext cx="12192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The Day Trippers</a:t>
            </a:r>
          </a:p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QHACK 2019, Toronto, Canada</a:t>
            </a:r>
          </a:p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November 26, 2019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717C35-0077-493B-A1A3-51B2C311F5F3}"/>
              </a:ext>
            </a:extLst>
          </p:cNvPr>
          <p:cNvGrpSpPr/>
          <p:nvPr/>
        </p:nvGrpSpPr>
        <p:grpSpPr>
          <a:xfrm>
            <a:off x="3462841" y="540388"/>
            <a:ext cx="5266305" cy="1699847"/>
            <a:chOff x="2876550" y="445968"/>
            <a:chExt cx="5266305" cy="16998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3C968-AD0B-4FE6-974E-5CFDE2A48810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647675"/>
              <a:ext cx="438148" cy="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4229D0-6404-4586-90C5-8633EA22059B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1296000"/>
              <a:ext cx="12287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E0456E-B8EC-4E17-981F-90A9233A171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2876550" y="1943890"/>
              <a:ext cx="360045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8D9D0D-A02A-40E4-A69A-E42BE69AD774}"/>
                </a:ext>
              </a:extLst>
            </p:cNvPr>
            <p:cNvSpPr/>
            <p:nvPr/>
          </p:nvSpPr>
          <p:spPr>
            <a:xfrm>
              <a:off x="3312000" y="446400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2F7851-DA26-46C1-9DA3-ED540DB49D4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3733800" y="647676"/>
              <a:ext cx="3533775" cy="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CF4806-9488-4394-8F99-F7EE3A7CABA3}"/>
                </a:ext>
              </a:extLst>
            </p:cNvPr>
            <p:cNvSpPr/>
            <p:nvPr/>
          </p:nvSpPr>
          <p:spPr>
            <a:xfrm>
              <a:off x="4105275" y="1094293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C721AF-BE74-4877-B6A9-506DA927B32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43431" y="1296000"/>
              <a:ext cx="11429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D318B4-353E-4902-997C-2362980EFC38}"/>
                </a:ext>
              </a:extLst>
            </p:cNvPr>
            <p:cNvSpPr/>
            <p:nvPr/>
          </p:nvSpPr>
          <p:spPr>
            <a:xfrm>
              <a:off x="3312000" y="1094292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28257D-8294-45D9-BE73-8D5E4932F5DE}"/>
                </a:ext>
              </a:extLst>
            </p:cNvPr>
            <p:cNvSpPr/>
            <p:nvPr/>
          </p:nvSpPr>
          <p:spPr>
            <a:xfrm>
              <a:off x="3312000" y="1742184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CFCAD7-9D80-4AC1-950B-5D67BC95B2F1}"/>
                </a:ext>
              </a:extLst>
            </p:cNvPr>
            <p:cNvSpPr/>
            <p:nvPr/>
          </p:nvSpPr>
          <p:spPr>
            <a:xfrm>
              <a:off x="4105275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13B43C-B7C3-45C8-8CB0-B86C71A339E2}"/>
                </a:ext>
              </a:extLst>
            </p:cNvPr>
            <p:cNvSpPr/>
            <p:nvPr/>
          </p:nvSpPr>
          <p:spPr>
            <a:xfrm>
              <a:off x="410527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2660B5-0040-4EF6-A0C9-D829067B6581}"/>
                </a:ext>
              </a:extLst>
            </p:cNvPr>
            <p:cNvSpPr/>
            <p:nvPr/>
          </p:nvSpPr>
          <p:spPr>
            <a:xfrm>
              <a:off x="4895850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4ACFC-3EE1-4155-BD8E-2B755CF58426}"/>
                </a:ext>
              </a:extLst>
            </p:cNvPr>
            <p:cNvSpPr/>
            <p:nvPr/>
          </p:nvSpPr>
          <p:spPr>
            <a:xfrm>
              <a:off x="4895850" y="1094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6BF1BC-FDDE-46B1-8272-72358C794348}"/>
                </a:ext>
              </a:extLst>
            </p:cNvPr>
            <p:cNvSpPr/>
            <p:nvPr/>
          </p:nvSpPr>
          <p:spPr>
            <a:xfrm>
              <a:off x="4895850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40990-463F-4286-9F30-C70F0008B54B}"/>
                </a:ext>
              </a:extLst>
            </p:cNvPr>
            <p:cNvSpPr/>
            <p:nvPr/>
          </p:nvSpPr>
          <p:spPr>
            <a:xfrm>
              <a:off x="5686425" y="1094292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2E9A47-2777-47B7-AE15-2A64C70FFF4B}"/>
                </a:ext>
              </a:extLst>
            </p:cNvPr>
            <p:cNvSpPr/>
            <p:nvPr/>
          </p:nvSpPr>
          <p:spPr>
            <a:xfrm>
              <a:off x="5688000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80769E-BFD8-4BEA-B88A-E9199C26F5AE}"/>
                </a:ext>
              </a:extLst>
            </p:cNvPr>
            <p:cNvSpPr/>
            <p:nvPr/>
          </p:nvSpPr>
          <p:spPr>
            <a:xfrm>
              <a:off x="568642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12AA8E6-29C8-43CC-9310-81FDF19711D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69" y="1295999"/>
              <a:ext cx="20563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2FC64E-FDDE-44CE-9CE4-05DAE6843357}"/>
                </a:ext>
              </a:extLst>
            </p:cNvPr>
            <p:cNvSpPr/>
            <p:nvPr/>
          </p:nvSpPr>
          <p:spPr>
            <a:xfrm>
              <a:off x="6478575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4AB39F-1F79-4775-9A4F-E0281321E978}"/>
                </a:ext>
              </a:extLst>
            </p:cNvPr>
            <p:cNvSpPr/>
            <p:nvPr/>
          </p:nvSpPr>
          <p:spPr>
            <a:xfrm>
              <a:off x="6478575" y="1094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386A8A-40CB-4BAD-AEFA-E33B8A76FD40}"/>
                </a:ext>
              </a:extLst>
            </p:cNvPr>
            <p:cNvSpPr/>
            <p:nvPr/>
          </p:nvSpPr>
          <p:spPr>
            <a:xfrm>
              <a:off x="6477000" y="1742183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1FAF68-17CE-4888-AA04-70CAEDB19C1F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0" y="1946514"/>
              <a:ext cx="12467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320BF7-1DE1-40B8-BEB1-CE4510B383AE}"/>
                </a:ext>
              </a:extLst>
            </p:cNvPr>
            <p:cNvSpPr/>
            <p:nvPr/>
          </p:nvSpPr>
          <p:spPr>
            <a:xfrm>
              <a:off x="7267575" y="1094184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1E2129-22F9-4179-94A4-217186C35836}"/>
                </a:ext>
              </a:extLst>
            </p:cNvPr>
            <p:cNvSpPr/>
            <p:nvPr/>
          </p:nvSpPr>
          <p:spPr>
            <a:xfrm>
              <a:off x="726757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FD5EC1-2FB0-4146-A74E-CA1F2714580D}"/>
                </a:ext>
              </a:extLst>
            </p:cNvPr>
            <p:cNvSpPr/>
            <p:nvPr/>
          </p:nvSpPr>
          <p:spPr>
            <a:xfrm>
              <a:off x="7267575" y="445968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9BF6A9-E57D-4E4C-A023-48CE1220FE2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7686675" y="647676"/>
              <a:ext cx="456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8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BAE04-BF58-496F-9A0F-8053C4D4C01D}"/>
              </a:ext>
            </a:extLst>
          </p:cNvPr>
          <p:cNvSpPr txBox="1"/>
          <p:nvPr/>
        </p:nvSpPr>
        <p:spPr>
          <a:xfrm>
            <a:off x="299511" y="203201"/>
            <a:ext cx="11592978" cy="5923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Lottery Ticket Hypothesis </a:t>
            </a:r>
            <a:r>
              <a:rPr lang="en-US" dirty="0"/>
              <a:t>(idea): 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/>
              <a:t>Network size doesn’t matter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/>
              <a:t>Initialization &amp; architecture are important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Winning ticket</a:t>
            </a:r>
            <a:r>
              <a:rPr lang="en-US" dirty="0"/>
              <a:t>: correct initialization and small network that performs comparably to a larger network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with big network </a:t>
            </a:r>
            <a:r>
              <a:rPr lang="en-US" dirty="0">
                <a:sym typeface="Wingdings" panose="05000000000000000000" pitchFamily="2" charset="2"/>
              </a:rPr>
              <a:t> train it  prune insignificant parameters  train it  repeat</a:t>
            </a: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What about variational quantum circuits?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Flat landscapes make initialization hard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Many gates = lots of noise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we prune away gates that are insignificant?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Variational Quantum </a:t>
            </a:r>
            <a:r>
              <a:rPr lang="en-US" dirty="0" err="1"/>
              <a:t>Eigensolvers</a:t>
            </a:r>
            <a:r>
              <a:rPr lang="en-US" dirty="0"/>
              <a:t> </a:t>
            </a:r>
          </a:p>
          <a:p>
            <a:pPr marL="8001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“Prune” gates that are doing nothing (very small rotations)</a:t>
            </a:r>
          </a:p>
          <a:p>
            <a:pPr marL="80010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Retrain the circuit</a:t>
            </a:r>
          </a:p>
        </p:txBody>
      </p:sp>
    </p:spTree>
    <p:extLst>
      <p:ext uri="{BB962C8B-B14F-4D97-AF65-F5344CB8AC3E}">
        <p14:creationId xmlns:p14="http://schemas.microsoft.com/office/powerpoint/2010/main" val="17021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B204F-22E4-4B4C-8093-E4B47C15FFE5}"/>
              </a:ext>
            </a:extLst>
          </p:cNvPr>
          <p:cNvSpPr/>
          <p:nvPr/>
        </p:nvSpPr>
        <p:spPr>
          <a:xfrm>
            <a:off x="304800" y="230693"/>
            <a:ext cx="6096000" cy="1865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Variational Quantum </a:t>
            </a:r>
            <a:r>
              <a:rPr lang="en-US" dirty="0" err="1"/>
              <a:t>Eigensolvers</a:t>
            </a:r>
            <a:r>
              <a:rPr lang="en-US" dirty="0"/>
              <a:t> 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“Prune” gates that are doing nothing (very small rotations)</a:t>
            </a:r>
          </a:p>
          <a:p>
            <a:pPr marL="8572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Retrain the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AF066-270A-4847-A88D-D47061DE7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66" y="2626360"/>
            <a:ext cx="9221468" cy="2812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784B33-A026-46A3-B02E-1281F46F8AFE}"/>
              </a:ext>
            </a:extLst>
          </p:cNvPr>
          <p:cNvSpPr/>
          <p:nvPr/>
        </p:nvSpPr>
        <p:spPr>
          <a:xfrm>
            <a:off x="2403856" y="3135376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5B124-D3F6-4996-9013-19360E5486AA}"/>
              </a:ext>
            </a:extLst>
          </p:cNvPr>
          <p:cNvSpPr/>
          <p:nvPr/>
        </p:nvSpPr>
        <p:spPr>
          <a:xfrm>
            <a:off x="3104896" y="3135376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62DB8-6AA1-4E91-AEC0-4D86EE6D02FF}"/>
              </a:ext>
            </a:extLst>
          </p:cNvPr>
          <p:cNvSpPr/>
          <p:nvPr/>
        </p:nvSpPr>
        <p:spPr>
          <a:xfrm>
            <a:off x="5055616" y="370230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A5F27-D648-43CB-83B4-B39B8FCF1898}"/>
              </a:ext>
            </a:extLst>
          </p:cNvPr>
          <p:cNvSpPr/>
          <p:nvPr/>
        </p:nvSpPr>
        <p:spPr>
          <a:xfrm>
            <a:off x="5762752" y="370230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11B01-1BEF-4094-9D6A-CDBB8403E770}"/>
              </a:ext>
            </a:extLst>
          </p:cNvPr>
          <p:cNvSpPr/>
          <p:nvPr/>
        </p:nvSpPr>
        <p:spPr>
          <a:xfrm>
            <a:off x="6469888" y="370230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20F33-6884-4A92-A617-69380280A622}"/>
              </a:ext>
            </a:extLst>
          </p:cNvPr>
          <p:cNvSpPr/>
          <p:nvPr/>
        </p:nvSpPr>
        <p:spPr>
          <a:xfrm>
            <a:off x="5055616" y="4287520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369A6-298B-4627-BB12-0380640E842E}"/>
              </a:ext>
            </a:extLst>
          </p:cNvPr>
          <p:cNvSpPr/>
          <p:nvPr/>
        </p:nvSpPr>
        <p:spPr>
          <a:xfrm>
            <a:off x="5762752" y="4287520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3AEB4-2722-412F-9473-981A6C62A6AA}"/>
              </a:ext>
            </a:extLst>
          </p:cNvPr>
          <p:cNvSpPr/>
          <p:nvPr/>
        </p:nvSpPr>
        <p:spPr>
          <a:xfrm>
            <a:off x="6469888" y="4287520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26C65-3F0D-4BD5-826A-6ABA13C0C264}"/>
              </a:ext>
            </a:extLst>
          </p:cNvPr>
          <p:cNvSpPr/>
          <p:nvPr/>
        </p:nvSpPr>
        <p:spPr>
          <a:xfrm>
            <a:off x="8426704" y="370230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0B6AD-9216-4ECF-804C-24FFA7FE60A1}"/>
              </a:ext>
            </a:extLst>
          </p:cNvPr>
          <p:cNvSpPr/>
          <p:nvPr/>
        </p:nvSpPr>
        <p:spPr>
          <a:xfrm>
            <a:off x="9117710" y="370230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9221AE-76B1-45AE-A907-3A958F3DED97}"/>
              </a:ext>
            </a:extLst>
          </p:cNvPr>
          <p:cNvCxnSpPr>
            <a:cxnSpLocks/>
          </p:cNvCxnSpPr>
          <p:nvPr/>
        </p:nvCxnSpPr>
        <p:spPr>
          <a:xfrm>
            <a:off x="2074672" y="3330448"/>
            <a:ext cx="1542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237251-575E-4644-B065-F85F60B6B593}"/>
              </a:ext>
            </a:extLst>
          </p:cNvPr>
          <p:cNvCxnSpPr>
            <a:cxnSpLocks/>
          </p:cNvCxnSpPr>
          <p:nvPr/>
        </p:nvCxnSpPr>
        <p:spPr>
          <a:xfrm>
            <a:off x="5055616" y="3909568"/>
            <a:ext cx="1926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BDA95-F5C9-487C-BFD9-AF14514C5D23}"/>
              </a:ext>
            </a:extLst>
          </p:cNvPr>
          <p:cNvCxnSpPr>
            <a:cxnSpLocks/>
          </p:cNvCxnSpPr>
          <p:nvPr/>
        </p:nvCxnSpPr>
        <p:spPr>
          <a:xfrm>
            <a:off x="5055616" y="4482592"/>
            <a:ext cx="1926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4A598-A4B9-4575-9C08-7C2846D179E6}"/>
              </a:ext>
            </a:extLst>
          </p:cNvPr>
          <p:cNvCxnSpPr>
            <a:cxnSpLocks/>
          </p:cNvCxnSpPr>
          <p:nvPr/>
        </p:nvCxnSpPr>
        <p:spPr>
          <a:xfrm>
            <a:off x="8426704" y="3909568"/>
            <a:ext cx="12030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8663A7F-846D-4E12-B982-D517B66C8E26}"/>
              </a:ext>
            </a:extLst>
          </p:cNvPr>
          <p:cNvGrpSpPr/>
          <p:nvPr/>
        </p:nvGrpSpPr>
        <p:grpSpPr>
          <a:xfrm>
            <a:off x="4320711" y="5425440"/>
            <a:ext cx="1621059" cy="914400"/>
            <a:chOff x="5289105" y="484371"/>
            <a:chExt cx="1673669" cy="91440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1CF8E56-9D48-4A4C-8621-EAECAE3D69C2}"/>
                </a:ext>
              </a:extLst>
            </p:cNvPr>
            <p:cNvSpPr/>
            <p:nvPr/>
          </p:nvSpPr>
          <p:spPr>
            <a:xfrm>
              <a:off x="5289105" y="484371"/>
              <a:ext cx="1666875" cy="914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3E71632-15FD-4BA5-AC4B-64EEA197CD25}"/>
                </a:ext>
              </a:extLst>
            </p:cNvPr>
            <p:cNvSpPr/>
            <p:nvPr/>
          </p:nvSpPr>
          <p:spPr>
            <a:xfrm>
              <a:off x="5295899" y="572770"/>
              <a:ext cx="1666875" cy="208280"/>
            </a:xfrm>
            <a:custGeom>
              <a:avLst/>
              <a:gdLst>
                <a:gd name="connsiteX0" fmla="*/ 0 w 457200"/>
                <a:gd name="connsiteY0" fmla="*/ 190936 h 190936"/>
                <a:gd name="connsiteX1" fmla="*/ 28575 w 457200"/>
                <a:gd name="connsiteY1" fmla="*/ 86161 h 190936"/>
                <a:gd name="connsiteX2" fmla="*/ 76200 w 457200"/>
                <a:gd name="connsiteY2" fmla="*/ 9961 h 190936"/>
                <a:gd name="connsiteX3" fmla="*/ 133350 w 457200"/>
                <a:gd name="connsiteY3" fmla="*/ 9961 h 190936"/>
                <a:gd name="connsiteX4" fmla="*/ 171450 w 457200"/>
                <a:gd name="connsiteY4" fmla="*/ 67111 h 190936"/>
                <a:gd name="connsiteX5" fmla="*/ 247650 w 457200"/>
                <a:gd name="connsiteY5" fmla="*/ 162361 h 190936"/>
                <a:gd name="connsiteX6" fmla="*/ 304800 w 457200"/>
                <a:gd name="connsiteY6" fmla="*/ 38536 h 190936"/>
                <a:gd name="connsiteX7" fmla="*/ 361950 w 457200"/>
                <a:gd name="connsiteY7" fmla="*/ 436 h 190936"/>
                <a:gd name="connsiteX8" fmla="*/ 419100 w 457200"/>
                <a:gd name="connsiteY8" fmla="*/ 57586 h 190936"/>
                <a:gd name="connsiteX9" fmla="*/ 428625 w 457200"/>
                <a:gd name="connsiteY9" fmla="*/ 152836 h 190936"/>
                <a:gd name="connsiteX10" fmla="*/ 457200 w 457200"/>
                <a:gd name="connsiteY10" fmla="*/ 171886 h 19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200" h="190936">
                  <a:moveTo>
                    <a:pt x="0" y="190936"/>
                  </a:moveTo>
                  <a:cubicBezTo>
                    <a:pt x="7937" y="153629"/>
                    <a:pt x="15875" y="116323"/>
                    <a:pt x="28575" y="86161"/>
                  </a:cubicBezTo>
                  <a:cubicBezTo>
                    <a:pt x="41275" y="55998"/>
                    <a:pt x="58738" y="22661"/>
                    <a:pt x="76200" y="9961"/>
                  </a:cubicBezTo>
                  <a:cubicBezTo>
                    <a:pt x="93663" y="-2739"/>
                    <a:pt x="117475" y="436"/>
                    <a:pt x="133350" y="9961"/>
                  </a:cubicBezTo>
                  <a:cubicBezTo>
                    <a:pt x="149225" y="19486"/>
                    <a:pt x="152400" y="41711"/>
                    <a:pt x="171450" y="67111"/>
                  </a:cubicBezTo>
                  <a:cubicBezTo>
                    <a:pt x="190500" y="92511"/>
                    <a:pt x="225425" y="167123"/>
                    <a:pt x="247650" y="162361"/>
                  </a:cubicBezTo>
                  <a:cubicBezTo>
                    <a:pt x="269875" y="157598"/>
                    <a:pt x="285750" y="65523"/>
                    <a:pt x="304800" y="38536"/>
                  </a:cubicBezTo>
                  <a:cubicBezTo>
                    <a:pt x="323850" y="11549"/>
                    <a:pt x="342900" y="-2739"/>
                    <a:pt x="361950" y="436"/>
                  </a:cubicBezTo>
                  <a:cubicBezTo>
                    <a:pt x="381000" y="3611"/>
                    <a:pt x="407988" y="32186"/>
                    <a:pt x="419100" y="57586"/>
                  </a:cubicBezTo>
                  <a:cubicBezTo>
                    <a:pt x="430212" y="82986"/>
                    <a:pt x="428625" y="152836"/>
                    <a:pt x="428625" y="152836"/>
                  </a:cubicBezTo>
                  <a:cubicBezTo>
                    <a:pt x="434975" y="171886"/>
                    <a:pt x="436563" y="195698"/>
                    <a:pt x="457200" y="17188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7A6825-8FC6-45F3-B2DE-19A34D205EAC}"/>
              </a:ext>
            </a:extLst>
          </p:cNvPr>
          <p:cNvGrpSpPr/>
          <p:nvPr/>
        </p:nvGrpSpPr>
        <p:grpSpPr>
          <a:xfrm>
            <a:off x="6444151" y="5425440"/>
            <a:ext cx="1621059" cy="914400"/>
            <a:chOff x="5289105" y="484371"/>
            <a:chExt cx="1673669" cy="91440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BC24806-BC82-48C2-A7ED-E91E658FE08D}"/>
                </a:ext>
              </a:extLst>
            </p:cNvPr>
            <p:cNvSpPr/>
            <p:nvPr/>
          </p:nvSpPr>
          <p:spPr>
            <a:xfrm>
              <a:off x="5289105" y="484371"/>
              <a:ext cx="1666875" cy="914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EF9D39-3606-4F01-9032-D8591542D386}"/>
                </a:ext>
              </a:extLst>
            </p:cNvPr>
            <p:cNvSpPr/>
            <p:nvPr/>
          </p:nvSpPr>
          <p:spPr>
            <a:xfrm>
              <a:off x="5295899" y="572770"/>
              <a:ext cx="1666875" cy="208280"/>
            </a:xfrm>
            <a:custGeom>
              <a:avLst/>
              <a:gdLst>
                <a:gd name="connsiteX0" fmla="*/ 0 w 457200"/>
                <a:gd name="connsiteY0" fmla="*/ 190936 h 190936"/>
                <a:gd name="connsiteX1" fmla="*/ 28575 w 457200"/>
                <a:gd name="connsiteY1" fmla="*/ 86161 h 190936"/>
                <a:gd name="connsiteX2" fmla="*/ 76200 w 457200"/>
                <a:gd name="connsiteY2" fmla="*/ 9961 h 190936"/>
                <a:gd name="connsiteX3" fmla="*/ 133350 w 457200"/>
                <a:gd name="connsiteY3" fmla="*/ 9961 h 190936"/>
                <a:gd name="connsiteX4" fmla="*/ 171450 w 457200"/>
                <a:gd name="connsiteY4" fmla="*/ 67111 h 190936"/>
                <a:gd name="connsiteX5" fmla="*/ 247650 w 457200"/>
                <a:gd name="connsiteY5" fmla="*/ 162361 h 190936"/>
                <a:gd name="connsiteX6" fmla="*/ 304800 w 457200"/>
                <a:gd name="connsiteY6" fmla="*/ 38536 h 190936"/>
                <a:gd name="connsiteX7" fmla="*/ 361950 w 457200"/>
                <a:gd name="connsiteY7" fmla="*/ 436 h 190936"/>
                <a:gd name="connsiteX8" fmla="*/ 419100 w 457200"/>
                <a:gd name="connsiteY8" fmla="*/ 57586 h 190936"/>
                <a:gd name="connsiteX9" fmla="*/ 428625 w 457200"/>
                <a:gd name="connsiteY9" fmla="*/ 152836 h 190936"/>
                <a:gd name="connsiteX10" fmla="*/ 457200 w 457200"/>
                <a:gd name="connsiteY10" fmla="*/ 171886 h 19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200" h="190936">
                  <a:moveTo>
                    <a:pt x="0" y="190936"/>
                  </a:moveTo>
                  <a:cubicBezTo>
                    <a:pt x="7937" y="153629"/>
                    <a:pt x="15875" y="116323"/>
                    <a:pt x="28575" y="86161"/>
                  </a:cubicBezTo>
                  <a:cubicBezTo>
                    <a:pt x="41275" y="55998"/>
                    <a:pt x="58738" y="22661"/>
                    <a:pt x="76200" y="9961"/>
                  </a:cubicBezTo>
                  <a:cubicBezTo>
                    <a:pt x="93663" y="-2739"/>
                    <a:pt x="117475" y="436"/>
                    <a:pt x="133350" y="9961"/>
                  </a:cubicBezTo>
                  <a:cubicBezTo>
                    <a:pt x="149225" y="19486"/>
                    <a:pt x="152400" y="41711"/>
                    <a:pt x="171450" y="67111"/>
                  </a:cubicBezTo>
                  <a:cubicBezTo>
                    <a:pt x="190500" y="92511"/>
                    <a:pt x="225425" y="167123"/>
                    <a:pt x="247650" y="162361"/>
                  </a:cubicBezTo>
                  <a:cubicBezTo>
                    <a:pt x="269875" y="157598"/>
                    <a:pt x="285750" y="65523"/>
                    <a:pt x="304800" y="38536"/>
                  </a:cubicBezTo>
                  <a:cubicBezTo>
                    <a:pt x="323850" y="11549"/>
                    <a:pt x="342900" y="-2739"/>
                    <a:pt x="361950" y="436"/>
                  </a:cubicBezTo>
                  <a:cubicBezTo>
                    <a:pt x="381000" y="3611"/>
                    <a:pt x="407988" y="32186"/>
                    <a:pt x="419100" y="57586"/>
                  </a:cubicBezTo>
                  <a:cubicBezTo>
                    <a:pt x="430212" y="82986"/>
                    <a:pt x="428625" y="152836"/>
                    <a:pt x="428625" y="152836"/>
                  </a:cubicBezTo>
                  <a:cubicBezTo>
                    <a:pt x="434975" y="171886"/>
                    <a:pt x="436563" y="195698"/>
                    <a:pt x="457200" y="17188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BF8087-A766-47FA-B6D2-DDF31ED1DAA0}"/>
              </a:ext>
            </a:extLst>
          </p:cNvPr>
          <p:cNvGrpSpPr/>
          <p:nvPr/>
        </p:nvGrpSpPr>
        <p:grpSpPr>
          <a:xfrm>
            <a:off x="8567591" y="5425440"/>
            <a:ext cx="1621059" cy="914400"/>
            <a:chOff x="5289105" y="484371"/>
            <a:chExt cx="1673669" cy="91440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7ADEC1D-AA2F-4860-8DF8-B3B5B95C939A}"/>
                </a:ext>
              </a:extLst>
            </p:cNvPr>
            <p:cNvSpPr/>
            <p:nvPr/>
          </p:nvSpPr>
          <p:spPr>
            <a:xfrm>
              <a:off x="5289105" y="484371"/>
              <a:ext cx="1666875" cy="914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A4EAD9-9BF7-4DE8-99BF-C606DB897FBC}"/>
                </a:ext>
              </a:extLst>
            </p:cNvPr>
            <p:cNvSpPr/>
            <p:nvPr/>
          </p:nvSpPr>
          <p:spPr>
            <a:xfrm>
              <a:off x="5295899" y="572770"/>
              <a:ext cx="1666875" cy="208280"/>
            </a:xfrm>
            <a:custGeom>
              <a:avLst/>
              <a:gdLst>
                <a:gd name="connsiteX0" fmla="*/ 0 w 457200"/>
                <a:gd name="connsiteY0" fmla="*/ 190936 h 190936"/>
                <a:gd name="connsiteX1" fmla="*/ 28575 w 457200"/>
                <a:gd name="connsiteY1" fmla="*/ 86161 h 190936"/>
                <a:gd name="connsiteX2" fmla="*/ 76200 w 457200"/>
                <a:gd name="connsiteY2" fmla="*/ 9961 h 190936"/>
                <a:gd name="connsiteX3" fmla="*/ 133350 w 457200"/>
                <a:gd name="connsiteY3" fmla="*/ 9961 h 190936"/>
                <a:gd name="connsiteX4" fmla="*/ 171450 w 457200"/>
                <a:gd name="connsiteY4" fmla="*/ 67111 h 190936"/>
                <a:gd name="connsiteX5" fmla="*/ 247650 w 457200"/>
                <a:gd name="connsiteY5" fmla="*/ 162361 h 190936"/>
                <a:gd name="connsiteX6" fmla="*/ 304800 w 457200"/>
                <a:gd name="connsiteY6" fmla="*/ 38536 h 190936"/>
                <a:gd name="connsiteX7" fmla="*/ 361950 w 457200"/>
                <a:gd name="connsiteY7" fmla="*/ 436 h 190936"/>
                <a:gd name="connsiteX8" fmla="*/ 419100 w 457200"/>
                <a:gd name="connsiteY8" fmla="*/ 57586 h 190936"/>
                <a:gd name="connsiteX9" fmla="*/ 428625 w 457200"/>
                <a:gd name="connsiteY9" fmla="*/ 152836 h 190936"/>
                <a:gd name="connsiteX10" fmla="*/ 457200 w 457200"/>
                <a:gd name="connsiteY10" fmla="*/ 171886 h 19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200" h="190936">
                  <a:moveTo>
                    <a:pt x="0" y="190936"/>
                  </a:moveTo>
                  <a:cubicBezTo>
                    <a:pt x="7937" y="153629"/>
                    <a:pt x="15875" y="116323"/>
                    <a:pt x="28575" y="86161"/>
                  </a:cubicBezTo>
                  <a:cubicBezTo>
                    <a:pt x="41275" y="55998"/>
                    <a:pt x="58738" y="22661"/>
                    <a:pt x="76200" y="9961"/>
                  </a:cubicBezTo>
                  <a:cubicBezTo>
                    <a:pt x="93663" y="-2739"/>
                    <a:pt x="117475" y="436"/>
                    <a:pt x="133350" y="9961"/>
                  </a:cubicBezTo>
                  <a:cubicBezTo>
                    <a:pt x="149225" y="19486"/>
                    <a:pt x="152400" y="41711"/>
                    <a:pt x="171450" y="67111"/>
                  </a:cubicBezTo>
                  <a:cubicBezTo>
                    <a:pt x="190500" y="92511"/>
                    <a:pt x="225425" y="167123"/>
                    <a:pt x="247650" y="162361"/>
                  </a:cubicBezTo>
                  <a:cubicBezTo>
                    <a:pt x="269875" y="157598"/>
                    <a:pt x="285750" y="65523"/>
                    <a:pt x="304800" y="38536"/>
                  </a:cubicBezTo>
                  <a:cubicBezTo>
                    <a:pt x="323850" y="11549"/>
                    <a:pt x="342900" y="-2739"/>
                    <a:pt x="361950" y="436"/>
                  </a:cubicBezTo>
                  <a:cubicBezTo>
                    <a:pt x="381000" y="3611"/>
                    <a:pt x="407988" y="32186"/>
                    <a:pt x="419100" y="57586"/>
                  </a:cubicBezTo>
                  <a:cubicBezTo>
                    <a:pt x="430212" y="82986"/>
                    <a:pt x="428625" y="152836"/>
                    <a:pt x="428625" y="152836"/>
                  </a:cubicBezTo>
                  <a:cubicBezTo>
                    <a:pt x="434975" y="171886"/>
                    <a:pt x="436563" y="195698"/>
                    <a:pt x="457200" y="17188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231799-525D-450D-AB19-D99FCD951B39}"/>
              </a:ext>
            </a:extLst>
          </p:cNvPr>
          <p:cNvGrpSpPr/>
          <p:nvPr/>
        </p:nvGrpSpPr>
        <p:grpSpPr>
          <a:xfrm>
            <a:off x="2197271" y="5425440"/>
            <a:ext cx="1621059" cy="914400"/>
            <a:chOff x="5289105" y="484371"/>
            <a:chExt cx="1673669" cy="9144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FE6FF4C-AE12-4A3E-89FE-5DAF2664C250}"/>
                </a:ext>
              </a:extLst>
            </p:cNvPr>
            <p:cNvSpPr/>
            <p:nvPr/>
          </p:nvSpPr>
          <p:spPr>
            <a:xfrm>
              <a:off x="5289105" y="484371"/>
              <a:ext cx="1666875" cy="914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0649BB-BF64-478F-BB64-439A8FFBC8BC}"/>
                </a:ext>
              </a:extLst>
            </p:cNvPr>
            <p:cNvSpPr/>
            <p:nvPr/>
          </p:nvSpPr>
          <p:spPr>
            <a:xfrm>
              <a:off x="5295899" y="572770"/>
              <a:ext cx="1666875" cy="208280"/>
            </a:xfrm>
            <a:custGeom>
              <a:avLst/>
              <a:gdLst>
                <a:gd name="connsiteX0" fmla="*/ 0 w 457200"/>
                <a:gd name="connsiteY0" fmla="*/ 190936 h 190936"/>
                <a:gd name="connsiteX1" fmla="*/ 28575 w 457200"/>
                <a:gd name="connsiteY1" fmla="*/ 86161 h 190936"/>
                <a:gd name="connsiteX2" fmla="*/ 76200 w 457200"/>
                <a:gd name="connsiteY2" fmla="*/ 9961 h 190936"/>
                <a:gd name="connsiteX3" fmla="*/ 133350 w 457200"/>
                <a:gd name="connsiteY3" fmla="*/ 9961 h 190936"/>
                <a:gd name="connsiteX4" fmla="*/ 171450 w 457200"/>
                <a:gd name="connsiteY4" fmla="*/ 67111 h 190936"/>
                <a:gd name="connsiteX5" fmla="*/ 247650 w 457200"/>
                <a:gd name="connsiteY5" fmla="*/ 162361 h 190936"/>
                <a:gd name="connsiteX6" fmla="*/ 304800 w 457200"/>
                <a:gd name="connsiteY6" fmla="*/ 38536 h 190936"/>
                <a:gd name="connsiteX7" fmla="*/ 361950 w 457200"/>
                <a:gd name="connsiteY7" fmla="*/ 436 h 190936"/>
                <a:gd name="connsiteX8" fmla="*/ 419100 w 457200"/>
                <a:gd name="connsiteY8" fmla="*/ 57586 h 190936"/>
                <a:gd name="connsiteX9" fmla="*/ 428625 w 457200"/>
                <a:gd name="connsiteY9" fmla="*/ 152836 h 190936"/>
                <a:gd name="connsiteX10" fmla="*/ 457200 w 457200"/>
                <a:gd name="connsiteY10" fmla="*/ 171886 h 19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200" h="190936">
                  <a:moveTo>
                    <a:pt x="0" y="190936"/>
                  </a:moveTo>
                  <a:cubicBezTo>
                    <a:pt x="7937" y="153629"/>
                    <a:pt x="15875" y="116323"/>
                    <a:pt x="28575" y="86161"/>
                  </a:cubicBezTo>
                  <a:cubicBezTo>
                    <a:pt x="41275" y="55998"/>
                    <a:pt x="58738" y="22661"/>
                    <a:pt x="76200" y="9961"/>
                  </a:cubicBezTo>
                  <a:cubicBezTo>
                    <a:pt x="93663" y="-2739"/>
                    <a:pt x="117475" y="436"/>
                    <a:pt x="133350" y="9961"/>
                  </a:cubicBezTo>
                  <a:cubicBezTo>
                    <a:pt x="149225" y="19486"/>
                    <a:pt x="152400" y="41711"/>
                    <a:pt x="171450" y="67111"/>
                  </a:cubicBezTo>
                  <a:cubicBezTo>
                    <a:pt x="190500" y="92511"/>
                    <a:pt x="225425" y="167123"/>
                    <a:pt x="247650" y="162361"/>
                  </a:cubicBezTo>
                  <a:cubicBezTo>
                    <a:pt x="269875" y="157598"/>
                    <a:pt x="285750" y="65523"/>
                    <a:pt x="304800" y="38536"/>
                  </a:cubicBezTo>
                  <a:cubicBezTo>
                    <a:pt x="323850" y="11549"/>
                    <a:pt x="342900" y="-2739"/>
                    <a:pt x="361950" y="436"/>
                  </a:cubicBezTo>
                  <a:cubicBezTo>
                    <a:pt x="381000" y="3611"/>
                    <a:pt x="407988" y="32186"/>
                    <a:pt x="419100" y="57586"/>
                  </a:cubicBezTo>
                  <a:cubicBezTo>
                    <a:pt x="430212" y="82986"/>
                    <a:pt x="428625" y="152836"/>
                    <a:pt x="428625" y="152836"/>
                  </a:cubicBezTo>
                  <a:cubicBezTo>
                    <a:pt x="434975" y="171886"/>
                    <a:pt x="436563" y="195698"/>
                    <a:pt x="457200" y="17188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7" name="Smiley Face 56">
            <a:extLst>
              <a:ext uri="{FF2B5EF4-FFF2-40B4-BE49-F238E27FC236}">
                <a16:creationId xmlns:a16="http://schemas.microsoft.com/office/drawing/2014/main" id="{57CE3F64-C860-4AA1-A22E-E28F4F41EEA9}"/>
              </a:ext>
            </a:extLst>
          </p:cNvPr>
          <p:cNvSpPr/>
          <p:nvPr/>
        </p:nvSpPr>
        <p:spPr>
          <a:xfrm>
            <a:off x="2774580" y="5831399"/>
            <a:ext cx="420687" cy="39916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1099F55-65BB-49ED-B2A2-E7D8E6B0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53" y="5762030"/>
            <a:ext cx="735314" cy="537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ECC83E-DE64-4C17-AB32-3FB8C66EFF96}"/>
                  </a:ext>
                </a:extLst>
              </p:cNvPr>
              <p:cNvSpPr/>
              <p:nvPr/>
            </p:nvSpPr>
            <p:spPr>
              <a:xfrm>
                <a:off x="377854" y="194633"/>
                <a:ext cx="4553234" cy="2126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rgbClr val="1D1C1D"/>
                    </a:solidFill>
                    <a:latin typeface="Slack-Lato"/>
                  </a:rPr>
                  <a:t>1D Heisenberg model (N=10):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b="0" dirty="0">
                    <a:solidFill>
                      <a:srgbClr val="1D1C1D"/>
                    </a:solidFill>
                    <a:latin typeface="Slack-Lato"/>
                  </a:rPr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CA" b="0" i="0" dirty="0">
                  <a:solidFill>
                    <a:srgbClr val="1D1C1D"/>
                  </a:solidFill>
                  <a:effectLst/>
                  <a:latin typeface="Slack-Lato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b="0" i="0" dirty="0">
                    <a:solidFill>
                      <a:srgbClr val="1D1C1D"/>
                    </a:solidFill>
                    <a:effectLst/>
                    <a:latin typeface="Slack-Lato"/>
                  </a:rPr>
                  <a:t>Relative error in the energy: ~4%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rgbClr val="1D1C1D"/>
                    </a:solidFill>
                    <a:latin typeface="Slack-Lato"/>
                  </a:rPr>
                  <a:t>Pruned ~50% of parameters (3000 </a:t>
                </a:r>
                <a:r>
                  <a:rPr lang="en-CA" dirty="0">
                    <a:solidFill>
                      <a:srgbClr val="1D1C1D"/>
                    </a:solidFill>
                    <a:latin typeface="Slack-Lato"/>
                    <a:sym typeface="Wingdings" panose="05000000000000000000" pitchFamily="2" charset="2"/>
                  </a:rPr>
                  <a:t> 1580)</a:t>
                </a:r>
                <a:endParaRPr lang="en-CA" b="0" i="0" dirty="0">
                  <a:solidFill>
                    <a:srgbClr val="1D1C1D"/>
                  </a:solidFill>
                  <a:effectLst/>
                  <a:latin typeface="Slack-Lato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ECC83E-DE64-4C17-AB32-3FB8C66EF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54" y="194633"/>
                <a:ext cx="4553234" cy="2126864"/>
              </a:xfrm>
              <a:prstGeom prst="rect">
                <a:avLst/>
              </a:prstGeom>
              <a:blipFill>
                <a:blip r:embed="rId3"/>
                <a:stretch>
                  <a:fillRect l="-937" r="-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80">
            <a:extLst>
              <a:ext uri="{FF2B5EF4-FFF2-40B4-BE49-F238E27FC236}">
                <a16:creationId xmlns:a16="http://schemas.microsoft.com/office/drawing/2014/main" id="{1466F997-974C-4E9F-9F3E-BC175C4DD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0" y="1981799"/>
            <a:ext cx="4815840" cy="321056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1CFE648-39D4-4933-8539-893A6AC56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59" y="1985613"/>
            <a:ext cx="4815840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17774 0.0030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4 0.00301 L 0.36003 -0.0113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03 -0.01134 L 0.52682 -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7" grpId="3" animBg="1"/>
      <p:bldP spid="57" grpId="4" animBg="1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Cambria Math</vt:lpstr>
      <vt:lpstr>Slack-Lato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De Vlugt</dc:creator>
  <cp:lastModifiedBy>Isaac De Vlugt</cp:lastModifiedBy>
  <cp:revision>70</cp:revision>
  <dcterms:created xsi:type="dcterms:W3CDTF">2019-11-26T21:08:29Z</dcterms:created>
  <dcterms:modified xsi:type="dcterms:W3CDTF">2019-11-26T19:47:10Z</dcterms:modified>
</cp:coreProperties>
</file>