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72" r:id="rId7"/>
    <p:sldId id="270" r:id="rId8"/>
    <p:sldId id="271" r:id="rId9"/>
    <p:sldId id="286" r:id="rId10"/>
    <p:sldId id="275" r:id="rId11"/>
    <p:sldId id="276" r:id="rId12"/>
    <p:sldId id="278" r:id="rId13"/>
    <p:sldId id="279" r:id="rId14"/>
    <p:sldId id="284" r:id="rId15"/>
    <p:sldId id="304" r:id="rId16"/>
    <p:sldId id="305" r:id="rId17"/>
    <p:sldId id="303" r:id="rId18"/>
    <p:sldId id="306" r:id="rId19"/>
    <p:sldId id="307" r:id="rId20"/>
  </p:sldIdLst>
  <p:sldSz cx="9144000" cy="6858000" type="screen4x3"/>
  <p:notesSz cx="6858000" cy="914400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yg7cTakiM+wmTeRzbnWZNg==" hashData="1kVtDr8SkLe1f7t53ZXDbYzFpt0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FF33"/>
    <a:srgbClr val="B2B2B2"/>
    <a:srgbClr val="C0C0C0"/>
    <a:srgbClr val="DDDDDD"/>
    <a:srgbClr val="9966FF"/>
    <a:srgbClr val="FF0000"/>
    <a:srgbClr val="FAF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4684" autoAdjust="0"/>
  </p:normalViewPr>
  <p:slideViewPr>
    <p:cSldViewPr showGuides="1">
      <p:cViewPr>
        <p:scale>
          <a:sx n="70" d="100"/>
          <a:sy n="70" d="100"/>
        </p:scale>
        <p:origin x="-14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26"/>
          <p:cNvSpPr>
            <a:spLocks noChangeArrowheads="1"/>
          </p:cNvSpPr>
          <p:nvPr userDrawn="1"/>
        </p:nvSpPr>
        <p:spPr bwMode="auto">
          <a:xfrm>
            <a:off x="0" y="1066800"/>
            <a:ext cx="9144000" cy="228600"/>
          </a:xfrm>
          <a:prstGeom prst="rect">
            <a:avLst/>
          </a:prstGeom>
          <a:gradFill rotWithShape="0">
            <a:gsLst>
              <a:gs pos="0">
                <a:srgbClr val="FAFAD2"/>
              </a:gs>
              <a:gs pos="50000">
                <a:srgbClr val="003399"/>
              </a:gs>
              <a:gs pos="100000">
                <a:srgbClr val="FAFAD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s-MX"/>
          </a:p>
        </p:txBody>
      </p:sp>
      <p:sp>
        <p:nvSpPr>
          <p:cNvPr id="1052" name="Text Box 28"/>
          <p:cNvSpPr txBox="1">
            <a:spLocks noChangeArrowheads="1"/>
          </p:cNvSpPr>
          <p:nvPr userDrawn="1"/>
        </p:nvSpPr>
        <p:spPr bwMode="auto">
          <a:xfrm>
            <a:off x="2781300" y="76200"/>
            <a:ext cx="35814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s-ES" sz="2800" b="1" i="1">
                <a:solidFill>
                  <a:srgbClr val="000099"/>
                </a:solidFill>
              </a:rPr>
              <a:t>U   N   A   M</a:t>
            </a:r>
          </a:p>
        </p:txBody>
      </p:sp>
      <p:sp>
        <p:nvSpPr>
          <p:cNvPr id="1053" name="Text Box 29"/>
          <p:cNvSpPr txBox="1">
            <a:spLocks noChangeArrowheads="1"/>
          </p:cNvSpPr>
          <p:nvPr userDrawn="1"/>
        </p:nvSpPr>
        <p:spPr bwMode="auto">
          <a:xfrm>
            <a:off x="2933700" y="381000"/>
            <a:ext cx="3276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s-ES" sz="1400" b="1">
                <a:solidFill>
                  <a:srgbClr val="000099"/>
                </a:solidFill>
              </a:rPr>
              <a:t>Facultad de Ingeniería</a:t>
            </a:r>
          </a:p>
        </p:txBody>
      </p:sp>
      <p:sp>
        <p:nvSpPr>
          <p:cNvPr id="1055" name="Rectangle 31"/>
          <p:cNvSpPr>
            <a:spLocks noChangeArrowheads="1"/>
          </p:cNvSpPr>
          <p:nvPr userDrawn="1"/>
        </p:nvSpPr>
        <p:spPr bwMode="auto">
          <a:xfrm>
            <a:off x="0" y="6096000"/>
            <a:ext cx="9144000" cy="762000"/>
          </a:xfrm>
          <a:prstGeom prst="rect">
            <a:avLst/>
          </a:prstGeom>
          <a:gradFill rotWithShape="0">
            <a:gsLst>
              <a:gs pos="0">
                <a:srgbClr val="FAFAD2"/>
              </a:gs>
              <a:gs pos="100000">
                <a:srgbClr val="0033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s-MX"/>
          </a:p>
        </p:txBody>
      </p:sp>
      <p:sp>
        <p:nvSpPr>
          <p:cNvPr id="1056" name="Text Box 32"/>
          <p:cNvSpPr txBox="1">
            <a:spLocks noChangeArrowheads="1"/>
          </p:cNvSpPr>
          <p:nvPr userDrawn="1"/>
        </p:nvSpPr>
        <p:spPr bwMode="auto">
          <a:xfrm>
            <a:off x="8509000" y="6299200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eaLnBrk="0" hangingPunct="0"/>
            <a:r>
              <a:rPr lang="es-ES" sz="1600" b="1" i="1">
                <a:solidFill>
                  <a:srgbClr val="99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AVM</a:t>
            </a:r>
          </a:p>
        </p:txBody>
      </p:sp>
      <p:pic>
        <p:nvPicPr>
          <p:cNvPr id="9" name="Picture 12" descr="escudo[1]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81260" y="50800"/>
            <a:ext cx="936000" cy="1048000"/>
          </a:xfrm>
          <a:prstGeom prst="rect">
            <a:avLst/>
          </a:prstGeom>
          <a:noFill/>
        </p:spPr>
      </p:pic>
      <p:pic>
        <p:nvPicPr>
          <p:cNvPr id="12" name="11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62" y="36500"/>
            <a:ext cx="936000" cy="117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611560" y="1844824"/>
            <a:ext cx="7920880" cy="285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s-ES" sz="44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EXPERIMENTO DE</a:t>
            </a:r>
          </a:p>
          <a:p>
            <a:pPr>
              <a:lnSpc>
                <a:spcPct val="140000"/>
              </a:lnSpc>
            </a:pPr>
            <a:r>
              <a:rPr lang="es-ES" sz="44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sz="44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J.  J.  </a:t>
            </a:r>
            <a:r>
              <a:rPr lang="es-ES" sz="44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THOMSON</a:t>
            </a:r>
          </a:p>
          <a:p>
            <a:pPr>
              <a:lnSpc>
                <a:spcPct val="140000"/>
              </a:lnSpc>
            </a:pPr>
            <a:endParaRPr lang="es-ES" sz="2000" b="1" dirty="0" smtClean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40000"/>
              </a:lnSpc>
            </a:pPr>
            <a:r>
              <a:rPr lang="es-E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(Determinación de la Relación Carga/Masa de los Electrones)</a:t>
            </a:r>
            <a:endParaRPr lang="es-ES" sz="2000" b="1" dirty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059832" y="5229200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i="1" dirty="0" smtClean="0">
                <a:solidFill>
                  <a:srgbClr val="000066"/>
                </a:solidFill>
              </a:rPr>
              <a:t>M. C. Q.  Alfredo Velásquez Márquez</a:t>
            </a:r>
            <a:endParaRPr lang="es-MX" sz="1400" b="1" i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AutoShape 2"/>
          <p:cNvSpPr>
            <a:spLocks noChangeArrowheads="1"/>
          </p:cNvSpPr>
          <p:nvPr/>
        </p:nvSpPr>
        <p:spPr bwMode="auto">
          <a:xfrm rot="13089292">
            <a:off x="4572000" y="2514600"/>
            <a:ext cx="668338" cy="1425575"/>
          </a:xfrm>
          <a:prstGeom prst="can">
            <a:avLst>
              <a:gd name="adj" fmla="val 24441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endParaRPr lang="es-MX"/>
          </a:p>
        </p:txBody>
      </p:sp>
      <p:sp>
        <p:nvSpPr>
          <p:cNvPr id="107523" name="Freeform 3"/>
          <p:cNvSpPr>
            <a:spLocks/>
          </p:cNvSpPr>
          <p:nvPr/>
        </p:nvSpPr>
        <p:spPr bwMode="auto">
          <a:xfrm>
            <a:off x="3322638" y="2662238"/>
            <a:ext cx="4475162" cy="2609850"/>
          </a:xfrm>
          <a:custGeom>
            <a:avLst/>
            <a:gdLst/>
            <a:ahLst/>
            <a:cxnLst>
              <a:cxn ang="0">
                <a:pos x="0" y="308"/>
              </a:cxn>
              <a:cxn ang="0">
                <a:pos x="95" y="272"/>
              </a:cxn>
              <a:cxn ang="0">
                <a:pos x="336" y="271"/>
              </a:cxn>
              <a:cxn ang="0">
                <a:pos x="1152" y="15"/>
              </a:cxn>
              <a:cxn ang="0">
                <a:pos x="1303" y="361"/>
              </a:cxn>
              <a:cxn ang="0">
                <a:pos x="1152" y="747"/>
              </a:cxn>
              <a:cxn ang="0">
                <a:pos x="336" y="491"/>
              </a:cxn>
              <a:cxn ang="0">
                <a:pos x="101" y="491"/>
              </a:cxn>
              <a:cxn ang="0">
                <a:pos x="0" y="454"/>
              </a:cxn>
              <a:cxn ang="0">
                <a:pos x="0" y="308"/>
              </a:cxn>
            </a:cxnLst>
            <a:rect l="0" t="0" r="r" b="b"/>
            <a:pathLst>
              <a:path w="1313" h="768">
                <a:moveTo>
                  <a:pt x="0" y="308"/>
                </a:moveTo>
                <a:cubicBezTo>
                  <a:pt x="16" y="278"/>
                  <a:pt x="53" y="272"/>
                  <a:pt x="95" y="272"/>
                </a:cubicBezTo>
                <a:cubicBezTo>
                  <a:pt x="137" y="272"/>
                  <a:pt x="179" y="270"/>
                  <a:pt x="336" y="271"/>
                </a:cubicBezTo>
                <a:cubicBezTo>
                  <a:pt x="517" y="272"/>
                  <a:pt x="991" y="0"/>
                  <a:pt x="1152" y="15"/>
                </a:cubicBezTo>
                <a:cubicBezTo>
                  <a:pt x="1313" y="30"/>
                  <a:pt x="1303" y="239"/>
                  <a:pt x="1303" y="361"/>
                </a:cubicBezTo>
                <a:cubicBezTo>
                  <a:pt x="1303" y="483"/>
                  <a:pt x="1313" y="725"/>
                  <a:pt x="1152" y="747"/>
                </a:cubicBezTo>
                <a:cubicBezTo>
                  <a:pt x="991" y="768"/>
                  <a:pt x="511" y="534"/>
                  <a:pt x="336" y="491"/>
                </a:cubicBezTo>
                <a:cubicBezTo>
                  <a:pt x="183" y="491"/>
                  <a:pt x="131" y="491"/>
                  <a:pt x="101" y="491"/>
                </a:cubicBezTo>
                <a:cubicBezTo>
                  <a:pt x="71" y="491"/>
                  <a:pt x="16" y="485"/>
                  <a:pt x="0" y="454"/>
                </a:cubicBezTo>
                <a:lnTo>
                  <a:pt x="0" y="308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524" name="AutoShape 4"/>
          <p:cNvSpPr>
            <a:spLocks noChangeArrowheads="1"/>
          </p:cNvSpPr>
          <p:nvPr/>
        </p:nvSpPr>
        <p:spPr bwMode="auto">
          <a:xfrm>
            <a:off x="1290638" y="3559175"/>
            <a:ext cx="2127250" cy="815975"/>
          </a:xfrm>
          <a:prstGeom prst="flowChartTerminator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525" name="Line 5"/>
          <p:cNvSpPr>
            <a:spLocks noChangeShapeType="1"/>
          </p:cNvSpPr>
          <p:nvPr/>
        </p:nvSpPr>
        <p:spPr bwMode="auto">
          <a:xfrm flipV="1">
            <a:off x="1787525" y="2967038"/>
            <a:ext cx="0" cy="747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526" name="Line 6"/>
          <p:cNvSpPr>
            <a:spLocks noChangeShapeType="1"/>
          </p:cNvSpPr>
          <p:nvPr/>
        </p:nvSpPr>
        <p:spPr bwMode="auto">
          <a:xfrm flipV="1">
            <a:off x="2740025" y="2933700"/>
            <a:ext cx="0" cy="774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527" name="Oval 7"/>
          <p:cNvSpPr>
            <a:spLocks noChangeArrowheads="1"/>
          </p:cNvSpPr>
          <p:nvPr/>
        </p:nvSpPr>
        <p:spPr bwMode="auto">
          <a:xfrm>
            <a:off x="1706563" y="3702050"/>
            <a:ext cx="160337" cy="509588"/>
          </a:xfrm>
          <a:prstGeom prst="ellipse">
            <a:avLst/>
          </a:prstGeom>
          <a:solidFill>
            <a:srgbClr val="DDDDDD"/>
          </a:solidFill>
          <a:ln w="25400">
            <a:solidFill>
              <a:srgbClr val="84848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7528" name="Group 8"/>
          <p:cNvGrpSpPr>
            <a:grpSpLocks/>
          </p:cNvGrpSpPr>
          <p:nvPr/>
        </p:nvGrpSpPr>
        <p:grpSpPr bwMode="auto">
          <a:xfrm>
            <a:off x="1625600" y="2463800"/>
            <a:ext cx="1295400" cy="584200"/>
            <a:chOff x="1024" y="1552"/>
            <a:chExt cx="816" cy="368"/>
          </a:xfrm>
        </p:grpSpPr>
        <p:sp>
          <p:nvSpPr>
            <p:cNvPr id="107529" name="Text Box 9"/>
            <p:cNvSpPr txBox="1">
              <a:spLocks noChangeArrowheads="1"/>
            </p:cNvSpPr>
            <p:nvPr/>
          </p:nvSpPr>
          <p:spPr bwMode="auto">
            <a:xfrm>
              <a:off x="1616" y="1632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r>
                <a:rPr lang="es-ES" b="1"/>
                <a:t>+</a:t>
              </a:r>
            </a:p>
          </p:txBody>
        </p:sp>
        <p:sp>
          <p:nvSpPr>
            <p:cNvPr id="107530" name="Text Box 10"/>
            <p:cNvSpPr txBox="1">
              <a:spLocks noChangeArrowheads="1"/>
            </p:cNvSpPr>
            <p:nvPr/>
          </p:nvSpPr>
          <p:spPr bwMode="auto">
            <a:xfrm>
              <a:off x="1024" y="15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r>
                <a:rPr lang="es-ES" b="1"/>
                <a:t>_</a:t>
              </a:r>
            </a:p>
          </p:txBody>
        </p:sp>
      </p:grpSp>
      <p:grpSp>
        <p:nvGrpSpPr>
          <p:cNvPr id="107531" name="Group 11"/>
          <p:cNvGrpSpPr>
            <a:grpSpLocks/>
          </p:cNvGrpSpPr>
          <p:nvPr/>
        </p:nvGrpSpPr>
        <p:grpSpPr bwMode="auto">
          <a:xfrm>
            <a:off x="1720850" y="3700463"/>
            <a:ext cx="990600" cy="515937"/>
            <a:chOff x="1084" y="2331"/>
            <a:chExt cx="624" cy="325"/>
          </a:xfrm>
        </p:grpSpPr>
        <p:sp>
          <p:nvSpPr>
            <p:cNvPr id="107532" name="Oval 12"/>
            <p:cNvSpPr>
              <a:spLocks noChangeArrowheads="1"/>
            </p:cNvSpPr>
            <p:nvPr/>
          </p:nvSpPr>
          <p:spPr bwMode="auto">
            <a:xfrm>
              <a:off x="1084" y="2331"/>
              <a:ext cx="101" cy="321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533" name="Rectangle 13"/>
            <p:cNvSpPr>
              <a:spLocks noChangeArrowheads="1"/>
            </p:cNvSpPr>
            <p:nvPr/>
          </p:nvSpPr>
          <p:spPr bwMode="auto">
            <a:xfrm>
              <a:off x="1144" y="2334"/>
              <a:ext cx="564" cy="322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7534" name="Group 14"/>
          <p:cNvGrpSpPr>
            <a:grpSpLocks/>
          </p:cNvGrpSpPr>
          <p:nvPr/>
        </p:nvGrpSpPr>
        <p:grpSpPr bwMode="auto">
          <a:xfrm>
            <a:off x="2640013" y="3702050"/>
            <a:ext cx="184150" cy="509588"/>
            <a:chOff x="1248" y="1248"/>
            <a:chExt cx="54" cy="150"/>
          </a:xfrm>
        </p:grpSpPr>
        <p:sp>
          <p:nvSpPr>
            <p:cNvPr id="107535" name="Oval 15"/>
            <p:cNvSpPr>
              <a:spLocks noChangeArrowheads="1"/>
            </p:cNvSpPr>
            <p:nvPr/>
          </p:nvSpPr>
          <p:spPr bwMode="auto">
            <a:xfrm>
              <a:off x="1248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536" name="Oval 16"/>
            <p:cNvSpPr>
              <a:spLocks noChangeArrowheads="1"/>
            </p:cNvSpPr>
            <p:nvPr/>
          </p:nvSpPr>
          <p:spPr bwMode="auto">
            <a:xfrm>
              <a:off x="1255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7537" name="Rectangle 17"/>
          <p:cNvSpPr>
            <a:spLocks noChangeArrowheads="1"/>
          </p:cNvSpPr>
          <p:nvPr/>
        </p:nvSpPr>
        <p:spPr bwMode="auto">
          <a:xfrm>
            <a:off x="2743200" y="3941763"/>
            <a:ext cx="17463" cy="39687"/>
          </a:xfrm>
          <a:prstGeom prst="rect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538" name="Line 18"/>
          <p:cNvSpPr>
            <a:spLocks noChangeShapeType="1"/>
          </p:cNvSpPr>
          <p:nvPr/>
        </p:nvSpPr>
        <p:spPr bwMode="auto">
          <a:xfrm flipH="1" flipV="1">
            <a:off x="2743200" y="3962400"/>
            <a:ext cx="654050" cy="0"/>
          </a:xfrm>
          <a:prstGeom prst="line">
            <a:avLst/>
          </a:prstGeom>
          <a:noFill/>
          <a:ln w="508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7539" name="Group 19"/>
          <p:cNvGrpSpPr>
            <a:grpSpLocks/>
          </p:cNvGrpSpPr>
          <p:nvPr/>
        </p:nvGrpSpPr>
        <p:grpSpPr bwMode="auto">
          <a:xfrm>
            <a:off x="3246438" y="3702050"/>
            <a:ext cx="184150" cy="509588"/>
            <a:chOff x="1248" y="1248"/>
            <a:chExt cx="54" cy="150"/>
          </a:xfrm>
        </p:grpSpPr>
        <p:sp>
          <p:nvSpPr>
            <p:cNvPr id="107540" name="Oval 20"/>
            <p:cNvSpPr>
              <a:spLocks noChangeArrowheads="1"/>
            </p:cNvSpPr>
            <p:nvPr/>
          </p:nvSpPr>
          <p:spPr bwMode="auto">
            <a:xfrm>
              <a:off x="1248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541" name="Oval 21"/>
            <p:cNvSpPr>
              <a:spLocks noChangeArrowheads="1"/>
            </p:cNvSpPr>
            <p:nvPr/>
          </p:nvSpPr>
          <p:spPr bwMode="auto">
            <a:xfrm>
              <a:off x="1255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7542" name="Rectangle 22"/>
          <p:cNvSpPr>
            <a:spLocks noChangeArrowheads="1"/>
          </p:cNvSpPr>
          <p:nvPr/>
        </p:nvSpPr>
        <p:spPr bwMode="auto">
          <a:xfrm>
            <a:off x="3352800" y="3943350"/>
            <a:ext cx="17463" cy="39688"/>
          </a:xfrm>
          <a:prstGeom prst="rect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7543" name="Group 23"/>
          <p:cNvGrpSpPr>
            <a:grpSpLocks/>
          </p:cNvGrpSpPr>
          <p:nvPr/>
        </p:nvGrpSpPr>
        <p:grpSpPr bwMode="auto">
          <a:xfrm>
            <a:off x="4038600" y="3248025"/>
            <a:ext cx="457200" cy="463550"/>
            <a:chOff x="1632" y="2998"/>
            <a:chExt cx="288" cy="292"/>
          </a:xfrm>
        </p:grpSpPr>
        <p:sp>
          <p:nvSpPr>
            <p:cNvPr id="107544" name="AutoShape 24"/>
            <p:cNvSpPr>
              <a:spLocks noChangeArrowheads="1"/>
            </p:cNvSpPr>
            <p:nvPr/>
          </p:nvSpPr>
          <p:spPr bwMode="auto">
            <a:xfrm>
              <a:off x="1632" y="3242"/>
              <a:ext cx="288" cy="48"/>
            </a:xfrm>
            <a:prstGeom prst="parallelogram">
              <a:avLst>
                <a:gd name="adj" fmla="val 131250"/>
              </a:avLst>
            </a:prstGeom>
            <a:solidFill>
              <a:srgbClr val="84848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545" name="Line 25"/>
            <p:cNvSpPr>
              <a:spLocks noChangeShapeType="1"/>
            </p:cNvSpPr>
            <p:nvPr/>
          </p:nvSpPr>
          <p:spPr bwMode="auto">
            <a:xfrm flipV="1">
              <a:off x="1770" y="2998"/>
              <a:ext cx="0" cy="2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7546" name="Group 26"/>
          <p:cNvGrpSpPr>
            <a:grpSpLocks/>
          </p:cNvGrpSpPr>
          <p:nvPr/>
        </p:nvGrpSpPr>
        <p:grpSpPr bwMode="auto">
          <a:xfrm>
            <a:off x="4038600" y="4210050"/>
            <a:ext cx="457200" cy="482600"/>
            <a:chOff x="2448" y="2658"/>
            <a:chExt cx="288" cy="304"/>
          </a:xfrm>
        </p:grpSpPr>
        <p:sp>
          <p:nvSpPr>
            <p:cNvPr id="107547" name="Line 27"/>
            <p:cNvSpPr>
              <a:spLocks noChangeShapeType="1"/>
            </p:cNvSpPr>
            <p:nvPr/>
          </p:nvSpPr>
          <p:spPr bwMode="auto">
            <a:xfrm flipV="1">
              <a:off x="2592" y="2688"/>
              <a:ext cx="0" cy="2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548" name="AutoShape 28"/>
            <p:cNvSpPr>
              <a:spLocks noChangeArrowheads="1"/>
            </p:cNvSpPr>
            <p:nvPr/>
          </p:nvSpPr>
          <p:spPr bwMode="auto">
            <a:xfrm>
              <a:off x="2448" y="2658"/>
              <a:ext cx="288" cy="48"/>
            </a:xfrm>
            <a:prstGeom prst="parallelogram">
              <a:avLst>
                <a:gd name="adj" fmla="val 131250"/>
              </a:avLst>
            </a:prstGeom>
            <a:solidFill>
              <a:srgbClr val="84848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7551" name="Text Box 31"/>
          <p:cNvSpPr txBox="1">
            <a:spLocks noChangeArrowheads="1"/>
          </p:cNvSpPr>
          <p:nvPr/>
        </p:nvSpPr>
        <p:spPr bwMode="auto">
          <a:xfrm rot="1989754">
            <a:off x="4470400" y="3438525"/>
            <a:ext cx="395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Sur</a:t>
            </a:r>
          </a:p>
        </p:txBody>
      </p:sp>
      <p:sp>
        <p:nvSpPr>
          <p:cNvPr id="107552" name="Freeform 32"/>
          <p:cNvSpPr>
            <a:spLocks/>
          </p:cNvSpPr>
          <p:nvPr/>
        </p:nvSpPr>
        <p:spPr bwMode="auto">
          <a:xfrm flipV="1">
            <a:off x="3346450" y="3930650"/>
            <a:ext cx="3651250" cy="79375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889" y="420"/>
              </a:cxn>
              <a:cxn ang="0">
                <a:pos x="2300" y="0"/>
              </a:cxn>
            </a:cxnLst>
            <a:rect l="0" t="0" r="r" b="b"/>
            <a:pathLst>
              <a:path w="2300" h="500">
                <a:moveTo>
                  <a:pt x="0" y="480"/>
                </a:moveTo>
                <a:cubicBezTo>
                  <a:pt x="148" y="470"/>
                  <a:pt x="506" y="500"/>
                  <a:pt x="889" y="420"/>
                </a:cubicBezTo>
                <a:cubicBezTo>
                  <a:pt x="1272" y="340"/>
                  <a:pt x="2006" y="88"/>
                  <a:pt x="2300" y="0"/>
                </a:cubicBezTo>
              </a:path>
            </a:pathLst>
          </a:custGeom>
          <a:noFill/>
          <a:ln w="49530" cap="flat" cmpd="sng">
            <a:solidFill>
              <a:srgbClr val="66FF33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553" name="Freeform 33"/>
          <p:cNvSpPr>
            <a:spLocks/>
          </p:cNvSpPr>
          <p:nvPr/>
        </p:nvSpPr>
        <p:spPr bwMode="auto">
          <a:xfrm>
            <a:off x="6910388" y="2590800"/>
            <a:ext cx="941387" cy="2743200"/>
          </a:xfrm>
          <a:custGeom>
            <a:avLst/>
            <a:gdLst/>
            <a:ahLst/>
            <a:cxnLst>
              <a:cxn ang="0">
                <a:pos x="4" y="407"/>
              </a:cxn>
              <a:cxn ang="0">
                <a:pos x="60" y="48"/>
              </a:cxn>
              <a:cxn ang="0">
                <a:pos x="228" y="120"/>
              </a:cxn>
              <a:cxn ang="0">
                <a:pos x="274" y="393"/>
              </a:cxn>
              <a:cxn ang="0">
                <a:pos x="237" y="647"/>
              </a:cxn>
              <a:cxn ang="0">
                <a:pos x="64" y="767"/>
              </a:cxn>
              <a:cxn ang="0">
                <a:pos x="4" y="407"/>
              </a:cxn>
            </a:cxnLst>
            <a:rect l="0" t="0" r="r" b="b"/>
            <a:pathLst>
              <a:path w="276" h="807">
                <a:moveTo>
                  <a:pt x="4" y="407"/>
                </a:moveTo>
                <a:cubicBezTo>
                  <a:pt x="7" y="285"/>
                  <a:pt x="28" y="89"/>
                  <a:pt x="60" y="48"/>
                </a:cubicBezTo>
                <a:cubicBezTo>
                  <a:pt x="97" y="0"/>
                  <a:pt x="200" y="65"/>
                  <a:pt x="228" y="120"/>
                </a:cubicBezTo>
                <a:cubicBezTo>
                  <a:pt x="256" y="175"/>
                  <a:pt x="272" y="320"/>
                  <a:pt x="274" y="393"/>
                </a:cubicBezTo>
                <a:cubicBezTo>
                  <a:pt x="276" y="466"/>
                  <a:pt x="266" y="575"/>
                  <a:pt x="237" y="647"/>
                </a:cubicBezTo>
                <a:cubicBezTo>
                  <a:pt x="208" y="719"/>
                  <a:pt x="103" y="807"/>
                  <a:pt x="64" y="767"/>
                </a:cubicBezTo>
                <a:cubicBezTo>
                  <a:pt x="25" y="727"/>
                  <a:pt x="0" y="504"/>
                  <a:pt x="4" y="407"/>
                </a:cubicBezTo>
                <a:close/>
              </a:path>
            </a:pathLst>
          </a:custGeom>
          <a:solidFill>
            <a:srgbClr val="B2B2B2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554" name="AutoShape 34"/>
          <p:cNvSpPr>
            <a:spLocks noChangeArrowheads="1"/>
          </p:cNvSpPr>
          <p:nvPr/>
        </p:nvSpPr>
        <p:spPr bwMode="auto">
          <a:xfrm rot="13089292">
            <a:off x="3124200" y="4419600"/>
            <a:ext cx="668338" cy="1425575"/>
          </a:xfrm>
          <a:prstGeom prst="can">
            <a:avLst>
              <a:gd name="adj" fmla="val 24441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555" name="Text Box 35"/>
          <p:cNvSpPr txBox="1">
            <a:spLocks noChangeArrowheads="1"/>
          </p:cNvSpPr>
          <p:nvPr/>
        </p:nvSpPr>
        <p:spPr bwMode="auto">
          <a:xfrm rot="1989754">
            <a:off x="3522663" y="4543425"/>
            <a:ext cx="515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Norte</a:t>
            </a:r>
          </a:p>
        </p:txBody>
      </p:sp>
      <p:sp>
        <p:nvSpPr>
          <p:cNvPr id="107556" name="Text Box 36"/>
          <p:cNvSpPr txBox="1">
            <a:spLocks noChangeArrowheads="1"/>
          </p:cNvSpPr>
          <p:nvPr/>
        </p:nvSpPr>
        <p:spPr bwMode="auto">
          <a:xfrm rot="1989754">
            <a:off x="3022600" y="5334000"/>
            <a:ext cx="395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Sur</a:t>
            </a:r>
          </a:p>
        </p:txBody>
      </p:sp>
      <p:sp>
        <p:nvSpPr>
          <p:cNvPr id="107557" name="Text Box 37"/>
          <p:cNvSpPr txBox="1">
            <a:spLocks noChangeArrowheads="1"/>
          </p:cNvSpPr>
          <p:nvPr/>
        </p:nvSpPr>
        <p:spPr bwMode="auto">
          <a:xfrm rot="1989754">
            <a:off x="4970463" y="2647950"/>
            <a:ext cx="515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Norte</a:t>
            </a:r>
          </a:p>
        </p:txBody>
      </p:sp>
      <p:grpSp>
        <p:nvGrpSpPr>
          <p:cNvPr id="107558" name="Group 38"/>
          <p:cNvGrpSpPr>
            <a:grpSpLocks/>
          </p:cNvGrpSpPr>
          <p:nvPr/>
        </p:nvGrpSpPr>
        <p:grpSpPr bwMode="auto">
          <a:xfrm>
            <a:off x="7372350" y="4765675"/>
            <a:ext cx="111125" cy="111125"/>
            <a:chOff x="4682" y="2461"/>
            <a:chExt cx="70" cy="70"/>
          </a:xfrm>
        </p:grpSpPr>
        <p:sp>
          <p:nvSpPr>
            <p:cNvPr id="107559" name="Oval 39"/>
            <p:cNvSpPr>
              <a:spLocks noChangeAspect="1" noChangeArrowheads="1"/>
            </p:cNvSpPr>
            <p:nvPr/>
          </p:nvSpPr>
          <p:spPr bwMode="auto">
            <a:xfrm>
              <a:off x="4682" y="2461"/>
              <a:ext cx="70" cy="70"/>
            </a:xfrm>
            <a:prstGeom prst="ellipse">
              <a:avLst/>
            </a:prstGeom>
            <a:solidFill>
              <a:srgbClr val="00FFCC"/>
            </a:solidFill>
            <a:ln w="9525">
              <a:solidFill>
                <a:srgbClr val="00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560" name="Oval 40"/>
            <p:cNvSpPr>
              <a:spLocks noChangeArrowheads="1"/>
            </p:cNvSpPr>
            <p:nvPr/>
          </p:nvSpPr>
          <p:spPr bwMode="auto">
            <a:xfrm>
              <a:off x="4694" y="2472"/>
              <a:ext cx="48" cy="4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561" name="Oval 41"/>
            <p:cNvSpPr>
              <a:spLocks noChangeAspect="1" noChangeArrowheads="1"/>
            </p:cNvSpPr>
            <p:nvPr/>
          </p:nvSpPr>
          <p:spPr bwMode="auto">
            <a:xfrm>
              <a:off x="4705" y="2483"/>
              <a:ext cx="25" cy="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7563" name="Text Box 43"/>
          <p:cNvSpPr txBox="1">
            <a:spLocks noChangeArrowheads="1"/>
          </p:cNvSpPr>
          <p:nvPr/>
        </p:nvSpPr>
        <p:spPr bwMode="auto">
          <a:xfrm>
            <a:off x="3708400" y="2133600"/>
            <a:ext cx="860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s-ES" sz="2000" b="1">
                <a:solidFill>
                  <a:srgbClr val="000066"/>
                </a:solidFill>
                <a:latin typeface="Arial" charset="0"/>
              </a:rPr>
              <a:t>F</a:t>
            </a:r>
            <a:r>
              <a:rPr lang="es-ES" sz="2000" b="1" baseline="-25000">
                <a:solidFill>
                  <a:srgbClr val="000066"/>
                </a:solidFill>
                <a:latin typeface="Arial" charset="0"/>
              </a:rPr>
              <a:t>e</a:t>
            </a:r>
            <a:r>
              <a:rPr lang="es-ES" sz="2000" b="1">
                <a:solidFill>
                  <a:srgbClr val="000066"/>
                </a:solidFill>
                <a:latin typeface="Arial" charset="0"/>
              </a:rPr>
              <a:t> = 0</a:t>
            </a:r>
          </a:p>
        </p:txBody>
      </p:sp>
      <p:sp>
        <p:nvSpPr>
          <p:cNvPr id="41" name="Text Box 72"/>
          <p:cNvSpPr txBox="1">
            <a:spLocks noChangeArrowheads="1"/>
          </p:cNvSpPr>
          <p:nvPr/>
        </p:nvSpPr>
        <p:spPr bwMode="auto">
          <a:xfrm>
            <a:off x="2590800" y="765175"/>
            <a:ext cx="396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 b="1" dirty="0" smtClean="0">
                <a:solidFill>
                  <a:srgbClr val="000099"/>
                </a:solidFill>
                <a:latin typeface="Arial" charset="0"/>
              </a:rPr>
              <a:t>Experimento de J. J. Thomson</a:t>
            </a:r>
            <a:endParaRPr lang="es-ES" sz="1800" b="1" u="sng" dirty="0">
              <a:solidFill>
                <a:srgbClr val="00009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10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8" grpId="0" animBg="1"/>
      <p:bldP spid="107552" grpId="0" animBg="1"/>
      <p:bldP spid="10756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AutoShape 2"/>
          <p:cNvSpPr>
            <a:spLocks noChangeArrowheads="1"/>
          </p:cNvSpPr>
          <p:nvPr/>
        </p:nvSpPr>
        <p:spPr bwMode="auto">
          <a:xfrm rot="13089292">
            <a:off x="4572000" y="2514600"/>
            <a:ext cx="668338" cy="1425575"/>
          </a:xfrm>
          <a:prstGeom prst="can">
            <a:avLst>
              <a:gd name="adj" fmla="val 24441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endParaRPr lang="es-MX"/>
          </a:p>
        </p:txBody>
      </p:sp>
      <p:sp>
        <p:nvSpPr>
          <p:cNvPr id="108547" name="Freeform 3"/>
          <p:cNvSpPr>
            <a:spLocks/>
          </p:cNvSpPr>
          <p:nvPr/>
        </p:nvSpPr>
        <p:spPr bwMode="auto">
          <a:xfrm>
            <a:off x="3322638" y="2662238"/>
            <a:ext cx="4475162" cy="2609850"/>
          </a:xfrm>
          <a:custGeom>
            <a:avLst/>
            <a:gdLst/>
            <a:ahLst/>
            <a:cxnLst>
              <a:cxn ang="0">
                <a:pos x="0" y="308"/>
              </a:cxn>
              <a:cxn ang="0">
                <a:pos x="95" y="272"/>
              </a:cxn>
              <a:cxn ang="0">
                <a:pos x="336" y="271"/>
              </a:cxn>
              <a:cxn ang="0">
                <a:pos x="1152" y="15"/>
              </a:cxn>
              <a:cxn ang="0">
                <a:pos x="1303" y="361"/>
              </a:cxn>
              <a:cxn ang="0">
                <a:pos x="1152" y="747"/>
              </a:cxn>
              <a:cxn ang="0">
                <a:pos x="336" y="491"/>
              </a:cxn>
              <a:cxn ang="0">
                <a:pos x="101" y="491"/>
              </a:cxn>
              <a:cxn ang="0">
                <a:pos x="0" y="454"/>
              </a:cxn>
              <a:cxn ang="0">
                <a:pos x="0" y="308"/>
              </a:cxn>
            </a:cxnLst>
            <a:rect l="0" t="0" r="r" b="b"/>
            <a:pathLst>
              <a:path w="1313" h="768">
                <a:moveTo>
                  <a:pt x="0" y="308"/>
                </a:moveTo>
                <a:cubicBezTo>
                  <a:pt x="16" y="278"/>
                  <a:pt x="53" y="272"/>
                  <a:pt x="95" y="272"/>
                </a:cubicBezTo>
                <a:cubicBezTo>
                  <a:pt x="137" y="272"/>
                  <a:pt x="179" y="270"/>
                  <a:pt x="336" y="271"/>
                </a:cubicBezTo>
                <a:cubicBezTo>
                  <a:pt x="517" y="272"/>
                  <a:pt x="991" y="0"/>
                  <a:pt x="1152" y="15"/>
                </a:cubicBezTo>
                <a:cubicBezTo>
                  <a:pt x="1313" y="30"/>
                  <a:pt x="1303" y="239"/>
                  <a:pt x="1303" y="361"/>
                </a:cubicBezTo>
                <a:cubicBezTo>
                  <a:pt x="1303" y="483"/>
                  <a:pt x="1313" y="725"/>
                  <a:pt x="1152" y="747"/>
                </a:cubicBezTo>
                <a:cubicBezTo>
                  <a:pt x="991" y="768"/>
                  <a:pt x="511" y="534"/>
                  <a:pt x="336" y="491"/>
                </a:cubicBezTo>
                <a:cubicBezTo>
                  <a:pt x="183" y="491"/>
                  <a:pt x="131" y="491"/>
                  <a:pt x="101" y="491"/>
                </a:cubicBezTo>
                <a:cubicBezTo>
                  <a:pt x="71" y="491"/>
                  <a:pt x="16" y="485"/>
                  <a:pt x="0" y="454"/>
                </a:cubicBezTo>
                <a:lnTo>
                  <a:pt x="0" y="308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548" name="AutoShape 4"/>
          <p:cNvSpPr>
            <a:spLocks noChangeArrowheads="1"/>
          </p:cNvSpPr>
          <p:nvPr/>
        </p:nvSpPr>
        <p:spPr bwMode="auto">
          <a:xfrm>
            <a:off x="1290638" y="3559175"/>
            <a:ext cx="2127250" cy="815975"/>
          </a:xfrm>
          <a:prstGeom prst="flowChartTerminator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549" name="Line 5"/>
          <p:cNvSpPr>
            <a:spLocks noChangeShapeType="1"/>
          </p:cNvSpPr>
          <p:nvPr/>
        </p:nvSpPr>
        <p:spPr bwMode="auto">
          <a:xfrm flipV="1">
            <a:off x="1787525" y="2967038"/>
            <a:ext cx="0" cy="747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550" name="Line 6"/>
          <p:cNvSpPr>
            <a:spLocks noChangeShapeType="1"/>
          </p:cNvSpPr>
          <p:nvPr/>
        </p:nvSpPr>
        <p:spPr bwMode="auto">
          <a:xfrm flipV="1">
            <a:off x="2740025" y="2933700"/>
            <a:ext cx="0" cy="774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551" name="Oval 7"/>
          <p:cNvSpPr>
            <a:spLocks noChangeArrowheads="1"/>
          </p:cNvSpPr>
          <p:nvPr/>
        </p:nvSpPr>
        <p:spPr bwMode="auto">
          <a:xfrm>
            <a:off x="1706563" y="3702050"/>
            <a:ext cx="160337" cy="509588"/>
          </a:xfrm>
          <a:prstGeom prst="ellipse">
            <a:avLst/>
          </a:prstGeom>
          <a:solidFill>
            <a:srgbClr val="DDDDDD"/>
          </a:solidFill>
          <a:ln w="25400">
            <a:solidFill>
              <a:srgbClr val="84848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8552" name="Group 8"/>
          <p:cNvGrpSpPr>
            <a:grpSpLocks/>
          </p:cNvGrpSpPr>
          <p:nvPr/>
        </p:nvGrpSpPr>
        <p:grpSpPr bwMode="auto">
          <a:xfrm>
            <a:off x="1625600" y="2463800"/>
            <a:ext cx="1295400" cy="584200"/>
            <a:chOff x="1024" y="1552"/>
            <a:chExt cx="816" cy="368"/>
          </a:xfrm>
        </p:grpSpPr>
        <p:sp>
          <p:nvSpPr>
            <p:cNvPr id="108553" name="Text Box 9"/>
            <p:cNvSpPr txBox="1">
              <a:spLocks noChangeArrowheads="1"/>
            </p:cNvSpPr>
            <p:nvPr/>
          </p:nvSpPr>
          <p:spPr bwMode="auto">
            <a:xfrm>
              <a:off x="1616" y="1632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r>
                <a:rPr lang="es-ES" b="1"/>
                <a:t>+</a:t>
              </a:r>
            </a:p>
          </p:txBody>
        </p:sp>
        <p:sp>
          <p:nvSpPr>
            <p:cNvPr id="108554" name="Text Box 10"/>
            <p:cNvSpPr txBox="1">
              <a:spLocks noChangeArrowheads="1"/>
            </p:cNvSpPr>
            <p:nvPr/>
          </p:nvSpPr>
          <p:spPr bwMode="auto">
            <a:xfrm>
              <a:off x="1024" y="15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r>
                <a:rPr lang="es-ES" b="1"/>
                <a:t>_</a:t>
              </a:r>
            </a:p>
          </p:txBody>
        </p:sp>
      </p:grpSp>
      <p:grpSp>
        <p:nvGrpSpPr>
          <p:cNvPr id="108555" name="Group 11"/>
          <p:cNvGrpSpPr>
            <a:grpSpLocks/>
          </p:cNvGrpSpPr>
          <p:nvPr/>
        </p:nvGrpSpPr>
        <p:grpSpPr bwMode="auto">
          <a:xfrm>
            <a:off x="1720850" y="3700463"/>
            <a:ext cx="990600" cy="515937"/>
            <a:chOff x="1084" y="2331"/>
            <a:chExt cx="624" cy="325"/>
          </a:xfrm>
        </p:grpSpPr>
        <p:sp>
          <p:nvSpPr>
            <p:cNvPr id="108556" name="Oval 12"/>
            <p:cNvSpPr>
              <a:spLocks noChangeArrowheads="1"/>
            </p:cNvSpPr>
            <p:nvPr/>
          </p:nvSpPr>
          <p:spPr bwMode="auto">
            <a:xfrm>
              <a:off x="1084" y="2331"/>
              <a:ext cx="101" cy="321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557" name="Rectangle 13"/>
            <p:cNvSpPr>
              <a:spLocks noChangeArrowheads="1"/>
            </p:cNvSpPr>
            <p:nvPr/>
          </p:nvSpPr>
          <p:spPr bwMode="auto">
            <a:xfrm>
              <a:off x="1144" y="2334"/>
              <a:ext cx="564" cy="322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8558" name="Group 14"/>
          <p:cNvGrpSpPr>
            <a:grpSpLocks/>
          </p:cNvGrpSpPr>
          <p:nvPr/>
        </p:nvGrpSpPr>
        <p:grpSpPr bwMode="auto">
          <a:xfrm>
            <a:off x="2640013" y="3702050"/>
            <a:ext cx="184150" cy="509588"/>
            <a:chOff x="1248" y="1248"/>
            <a:chExt cx="54" cy="150"/>
          </a:xfrm>
        </p:grpSpPr>
        <p:sp>
          <p:nvSpPr>
            <p:cNvPr id="108559" name="Oval 15"/>
            <p:cNvSpPr>
              <a:spLocks noChangeArrowheads="1"/>
            </p:cNvSpPr>
            <p:nvPr/>
          </p:nvSpPr>
          <p:spPr bwMode="auto">
            <a:xfrm>
              <a:off x="1248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560" name="Oval 16"/>
            <p:cNvSpPr>
              <a:spLocks noChangeArrowheads="1"/>
            </p:cNvSpPr>
            <p:nvPr/>
          </p:nvSpPr>
          <p:spPr bwMode="auto">
            <a:xfrm>
              <a:off x="1255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8561" name="Rectangle 17"/>
          <p:cNvSpPr>
            <a:spLocks noChangeArrowheads="1"/>
          </p:cNvSpPr>
          <p:nvPr/>
        </p:nvSpPr>
        <p:spPr bwMode="auto">
          <a:xfrm>
            <a:off x="2743200" y="3941763"/>
            <a:ext cx="17463" cy="39687"/>
          </a:xfrm>
          <a:prstGeom prst="rect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562" name="Line 18"/>
          <p:cNvSpPr>
            <a:spLocks noChangeShapeType="1"/>
          </p:cNvSpPr>
          <p:nvPr/>
        </p:nvSpPr>
        <p:spPr bwMode="auto">
          <a:xfrm flipH="1" flipV="1">
            <a:off x="2743200" y="3962400"/>
            <a:ext cx="654050" cy="0"/>
          </a:xfrm>
          <a:prstGeom prst="line">
            <a:avLst/>
          </a:prstGeom>
          <a:noFill/>
          <a:ln w="508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8563" name="Group 19"/>
          <p:cNvGrpSpPr>
            <a:grpSpLocks/>
          </p:cNvGrpSpPr>
          <p:nvPr/>
        </p:nvGrpSpPr>
        <p:grpSpPr bwMode="auto">
          <a:xfrm>
            <a:off x="3246438" y="3702050"/>
            <a:ext cx="184150" cy="509588"/>
            <a:chOff x="1248" y="1248"/>
            <a:chExt cx="54" cy="150"/>
          </a:xfrm>
        </p:grpSpPr>
        <p:sp>
          <p:nvSpPr>
            <p:cNvPr id="108564" name="Oval 20"/>
            <p:cNvSpPr>
              <a:spLocks noChangeArrowheads="1"/>
            </p:cNvSpPr>
            <p:nvPr/>
          </p:nvSpPr>
          <p:spPr bwMode="auto">
            <a:xfrm>
              <a:off x="1248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565" name="Oval 21"/>
            <p:cNvSpPr>
              <a:spLocks noChangeArrowheads="1"/>
            </p:cNvSpPr>
            <p:nvPr/>
          </p:nvSpPr>
          <p:spPr bwMode="auto">
            <a:xfrm>
              <a:off x="1255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8566" name="Rectangle 22"/>
          <p:cNvSpPr>
            <a:spLocks noChangeArrowheads="1"/>
          </p:cNvSpPr>
          <p:nvPr/>
        </p:nvSpPr>
        <p:spPr bwMode="auto">
          <a:xfrm>
            <a:off x="3352800" y="3943350"/>
            <a:ext cx="17463" cy="39688"/>
          </a:xfrm>
          <a:prstGeom prst="rect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8567" name="Group 23"/>
          <p:cNvGrpSpPr>
            <a:grpSpLocks/>
          </p:cNvGrpSpPr>
          <p:nvPr/>
        </p:nvGrpSpPr>
        <p:grpSpPr bwMode="auto">
          <a:xfrm>
            <a:off x="4038600" y="3248025"/>
            <a:ext cx="457200" cy="463550"/>
            <a:chOff x="1632" y="2998"/>
            <a:chExt cx="288" cy="292"/>
          </a:xfrm>
        </p:grpSpPr>
        <p:sp>
          <p:nvSpPr>
            <p:cNvPr id="108568" name="AutoShape 24"/>
            <p:cNvSpPr>
              <a:spLocks noChangeArrowheads="1"/>
            </p:cNvSpPr>
            <p:nvPr/>
          </p:nvSpPr>
          <p:spPr bwMode="auto">
            <a:xfrm>
              <a:off x="1632" y="3242"/>
              <a:ext cx="288" cy="48"/>
            </a:xfrm>
            <a:prstGeom prst="parallelogram">
              <a:avLst>
                <a:gd name="adj" fmla="val 131250"/>
              </a:avLst>
            </a:prstGeom>
            <a:solidFill>
              <a:srgbClr val="84848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569" name="Line 25"/>
            <p:cNvSpPr>
              <a:spLocks noChangeShapeType="1"/>
            </p:cNvSpPr>
            <p:nvPr/>
          </p:nvSpPr>
          <p:spPr bwMode="auto">
            <a:xfrm flipV="1">
              <a:off x="1770" y="2998"/>
              <a:ext cx="0" cy="2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8570" name="Group 26"/>
          <p:cNvGrpSpPr>
            <a:grpSpLocks/>
          </p:cNvGrpSpPr>
          <p:nvPr/>
        </p:nvGrpSpPr>
        <p:grpSpPr bwMode="auto">
          <a:xfrm>
            <a:off x="4038600" y="4210050"/>
            <a:ext cx="457200" cy="482600"/>
            <a:chOff x="2448" y="2658"/>
            <a:chExt cx="288" cy="304"/>
          </a:xfrm>
        </p:grpSpPr>
        <p:sp>
          <p:nvSpPr>
            <p:cNvPr id="108571" name="Line 27"/>
            <p:cNvSpPr>
              <a:spLocks noChangeShapeType="1"/>
            </p:cNvSpPr>
            <p:nvPr/>
          </p:nvSpPr>
          <p:spPr bwMode="auto">
            <a:xfrm flipV="1">
              <a:off x="2592" y="2688"/>
              <a:ext cx="0" cy="2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572" name="AutoShape 28"/>
            <p:cNvSpPr>
              <a:spLocks noChangeArrowheads="1"/>
            </p:cNvSpPr>
            <p:nvPr/>
          </p:nvSpPr>
          <p:spPr bwMode="auto">
            <a:xfrm>
              <a:off x="2448" y="2658"/>
              <a:ext cx="288" cy="48"/>
            </a:xfrm>
            <a:prstGeom prst="parallelogram">
              <a:avLst>
                <a:gd name="adj" fmla="val 131250"/>
              </a:avLst>
            </a:prstGeom>
            <a:solidFill>
              <a:srgbClr val="84848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8573" name="Text Box 29"/>
          <p:cNvSpPr txBox="1">
            <a:spLocks noChangeArrowheads="1"/>
          </p:cNvSpPr>
          <p:nvPr/>
        </p:nvSpPr>
        <p:spPr bwMode="auto">
          <a:xfrm rot="1989754">
            <a:off x="4470400" y="3438525"/>
            <a:ext cx="395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Sur</a:t>
            </a:r>
          </a:p>
        </p:txBody>
      </p:sp>
      <p:sp>
        <p:nvSpPr>
          <p:cNvPr id="108574" name="Freeform 30"/>
          <p:cNvSpPr>
            <a:spLocks/>
          </p:cNvSpPr>
          <p:nvPr/>
        </p:nvSpPr>
        <p:spPr bwMode="auto">
          <a:xfrm>
            <a:off x="3346450" y="3930650"/>
            <a:ext cx="3649663" cy="566738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899" y="56"/>
              </a:cxn>
              <a:cxn ang="0">
                <a:pos x="2299" y="357"/>
              </a:cxn>
            </a:cxnLst>
            <a:rect l="0" t="0" r="r" b="b"/>
            <a:pathLst>
              <a:path w="2299" h="357">
                <a:moveTo>
                  <a:pt x="0" y="20"/>
                </a:moveTo>
                <a:cubicBezTo>
                  <a:pt x="150" y="26"/>
                  <a:pt x="516" y="0"/>
                  <a:pt x="899" y="56"/>
                </a:cubicBezTo>
                <a:cubicBezTo>
                  <a:pt x="1282" y="112"/>
                  <a:pt x="2007" y="294"/>
                  <a:pt x="2299" y="357"/>
                </a:cubicBezTo>
              </a:path>
            </a:pathLst>
          </a:custGeom>
          <a:noFill/>
          <a:ln w="49530" cap="flat" cmpd="sng">
            <a:solidFill>
              <a:srgbClr val="66FF33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575" name="Freeform 31"/>
          <p:cNvSpPr>
            <a:spLocks/>
          </p:cNvSpPr>
          <p:nvPr/>
        </p:nvSpPr>
        <p:spPr bwMode="auto">
          <a:xfrm>
            <a:off x="6910388" y="2590800"/>
            <a:ext cx="941387" cy="2743200"/>
          </a:xfrm>
          <a:custGeom>
            <a:avLst/>
            <a:gdLst/>
            <a:ahLst/>
            <a:cxnLst>
              <a:cxn ang="0">
                <a:pos x="4" y="407"/>
              </a:cxn>
              <a:cxn ang="0">
                <a:pos x="60" y="48"/>
              </a:cxn>
              <a:cxn ang="0">
                <a:pos x="228" y="120"/>
              </a:cxn>
              <a:cxn ang="0">
                <a:pos x="274" y="393"/>
              </a:cxn>
              <a:cxn ang="0">
                <a:pos x="237" y="647"/>
              </a:cxn>
              <a:cxn ang="0">
                <a:pos x="64" y="767"/>
              </a:cxn>
              <a:cxn ang="0">
                <a:pos x="4" y="407"/>
              </a:cxn>
            </a:cxnLst>
            <a:rect l="0" t="0" r="r" b="b"/>
            <a:pathLst>
              <a:path w="276" h="807">
                <a:moveTo>
                  <a:pt x="4" y="407"/>
                </a:moveTo>
                <a:cubicBezTo>
                  <a:pt x="7" y="285"/>
                  <a:pt x="28" y="89"/>
                  <a:pt x="60" y="48"/>
                </a:cubicBezTo>
                <a:cubicBezTo>
                  <a:pt x="97" y="0"/>
                  <a:pt x="200" y="65"/>
                  <a:pt x="228" y="120"/>
                </a:cubicBezTo>
                <a:cubicBezTo>
                  <a:pt x="256" y="175"/>
                  <a:pt x="272" y="320"/>
                  <a:pt x="274" y="393"/>
                </a:cubicBezTo>
                <a:cubicBezTo>
                  <a:pt x="276" y="466"/>
                  <a:pt x="266" y="575"/>
                  <a:pt x="237" y="647"/>
                </a:cubicBezTo>
                <a:cubicBezTo>
                  <a:pt x="208" y="719"/>
                  <a:pt x="103" y="807"/>
                  <a:pt x="64" y="767"/>
                </a:cubicBezTo>
                <a:cubicBezTo>
                  <a:pt x="25" y="727"/>
                  <a:pt x="0" y="504"/>
                  <a:pt x="4" y="407"/>
                </a:cubicBezTo>
                <a:close/>
              </a:path>
            </a:pathLst>
          </a:custGeom>
          <a:solidFill>
            <a:srgbClr val="B2B2B2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576" name="AutoShape 32"/>
          <p:cNvSpPr>
            <a:spLocks noChangeArrowheads="1"/>
          </p:cNvSpPr>
          <p:nvPr/>
        </p:nvSpPr>
        <p:spPr bwMode="auto">
          <a:xfrm rot="13089292">
            <a:off x="3124200" y="4419600"/>
            <a:ext cx="668338" cy="1425575"/>
          </a:xfrm>
          <a:prstGeom prst="can">
            <a:avLst>
              <a:gd name="adj" fmla="val 24441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577" name="Text Box 33"/>
          <p:cNvSpPr txBox="1">
            <a:spLocks noChangeArrowheads="1"/>
          </p:cNvSpPr>
          <p:nvPr/>
        </p:nvSpPr>
        <p:spPr bwMode="auto">
          <a:xfrm rot="1989754">
            <a:off x="3522663" y="4543425"/>
            <a:ext cx="515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Norte</a:t>
            </a:r>
          </a:p>
        </p:txBody>
      </p:sp>
      <p:sp>
        <p:nvSpPr>
          <p:cNvPr id="108578" name="Text Box 34"/>
          <p:cNvSpPr txBox="1">
            <a:spLocks noChangeArrowheads="1"/>
          </p:cNvSpPr>
          <p:nvPr/>
        </p:nvSpPr>
        <p:spPr bwMode="auto">
          <a:xfrm rot="1989754">
            <a:off x="3022600" y="5334000"/>
            <a:ext cx="395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Sur</a:t>
            </a:r>
          </a:p>
        </p:txBody>
      </p:sp>
      <p:sp>
        <p:nvSpPr>
          <p:cNvPr id="108579" name="Text Box 35"/>
          <p:cNvSpPr txBox="1">
            <a:spLocks noChangeArrowheads="1"/>
          </p:cNvSpPr>
          <p:nvPr/>
        </p:nvSpPr>
        <p:spPr bwMode="auto">
          <a:xfrm rot="1989754">
            <a:off x="4970463" y="2647950"/>
            <a:ext cx="515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Norte</a:t>
            </a:r>
          </a:p>
        </p:txBody>
      </p:sp>
      <p:grpSp>
        <p:nvGrpSpPr>
          <p:cNvPr id="108580" name="Group 36"/>
          <p:cNvGrpSpPr>
            <a:grpSpLocks/>
          </p:cNvGrpSpPr>
          <p:nvPr/>
        </p:nvGrpSpPr>
        <p:grpSpPr bwMode="auto">
          <a:xfrm>
            <a:off x="7372350" y="4537075"/>
            <a:ext cx="111125" cy="111125"/>
            <a:chOff x="4682" y="2461"/>
            <a:chExt cx="70" cy="70"/>
          </a:xfrm>
        </p:grpSpPr>
        <p:sp>
          <p:nvSpPr>
            <p:cNvPr id="108581" name="Oval 37"/>
            <p:cNvSpPr>
              <a:spLocks noChangeAspect="1" noChangeArrowheads="1"/>
            </p:cNvSpPr>
            <p:nvPr/>
          </p:nvSpPr>
          <p:spPr bwMode="auto">
            <a:xfrm>
              <a:off x="4682" y="2461"/>
              <a:ext cx="70" cy="70"/>
            </a:xfrm>
            <a:prstGeom prst="ellipse">
              <a:avLst/>
            </a:prstGeom>
            <a:solidFill>
              <a:srgbClr val="00FFCC"/>
            </a:solidFill>
            <a:ln w="9525">
              <a:solidFill>
                <a:srgbClr val="00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582" name="Oval 38"/>
            <p:cNvSpPr>
              <a:spLocks noChangeArrowheads="1"/>
            </p:cNvSpPr>
            <p:nvPr/>
          </p:nvSpPr>
          <p:spPr bwMode="auto">
            <a:xfrm>
              <a:off x="4694" y="2472"/>
              <a:ext cx="48" cy="4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583" name="Oval 39"/>
            <p:cNvSpPr>
              <a:spLocks noChangeAspect="1" noChangeArrowheads="1"/>
            </p:cNvSpPr>
            <p:nvPr/>
          </p:nvSpPr>
          <p:spPr bwMode="auto">
            <a:xfrm>
              <a:off x="4705" y="2483"/>
              <a:ext cx="25" cy="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8585" name="Text Box 41"/>
          <p:cNvSpPr txBox="1">
            <a:spLocks noChangeArrowheads="1"/>
          </p:cNvSpPr>
          <p:nvPr/>
        </p:nvSpPr>
        <p:spPr bwMode="auto">
          <a:xfrm>
            <a:off x="4076700" y="287655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b="1"/>
              <a:t>+</a:t>
            </a:r>
          </a:p>
        </p:txBody>
      </p:sp>
      <p:sp>
        <p:nvSpPr>
          <p:cNvPr id="108586" name="Text Box 42"/>
          <p:cNvSpPr txBox="1">
            <a:spLocks noChangeArrowheads="1"/>
          </p:cNvSpPr>
          <p:nvPr/>
        </p:nvSpPr>
        <p:spPr bwMode="auto">
          <a:xfrm>
            <a:off x="4102100" y="4381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b="1"/>
              <a:t>_</a:t>
            </a:r>
          </a:p>
        </p:txBody>
      </p:sp>
      <p:sp>
        <p:nvSpPr>
          <p:cNvPr id="108587" name="Text Box 43"/>
          <p:cNvSpPr txBox="1">
            <a:spLocks noChangeArrowheads="1"/>
          </p:cNvSpPr>
          <p:nvPr/>
        </p:nvSpPr>
        <p:spPr bwMode="auto">
          <a:xfrm>
            <a:off x="3519488" y="2133600"/>
            <a:ext cx="1238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s-ES" sz="2000" b="1">
                <a:solidFill>
                  <a:srgbClr val="000066"/>
                </a:solidFill>
                <a:latin typeface="Arial" charset="0"/>
              </a:rPr>
              <a:t>F</a:t>
            </a:r>
            <a:r>
              <a:rPr lang="es-ES" sz="2000" b="1" baseline="-25000">
                <a:solidFill>
                  <a:srgbClr val="000066"/>
                </a:solidFill>
                <a:latin typeface="Arial" charset="0"/>
              </a:rPr>
              <a:t>e</a:t>
            </a:r>
            <a:r>
              <a:rPr lang="es-ES" sz="2000" b="1">
                <a:solidFill>
                  <a:srgbClr val="000066"/>
                </a:solidFill>
                <a:latin typeface="Arial" charset="0"/>
              </a:rPr>
              <a:t> &lt;&lt; F</a:t>
            </a:r>
            <a:r>
              <a:rPr lang="es-ES" sz="2000" b="1" baseline="-25000">
                <a:solidFill>
                  <a:srgbClr val="000066"/>
                </a:solidFill>
                <a:latin typeface="Arial" charset="0"/>
              </a:rPr>
              <a:t>m</a:t>
            </a:r>
            <a:r>
              <a:rPr lang="es-ES" sz="2000" b="1">
                <a:solidFill>
                  <a:srgbClr val="000066"/>
                </a:solidFill>
                <a:latin typeface="Arial" charset="0"/>
              </a:rPr>
              <a:t> </a:t>
            </a:r>
          </a:p>
        </p:txBody>
      </p:sp>
      <p:sp>
        <p:nvSpPr>
          <p:cNvPr id="43" name="Text Box 72"/>
          <p:cNvSpPr txBox="1">
            <a:spLocks noChangeArrowheads="1"/>
          </p:cNvSpPr>
          <p:nvPr/>
        </p:nvSpPr>
        <p:spPr bwMode="auto">
          <a:xfrm>
            <a:off x="2590800" y="765175"/>
            <a:ext cx="396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 b="1" dirty="0" smtClean="0">
                <a:solidFill>
                  <a:srgbClr val="000099"/>
                </a:solidFill>
                <a:latin typeface="Arial" charset="0"/>
              </a:rPr>
              <a:t>Experimento de J. J. Thomson</a:t>
            </a:r>
            <a:endParaRPr lang="es-ES" sz="1800" b="1" u="sng" dirty="0">
              <a:solidFill>
                <a:srgbClr val="00009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AutoShape 2"/>
          <p:cNvSpPr>
            <a:spLocks noChangeArrowheads="1"/>
          </p:cNvSpPr>
          <p:nvPr/>
        </p:nvSpPr>
        <p:spPr bwMode="auto">
          <a:xfrm rot="13089292">
            <a:off x="4572000" y="2514600"/>
            <a:ext cx="668338" cy="1425575"/>
          </a:xfrm>
          <a:prstGeom prst="can">
            <a:avLst>
              <a:gd name="adj" fmla="val 24441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endParaRPr lang="es-MX"/>
          </a:p>
        </p:txBody>
      </p:sp>
      <p:sp>
        <p:nvSpPr>
          <p:cNvPr id="110595" name="Freeform 3"/>
          <p:cNvSpPr>
            <a:spLocks/>
          </p:cNvSpPr>
          <p:nvPr/>
        </p:nvSpPr>
        <p:spPr bwMode="auto">
          <a:xfrm>
            <a:off x="3322638" y="2662238"/>
            <a:ext cx="4475162" cy="2609850"/>
          </a:xfrm>
          <a:custGeom>
            <a:avLst/>
            <a:gdLst/>
            <a:ahLst/>
            <a:cxnLst>
              <a:cxn ang="0">
                <a:pos x="0" y="308"/>
              </a:cxn>
              <a:cxn ang="0">
                <a:pos x="95" y="272"/>
              </a:cxn>
              <a:cxn ang="0">
                <a:pos x="336" y="271"/>
              </a:cxn>
              <a:cxn ang="0">
                <a:pos x="1152" y="15"/>
              </a:cxn>
              <a:cxn ang="0">
                <a:pos x="1303" y="361"/>
              </a:cxn>
              <a:cxn ang="0">
                <a:pos x="1152" y="747"/>
              </a:cxn>
              <a:cxn ang="0">
                <a:pos x="336" y="491"/>
              </a:cxn>
              <a:cxn ang="0">
                <a:pos x="101" y="491"/>
              </a:cxn>
              <a:cxn ang="0">
                <a:pos x="0" y="454"/>
              </a:cxn>
              <a:cxn ang="0">
                <a:pos x="0" y="308"/>
              </a:cxn>
            </a:cxnLst>
            <a:rect l="0" t="0" r="r" b="b"/>
            <a:pathLst>
              <a:path w="1313" h="768">
                <a:moveTo>
                  <a:pt x="0" y="308"/>
                </a:moveTo>
                <a:cubicBezTo>
                  <a:pt x="16" y="278"/>
                  <a:pt x="53" y="272"/>
                  <a:pt x="95" y="272"/>
                </a:cubicBezTo>
                <a:cubicBezTo>
                  <a:pt x="137" y="272"/>
                  <a:pt x="179" y="270"/>
                  <a:pt x="336" y="271"/>
                </a:cubicBezTo>
                <a:cubicBezTo>
                  <a:pt x="517" y="272"/>
                  <a:pt x="991" y="0"/>
                  <a:pt x="1152" y="15"/>
                </a:cubicBezTo>
                <a:cubicBezTo>
                  <a:pt x="1313" y="30"/>
                  <a:pt x="1303" y="239"/>
                  <a:pt x="1303" y="361"/>
                </a:cubicBezTo>
                <a:cubicBezTo>
                  <a:pt x="1303" y="483"/>
                  <a:pt x="1313" y="725"/>
                  <a:pt x="1152" y="747"/>
                </a:cubicBezTo>
                <a:cubicBezTo>
                  <a:pt x="991" y="768"/>
                  <a:pt x="511" y="534"/>
                  <a:pt x="336" y="491"/>
                </a:cubicBezTo>
                <a:cubicBezTo>
                  <a:pt x="183" y="491"/>
                  <a:pt x="131" y="491"/>
                  <a:pt x="101" y="491"/>
                </a:cubicBezTo>
                <a:cubicBezTo>
                  <a:pt x="71" y="491"/>
                  <a:pt x="16" y="485"/>
                  <a:pt x="0" y="454"/>
                </a:cubicBezTo>
                <a:lnTo>
                  <a:pt x="0" y="308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596" name="AutoShape 4"/>
          <p:cNvSpPr>
            <a:spLocks noChangeArrowheads="1"/>
          </p:cNvSpPr>
          <p:nvPr/>
        </p:nvSpPr>
        <p:spPr bwMode="auto">
          <a:xfrm>
            <a:off x="1290638" y="3559175"/>
            <a:ext cx="2127250" cy="815975"/>
          </a:xfrm>
          <a:prstGeom prst="flowChartTerminator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597" name="Line 5"/>
          <p:cNvSpPr>
            <a:spLocks noChangeShapeType="1"/>
          </p:cNvSpPr>
          <p:nvPr/>
        </p:nvSpPr>
        <p:spPr bwMode="auto">
          <a:xfrm flipV="1">
            <a:off x="1787525" y="2967038"/>
            <a:ext cx="0" cy="747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598" name="Line 6"/>
          <p:cNvSpPr>
            <a:spLocks noChangeShapeType="1"/>
          </p:cNvSpPr>
          <p:nvPr/>
        </p:nvSpPr>
        <p:spPr bwMode="auto">
          <a:xfrm flipV="1">
            <a:off x="2740025" y="2933700"/>
            <a:ext cx="0" cy="774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599" name="Oval 7"/>
          <p:cNvSpPr>
            <a:spLocks noChangeArrowheads="1"/>
          </p:cNvSpPr>
          <p:nvPr/>
        </p:nvSpPr>
        <p:spPr bwMode="auto">
          <a:xfrm>
            <a:off x="1706563" y="3702050"/>
            <a:ext cx="160337" cy="509588"/>
          </a:xfrm>
          <a:prstGeom prst="ellipse">
            <a:avLst/>
          </a:prstGeom>
          <a:solidFill>
            <a:srgbClr val="DDDDDD"/>
          </a:solidFill>
          <a:ln w="25400">
            <a:solidFill>
              <a:srgbClr val="84848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0600" name="Group 8"/>
          <p:cNvGrpSpPr>
            <a:grpSpLocks/>
          </p:cNvGrpSpPr>
          <p:nvPr/>
        </p:nvGrpSpPr>
        <p:grpSpPr bwMode="auto">
          <a:xfrm>
            <a:off x="1625600" y="2463800"/>
            <a:ext cx="1295400" cy="584200"/>
            <a:chOff x="1024" y="1552"/>
            <a:chExt cx="816" cy="368"/>
          </a:xfrm>
        </p:grpSpPr>
        <p:sp>
          <p:nvSpPr>
            <p:cNvPr id="110601" name="Text Box 9"/>
            <p:cNvSpPr txBox="1">
              <a:spLocks noChangeArrowheads="1"/>
            </p:cNvSpPr>
            <p:nvPr/>
          </p:nvSpPr>
          <p:spPr bwMode="auto">
            <a:xfrm>
              <a:off x="1616" y="1632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r>
                <a:rPr lang="es-ES" b="1"/>
                <a:t>+</a:t>
              </a:r>
            </a:p>
          </p:txBody>
        </p:sp>
        <p:sp>
          <p:nvSpPr>
            <p:cNvPr id="110602" name="Text Box 10"/>
            <p:cNvSpPr txBox="1">
              <a:spLocks noChangeArrowheads="1"/>
            </p:cNvSpPr>
            <p:nvPr/>
          </p:nvSpPr>
          <p:spPr bwMode="auto">
            <a:xfrm>
              <a:off x="1024" y="15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r>
                <a:rPr lang="es-ES" b="1"/>
                <a:t>_</a:t>
              </a:r>
            </a:p>
          </p:txBody>
        </p:sp>
      </p:grpSp>
      <p:grpSp>
        <p:nvGrpSpPr>
          <p:cNvPr id="110603" name="Group 11"/>
          <p:cNvGrpSpPr>
            <a:grpSpLocks/>
          </p:cNvGrpSpPr>
          <p:nvPr/>
        </p:nvGrpSpPr>
        <p:grpSpPr bwMode="auto">
          <a:xfrm>
            <a:off x="1720850" y="3700463"/>
            <a:ext cx="990600" cy="515937"/>
            <a:chOff x="1084" y="2331"/>
            <a:chExt cx="624" cy="325"/>
          </a:xfrm>
        </p:grpSpPr>
        <p:sp>
          <p:nvSpPr>
            <p:cNvPr id="110604" name="Oval 12"/>
            <p:cNvSpPr>
              <a:spLocks noChangeArrowheads="1"/>
            </p:cNvSpPr>
            <p:nvPr/>
          </p:nvSpPr>
          <p:spPr bwMode="auto">
            <a:xfrm>
              <a:off x="1084" y="2331"/>
              <a:ext cx="101" cy="321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605" name="Rectangle 13"/>
            <p:cNvSpPr>
              <a:spLocks noChangeArrowheads="1"/>
            </p:cNvSpPr>
            <p:nvPr/>
          </p:nvSpPr>
          <p:spPr bwMode="auto">
            <a:xfrm>
              <a:off x="1144" y="2334"/>
              <a:ext cx="564" cy="322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0606" name="Group 14"/>
          <p:cNvGrpSpPr>
            <a:grpSpLocks/>
          </p:cNvGrpSpPr>
          <p:nvPr/>
        </p:nvGrpSpPr>
        <p:grpSpPr bwMode="auto">
          <a:xfrm>
            <a:off x="2640013" y="3702050"/>
            <a:ext cx="184150" cy="509588"/>
            <a:chOff x="1248" y="1248"/>
            <a:chExt cx="54" cy="150"/>
          </a:xfrm>
        </p:grpSpPr>
        <p:sp>
          <p:nvSpPr>
            <p:cNvPr id="110607" name="Oval 15"/>
            <p:cNvSpPr>
              <a:spLocks noChangeArrowheads="1"/>
            </p:cNvSpPr>
            <p:nvPr/>
          </p:nvSpPr>
          <p:spPr bwMode="auto">
            <a:xfrm>
              <a:off x="1248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608" name="Oval 16"/>
            <p:cNvSpPr>
              <a:spLocks noChangeArrowheads="1"/>
            </p:cNvSpPr>
            <p:nvPr/>
          </p:nvSpPr>
          <p:spPr bwMode="auto">
            <a:xfrm>
              <a:off x="1255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10609" name="Rectangle 17"/>
          <p:cNvSpPr>
            <a:spLocks noChangeArrowheads="1"/>
          </p:cNvSpPr>
          <p:nvPr/>
        </p:nvSpPr>
        <p:spPr bwMode="auto">
          <a:xfrm>
            <a:off x="2743200" y="3941763"/>
            <a:ext cx="17463" cy="39687"/>
          </a:xfrm>
          <a:prstGeom prst="rect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610" name="Line 18"/>
          <p:cNvSpPr>
            <a:spLocks noChangeShapeType="1"/>
          </p:cNvSpPr>
          <p:nvPr/>
        </p:nvSpPr>
        <p:spPr bwMode="auto">
          <a:xfrm flipH="1" flipV="1">
            <a:off x="2743200" y="3962400"/>
            <a:ext cx="654050" cy="0"/>
          </a:xfrm>
          <a:prstGeom prst="line">
            <a:avLst/>
          </a:prstGeom>
          <a:noFill/>
          <a:ln w="508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0611" name="Group 19"/>
          <p:cNvGrpSpPr>
            <a:grpSpLocks/>
          </p:cNvGrpSpPr>
          <p:nvPr/>
        </p:nvGrpSpPr>
        <p:grpSpPr bwMode="auto">
          <a:xfrm>
            <a:off x="3246438" y="3702050"/>
            <a:ext cx="184150" cy="509588"/>
            <a:chOff x="1248" y="1248"/>
            <a:chExt cx="54" cy="150"/>
          </a:xfrm>
        </p:grpSpPr>
        <p:sp>
          <p:nvSpPr>
            <p:cNvPr id="110612" name="Oval 20"/>
            <p:cNvSpPr>
              <a:spLocks noChangeArrowheads="1"/>
            </p:cNvSpPr>
            <p:nvPr/>
          </p:nvSpPr>
          <p:spPr bwMode="auto">
            <a:xfrm>
              <a:off x="1248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613" name="Oval 21"/>
            <p:cNvSpPr>
              <a:spLocks noChangeArrowheads="1"/>
            </p:cNvSpPr>
            <p:nvPr/>
          </p:nvSpPr>
          <p:spPr bwMode="auto">
            <a:xfrm>
              <a:off x="1255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10614" name="Rectangle 22"/>
          <p:cNvSpPr>
            <a:spLocks noChangeArrowheads="1"/>
          </p:cNvSpPr>
          <p:nvPr/>
        </p:nvSpPr>
        <p:spPr bwMode="auto">
          <a:xfrm>
            <a:off x="3352800" y="3943350"/>
            <a:ext cx="17463" cy="39688"/>
          </a:xfrm>
          <a:prstGeom prst="rect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0615" name="Group 23"/>
          <p:cNvGrpSpPr>
            <a:grpSpLocks/>
          </p:cNvGrpSpPr>
          <p:nvPr/>
        </p:nvGrpSpPr>
        <p:grpSpPr bwMode="auto">
          <a:xfrm>
            <a:off x="4038600" y="3248025"/>
            <a:ext cx="457200" cy="463550"/>
            <a:chOff x="1632" y="2998"/>
            <a:chExt cx="288" cy="292"/>
          </a:xfrm>
        </p:grpSpPr>
        <p:sp>
          <p:nvSpPr>
            <p:cNvPr id="110616" name="AutoShape 24"/>
            <p:cNvSpPr>
              <a:spLocks noChangeArrowheads="1"/>
            </p:cNvSpPr>
            <p:nvPr/>
          </p:nvSpPr>
          <p:spPr bwMode="auto">
            <a:xfrm>
              <a:off x="1632" y="3242"/>
              <a:ext cx="288" cy="48"/>
            </a:xfrm>
            <a:prstGeom prst="parallelogram">
              <a:avLst>
                <a:gd name="adj" fmla="val 131250"/>
              </a:avLst>
            </a:prstGeom>
            <a:solidFill>
              <a:srgbClr val="84848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617" name="Line 25"/>
            <p:cNvSpPr>
              <a:spLocks noChangeShapeType="1"/>
            </p:cNvSpPr>
            <p:nvPr/>
          </p:nvSpPr>
          <p:spPr bwMode="auto">
            <a:xfrm flipV="1">
              <a:off x="1770" y="2998"/>
              <a:ext cx="0" cy="2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0618" name="Group 26"/>
          <p:cNvGrpSpPr>
            <a:grpSpLocks/>
          </p:cNvGrpSpPr>
          <p:nvPr/>
        </p:nvGrpSpPr>
        <p:grpSpPr bwMode="auto">
          <a:xfrm>
            <a:off x="4038600" y="4210050"/>
            <a:ext cx="457200" cy="482600"/>
            <a:chOff x="2448" y="2658"/>
            <a:chExt cx="288" cy="304"/>
          </a:xfrm>
        </p:grpSpPr>
        <p:sp>
          <p:nvSpPr>
            <p:cNvPr id="110619" name="Line 27"/>
            <p:cNvSpPr>
              <a:spLocks noChangeShapeType="1"/>
            </p:cNvSpPr>
            <p:nvPr/>
          </p:nvSpPr>
          <p:spPr bwMode="auto">
            <a:xfrm flipV="1">
              <a:off x="2592" y="2688"/>
              <a:ext cx="0" cy="2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620" name="AutoShape 28"/>
            <p:cNvSpPr>
              <a:spLocks noChangeArrowheads="1"/>
            </p:cNvSpPr>
            <p:nvPr/>
          </p:nvSpPr>
          <p:spPr bwMode="auto">
            <a:xfrm>
              <a:off x="2448" y="2658"/>
              <a:ext cx="288" cy="48"/>
            </a:xfrm>
            <a:prstGeom prst="parallelogram">
              <a:avLst>
                <a:gd name="adj" fmla="val 131250"/>
              </a:avLst>
            </a:prstGeom>
            <a:solidFill>
              <a:srgbClr val="84848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10621" name="Text Box 29"/>
          <p:cNvSpPr txBox="1">
            <a:spLocks noChangeArrowheads="1"/>
          </p:cNvSpPr>
          <p:nvPr/>
        </p:nvSpPr>
        <p:spPr bwMode="auto">
          <a:xfrm rot="1989754">
            <a:off x="4470400" y="3438525"/>
            <a:ext cx="395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Sur</a:t>
            </a:r>
          </a:p>
        </p:txBody>
      </p:sp>
      <p:sp>
        <p:nvSpPr>
          <p:cNvPr id="110622" name="Freeform 30"/>
          <p:cNvSpPr>
            <a:spLocks/>
          </p:cNvSpPr>
          <p:nvPr/>
        </p:nvSpPr>
        <p:spPr bwMode="auto">
          <a:xfrm>
            <a:off x="3346450" y="3940175"/>
            <a:ext cx="3649663" cy="312738"/>
          </a:xfrm>
          <a:custGeom>
            <a:avLst/>
            <a:gdLst/>
            <a:ahLst/>
            <a:cxnLst>
              <a:cxn ang="0">
                <a:pos x="0" y="14"/>
              </a:cxn>
              <a:cxn ang="0">
                <a:pos x="899" y="30"/>
              </a:cxn>
              <a:cxn ang="0">
                <a:pos x="2299" y="197"/>
              </a:cxn>
            </a:cxnLst>
            <a:rect l="0" t="0" r="r" b="b"/>
            <a:pathLst>
              <a:path w="2299" h="197">
                <a:moveTo>
                  <a:pt x="0" y="14"/>
                </a:moveTo>
                <a:cubicBezTo>
                  <a:pt x="150" y="17"/>
                  <a:pt x="516" y="0"/>
                  <a:pt x="899" y="30"/>
                </a:cubicBezTo>
                <a:cubicBezTo>
                  <a:pt x="1282" y="60"/>
                  <a:pt x="2007" y="162"/>
                  <a:pt x="2299" y="197"/>
                </a:cubicBezTo>
              </a:path>
            </a:pathLst>
          </a:custGeom>
          <a:noFill/>
          <a:ln w="49530" cap="flat" cmpd="sng">
            <a:solidFill>
              <a:srgbClr val="66FF33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623" name="Freeform 31"/>
          <p:cNvSpPr>
            <a:spLocks/>
          </p:cNvSpPr>
          <p:nvPr/>
        </p:nvSpPr>
        <p:spPr bwMode="auto">
          <a:xfrm>
            <a:off x="6910388" y="2590800"/>
            <a:ext cx="941387" cy="2743200"/>
          </a:xfrm>
          <a:custGeom>
            <a:avLst/>
            <a:gdLst/>
            <a:ahLst/>
            <a:cxnLst>
              <a:cxn ang="0">
                <a:pos x="4" y="407"/>
              </a:cxn>
              <a:cxn ang="0">
                <a:pos x="60" y="48"/>
              </a:cxn>
              <a:cxn ang="0">
                <a:pos x="228" y="120"/>
              </a:cxn>
              <a:cxn ang="0">
                <a:pos x="274" y="393"/>
              </a:cxn>
              <a:cxn ang="0">
                <a:pos x="237" y="647"/>
              </a:cxn>
              <a:cxn ang="0">
                <a:pos x="64" y="767"/>
              </a:cxn>
              <a:cxn ang="0">
                <a:pos x="4" y="407"/>
              </a:cxn>
            </a:cxnLst>
            <a:rect l="0" t="0" r="r" b="b"/>
            <a:pathLst>
              <a:path w="276" h="807">
                <a:moveTo>
                  <a:pt x="4" y="407"/>
                </a:moveTo>
                <a:cubicBezTo>
                  <a:pt x="7" y="285"/>
                  <a:pt x="28" y="89"/>
                  <a:pt x="60" y="48"/>
                </a:cubicBezTo>
                <a:cubicBezTo>
                  <a:pt x="97" y="0"/>
                  <a:pt x="200" y="65"/>
                  <a:pt x="228" y="120"/>
                </a:cubicBezTo>
                <a:cubicBezTo>
                  <a:pt x="256" y="175"/>
                  <a:pt x="272" y="320"/>
                  <a:pt x="274" y="393"/>
                </a:cubicBezTo>
                <a:cubicBezTo>
                  <a:pt x="276" y="466"/>
                  <a:pt x="266" y="575"/>
                  <a:pt x="237" y="647"/>
                </a:cubicBezTo>
                <a:cubicBezTo>
                  <a:pt x="208" y="719"/>
                  <a:pt x="103" y="807"/>
                  <a:pt x="64" y="767"/>
                </a:cubicBezTo>
                <a:cubicBezTo>
                  <a:pt x="25" y="727"/>
                  <a:pt x="0" y="504"/>
                  <a:pt x="4" y="407"/>
                </a:cubicBezTo>
                <a:close/>
              </a:path>
            </a:pathLst>
          </a:custGeom>
          <a:solidFill>
            <a:srgbClr val="B2B2B2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624" name="AutoShape 32"/>
          <p:cNvSpPr>
            <a:spLocks noChangeArrowheads="1"/>
          </p:cNvSpPr>
          <p:nvPr/>
        </p:nvSpPr>
        <p:spPr bwMode="auto">
          <a:xfrm rot="13089292">
            <a:off x="3124200" y="4419600"/>
            <a:ext cx="668338" cy="1425575"/>
          </a:xfrm>
          <a:prstGeom prst="can">
            <a:avLst>
              <a:gd name="adj" fmla="val 24441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625" name="Text Box 33"/>
          <p:cNvSpPr txBox="1">
            <a:spLocks noChangeArrowheads="1"/>
          </p:cNvSpPr>
          <p:nvPr/>
        </p:nvSpPr>
        <p:spPr bwMode="auto">
          <a:xfrm rot="1989754">
            <a:off x="3522663" y="4543425"/>
            <a:ext cx="515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Norte</a:t>
            </a:r>
          </a:p>
        </p:txBody>
      </p:sp>
      <p:sp>
        <p:nvSpPr>
          <p:cNvPr id="110626" name="Text Box 34"/>
          <p:cNvSpPr txBox="1">
            <a:spLocks noChangeArrowheads="1"/>
          </p:cNvSpPr>
          <p:nvPr/>
        </p:nvSpPr>
        <p:spPr bwMode="auto">
          <a:xfrm rot="1989754">
            <a:off x="3022600" y="5334000"/>
            <a:ext cx="395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Sur</a:t>
            </a:r>
          </a:p>
        </p:txBody>
      </p:sp>
      <p:sp>
        <p:nvSpPr>
          <p:cNvPr id="110627" name="Text Box 35"/>
          <p:cNvSpPr txBox="1">
            <a:spLocks noChangeArrowheads="1"/>
          </p:cNvSpPr>
          <p:nvPr/>
        </p:nvSpPr>
        <p:spPr bwMode="auto">
          <a:xfrm rot="1989754">
            <a:off x="4970463" y="2647950"/>
            <a:ext cx="515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Norte</a:t>
            </a:r>
          </a:p>
        </p:txBody>
      </p:sp>
      <p:grpSp>
        <p:nvGrpSpPr>
          <p:cNvPr id="110628" name="Group 36"/>
          <p:cNvGrpSpPr>
            <a:grpSpLocks/>
          </p:cNvGrpSpPr>
          <p:nvPr/>
        </p:nvGrpSpPr>
        <p:grpSpPr bwMode="auto">
          <a:xfrm>
            <a:off x="7372350" y="4235450"/>
            <a:ext cx="111125" cy="111125"/>
            <a:chOff x="4682" y="2461"/>
            <a:chExt cx="70" cy="70"/>
          </a:xfrm>
        </p:grpSpPr>
        <p:sp>
          <p:nvSpPr>
            <p:cNvPr id="110629" name="Oval 37"/>
            <p:cNvSpPr>
              <a:spLocks noChangeAspect="1" noChangeArrowheads="1"/>
            </p:cNvSpPr>
            <p:nvPr/>
          </p:nvSpPr>
          <p:spPr bwMode="auto">
            <a:xfrm>
              <a:off x="4682" y="2461"/>
              <a:ext cx="70" cy="70"/>
            </a:xfrm>
            <a:prstGeom prst="ellipse">
              <a:avLst/>
            </a:prstGeom>
            <a:solidFill>
              <a:srgbClr val="00FFCC"/>
            </a:solidFill>
            <a:ln w="9525">
              <a:solidFill>
                <a:srgbClr val="00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630" name="Oval 38"/>
            <p:cNvSpPr>
              <a:spLocks noChangeArrowheads="1"/>
            </p:cNvSpPr>
            <p:nvPr/>
          </p:nvSpPr>
          <p:spPr bwMode="auto">
            <a:xfrm>
              <a:off x="4694" y="2472"/>
              <a:ext cx="48" cy="4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631" name="Oval 39"/>
            <p:cNvSpPr>
              <a:spLocks noChangeAspect="1" noChangeArrowheads="1"/>
            </p:cNvSpPr>
            <p:nvPr/>
          </p:nvSpPr>
          <p:spPr bwMode="auto">
            <a:xfrm>
              <a:off x="4705" y="2483"/>
              <a:ext cx="25" cy="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10632" name="Text Box 40"/>
          <p:cNvSpPr txBox="1">
            <a:spLocks noChangeArrowheads="1"/>
          </p:cNvSpPr>
          <p:nvPr/>
        </p:nvSpPr>
        <p:spPr bwMode="auto">
          <a:xfrm>
            <a:off x="4076700" y="287655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b="1"/>
              <a:t>+</a:t>
            </a:r>
          </a:p>
        </p:txBody>
      </p:sp>
      <p:sp>
        <p:nvSpPr>
          <p:cNvPr id="110633" name="Text Box 41"/>
          <p:cNvSpPr txBox="1">
            <a:spLocks noChangeArrowheads="1"/>
          </p:cNvSpPr>
          <p:nvPr/>
        </p:nvSpPr>
        <p:spPr bwMode="auto">
          <a:xfrm>
            <a:off x="4102100" y="4381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b="1"/>
              <a:t>_</a:t>
            </a:r>
          </a:p>
        </p:txBody>
      </p:sp>
      <p:sp>
        <p:nvSpPr>
          <p:cNvPr id="110634" name="Text Box 42"/>
          <p:cNvSpPr txBox="1">
            <a:spLocks noChangeArrowheads="1"/>
          </p:cNvSpPr>
          <p:nvPr/>
        </p:nvSpPr>
        <p:spPr bwMode="auto">
          <a:xfrm>
            <a:off x="3627438" y="2133600"/>
            <a:ext cx="1020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s-ES" sz="2000" b="1">
                <a:solidFill>
                  <a:srgbClr val="000066"/>
                </a:solidFill>
                <a:latin typeface="Arial" charset="0"/>
              </a:rPr>
              <a:t>F</a:t>
            </a:r>
            <a:r>
              <a:rPr lang="es-ES" sz="2000" b="1" baseline="-25000">
                <a:solidFill>
                  <a:srgbClr val="000066"/>
                </a:solidFill>
                <a:latin typeface="Arial" charset="0"/>
              </a:rPr>
              <a:t>e</a:t>
            </a:r>
            <a:r>
              <a:rPr lang="es-ES" sz="2000" b="1">
                <a:solidFill>
                  <a:srgbClr val="000066"/>
                </a:solidFill>
                <a:latin typeface="Arial" charset="0"/>
              </a:rPr>
              <a:t> &lt; F</a:t>
            </a:r>
            <a:r>
              <a:rPr lang="es-ES" sz="2000" b="1" baseline="-25000">
                <a:solidFill>
                  <a:srgbClr val="000066"/>
                </a:solidFill>
                <a:latin typeface="Arial" charset="0"/>
              </a:rPr>
              <a:t>m</a:t>
            </a:r>
            <a:endParaRPr lang="es-ES" sz="2000" b="1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43" name="Text Box 72"/>
          <p:cNvSpPr txBox="1">
            <a:spLocks noChangeArrowheads="1"/>
          </p:cNvSpPr>
          <p:nvPr/>
        </p:nvSpPr>
        <p:spPr bwMode="auto">
          <a:xfrm>
            <a:off x="2590800" y="765175"/>
            <a:ext cx="396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 b="1" dirty="0" smtClean="0">
                <a:solidFill>
                  <a:srgbClr val="000099"/>
                </a:solidFill>
                <a:latin typeface="Arial" charset="0"/>
              </a:rPr>
              <a:t>Experimento de J. J. Thomson</a:t>
            </a:r>
            <a:endParaRPr lang="es-ES" sz="1800" b="1" u="sng" dirty="0">
              <a:solidFill>
                <a:srgbClr val="00009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AutoShape 2"/>
          <p:cNvSpPr>
            <a:spLocks noChangeArrowheads="1"/>
          </p:cNvSpPr>
          <p:nvPr/>
        </p:nvSpPr>
        <p:spPr bwMode="auto">
          <a:xfrm rot="13089292">
            <a:off x="4572000" y="2514600"/>
            <a:ext cx="668338" cy="1425575"/>
          </a:xfrm>
          <a:prstGeom prst="can">
            <a:avLst>
              <a:gd name="adj" fmla="val 24441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endParaRPr lang="es-MX"/>
          </a:p>
        </p:txBody>
      </p:sp>
      <p:sp>
        <p:nvSpPr>
          <p:cNvPr id="111619" name="Freeform 3"/>
          <p:cNvSpPr>
            <a:spLocks/>
          </p:cNvSpPr>
          <p:nvPr/>
        </p:nvSpPr>
        <p:spPr bwMode="auto">
          <a:xfrm>
            <a:off x="3322638" y="2662238"/>
            <a:ext cx="4475162" cy="2609850"/>
          </a:xfrm>
          <a:custGeom>
            <a:avLst/>
            <a:gdLst/>
            <a:ahLst/>
            <a:cxnLst>
              <a:cxn ang="0">
                <a:pos x="0" y="308"/>
              </a:cxn>
              <a:cxn ang="0">
                <a:pos x="95" y="272"/>
              </a:cxn>
              <a:cxn ang="0">
                <a:pos x="336" y="271"/>
              </a:cxn>
              <a:cxn ang="0">
                <a:pos x="1152" y="15"/>
              </a:cxn>
              <a:cxn ang="0">
                <a:pos x="1303" y="361"/>
              </a:cxn>
              <a:cxn ang="0">
                <a:pos x="1152" y="747"/>
              </a:cxn>
              <a:cxn ang="0">
                <a:pos x="336" y="491"/>
              </a:cxn>
              <a:cxn ang="0">
                <a:pos x="101" y="491"/>
              </a:cxn>
              <a:cxn ang="0">
                <a:pos x="0" y="454"/>
              </a:cxn>
              <a:cxn ang="0">
                <a:pos x="0" y="308"/>
              </a:cxn>
            </a:cxnLst>
            <a:rect l="0" t="0" r="r" b="b"/>
            <a:pathLst>
              <a:path w="1313" h="768">
                <a:moveTo>
                  <a:pt x="0" y="308"/>
                </a:moveTo>
                <a:cubicBezTo>
                  <a:pt x="16" y="278"/>
                  <a:pt x="53" y="272"/>
                  <a:pt x="95" y="272"/>
                </a:cubicBezTo>
                <a:cubicBezTo>
                  <a:pt x="137" y="272"/>
                  <a:pt x="179" y="270"/>
                  <a:pt x="336" y="271"/>
                </a:cubicBezTo>
                <a:cubicBezTo>
                  <a:pt x="517" y="272"/>
                  <a:pt x="991" y="0"/>
                  <a:pt x="1152" y="15"/>
                </a:cubicBezTo>
                <a:cubicBezTo>
                  <a:pt x="1313" y="30"/>
                  <a:pt x="1303" y="239"/>
                  <a:pt x="1303" y="361"/>
                </a:cubicBezTo>
                <a:cubicBezTo>
                  <a:pt x="1303" y="483"/>
                  <a:pt x="1313" y="725"/>
                  <a:pt x="1152" y="747"/>
                </a:cubicBezTo>
                <a:cubicBezTo>
                  <a:pt x="991" y="768"/>
                  <a:pt x="511" y="534"/>
                  <a:pt x="336" y="491"/>
                </a:cubicBezTo>
                <a:cubicBezTo>
                  <a:pt x="183" y="491"/>
                  <a:pt x="131" y="491"/>
                  <a:pt x="101" y="491"/>
                </a:cubicBezTo>
                <a:cubicBezTo>
                  <a:pt x="71" y="491"/>
                  <a:pt x="16" y="485"/>
                  <a:pt x="0" y="454"/>
                </a:cubicBezTo>
                <a:lnTo>
                  <a:pt x="0" y="308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620" name="AutoShape 4"/>
          <p:cNvSpPr>
            <a:spLocks noChangeArrowheads="1"/>
          </p:cNvSpPr>
          <p:nvPr/>
        </p:nvSpPr>
        <p:spPr bwMode="auto">
          <a:xfrm>
            <a:off x="1290638" y="3559175"/>
            <a:ext cx="2127250" cy="815975"/>
          </a:xfrm>
          <a:prstGeom prst="flowChartTerminator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621" name="Line 5"/>
          <p:cNvSpPr>
            <a:spLocks noChangeShapeType="1"/>
          </p:cNvSpPr>
          <p:nvPr/>
        </p:nvSpPr>
        <p:spPr bwMode="auto">
          <a:xfrm flipV="1">
            <a:off x="1787525" y="2967038"/>
            <a:ext cx="0" cy="747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622" name="Line 6"/>
          <p:cNvSpPr>
            <a:spLocks noChangeShapeType="1"/>
          </p:cNvSpPr>
          <p:nvPr/>
        </p:nvSpPr>
        <p:spPr bwMode="auto">
          <a:xfrm flipV="1">
            <a:off x="2740025" y="2933700"/>
            <a:ext cx="0" cy="774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623" name="Oval 7"/>
          <p:cNvSpPr>
            <a:spLocks noChangeArrowheads="1"/>
          </p:cNvSpPr>
          <p:nvPr/>
        </p:nvSpPr>
        <p:spPr bwMode="auto">
          <a:xfrm>
            <a:off x="1706563" y="3702050"/>
            <a:ext cx="160337" cy="509588"/>
          </a:xfrm>
          <a:prstGeom prst="ellipse">
            <a:avLst/>
          </a:prstGeom>
          <a:solidFill>
            <a:srgbClr val="DDDDDD"/>
          </a:solidFill>
          <a:ln w="25400">
            <a:solidFill>
              <a:srgbClr val="84848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1624" name="Group 8"/>
          <p:cNvGrpSpPr>
            <a:grpSpLocks/>
          </p:cNvGrpSpPr>
          <p:nvPr/>
        </p:nvGrpSpPr>
        <p:grpSpPr bwMode="auto">
          <a:xfrm>
            <a:off x="1625600" y="2463800"/>
            <a:ext cx="1295400" cy="584200"/>
            <a:chOff x="1024" y="1552"/>
            <a:chExt cx="816" cy="368"/>
          </a:xfrm>
        </p:grpSpPr>
        <p:sp>
          <p:nvSpPr>
            <p:cNvPr id="111625" name="Text Box 9"/>
            <p:cNvSpPr txBox="1">
              <a:spLocks noChangeArrowheads="1"/>
            </p:cNvSpPr>
            <p:nvPr/>
          </p:nvSpPr>
          <p:spPr bwMode="auto">
            <a:xfrm>
              <a:off x="1616" y="1632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r>
                <a:rPr lang="es-ES" b="1"/>
                <a:t>+</a:t>
              </a:r>
            </a:p>
          </p:txBody>
        </p:sp>
        <p:sp>
          <p:nvSpPr>
            <p:cNvPr id="111626" name="Text Box 10"/>
            <p:cNvSpPr txBox="1">
              <a:spLocks noChangeArrowheads="1"/>
            </p:cNvSpPr>
            <p:nvPr/>
          </p:nvSpPr>
          <p:spPr bwMode="auto">
            <a:xfrm>
              <a:off x="1024" y="15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r>
                <a:rPr lang="es-ES" b="1"/>
                <a:t>_</a:t>
              </a:r>
            </a:p>
          </p:txBody>
        </p:sp>
      </p:grpSp>
      <p:grpSp>
        <p:nvGrpSpPr>
          <p:cNvPr id="111627" name="Group 11"/>
          <p:cNvGrpSpPr>
            <a:grpSpLocks/>
          </p:cNvGrpSpPr>
          <p:nvPr/>
        </p:nvGrpSpPr>
        <p:grpSpPr bwMode="auto">
          <a:xfrm>
            <a:off x="1720850" y="3700463"/>
            <a:ext cx="990600" cy="515937"/>
            <a:chOff x="1084" y="2331"/>
            <a:chExt cx="624" cy="325"/>
          </a:xfrm>
        </p:grpSpPr>
        <p:sp>
          <p:nvSpPr>
            <p:cNvPr id="111628" name="Oval 12"/>
            <p:cNvSpPr>
              <a:spLocks noChangeArrowheads="1"/>
            </p:cNvSpPr>
            <p:nvPr/>
          </p:nvSpPr>
          <p:spPr bwMode="auto">
            <a:xfrm>
              <a:off x="1084" y="2331"/>
              <a:ext cx="101" cy="321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629" name="Rectangle 13"/>
            <p:cNvSpPr>
              <a:spLocks noChangeArrowheads="1"/>
            </p:cNvSpPr>
            <p:nvPr/>
          </p:nvSpPr>
          <p:spPr bwMode="auto">
            <a:xfrm>
              <a:off x="1144" y="2334"/>
              <a:ext cx="564" cy="322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1630" name="Group 14"/>
          <p:cNvGrpSpPr>
            <a:grpSpLocks/>
          </p:cNvGrpSpPr>
          <p:nvPr/>
        </p:nvGrpSpPr>
        <p:grpSpPr bwMode="auto">
          <a:xfrm>
            <a:off x="2640013" y="3702050"/>
            <a:ext cx="184150" cy="509588"/>
            <a:chOff x="1248" y="1248"/>
            <a:chExt cx="54" cy="150"/>
          </a:xfrm>
        </p:grpSpPr>
        <p:sp>
          <p:nvSpPr>
            <p:cNvPr id="111631" name="Oval 15"/>
            <p:cNvSpPr>
              <a:spLocks noChangeArrowheads="1"/>
            </p:cNvSpPr>
            <p:nvPr/>
          </p:nvSpPr>
          <p:spPr bwMode="auto">
            <a:xfrm>
              <a:off x="1248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632" name="Oval 16"/>
            <p:cNvSpPr>
              <a:spLocks noChangeArrowheads="1"/>
            </p:cNvSpPr>
            <p:nvPr/>
          </p:nvSpPr>
          <p:spPr bwMode="auto">
            <a:xfrm>
              <a:off x="1255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11633" name="Rectangle 17"/>
          <p:cNvSpPr>
            <a:spLocks noChangeArrowheads="1"/>
          </p:cNvSpPr>
          <p:nvPr/>
        </p:nvSpPr>
        <p:spPr bwMode="auto">
          <a:xfrm>
            <a:off x="2743200" y="3941763"/>
            <a:ext cx="17463" cy="39687"/>
          </a:xfrm>
          <a:prstGeom prst="rect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634" name="Line 18"/>
          <p:cNvSpPr>
            <a:spLocks noChangeShapeType="1"/>
          </p:cNvSpPr>
          <p:nvPr/>
        </p:nvSpPr>
        <p:spPr bwMode="auto">
          <a:xfrm flipH="1" flipV="1">
            <a:off x="2743200" y="3962400"/>
            <a:ext cx="654050" cy="0"/>
          </a:xfrm>
          <a:prstGeom prst="line">
            <a:avLst/>
          </a:prstGeom>
          <a:noFill/>
          <a:ln w="508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1635" name="Group 19"/>
          <p:cNvGrpSpPr>
            <a:grpSpLocks/>
          </p:cNvGrpSpPr>
          <p:nvPr/>
        </p:nvGrpSpPr>
        <p:grpSpPr bwMode="auto">
          <a:xfrm>
            <a:off x="3246438" y="3702050"/>
            <a:ext cx="184150" cy="509588"/>
            <a:chOff x="1248" y="1248"/>
            <a:chExt cx="54" cy="150"/>
          </a:xfrm>
        </p:grpSpPr>
        <p:sp>
          <p:nvSpPr>
            <p:cNvPr id="111636" name="Oval 20"/>
            <p:cNvSpPr>
              <a:spLocks noChangeArrowheads="1"/>
            </p:cNvSpPr>
            <p:nvPr/>
          </p:nvSpPr>
          <p:spPr bwMode="auto">
            <a:xfrm>
              <a:off x="1248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637" name="Oval 21"/>
            <p:cNvSpPr>
              <a:spLocks noChangeArrowheads="1"/>
            </p:cNvSpPr>
            <p:nvPr/>
          </p:nvSpPr>
          <p:spPr bwMode="auto">
            <a:xfrm>
              <a:off x="1255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11638" name="Rectangle 22"/>
          <p:cNvSpPr>
            <a:spLocks noChangeArrowheads="1"/>
          </p:cNvSpPr>
          <p:nvPr/>
        </p:nvSpPr>
        <p:spPr bwMode="auto">
          <a:xfrm>
            <a:off x="3352800" y="3943350"/>
            <a:ext cx="17463" cy="39688"/>
          </a:xfrm>
          <a:prstGeom prst="rect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1639" name="Group 23"/>
          <p:cNvGrpSpPr>
            <a:grpSpLocks/>
          </p:cNvGrpSpPr>
          <p:nvPr/>
        </p:nvGrpSpPr>
        <p:grpSpPr bwMode="auto">
          <a:xfrm>
            <a:off x="4038600" y="3248025"/>
            <a:ext cx="457200" cy="463550"/>
            <a:chOff x="1632" y="2998"/>
            <a:chExt cx="288" cy="292"/>
          </a:xfrm>
        </p:grpSpPr>
        <p:sp>
          <p:nvSpPr>
            <p:cNvPr id="111640" name="AutoShape 24"/>
            <p:cNvSpPr>
              <a:spLocks noChangeArrowheads="1"/>
            </p:cNvSpPr>
            <p:nvPr/>
          </p:nvSpPr>
          <p:spPr bwMode="auto">
            <a:xfrm>
              <a:off x="1632" y="3242"/>
              <a:ext cx="288" cy="48"/>
            </a:xfrm>
            <a:prstGeom prst="parallelogram">
              <a:avLst>
                <a:gd name="adj" fmla="val 131250"/>
              </a:avLst>
            </a:prstGeom>
            <a:solidFill>
              <a:srgbClr val="84848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641" name="Line 25"/>
            <p:cNvSpPr>
              <a:spLocks noChangeShapeType="1"/>
            </p:cNvSpPr>
            <p:nvPr/>
          </p:nvSpPr>
          <p:spPr bwMode="auto">
            <a:xfrm flipV="1">
              <a:off x="1770" y="2998"/>
              <a:ext cx="0" cy="2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1642" name="Group 26"/>
          <p:cNvGrpSpPr>
            <a:grpSpLocks/>
          </p:cNvGrpSpPr>
          <p:nvPr/>
        </p:nvGrpSpPr>
        <p:grpSpPr bwMode="auto">
          <a:xfrm>
            <a:off x="4038600" y="4210050"/>
            <a:ext cx="457200" cy="482600"/>
            <a:chOff x="2448" y="2658"/>
            <a:chExt cx="288" cy="304"/>
          </a:xfrm>
        </p:grpSpPr>
        <p:sp>
          <p:nvSpPr>
            <p:cNvPr id="111643" name="Line 27"/>
            <p:cNvSpPr>
              <a:spLocks noChangeShapeType="1"/>
            </p:cNvSpPr>
            <p:nvPr/>
          </p:nvSpPr>
          <p:spPr bwMode="auto">
            <a:xfrm flipV="1">
              <a:off x="2592" y="2688"/>
              <a:ext cx="0" cy="2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644" name="AutoShape 28"/>
            <p:cNvSpPr>
              <a:spLocks noChangeArrowheads="1"/>
            </p:cNvSpPr>
            <p:nvPr/>
          </p:nvSpPr>
          <p:spPr bwMode="auto">
            <a:xfrm>
              <a:off x="2448" y="2658"/>
              <a:ext cx="288" cy="48"/>
            </a:xfrm>
            <a:prstGeom prst="parallelogram">
              <a:avLst>
                <a:gd name="adj" fmla="val 131250"/>
              </a:avLst>
            </a:prstGeom>
            <a:solidFill>
              <a:srgbClr val="84848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11645" name="Text Box 29"/>
          <p:cNvSpPr txBox="1">
            <a:spLocks noChangeArrowheads="1"/>
          </p:cNvSpPr>
          <p:nvPr/>
        </p:nvSpPr>
        <p:spPr bwMode="auto">
          <a:xfrm rot="1989754">
            <a:off x="4470400" y="3438525"/>
            <a:ext cx="395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Sur</a:t>
            </a:r>
          </a:p>
        </p:txBody>
      </p:sp>
      <p:sp>
        <p:nvSpPr>
          <p:cNvPr id="111647" name="Freeform 31"/>
          <p:cNvSpPr>
            <a:spLocks/>
          </p:cNvSpPr>
          <p:nvPr/>
        </p:nvSpPr>
        <p:spPr bwMode="auto">
          <a:xfrm>
            <a:off x="6910388" y="2590800"/>
            <a:ext cx="941387" cy="2743200"/>
          </a:xfrm>
          <a:custGeom>
            <a:avLst/>
            <a:gdLst/>
            <a:ahLst/>
            <a:cxnLst>
              <a:cxn ang="0">
                <a:pos x="4" y="407"/>
              </a:cxn>
              <a:cxn ang="0">
                <a:pos x="60" y="48"/>
              </a:cxn>
              <a:cxn ang="0">
                <a:pos x="228" y="120"/>
              </a:cxn>
              <a:cxn ang="0">
                <a:pos x="274" y="393"/>
              </a:cxn>
              <a:cxn ang="0">
                <a:pos x="237" y="647"/>
              </a:cxn>
              <a:cxn ang="0">
                <a:pos x="64" y="767"/>
              </a:cxn>
              <a:cxn ang="0">
                <a:pos x="4" y="407"/>
              </a:cxn>
            </a:cxnLst>
            <a:rect l="0" t="0" r="r" b="b"/>
            <a:pathLst>
              <a:path w="276" h="807">
                <a:moveTo>
                  <a:pt x="4" y="407"/>
                </a:moveTo>
                <a:cubicBezTo>
                  <a:pt x="7" y="285"/>
                  <a:pt x="28" y="89"/>
                  <a:pt x="60" y="48"/>
                </a:cubicBezTo>
                <a:cubicBezTo>
                  <a:pt x="97" y="0"/>
                  <a:pt x="200" y="65"/>
                  <a:pt x="228" y="120"/>
                </a:cubicBezTo>
                <a:cubicBezTo>
                  <a:pt x="256" y="175"/>
                  <a:pt x="272" y="320"/>
                  <a:pt x="274" y="393"/>
                </a:cubicBezTo>
                <a:cubicBezTo>
                  <a:pt x="276" y="466"/>
                  <a:pt x="266" y="575"/>
                  <a:pt x="237" y="647"/>
                </a:cubicBezTo>
                <a:cubicBezTo>
                  <a:pt x="208" y="719"/>
                  <a:pt x="103" y="807"/>
                  <a:pt x="64" y="767"/>
                </a:cubicBezTo>
                <a:cubicBezTo>
                  <a:pt x="25" y="727"/>
                  <a:pt x="0" y="504"/>
                  <a:pt x="4" y="407"/>
                </a:cubicBezTo>
                <a:close/>
              </a:path>
            </a:pathLst>
          </a:custGeom>
          <a:solidFill>
            <a:srgbClr val="B2B2B2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648" name="AutoShape 32"/>
          <p:cNvSpPr>
            <a:spLocks noChangeArrowheads="1"/>
          </p:cNvSpPr>
          <p:nvPr/>
        </p:nvSpPr>
        <p:spPr bwMode="auto">
          <a:xfrm rot="13089292">
            <a:off x="3124200" y="4419600"/>
            <a:ext cx="668338" cy="1425575"/>
          </a:xfrm>
          <a:prstGeom prst="can">
            <a:avLst>
              <a:gd name="adj" fmla="val 24441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649" name="Text Box 33"/>
          <p:cNvSpPr txBox="1">
            <a:spLocks noChangeArrowheads="1"/>
          </p:cNvSpPr>
          <p:nvPr/>
        </p:nvSpPr>
        <p:spPr bwMode="auto">
          <a:xfrm rot="1989754">
            <a:off x="3522663" y="4543425"/>
            <a:ext cx="515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Norte</a:t>
            </a:r>
          </a:p>
        </p:txBody>
      </p:sp>
      <p:sp>
        <p:nvSpPr>
          <p:cNvPr id="111650" name="Text Box 34"/>
          <p:cNvSpPr txBox="1">
            <a:spLocks noChangeArrowheads="1"/>
          </p:cNvSpPr>
          <p:nvPr/>
        </p:nvSpPr>
        <p:spPr bwMode="auto">
          <a:xfrm rot="1989754">
            <a:off x="3022600" y="5334000"/>
            <a:ext cx="395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Sur</a:t>
            </a:r>
          </a:p>
        </p:txBody>
      </p:sp>
      <p:sp>
        <p:nvSpPr>
          <p:cNvPr id="111651" name="Text Box 35"/>
          <p:cNvSpPr txBox="1">
            <a:spLocks noChangeArrowheads="1"/>
          </p:cNvSpPr>
          <p:nvPr/>
        </p:nvSpPr>
        <p:spPr bwMode="auto">
          <a:xfrm rot="1989754">
            <a:off x="4970463" y="2647950"/>
            <a:ext cx="515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Norte</a:t>
            </a:r>
          </a:p>
        </p:txBody>
      </p:sp>
      <p:grpSp>
        <p:nvGrpSpPr>
          <p:cNvPr id="111652" name="Group 36"/>
          <p:cNvGrpSpPr>
            <a:grpSpLocks/>
          </p:cNvGrpSpPr>
          <p:nvPr/>
        </p:nvGrpSpPr>
        <p:grpSpPr bwMode="auto">
          <a:xfrm>
            <a:off x="7372350" y="3917950"/>
            <a:ext cx="111125" cy="111125"/>
            <a:chOff x="4682" y="2461"/>
            <a:chExt cx="70" cy="70"/>
          </a:xfrm>
        </p:grpSpPr>
        <p:sp>
          <p:nvSpPr>
            <p:cNvPr id="111653" name="Oval 37"/>
            <p:cNvSpPr>
              <a:spLocks noChangeAspect="1" noChangeArrowheads="1"/>
            </p:cNvSpPr>
            <p:nvPr/>
          </p:nvSpPr>
          <p:spPr bwMode="auto">
            <a:xfrm>
              <a:off x="4682" y="2461"/>
              <a:ext cx="70" cy="70"/>
            </a:xfrm>
            <a:prstGeom prst="ellipse">
              <a:avLst/>
            </a:prstGeom>
            <a:solidFill>
              <a:srgbClr val="00FFCC"/>
            </a:solidFill>
            <a:ln w="9525">
              <a:solidFill>
                <a:srgbClr val="00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654" name="Oval 38"/>
            <p:cNvSpPr>
              <a:spLocks noChangeArrowheads="1"/>
            </p:cNvSpPr>
            <p:nvPr/>
          </p:nvSpPr>
          <p:spPr bwMode="auto">
            <a:xfrm>
              <a:off x="4694" y="2472"/>
              <a:ext cx="48" cy="4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655" name="Oval 39"/>
            <p:cNvSpPr>
              <a:spLocks noChangeAspect="1" noChangeArrowheads="1"/>
            </p:cNvSpPr>
            <p:nvPr/>
          </p:nvSpPr>
          <p:spPr bwMode="auto">
            <a:xfrm>
              <a:off x="4705" y="2483"/>
              <a:ext cx="25" cy="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11656" name="Text Box 40"/>
          <p:cNvSpPr txBox="1">
            <a:spLocks noChangeArrowheads="1"/>
          </p:cNvSpPr>
          <p:nvPr/>
        </p:nvSpPr>
        <p:spPr bwMode="auto">
          <a:xfrm>
            <a:off x="4076700" y="287655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b="1"/>
              <a:t>+</a:t>
            </a:r>
          </a:p>
        </p:txBody>
      </p:sp>
      <p:sp>
        <p:nvSpPr>
          <p:cNvPr id="111657" name="Text Box 41"/>
          <p:cNvSpPr txBox="1">
            <a:spLocks noChangeArrowheads="1"/>
          </p:cNvSpPr>
          <p:nvPr/>
        </p:nvSpPr>
        <p:spPr bwMode="auto">
          <a:xfrm>
            <a:off x="4102100" y="4381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b="1"/>
              <a:t>_</a:t>
            </a:r>
          </a:p>
        </p:txBody>
      </p:sp>
      <p:sp>
        <p:nvSpPr>
          <p:cNvPr id="111658" name="Text Box 42"/>
          <p:cNvSpPr txBox="1">
            <a:spLocks noChangeArrowheads="1"/>
          </p:cNvSpPr>
          <p:nvPr/>
        </p:nvSpPr>
        <p:spPr bwMode="auto">
          <a:xfrm>
            <a:off x="3592513" y="2133600"/>
            <a:ext cx="1090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s-ES" sz="2000" b="1">
                <a:solidFill>
                  <a:srgbClr val="000066"/>
                </a:solidFill>
                <a:latin typeface="Arial" charset="0"/>
              </a:rPr>
              <a:t>F</a:t>
            </a:r>
            <a:r>
              <a:rPr lang="es-ES" sz="2000" b="1" baseline="-25000">
                <a:solidFill>
                  <a:srgbClr val="000066"/>
                </a:solidFill>
                <a:latin typeface="Arial" charset="0"/>
              </a:rPr>
              <a:t>e</a:t>
            </a:r>
            <a:r>
              <a:rPr lang="es-ES" sz="2000" b="1">
                <a:solidFill>
                  <a:srgbClr val="000066"/>
                </a:solidFill>
                <a:latin typeface="Arial" charset="0"/>
              </a:rPr>
              <a:t> = F</a:t>
            </a:r>
            <a:r>
              <a:rPr lang="es-ES" sz="2000" b="1" baseline="-25000">
                <a:solidFill>
                  <a:srgbClr val="000066"/>
                </a:solidFill>
                <a:latin typeface="Arial" charset="0"/>
              </a:rPr>
              <a:t>m</a:t>
            </a:r>
            <a:r>
              <a:rPr lang="es-ES" sz="2000" b="1">
                <a:solidFill>
                  <a:srgbClr val="000066"/>
                </a:solidFill>
                <a:latin typeface="Arial" charset="0"/>
              </a:rPr>
              <a:t> </a:t>
            </a:r>
          </a:p>
        </p:txBody>
      </p:sp>
      <p:sp>
        <p:nvSpPr>
          <p:cNvPr id="111659" name="Line 43"/>
          <p:cNvSpPr>
            <a:spLocks noChangeShapeType="1"/>
          </p:cNvSpPr>
          <p:nvPr/>
        </p:nvSpPr>
        <p:spPr bwMode="auto">
          <a:xfrm flipH="1" flipV="1">
            <a:off x="3352800" y="3962400"/>
            <a:ext cx="3581400" cy="0"/>
          </a:xfrm>
          <a:prstGeom prst="line">
            <a:avLst/>
          </a:prstGeom>
          <a:noFill/>
          <a:ln w="508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Text Box 72"/>
          <p:cNvSpPr txBox="1">
            <a:spLocks noChangeArrowheads="1"/>
          </p:cNvSpPr>
          <p:nvPr/>
        </p:nvSpPr>
        <p:spPr bwMode="auto">
          <a:xfrm>
            <a:off x="2590800" y="765175"/>
            <a:ext cx="396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 b="1" dirty="0" smtClean="0">
                <a:solidFill>
                  <a:srgbClr val="000099"/>
                </a:solidFill>
                <a:latin typeface="Arial" charset="0"/>
              </a:rPr>
              <a:t>Experimento de J. J. Thomson</a:t>
            </a:r>
            <a:endParaRPr lang="es-ES" sz="1800" b="1" u="sng" dirty="0">
              <a:solidFill>
                <a:srgbClr val="00009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51" name="Rectangle 15"/>
          <p:cNvSpPr>
            <a:spLocks noChangeArrowheads="1"/>
          </p:cNvSpPr>
          <p:nvPr/>
        </p:nvSpPr>
        <p:spPr bwMode="auto">
          <a:xfrm>
            <a:off x="1771650" y="40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endParaRPr lang="es-MX"/>
          </a:p>
        </p:txBody>
      </p:sp>
      <p:pic>
        <p:nvPicPr>
          <p:cNvPr id="116750" name="Picture 14" descr="E-1Thoms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613" y="1371600"/>
            <a:ext cx="4421187" cy="4781550"/>
          </a:xfrm>
          <a:prstGeom prst="rect">
            <a:avLst/>
          </a:prstGeom>
          <a:noFill/>
        </p:spPr>
      </p:pic>
      <p:sp>
        <p:nvSpPr>
          <p:cNvPr id="4" name="Text Box 72"/>
          <p:cNvSpPr txBox="1">
            <a:spLocks noChangeArrowheads="1"/>
          </p:cNvSpPr>
          <p:nvPr/>
        </p:nvSpPr>
        <p:spPr bwMode="auto">
          <a:xfrm>
            <a:off x="1907704" y="765175"/>
            <a:ext cx="5328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 b="1" dirty="0" smtClean="0">
                <a:solidFill>
                  <a:srgbClr val="000099"/>
                </a:solidFill>
                <a:latin typeface="Arial" charset="0"/>
              </a:rPr>
              <a:t>Experimento de J. J. Thomson (laboratorio)</a:t>
            </a:r>
            <a:endParaRPr lang="es-ES" sz="1800" b="1" u="sng" dirty="0">
              <a:solidFill>
                <a:srgbClr val="00009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AutoShape 2"/>
          <p:cNvSpPr>
            <a:spLocks noChangeArrowheads="1"/>
          </p:cNvSpPr>
          <p:nvPr/>
        </p:nvSpPr>
        <p:spPr bwMode="auto">
          <a:xfrm rot="13089292">
            <a:off x="4572000" y="2514600"/>
            <a:ext cx="668338" cy="1425575"/>
          </a:xfrm>
          <a:prstGeom prst="can">
            <a:avLst>
              <a:gd name="adj" fmla="val 24441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endParaRPr lang="es-MX"/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 rot="1989754">
            <a:off x="4470400" y="3438525"/>
            <a:ext cx="395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Sur</a:t>
            </a:r>
          </a:p>
        </p:txBody>
      </p:sp>
      <p:sp>
        <p:nvSpPr>
          <p:cNvPr id="157700" name="Freeform 4"/>
          <p:cNvSpPr>
            <a:spLocks/>
          </p:cNvSpPr>
          <p:nvPr/>
        </p:nvSpPr>
        <p:spPr bwMode="auto">
          <a:xfrm>
            <a:off x="3322638" y="2662238"/>
            <a:ext cx="4475162" cy="2609850"/>
          </a:xfrm>
          <a:custGeom>
            <a:avLst/>
            <a:gdLst/>
            <a:ahLst/>
            <a:cxnLst>
              <a:cxn ang="0">
                <a:pos x="0" y="308"/>
              </a:cxn>
              <a:cxn ang="0">
                <a:pos x="95" y="272"/>
              </a:cxn>
              <a:cxn ang="0">
                <a:pos x="336" y="271"/>
              </a:cxn>
              <a:cxn ang="0">
                <a:pos x="1152" y="15"/>
              </a:cxn>
              <a:cxn ang="0">
                <a:pos x="1303" y="361"/>
              </a:cxn>
              <a:cxn ang="0">
                <a:pos x="1152" y="747"/>
              </a:cxn>
              <a:cxn ang="0">
                <a:pos x="336" y="491"/>
              </a:cxn>
              <a:cxn ang="0">
                <a:pos x="101" y="491"/>
              </a:cxn>
              <a:cxn ang="0">
                <a:pos x="0" y="454"/>
              </a:cxn>
              <a:cxn ang="0">
                <a:pos x="0" y="308"/>
              </a:cxn>
            </a:cxnLst>
            <a:rect l="0" t="0" r="r" b="b"/>
            <a:pathLst>
              <a:path w="1313" h="768">
                <a:moveTo>
                  <a:pt x="0" y="308"/>
                </a:moveTo>
                <a:cubicBezTo>
                  <a:pt x="16" y="278"/>
                  <a:pt x="53" y="272"/>
                  <a:pt x="95" y="272"/>
                </a:cubicBezTo>
                <a:cubicBezTo>
                  <a:pt x="137" y="272"/>
                  <a:pt x="179" y="270"/>
                  <a:pt x="336" y="271"/>
                </a:cubicBezTo>
                <a:cubicBezTo>
                  <a:pt x="517" y="272"/>
                  <a:pt x="991" y="0"/>
                  <a:pt x="1152" y="15"/>
                </a:cubicBezTo>
                <a:cubicBezTo>
                  <a:pt x="1313" y="30"/>
                  <a:pt x="1303" y="239"/>
                  <a:pt x="1303" y="361"/>
                </a:cubicBezTo>
                <a:cubicBezTo>
                  <a:pt x="1303" y="483"/>
                  <a:pt x="1313" y="725"/>
                  <a:pt x="1152" y="747"/>
                </a:cubicBezTo>
                <a:cubicBezTo>
                  <a:pt x="991" y="768"/>
                  <a:pt x="511" y="534"/>
                  <a:pt x="336" y="491"/>
                </a:cubicBezTo>
                <a:cubicBezTo>
                  <a:pt x="183" y="491"/>
                  <a:pt x="131" y="491"/>
                  <a:pt x="101" y="491"/>
                </a:cubicBezTo>
                <a:cubicBezTo>
                  <a:pt x="71" y="491"/>
                  <a:pt x="16" y="485"/>
                  <a:pt x="0" y="454"/>
                </a:cubicBezTo>
                <a:lnTo>
                  <a:pt x="0" y="308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701" name="AutoShape 5"/>
          <p:cNvSpPr>
            <a:spLocks noChangeArrowheads="1"/>
          </p:cNvSpPr>
          <p:nvPr/>
        </p:nvSpPr>
        <p:spPr bwMode="auto">
          <a:xfrm>
            <a:off x="1290638" y="3559175"/>
            <a:ext cx="2127250" cy="815975"/>
          </a:xfrm>
          <a:prstGeom prst="flowChartTerminator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702" name="Line 6"/>
          <p:cNvSpPr>
            <a:spLocks noChangeShapeType="1"/>
          </p:cNvSpPr>
          <p:nvPr/>
        </p:nvSpPr>
        <p:spPr bwMode="auto">
          <a:xfrm flipV="1">
            <a:off x="1787525" y="2967038"/>
            <a:ext cx="0" cy="747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703" name="Line 7"/>
          <p:cNvSpPr>
            <a:spLocks noChangeShapeType="1"/>
          </p:cNvSpPr>
          <p:nvPr/>
        </p:nvSpPr>
        <p:spPr bwMode="auto">
          <a:xfrm flipV="1">
            <a:off x="2740025" y="2933700"/>
            <a:ext cx="0" cy="774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704" name="Oval 8"/>
          <p:cNvSpPr>
            <a:spLocks noChangeArrowheads="1"/>
          </p:cNvSpPr>
          <p:nvPr/>
        </p:nvSpPr>
        <p:spPr bwMode="auto">
          <a:xfrm>
            <a:off x="1706563" y="3702050"/>
            <a:ext cx="160337" cy="509588"/>
          </a:xfrm>
          <a:prstGeom prst="ellipse">
            <a:avLst/>
          </a:prstGeom>
          <a:solidFill>
            <a:srgbClr val="DDDDDD"/>
          </a:solidFill>
          <a:ln w="25400">
            <a:solidFill>
              <a:srgbClr val="84848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57705" name="Group 9"/>
          <p:cNvGrpSpPr>
            <a:grpSpLocks/>
          </p:cNvGrpSpPr>
          <p:nvPr/>
        </p:nvGrpSpPr>
        <p:grpSpPr bwMode="auto">
          <a:xfrm>
            <a:off x="1625600" y="2463800"/>
            <a:ext cx="1295400" cy="584200"/>
            <a:chOff x="1024" y="1552"/>
            <a:chExt cx="816" cy="368"/>
          </a:xfrm>
        </p:grpSpPr>
        <p:sp>
          <p:nvSpPr>
            <p:cNvPr id="157706" name="Text Box 10"/>
            <p:cNvSpPr txBox="1">
              <a:spLocks noChangeArrowheads="1"/>
            </p:cNvSpPr>
            <p:nvPr/>
          </p:nvSpPr>
          <p:spPr bwMode="auto">
            <a:xfrm>
              <a:off x="1616" y="1632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r>
                <a:rPr lang="es-ES" b="1"/>
                <a:t>+</a:t>
              </a:r>
            </a:p>
          </p:txBody>
        </p:sp>
        <p:sp>
          <p:nvSpPr>
            <p:cNvPr id="157707" name="Text Box 11"/>
            <p:cNvSpPr txBox="1">
              <a:spLocks noChangeArrowheads="1"/>
            </p:cNvSpPr>
            <p:nvPr/>
          </p:nvSpPr>
          <p:spPr bwMode="auto">
            <a:xfrm>
              <a:off x="1024" y="15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r>
                <a:rPr lang="es-ES" b="1"/>
                <a:t>_</a:t>
              </a:r>
            </a:p>
          </p:txBody>
        </p:sp>
      </p:grpSp>
      <p:grpSp>
        <p:nvGrpSpPr>
          <p:cNvPr id="157708" name="Group 12"/>
          <p:cNvGrpSpPr>
            <a:grpSpLocks/>
          </p:cNvGrpSpPr>
          <p:nvPr/>
        </p:nvGrpSpPr>
        <p:grpSpPr bwMode="auto">
          <a:xfrm>
            <a:off x="1720850" y="3700463"/>
            <a:ext cx="990600" cy="515937"/>
            <a:chOff x="1084" y="2331"/>
            <a:chExt cx="624" cy="325"/>
          </a:xfrm>
        </p:grpSpPr>
        <p:sp>
          <p:nvSpPr>
            <p:cNvPr id="157709" name="Oval 13"/>
            <p:cNvSpPr>
              <a:spLocks noChangeArrowheads="1"/>
            </p:cNvSpPr>
            <p:nvPr/>
          </p:nvSpPr>
          <p:spPr bwMode="auto">
            <a:xfrm>
              <a:off x="1084" y="2331"/>
              <a:ext cx="101" cy="321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1144" y="2334"/>
              <a:ext cx="564" cy="322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7711" name="Group 15"/>
          <p:cNvGrpSpPr>
            <a:grpSpLocks/>
          </p:cNvGrpSpPr>
          <p:nvPr/>
        </p:nvGrpSpPr>
        <p:grpSpPr bwMode="auto">
          <a:xfrm>
            <a:off x="2640013" y="3702050"/>
            <a:ext cx="184150" cy="509588"/>
            <a:chOff x="1248" y="1248"/>
            <a:chExt cx="54" cy="150"/>
          </a:xfrm>
        </p:grpSpPr>
        <p:sp>
          <p:nvSpPr>
            <p:cNvPr id="157712" name="Oval 16"/>
            <p:cNvSpPr>
              <a:spLocks noChangeArrowheads="1"/>
            </p:cNvSpPr>
            <p:nvPr/>
          </p:nvSpPr>
          <p:spPr bwMode="auto">
            <a:xfrm>
              <a:off x="1248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7713" name="Oval 17"/>
            <p:cNvSpPr>
              <a:spLocks noChangeArrowheads="1"/>
            </p:cNvSpPr>
            <p:nvPr/>
          </p:nvSpPr>
          <p:spPr bwMode="auto">
            <a:xfrm>
              <a:off x="1255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57714" name="Rectangle 18"/>
          <p:cNvSpPr>
            <a:spLocks noChangeArrowheads="1"/>
          </p:cNvSpPr>
          <p:nvPr/>
        </p:nvSpPr>
        <p:spPr bwMode="auto">
          <a:xfrm>
            <a:off x="2743200" y="3941763"/>
            <a:ext cx="17463" cy="39687"/>
          </a:xfrm>
          <a:prstGeom prst="rect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715" name="Line 19"/>
          <p:cNvSpPr>
            <a:spLocks noChangeShapeType="1"/>
          </p:cNvSpPr>
          <p:nvPr/>
        </p:nvSpPr>
        <p:spPr bwMode="auto">
          <a:xfrm flipH="1" flipV="1">
            <a:off x="2743200" y="3962400"/>
            <a:ext cx="654050" cy="0"/>
          </a:xfrm>
          <a:prstGeom prst="line">
            <a:avLst/>
          </a:prstGeom>
          <a:noFill/>
          <a:ln w="508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57716" name="Group 20"/>
          <p:cNvGrpSpPr>
            <a:grpSpLocks/>
          </p:cNvGrpSpPr>
          <p:nvPr/>
        </p:nvGrpSpPr>
        <p:grpSpPr bwMode="auto">
          <a:xfrm>
            <a:off x="3246438" y="3702050"/>
            <a:ext cx="184150" cy="509588"/>
            <a:chOff x="1248" y="1248"/>
            <a:chExt cx="54" cy="150"/>
          </a:xfrm>
        </p:grpSpPr>
        <p:sp>
          <p:nvSpPr>
            <p:cNvPr id="157717" name="Oval 21"/>
            <p:cNvSpPr>
              <a:spLocks noChangeArrowheads="1"/>
            </p:cNvSpPr>
            <p:nvPr/>
          </p:nvSpPr>
          <p:spPr bwMode="auto">
            <a:xfrm>
              <a:off x="1248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7718" name="Oval 22"/>
            <p:cNvSpPr>
              <a:spLocks noChangeArrowheads="1"/>
            </p:cNvSpPr>
            <p:nvPr/>
          </p:nvSpPr>
          <p:spPr bwMode="auto">
            <a:xfrm>
              <a:off x="1255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57719" name="Rectangle 23"/>
          <p:cNvSpPr>
            <a:spLocks noChangeArrowheads="1"/>
          </p:cNvSpPr>
          <p:nvPr/>
        </p:nvSpPr>
        <p:spPr bwMode="auto">
          <a:xfrm>
            <a:off x="3352800" y="3943350"/>
            <a:ext cx="17463" cy="39688"/>
          </a:xfrm>
          <a:prstGeom prst="rect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720" name="Freeform 24"/>
          <p:cNvSpPr>
            <a:spLocks/>
          </p:cNvSpPr>
          <p:nvPr/>
        </p:nvSpPr>
        <p:spPr bwMode="auto">
          <a:xfrm flipV="1">
            <a:off x="3346450" y="3930650"/>
            <a:ext cx="3651250" cy="79375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889" y="420"/>
              </a:cxn>
              <a:cxn ang="0">
                <a:pos x="2300" y="0"/>
              </a:cxn>
            </a:cxnLst>
            <a:rect l="0" t="0" r="r" b="b"/>
            <a:pathLst>
              <a:path w="2300" h="500">
                <a:moveTo>
                  <a:pt x="0" y="480"/>
                </a:moveTo>
                <a:cubicBezTo>
                  <a:pt x="148" y="470"/>
                  <a:pt x="506" y="500"/>
                  <a:pt x="889" y="420"/>
                </a:cubicBezTo>
                <a:cubicBezTo>
                  <a:pt x="1272" y="340"/>
                  <a:pt x="2006" y="88"/>
                  <a:pt x="2300" y="0"/>
                </a:cubicBezTo>
              </a:path>
            </a:pathLst>
          </a:custGeom>
          <a:noFill/>
          <a:ln w="49530" cap="flat" cmpd="sng">
            <a:solidFill>
              <a:srgbClr val="66FF33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721" name="Freeform 25"/>
          <p:cNvSpPr>
            <a:spLocks/>
          </p:cNvSpPr>
          <p:nvPr/>
        </p:nvSpPr>
        <p:spPr bwMode="auto">
          <a:xfrm>
            <a:off x="6910388" y="2590800"/>
            <a:ext cx="941387" cy="2743200"/>
          </a:xfrm>
          <a:custGeom>
            <a:avLst/>
            <a:gdLst/>
            <a:ahLst/>
            <a:cxnLst>
              <a:cxn ang="0">
                <a:pos x="4" y="407"/>
              </a:cxn>
              <a:cxn ang="0">
                <a:pos x="60" y="48"/>
              </a:cxn>
              <a:cxn ang="0">
                <a:pos x="228" y="120"/>
              </a:cxn>
              <a:cxn ang="0">
                <a:pos x="274" y="393"/>
              </a:cxn>
              <a:cxn ang="0">
                <a:pos x="237" y="647"/>
              </a:cxn>
              <a:cxn ang="0">
                <a:pos x="64" y="767"/>
              </a:cxn>
              <a:cxn ang="0">
                <a:pos x="4" y="407"/>
              </a:cxn>
            </a:cxnLst>
            <a:rect l="0" t="0" r="r" b="b"/>
            <a:pathLst>
              <a:path w="276" h="807">
                <a:moveTo>
                  <a:pt x="4" y="407"/>
                </a:moveTo>
                <a:cubicBezTo>
                  <a:pt x="7" y="285"/>
                  <a:pt x="28" y="89"/>
                  <a:pt x="60" y="48"/>
                </a:cubicBezTo>
                <a:cubicBezTo>
                  <a:pt x="97" y="0"/>
                  <a:pt x="200" y="65"/>
                  <a:pt x="228" y="120"/>
                </a:cubicBezTo>
                <a:cubicBezTo>
                  <a:pt x="256" y="175"/>
                  <a:pt x="272" y="320"/>
                  <a:pt x="274" y="393"/>
                </a:cubicBezTo>
                <a:cubicBezTo>
                  <a:pt x="276" y="466"/>
                  <a:pt x="266" y="575"/>
                  <a:pt x="237" y="647"/>
                </a:cubicBezTo>
                <a:cubicBezTo>
                  <a:pt x="208" y="719"/>
                  <a:pt x="103" y="807"/>
                  <a:pt x="64" y="767"/>
                </a:cubicBezTo>
                <a:cubicBezTo>
                  <a:pt x="25" y="727"/>
                  <a:pt x="0" y="504"/>
                  <a:pt x="4" y="407"/>
                </a:cubicBezTo>
                <a:close/>
              </a:path>
            </a:pathLst>
          </a:custGeom>
          <a:solidFill>
            <a:srgbClr val="B2B2B2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57722" name="Group 26"/>
          <p:cNvGrpSpPr>
            <a:grpSpLocks/>
          </p:cNvGrpSpPr>
          <p:nvPr/>
        </p:nvGrpSpPr>
        <p:grpSpPr bwMode="auto">
          <a:xfrm>
            <a:off x="7372350" y="4800600"/>
            <a:ext cx="111125" cy="111125"/>
            <a:chOff x="4682" y="2461"/>
            <a:chExt cx="70" cy="70"/>
          </a:xfrm>
        </p:grpSpPr>
        <p:sp>
          <p:nvSpPr>
            <p:cNvPr id="157723" name="Oval 27"/>
            <p:cNvSpPr>
              <a:spLocks noChangeAspect="1" noChangeArrowheads="1"/>
            </p:cNvSpPr>
            <p:nvPr/>
          </p:nvSpPr>
          <p:spPr bwMode="auto">
            <a:xfrm>
              <a:off x="4682" y="2461"/>
              <a:ext cx="70" cy="70"/>
            </a:xfrm>
            <a:prstGeom prst="ellipse">
              <a:avLst/>
            </a:prstGeom>
            <a:solidFill>
              <a:srgbClr val="00FFCC"/>
            </a:solidFill>
            <a:ln w="9525">
              <a:solidFill>
                <a:srgbClr val="00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7724" name="Oval 28"/>
            <p:cNvSpPr>
              <a:spLocks noChangeArrowheads="1"/>
            </p:cNvSpPr>
            <p:nvPr/>
          </p:nvSpPr>
          <p:spPr bwMode="auto">
            <a:xfrm>
              <a:off x="4694" y="2472"/>
              <a:ext cx="48" cy="4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7725" name="Oval 29"/>
            <p:cNvSpPr>
              <a:spLocks noChangeAspect="1" noChangeArrowheads="1"/>
            </p:cNvSpPr>
            <p:nvPr/>
          </p:nvSpPr>
          <p:spPr bwMode="auto">
            <a:xfrm>
              <a:off x="4705" y="2483"/>
              <a:ext cx="25" cy="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57726" name="AutoShape 30"/>
          <p:cNvSpPr>
            <a:spLocks noChangeArrowheads="1"/>
          </p:cNvSpPr>
          <p:nvPr/>
        </p:nvSpPr>
        <p:spPr bwMode="auto">
          <a:xfrm rot="13089292">
            <a:off x="3124200" y="4419600"/>
            <a:ext cx="668338" cy="1425575"/>
          </a:xfrm>
          <a:prstGeom prst="can">
            <a:avLst>
              <a:gd name="adj" fmla="val 24441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727" name="Text Box 31"/>
          <p:cNvSpPr txBox="1">
            <a:spLocks noChangeArrowheads="1"/>
          </p:cNvSpPr>
          <p:nvPr/>
        </p:nvSpPr>
        <p:spPr bwMode="auto">
          <a:xfrm rot="1989754">
            <a:off x="3522663" y="4543425"/>
            <a:ext cx="515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Norte</a:t>
            </a:r>
          </a:p>
        </p:txBody>
      </p:sp>
      <p:sp>
        <p:nvSpPr>
          <p:cNvPr id="157728" name="Text Box 32"/>
          <p:cNvSpPr txBox="1">
            <a:spLocks noChangeArrowheads="1"/>
          </p:cNvSpPr>
          <p:nvPr/>
        </p:nvSpPr>
        <p:spPr bwMode="auto">
          <a:xfrm rot="1989754">
            <a:off x="3022600" y="5334000"/>
            <a:ext cx="395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Sur</a:t>
            </a:r>
          </a:p>
        </p:txBody>
      </p:sp>
      <p:sp>
        <p:nvSpPr>
          <p:cNvPr id="157729" name="Text Box 33"/>
          <p:cNvSpPr txBox="1">
            <a:spLocks noChangeArrowheads="1"/>
          </p:cNvSpPr>
          <p:nvPr/>
        </p:nvSpPr>
        <p:spPr bwMode="auto">
          <a:xfrm rot="1989754">
            <a:off x="4970463" y="2647950"/>
            <a:ext cx="515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Norte</a:t>
            </a:r>
          </a:p>
        </p:txBody>
      </p:sp>
      <p:sp>
        <p:nvSpPr>
          <p:cNvPr id="34" name="Text Box 72"/>
          <p:cNvSpPr txBox="1">
            <a:spLocks noChangeArrowheads="1"/>
          </p:cNvSpPr>
          <p:nvPr/>
        </p:nvSpPr>
        <p:spPr bwMode="auto">
          <a:xfrm>
            <a:off x="1907704" y="765175"/>
            <a:ext cx="5328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 b="1" dirty="0" smtClean="0">
                <a:solidFill>
                  <a:srgbClr val="000099"/>
                </a:solidFill>
                <a:latin typeface="Arial" charset="0"/>
              </a:rPr>
              <a:t>Experimento de J. J. Thomson (laboratorio)</a:t>
            </a:r>
            <a:endParaRPr lang="es-ES" sz="1800" b="1" u="sng" dirty="0">
              <a:solidFill>
                <a:srgbClr val="00009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15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5" grpId="0" animBg="1"/>
      <p:bldP spid="1577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250825" y="1412875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  <a:flatTx/>
          </a:bodyPr>
          <a:lstStyle/>
          <a:p>
            <a:pPr algn="just">
              <a:spcBef>
                <a:spcPct val="50000"/>
              </a:spcBef>
            </a:pPr>
            <a:r>
              <a:rPr lang="es-ES" sz="1000" b="1">
                <a:solidFill>
                  <a:srgbClr val="000099"/>
                </a:solidFill>
                <a:latin typeface="Arial" charset="0"/>
              </a:rPr>
              <a:t>La fuerza magnética que se ejerce sobre los electrones se determina con la expresión de Lorentz.</a:t>
            </a:r>
          </a:p>
        </p:txBody>
      </p:sp>
      <p:sp>
        <p:nvSpPr>
          <p:cNvPr id="159747" name="Rectangle 3"/>
          <p:cNvSpPr>
            <a:spLocks noChangeAspect="1" noChangeArrowheads="1"/>
          </p:cNvSpPr>
          <p:nvPr/>
        </p:nvSpPr>
        <p:spPr bwMode="auto">
          <a:xfrm>
            <a:off x="955675" y="1847850"/>
            <a:ext cx="1770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algn="l"/>
            <a:r>
              <a:rPr lang="es-ES" sz="1800">
                <a:solidFill>
                  <a:srgbClr val="000099"/>
                </a:solidFill>
                <a:latin typeface="Arial" charset="0"/>
                <a:cs typeface="Arial" charset="0"/>
              </a:rPr>
              <a:t>F</a:t>
            </a:r>
            <a:r>
              <a:rPr lang="es-ES" sz="1800" baseline="-25000">
                <a:solidFill>
                  <a:srgbClr val="000099"/>
                </a:solidFill>
                <a:latin typeface="Arial" charset="0"/>
                <a:cs typeface="Arial" charset="0"/>
              </a:rPr>
              <a:t>m</a:t>
            </a:r>
            <a:r>
              <a:rPr lang="es-ES" sz="1800">
                <a:solidFill>
                  <a:srgbClr val="000099"/>
                </a:solidFill>
                <a:latin typeface="Arial" charset="0"/>
                <a:cs typeface="Arial" charset="0"/>
              </a:rPr>
              <a:t> = q·</a:t>
            </a:r>
            <a:r>
              <a:rPr lang="es-ES" sz="1800" i="1">
                <a:solidFill>
                  <a:srgbClr val="000099"/>
                </a:solidFill>
                <a:cs typeface="Arial" charset="0"/>
              </a:rPr>
              <a:t>v</a:t>
            </a:r>
            <a:r>
              <a:rPr lang="es-ES" sz="1800">
                <a:solidFill>
                  <a:srgbClr val="000099"/>
                </a:solidFill>
                <a:latin typeface="Arial" charset="0"/>
                <a:cs typeface="Arial" charset="0"/>
              </a:rPr>
              <a:t>·B·sen</a:t>
            </a:r>
            <a:r>
              <a:rPr lang="es-ES" sz="1800">
                <a:solidFill>
                  <a:srgbClr val="000099"/>
                </a:solidFill>
                <a:latin typeface="Symbol" pitchFamily="18" charset="2"/>
                <a:cs typeface="Arial" charset="0"/>
              </a:rPr>
              <a:t>q</a:t>
            </a:r>
            <a:endParaRPr lang="es-ES" sz="1800">
              <a:solidFill>
                <a:srgbClr val="000099"/>
              </a:solidFill>
              <a:latin typeface="Symbol" pitchFamily="18" charset="2"/>
            </a:endParaRP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250825" y="31242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  <a:flatTx/>
          </a:bodyPr>
          <a:lstStyle/>
          <a:p>
            <a:pPr algn="just">
              <a:spcBef>
                <a:spcPct val="50000"/>
              </a:spcBef>
            </a:pPr>
            <a:r>
              <a:rPr lang="es-ES" sz="1000" b="1">
                <a:solidFill>
                  <a:srgbClr val="000099"/>
                </a:solidFill>
                <a:latin typeface="Arial" charset="0"/>
              </a:rPr>
              <a:t>Como los electrones se mueven describiendo una trayectoria circular, se ejerce sobre éstos una fuerza centrípeta:</a:t>
            </a:r>
          </a:p>
        </p:txBody>
      </p:sp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250825" y="4367213"/>
            <a:ext cx="3505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  <a:flatTx/>
          </a:bodyPr>
          <a:lstStyle/>
          <a:p>
            <a:pPr algn="just">
              <a:spcBef>
                <a:spcPct val="50000"/>
              </a:spcBef>
            </a:pPr>
            <a:r>
              <a:rPr lang="es-ES" sz="1000" b="1">
                <a:solidFill>
                  <a:srgbClr val="000099"/>
                </a:solidFill>
                <a:latin typeface="Arial" charset="0"/>
              </a:rPr>
              <a:t>Igualando F</a:t>
            </a:r>
            <a:r>
              <a:rPr lang="es-ES" sz="1000" b="1" baseline="-25000">
                <a:solidFill>
                  <a:srgbClr val="000099"/>
                </a:solidFill>
                <a:latin typeface="Arial" charset="0"/>
              </a:rPr>
              <a:t>m</a:t>
            </a:r>
            <a:r>
              <a:rPr lang="es-ES" sz="1000" b="1">
                <a:solidFill>
                  <a:srgbClr val="000099"/>
                </a:solidFill>
                <a:latin typeface="Arial" charset="0"/>
              </a:rPr>
              <a:t> y F</a:t>
            </a:r>
            <a:r>
              <a:rPr lang="es-ES" sz="1000" b="1" baseline="-25000">
                <a:solidFill>
                  <a:srgbClr val="000099"/>
                </a:solidFill>
                <a:latin typeface="Arial" charset="0"/>
              </a:rPr>
              <a:t>c</a:t>
            </a:r>
            <a:r>
              <a:rPr lang="es-ES" sz="1000" b="1">
                <a:solidFill>
                  <a:srgbClr val="000099"/>
                </a:solidFill>
                <a:latin typeface="Arial" charset="0"/>
              </a:rPr>
              <a:t> se obtiene:</a:t>
            </a: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250825" y="5305425"/>
            <a:ext cx="3505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  <a:flatTx/>
          </a:bodyPr>
          <a:lstStyle/>
          <a:p>
            <a:pPr algn="just">
              <a:spcBef>
                <a:spcPct val="50000"/>
              </a:spcBef>
            </a:pPr>
            <a:r>
              <a:rPr lang="es-ES" sz="1000" b="1">
                <a:solidFill>
                  <a:srgbClr val="000099"/>
                </a:solidFill>
                <a:latin typeface="Arial" charset="0"/>
              </a:rPr>
              <a:t>Despejando q/m, se obtiene:</a:t>
            </a:r>
          </a:p>
        </p:txBody>
      </p:sp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2411760" y="765175"/>
            <a:ext cx="43204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 b="1" dirty="0">
                <a:solidFill>
                  <a:srgbClr val="000099"/>
                </a:solidFill>
                <a:latin typeface="Arial" charset="0"/>
              </a:rPr>
              <a:t>Desarrollo </a:t>
            </a:r>
            <a:r>
              <a:rPr lang="es-ES" sz="1800" b="1" dirty="0" smtClean="0">
                <a:solidFill>
                  <a:srgbClr val="000099"/>
                </a:solidFill>
                <a:latin typeface="Arial" charset="0"/>
              </a:rPr>
              <a:t>Matemático (laboratorio)</a:t>
            </a:r>
            <a:endParaRPr lang="es-ES" sz="1800" b="1" u="sng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250825" y="2344738"/>
            <a:ext cx="3505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  <a:flatTx/>
          </a:bodyPr>
          <a:lstStyle/>
          <a:p>
            <a:pPr algn="just">
              <a:spcBef>
                <a:spcPct val="50000"/>
              </a:spcBef>
            </a:pPr>
            <a:r>
              <a:rPr lang="es-ES" sz="1000" b="1">
                <a:solidFill>
                  <a:srgbClr val="000099"/>
                </a:solidFill>
                <a:latin typeface="Arial" charset="0"/>
              </a:rPr>
              <a:t>Cuando el ángulo </a:t>
            </a:r>
            <a:r>
              <a:rPr lang="es-ES" sz="1000" b="1">
                <a:solidFill>
                  <a:srgbClr val="000099"/>
                </a:solidFill>
                <a:latin typeface="Symbol" pitchFamily="18" charset="2"/>
              </a:rPr>
              <a:t>q</a:t>
            </a:r>
            <a:r>
              <a:rPr lang="es-ES" sz="1000" b="1">
                <a:solidFill>
                  <a:srgbClr val="000099"/>
                </a:solidFill>
                <a:latin typeface="Arial" charset="0"/>
              </a:rPr>
              <a:t> es de 90º, la expresión se simplifica.</a:t>
            </a:r>
          </a:p>
        </p:txBody>
      </p:sp>
      <p:sp>
        <p:nvSpPr>
          <p:cNvPr id="159753" name="Rectangle 9"/>
          <p:cNvSpPr>
            <a:spLocks noChangeAspect="1" noChangeArrowheads="1"/>
          </p:cNvSpPr>
          <p:nvPr/>
        </p:nvSpPr>
        <p:spPr bwMode="auto">
          <a:xfrm>
            <a:off x="955675" y="2627313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algn="l"/>
            <a:r>
              <a:rPr lang="es-ES" sz="1800">
                <a:solidFill>
                  <a:srgbClr val="000099"/>
                </a:solidFill>
                <a:latin typeface="Arial" charset="0"/>
                <a:cs typeface="Arial" charset="0"/>
              </a:rPr>
              <a:t>F</a:t>
            </a:r>
            <a:r>
              <a:rPr lang="es-ES" sz="1800" baseline="-25000">
                <a:solidFill>
                  <a:srgbClr val="000099"/>
                </a:solidFill>
                <a:latin typeface="Arial" charset="0"/>
                <a:cs typeface="Arial" charset="0"/>
              </a:rPr>
              <a:t>m</a:t>
            </a:r>
            <a:r>
              <a:rPr lang="es-ES" sz="1800">
                <a:solidFill>
                  <a:srgbClr val="000099"/>
                </a:solidFill>
                <a:latin typeface="Arial" charset="0"/>
                <a:cs typeface="Arial" charset="0"/>
              </a:rPr>
              <a:t> = q·</a:t>
            </a:r>
            <a:r>
              <a:rPr lang="es-ES" sz="1800" i="1">
                <a:solidFill>
                  <a:srgbClr val="000099"/>
                </a:solidFill>
                <a:cs typeface="Arial" charset="0"/>
              </a:rPr>
              <a:t>v</a:t>
            </a:r>
            <a:r>
              <a:rPr lang="es-ES" sz="1800">
                <a:solidFill>
                  <a:srgbClr val="000099"/>
                </a:solidFill>
                <a:latin typeface="Arial" charset="0"/>
                <a:cs typeface="Arial" charset="0"/>
              </a:rPr>
              <a:t>·B</a:t>
            </a:r>
            <a:endParaRPr lang="es-ES" sz="1800">
              <a:solidFill>
                <a:srgbClr val="000099"/>
              </a:solidFill>
              <a:latin typeface="Symbol" pitchFamily="18" charset="2"/>
            </a:endParaRPr>
          </a:p>
        </p:txBody>
      </p:sp>
      <p:grpSp>
        <p:nvGrpSpPr>
          <p:cNvPr id="159754" name="Group 10"/>
          <p:cNvGrpSpPr>
            <a:grpSpLocks/>
          </p:cNvGrpSpPr>
          <p:nvPr/>
        </p:nvGrpSpPr>
        <p:grpSpPr bwMode="auto">
          <a:xfrm>
            <a:off x="955675" y="3711575"/>
            <a:ext cx="1008063" cy="525463"/>
            <a:chOff x="385" y="2898"/>
            <a:chExt cx="635" cy="331"/>
          </a:xfrm>
        </p:grpSpPr>
        <p:sp>
          <p:nvSpPr>
            <p:cNvPr id="159755" name="Rectangle 11"/>
            <p:cNvSpPr>
              <a:spLocks noChangeAspect="1" noChangeArrowheads="1"/>
            </p:cNvSpPr>
            <p:nvPr/>
          </p:nvSpPr>
          <p:spPr bwMode="auto">
            <a:xfrm>
              <a:off x="385" y="2976"/>
              <a:ext cx="282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F</a:t>
              </a:r>
              <a:r>
                <a:rPr lang="es-ES" sz="1800" baseline="-25000">
                  <a:solidFill>
                    <a:srgbClr val="000099"/>
                  </a:solidFill>
                  <a:latin typeface="Arial" charset="0"/>
                  <a:cs typeface="Arial" charset="0"/>
                </a:rPr>
                <a:t>c</a:t>
              </a:r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 =</a:t>
              </a:r>
              <a:endParaRPr lang="es-ES" sz="18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grpSp>
          <p:nvGrpSpPr>
            <p:cNvPr id="159756" name="Group 12"/>
            <p:cNvGrpSpPr>
              <a:grpSpLocks/>
            </p:cNvGrpSpPr>
            <p:nvPr/>
          </p:nvGrpSpPr>
          <p:grpSpPr bwMode="auto">
            <a:xfrm>
              <a:off x="701" y="2898"/>
              <a:ext cx="319" cy="331"/>
              <a:chOff x="365" y="3067"/>
              <a:chExt cx="319" cy="331"/>
            </a:xfrm>
          </p:grpSpPr>
          <p:sp>
            <p:nvSpPr>
              <p:cNvPr id="159757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385" y="3067"/>
                <a:ext cx="299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8000" rIns="18000" bIns="18000">
                <a:spAutoFit/>
                <a:flatTx/>
              </a:bodyPr>
              <a:lstStyle/>
              <a:p>
                <a:pPr algn="l"/>
                <a:r>
                  <a:rPr lang="es-ES" sz="180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m·</a:t>
                </a:r>
                <a:r>
                  <a:rPr lang="es-ES" sz="1800" i="1">
                    <a:solidFill>
                      <a:srgbClr val="000099"/>
                    </a:solidFill>
                    <a:cs typeface="Arial" charset="0"/>
                  </a:rPr>
                  <a:t>v</a:t>
                </a:r>
                <a:r>
                  <a:rPr lang="es-ES" sz="1800" baseline="3000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2</a:t>
                </a:r>
                <a:endParaRPr lang="es-ES" sz="1800" baseline="30000">
                  <a:solidFill>
                    <a:srgbClr val="000099"/>
                  </a:solidFill>
                  <a:latin typeface="Symbol" pitchFamily="18" charset="2"/>
                </a:endParaRPr>
              </a:p>
            </p:txBody>
          </p:sp>
          <p:sp>
            <p:nvSpPr>
              <p:cNvPr id="159758" name="Rectangle 14"/>
              <p:cNvSpPr>
                <a:spLocks noChangeAspect="1" noChangeArrowheads="1"/>
              </p:cNvSpPr>
              <p:nvPr/>
            </p:nvSpPr>
            <p:spPr bwMode="auto">
              <a:xfrm>
                <a:off x="476" y="3203"/>
                <a:ext cx="70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8000" rIns="18000" bIns="18000">
                <a:spAutoFit/>
                <a:flatTx/>
              </a:bodyPr>
              <a:lstStyle/>
              <a:p>
                <a:pPr algn="l"/>
                <a:r>
                  <a:rPr lang="es-ES" sz="180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r</a:t>
                </a:r>
                <a:endParaRPr lang="es-ES" sz="1800" baseline="30000">
                  <a:solidFill>
                    <a:srgbClr val="000099"/>
                  </a:solidFill>
                  <a:latin typeface="Symbol" pitchFamily="18" charset="2"/>
                </a:endParaRPr>
              </a:p>
            </p:txBody>
          </p:sp>
          <p:sp>
            <p:nvSpPr>
              <p:cNvPr id="159759" name="Line 15"/>
              <p:cNvSpPr>
                <a:spLocks noChangeShapeType="1"/>
              </p:cNvSpPr>
              <p:nvPr/>
            </p:nvSpPr>
            <p:spPr bwMode="auto">
              <a:xfrm>
                <a:off x="365" y="3246"/>
                <a:ext cx="317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 wrap="none" lIns="18000" tIns="18000" rIns="18000" bIns="18000" anchor="ctr"/>
              <a:lstStyle/>
              <a:p>
                <a:endParaRPr lang="es-MX"/>
              </a:p>
            </p:txBody>
          </p:sp>
        </p:grpSp>
      </p:grpSp>
      <p:grpSp>
        <p:nvGrpSpPr>
          <p:cNvPr id="159760" name="Group 16"/>
          <p:cNvGrpSpPr>
            <a:grpSpLocks/>
          </p:cNvGrpSpPr>
          <p:nvPr/>
        </p:nvGrpSpPr>
        <p:grpSpPr bwMode="auto">
          <a:xfrm>
            <a:off x="955675" y="4649788"/>
            <a:ext cx="1035050" cy="525462"/>
            <a:chOff x="529" y="3476"/>
            <a:chExt cx="652" cy="331"/>
          </a:xfrm>
        </p:grpSpPr>
        <p:sp>
          <p:nvSpPr>
            <p:cNvPr id="159761" name="Rectangle 17"/>
            <p:cNvSpPr>
              <a:spLocks noChangeAspect="1" noChangeArrowheads="1"/>
            </p:cNvSpPr>
            <p:nvPr/>
          </p:nvSpPr>
          <p:spPr bwMode="auto">
            <a:xfrm>
              <a:off x="529" y="3558"/>
              <a:ext cx="362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q·B =</a:t>
              </a:r>
              <a:endParaRPr lang="es-ES" sz="18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59762" name="Rectangle 18"/>
            <p:cNvSpPr>
              <a:spLocks noChangeAspect="1" noChangeArrowheads="1"/>
            </p:cNvSpPr>
            <p:nvPr/>
          </p:nvSpPr>
          <p:spPr bwMode="auto">
            <a:xfrm>
              <a:off x="930" y="3476"/>
              <a:ext cx="246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m·</a:t>
              </a:r>
              <a:r>
                <a:rPr lang="es-ES" sz="1800" i="1">
                  <a:solidFill>
                    <a:srgbClr val="000099"/>
                  </a:solidFill>
                  <a:cs typeface="Arial" charset="0"/>
                </a:rPr>
                <a:t>v</a:t>
              </a:r>
              <a:endParaRPr lang="es-ES" sz="1800" baseline="300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59763" name="Rectangle 19"/>
            <p:cNvSpPr>
              <a:spLocks noChangeAspect="1" noChangeArrowheads="1"/>
            </p:cNvSpPr>
            <p:nvPr/>
          </p:nvSpPr>
          <p:spPr bwMode="auto">
            <a:xfrm>
              <a:off x="1018" y="3612"/>
              <a:ext cx="70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r</a:t>
              </a:r>
              <a:endParaRPr lang="es-ES" sz="1800" baseline="300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59764" name="Line 20"/>
            <p:cNvSpPr>
              <a:spLocks noChangeShapeType="1"/>
            </p:cNvSpPr>
            <p:nvPr/>
          </p:nvSpPr>
          <p:spPr bwMode="auto">
            <a:xfrm>
              <a:off x="925" y="3655"/>
              <a:ext cx="256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endParaRPr lang="es-MX"/>
            </a:p>
          </p:txBody>
        </p:sp>
      </p:grpSp>
      <p:grpSp>
        <p:nvGrpSpPr>
          <p:cNvPr id="159765" name="Group 21"/>
          <p:cNvGrpSpPr>
            <a:grpSpLocks/>
          </p:cNvGrpSpPr>
          <p:nvPr/>
        </p:nvGrpSpPr>
        <p:grpSpPr bwMode="auto">
          <a:xfrm>
            <a:off x="955675" y="5589588"/>
            <a:ext cx="1004888" cy="628650"/>
            <a:chOff x="460" y="3752"/>
            <a:chExt cx="633" cy="396"/>
          </a:xfrm>
        </p:grpSpPr>
        <p:sp>
          <p:nvSpPr>
            <p:cNvPr id="159766" name="Rectangle 22"/>
            <p:cNvSpPr>
              <a:spLocks noChangeAspect="1" noChangeArrowheads="1"/>
            </p:cNvSpPr>
            <p:nvPr/>
          </p:nvSpPr>
          <p:spPr bwMode="auto">
            <a:xfrm>
              <a:off x="491" y="3752"/>
              <a:ext cx="102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q</a:t>
              </a:r>
              <a:endParaRPr lang="es-ES" sz="18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59767" name="Rectangle 23"/>
            <p:cNvSpPr>
              <a:spLocks noChangeAspect="1" noChangeArrowheads="1"/>
            </p:cNvSpPr>
            <p:nvPr/>
          </p:nvSpPr>
          <p:spPr bwMode="auto">
            <a:xfrm>
              <a:off x="922" y="3793"/>
              <a:ext cx="86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 i="1">
                  <a:solidFill>
                    <a:srgbClr val="000099"/>
                  </a:solidFill>
                  <a:cs typeface="Arial" charset="0"/>
                </a:rPr>
                <a:t>v</a:t>
              </a:r>
              <a:endParaRPr lang="es-ES" sz="1800" baseline="300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59768" name="Rectangle 24"/>
            <p:cNvSpPr>
              <a:spLocks noChangeAspect="1" noChangeArrowheads="1"/>
            </p:cNvSpPr>
            <p:nvPr/>
          </p:nvSpPr>
          <p:spPr bwMode="auto">
            <a:xfrm>
              <a:off x="863" y="3953"/>
              <a:ext cx="206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B·r</a:t>
              </a:r>
              <a:endParaRPr lang="es-ES" sz="1800" baseline="300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59769" name="Line 25"/>
            <p:cNvSpPr>
              <a:spLocks noChangeShapeType="1"/>
            </p:cNvSpPr>
            <p:nvPr/>
          </p:nvSpPr>
          <p:spPr bwMode="auto">
            <a:xfrm>
              <a:off x="837" y="3972"/>
              <a:ext cx="256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endParaRPr lang="es-MX"/>
            </a:p>
          </p:txBody>
        </p:sp>
        <p:sp>
          <p:nvSpPr>
            <p:cNvPr id="159770" name="Line 26"/>
            <p:cNvSpPr>
              <a:spLocks noChangeShapeType="1"/>
            </p:cNvSpPr>
            <p:nvPr/>
          </p:nvSpPr>
          <p:spPr bwMode="auto">
            <a:xfrm>
              <a:off x="460" y="3974"/>
              <a:ext cx="165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endParaRPr lang="es-MX"/>
            </a:p>
          </p:txBody>
        </p:sp>
        <p:sp>
          <p:nvSpPr>
            <p:cNvPr id="159771" name="Rectangle 27"/>
            <p:cNvSpPr>
              <a:spLocks noChangeAspect="1" noChangeArrowheads="1"/>
            </p:cNvSpPr>
            <p:nvPr/>
          </p:nvSpPr>
          <p:spPr bwMode="auto">
            <a:xfrm>
              <a:off x="673" y="3868"/>
              <a:ext cx="106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=</a:t>
              </a:r>
              <a:endParaRPr lang="es-ES" sz="18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59772" name="Rectangle 28"/>
            <p:cNvSpPr>
              <a:spLocks noChangeAspect="1" noChangeArrowheads="1"/>
            </p:cNvSpPr>
            <p:nvPr/>
          </p:nvSpPr>
          <p:spPr bwMode="auto">
            <a:xfrm>
              <a:off x="471" y="3940"/>
              <a:ext cx="142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m</a:t>
              </a:r>
              <a:endParaRPr lang="es-ES" sz="1800">
                <a:solidFill>
                  <a:srgbClr val="000099"/>
                </a:solidFill>
                <a:latin typeface="Symbol" pitchFamily="18" charset="2"/>
              </a:endParaRPr>
            </a:p>
          </p:txBody>
        </p:sp>
      </p:grpSp>
      <p:sp>
        <p:nvSpPr>
          <p:cNvPr id="159773" name="Oval 29"/>
          <p:cNvSpPr>
            <a:spLocks noChangeAspect="1" noChangeArrowheads="1"/>
          </p:cNvSpPr>
          <p:nvPr/>
        </p:nvSpPr>
        <p:spPr bwMode="auto">
          <a:xfrm>
            <a:off x="539750" y="2708275"/>
            <a:ext cx="241300" cy="2397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sz="1400" b="1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159774" name="Oval 30"/>
          <p:cNvSpPr>
            <a:spLocks noChangeAspect="1" noChangeArrowheads="1"/>
          </p:cNvSpPr>
          <p:nvPr/>
        </p:nvSpPr>
        <p:spPr bwMode="auto">
          <a:xfrm>
            <a:off x="563563" y="3860800"/>
            <a:ext cx="241300" cy="2397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sz="1400" b="1">
                <a:solidFill>
                  <a:srgbClr val="FF0000"/>
                </a:solidFill>
                <a:latin typeface="Arial" charset="0"/>
              </a:rPr>
              <a:t>2</a:t>
            </a:r>
          </a:p>
        </p:txBody>
      </p:sp>
      <p:sp>
        <p:nvSpPr>
          <p:cNvPr id="159775" name="Oval 31"/>
          <p:cNvSpPr>
            <a:spLocks noChangeAspect="1" noChangeArrowheads="1"/>
          </p:cNvSpPr>
          <p:nvPr/>
        </p:nvSpPr>
        <p:spPr bwMode="auto">
          <a:xfrm>
            <a:off x="563563" y="5805488"/>
            <a:ext cx="241300" cy="23971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sz="1400" b="1">
                <a:solidFill>
                  <a:srgbClr val="FF0000"/>
                </a:solidFill>
                <a:latin typeface="Arial" charset="0"/>
              </a:rPr>
              <a:t>3</a:t>
            </a:r>
          </a:p>
        </p:txBody>
      </p:sp>
      <p:sp>
        <p:nvSpPr>
          <p:cNvPr id="159776" name="Text Box 32"/>
          <p:cNvSpPr txBox="1">
            <a:spLocks noChangeArrowheads="1"/>
          </p:cNvSpPr>
          <p:nvPr/>
        </p:nvSpPr>
        <p:spPr bwMode="auto">
          <a:xfrm>
            <a:off x="4572000" y="1484313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  <a:flatTx/>
          </a:bodyPr>
          <a:lstStyle/>
          <a:p>
            <a:pPr algn="just">
              <a:spcBef>
                <a:spcPct val="50000"/>
              </a:spcBef>
            </a:pPr>
            <a:r>
              <a:rPr lang="es-MX" sz="1000" b="1">
                <a:solidFill>
                  <a:srgbClr val="000099"/>
                </a:solidFill>
                <a:latin typeface="Arial" charset="0"/>
              </a:rPr>
              <a:t>La fuerza eléctrica que se ejerce sobre una partícula que pasa a través de un campo eléctrico se determina con:</a:t>
            </a:r>
          </a:p>
        </p:txBody>
      </p:sp>
      <p:sp>
        <p:nvSpPr>
          <p:cNvPr id="159777" name="Rectangle 33"/>
          <p:cNvSpPr>
            <a:spLocks noChangeAspect="1" noChangeArrowheads="1"/>
          </p:cNvSpPr>
          <p:nvPr/>
        </p:nvSpPr>
        <p:spPr bwMode="auto">
          <a:xfrm>
            <a:off x="5795963" y="1916113"/>
            <a:ext cx="1011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algn="l"/>
            <a:r>
              <a:rPr lang="es-ES" sz="1800">
                <a:solidFill>
                  <a:srgbClr val="000099"/>
                </a:solidFill>
                <a:latin typeface="Arial" charset="0"/>
                <a:cs typeface="Arial" charset="0"/>
              </a:rPr>
              <a:t>F</a:t>
            </a:r>
            <a:r>
              <a:rPr lang="es-ES" sz="1800" baseline="-25000">
                <a:solidFill>
                  <a:srgbClr val="000099"/>
                </a:solidFill>
                <a:latin typeface="Arial" charset="0"/>
                <a:cs typeface="Arial" charset="0"/>
              </a:rPr>
              <a:t>e</a:t>
            </a:r>
            <a:r>
              <a:rPr lang="es-ES" sz="1800">
                <a:solidFill>
                  <a:srgbClr val="000099"/>
                </a:solidFill>
                <a:latin typeface="Arial" charset="0"/>
                <a:cs typeface="Arial" charset="0"/>
              </a:rPr>
              <a:t> = q·E</a:t>
            </a:r>
            <a:endParaRPr lang="es-ES" sz="1800">
              <a:solidFill>
                <a:srgbClr val="000099"/>
              </a:solidFill>
              <a:latin typeface="Symbol" pitchFamily="18" charset="2"/>
            </a:endParaRPr>
          </a:p>
        </p:txBody>
      </p:sp>
      <p:sp>
        <p:nvSpPr>
          <p:cNvPr id="159778" name="Oval 34"/>
          <p:cNvSpPr>
            <a:spLocks noChangeAspect="1" noChangeArrowheads="1"/>
          </p:cNvSpPr>
          <p:nvPr/>
        </p:nvSpPr>
        <p:spPr bwMode="auto">
          <a:xfrm>
            <a:off x="5314950" y="1989138"/>
            <a:ext cx="241300" cy="23971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sz="1400" b="1">
                <a:solidFill>
                  <a:srgbClr val="FF0000"/>
                </a:solidFill>
                <a:latin typeface="Arial" charset="0"/>
              </a:rPr>
              <a:t>4</a:t>
            </a:r>
          </a:p>
        </p:txBody>
      </p:sp>
      <p:sp>
        <p:nvSpPr>
          <p:cNvPr id="159779" name="Text Box 35"/>
          <p:cNvSpPr txBox="1">
            <a:spLocks noChangeArrowheads="1"/>
          </p:cNvSpPr>
          <p:nvPr/>
        </p:nvSpPr>
        <p:spPr bwMode="auto">
          <a:xfrm>
            <a:off x="4572000" y="2492375"/>
            <a:ext cx="3505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  <a:flatTx/>
          </a:bodyPr>
          <a:lstStyle/>
          <a:p>
            <a:pPr algn="just">
              <a:spcBef>
                <a:spcPct val="50000"/>
              </a:spcBef>
            </a:pPr>
            <a:r>
              <a:rPr lang="es-MX" sz="1000" b="1">
                <a:solidFill>
                  <a:srgbClr val="000099"/>
                </a:solidFill>
                <a:latin typeface="Arial" charset="0"/>
              </a:rPr>
              <a:t>Cuando actúan los campos eléctrico y magnético, y el haz describe una trayectoria recta, las fuerzas eléctrica y magnética son de igual magnitud y sus expresiones se pueden igualar:</a:t>
            </a:r>
          </a:p>
        </p:txBody>
      </p:sp>
      <p:sp>
        <p:nvSpPr>
          <p:cNvPr id="159780" name="Rectangle 36"/>
          <p:cNvSpPr>
            <a:spLocks noChangeAspect="1" noChangeArrowheads="1"/>
          </p:cNvSpPr>
          <p:nvPr/>
        </p:nvSpPr>
        <p:spPr bwMode="auto">
          <a:xfrm>
            <a:off x="5795963" y="316865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algn="l"/>
            <a:r>
              <a:rPr lang="es-ES" sz="1800">
                <a:solidFill>
                  <a:srgbClr val="000099"/>
                </a:solidFill>
                <a:latin typeface="Arial" charset="0"/>
                <a:cs typeface="Arial" charset="0"/>
              </a:rPr>
              <a:t>q·</a:t>
            </a:r>
            <a:r>
              <a:rPr lang="es-ES" sz="1800" i="1">
                <a:solidFill>
                  <a:srgbClr val="000099"/>
                </a:solidFill>
                <a:cs typeface="Arial" charset="0"/>
              </a:rPr>
              <a:t>v</a:t>
            </a:r>
            <a:r>
              <a:rPr lang="es-ES" sz="1800">
                <a:solidFill>
                  <a:srgbClr val="000099"/>
                </a:solidFill>
                <a:latin typeface="Arial" charset="0"/>
                <a:cs typeface="Arial" charset="0"/>
              </a:rPr>
              <a:t>·B = q·E</a:t>
            </a:r>
            <a:endParaRPr lang="es-ES" sz="1800">
              <a:solidFill>
                <a:srgbClr val="000099"/>
              </a:solidFill>
              <a:latin typeface="Symbol" pitchFamily="18" charset="2"/>
            </a:endParaRPr>
          </a:p>
        </p:txBody>
      </p:sp>
      <p:sp>
        <p:nvSpPr>
          <p:cNvPr id="159781" name="Text Box 37"/>
          <p:cNvSpPr txBox="1">
            <a:spLocks noChangeArrowheads="1"/>
          </p:cNvSpPr>
          <p:nvPr/>
        </p:nvSpPr>
        <p:spPr bwMode="auto">
          <a:xfrm>
            <a:off x="4572000" y="3716338"/>
            <a:ext cx="3505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  <a:flatTx/>
          </a:bodyPr>
          <a:lstStyle/>
          <a:p>
            <a:pPr algn="just">
              <a:spcBef>
                <a:spcPct val="50000"/>
              </a:spcBef>
            </a:pPr>
            <a:r>
              <a:rPr lang="es-MX" sz="1000" b="1">
                <a:solidFill>
                  <a:srgbClr val="000099"/>
                </a:solidFill>
                <a:latin typeface="Arial" charset="0"/>
              </a:rPr>
              <a:t>Simplificando y despejando </a:t>
            </a:r>
            <a:r>
              <a:rPr lang="es-MX" sz="1200" i="1">
                <a:solidFill>
                  <a:srgbClr val="000099"/>
                </a:solidFill>
              </a:rPr>
              <a:t>v</a:t>
            </a:r>
            <a:r>
              <a:rPr lang="es-MX" sz="1000" b="1">
                <a:solidFill>
                  <a:srgbClr val="000099"/>
                </a:solidFill>
                <a:latin typeface="Arial" charset="0"/>
              </a:rPr>
              <a:t>, se obtiene:</a:t>
            </a:r>
          </a:p>
        </p:txBody>
      </p:sp>
      <p:grpSp>
        <p:nvGrpSpPr>
          <p:cNvPr id="159782" name="Group 38"/>
          <p:cNvGrpSpPr>
            <a:grpSpLocks/>
          </p:cNvGrpSpPr>
          <p:nvPr/>
        </p:nvGrpSpPr>
        <p:grpSpPr bwMode="auto">
          <a:xfrm>
            <a:off x="5867400" y="4005263"/>
            <a:ext cx="647700" cy="574675"/>
            <a:chOff x="3424" y="2614"/>
            <a:chExt cx="408" cy="362"/>
          </a:xfrm>
        </p:grpSpPr>
        <p:sp>
          <p:nvSpPr>
            <p:cNvPr id="159783" name="Rectangle 39"/>
            <p:cNvSpPr>
              <a:spLocks noChangeAspect="1" noChangeArrowheads="1"/>
            </p:cNvSpPr>
            <p:nvPr/>
          </p:nvSpPr>
          <p:spPr bwMode="auto">
            <a:xfrm>
              <a:off x="3424" y="2696"/>
              <a:ext cx="210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 i="1">
                  <a:solidFill>
                    <a:srgbClr val="000099"/>
                  </a:solidFill>
                  <a:cs typeface="Arial" charset="0"/>
                </a:rPr>
                <a:t>v</a:t>
              </a:r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 =</a:t>
              </a:r>
              <a:endParaRPr lang="es-ES" sz="18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59784" name="Rectangle 40"/>
            <p:cNvSpPr>
              <a:spLocks noChangeAspect="1" noChangeArrowheads="1"/>
            </p:cNvSpPr>
            <p:nvPr/>
          </p:nvSpPr>
          <p:spPr bwMode="auto">
            <a:xfrm>
              <a:off x="3690" y="2614"/>
              <a:ext cx="118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E</a:t>
              </a:r>
              <a:endParaRPr lang="es-ES" sz="1800" baseline="300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59785" name="Rectangle 41"/>
            <p:cNvSpPr>
              <a:spLocks noChangeAspect="1" noChangeArrowheads="1"/>
            </p:cNvSpPr>
            <p:nvPr/>
          </p:nvSpPr>
          <p:spPr bwMode="auto">
            <a:xfrm>
              <a:off x="3691" y="2781"/>
              <a:ext cx="118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B</a:t>
              </a:r>
              <a:endParaRPr lang="es-ES" sz="1800" baseline="300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59786" name="Line 42"/>
            <p:cNvSpPr>
              <a:spLocks noChangeShapeType="1"/>
            </p:cNvSpPr>
            <p:nvPr/>
          </p:nvSpPr>
          <p:spPr bwMode="auto">
            <a:xfrm>
              <a:off x="3667" y="2793"/>
              <a:ext cx="165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endParaRPr lang="es-MX"/>
            </a:p>
          </p:txBody>
        </p:sp>
      </p:grpSp>
      <p:sp>
        <p:nvSpPr>
          <p:cNvPr id="159787" name="Oval 43"/>
          <p:cNvSpPr>
            <a:spLocks noChangeAspect="1" noChangeArrowheads="1"/>
          </p:cNvSpPr>
          <p:nvPr/>
        </p:nvSpPr>
        <p:spPr bwMode="auto">
          <a:xfrm>
            <a:off x="5314950" y="4221163"/>
            <a:ext cx="241300" cy="23971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sz="1400" b="1">
                <a:solidFill>
                  <a:srgbClr val="FF0000"/>
                </a:solidFill>
                <a:latin typeface="Arial" charset="0"/>
              </a:rPr>
              <a:t>5</a:t>
            </a:r>
          </a:p>
        </p:txBody>
      </p:sp>
      <p:sp>
        <p:nvSpPr>
          <p:cNvPr id="159788" name="Line 44"/>
          <p:cNvSpPr>
            <a:spLocks noChangeShapeType="1"/>
          </p:cNvSpPr>
          <p:nvPr/>
        </p:nvSpPr>
        <p:spPr bwMode="auto">
          <a:xfrm>
            <a:off x="4572000" y="1557338"/>
            <a:ext cx="3455988" cy="3240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790" name="Line 46"/>
          <p:cNvSpPr>
            <a:spLocks noChangeShapeType="1"/>
          </p:cNvSpPr>
          <p:nvPr/>
        </p:nvSpPr>
        <p:spPr bwMode="auto">
          <a:xfrm flipH="1">
            <a:off x="4572000" y="1557338"/>
            <a:ext cx="3313113" cy="3311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5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88" grpId="0" animBg="1"/>
      <p:bldP spid="1597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250825" y="1412875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  <a:flatTx/>
          </a:bodyPr>
          <a:lstStyle/>
          <a:p>
            <a:pPr algn="just">
              <a:spcBef>
                <a:spcPct val="50000"/>
              </a:spcBef>
            </a:pPr>
            <a:r>
              <a:rPr lang="es-ES" sz="1000" b="1">
                <a:solidFill>
                  <a:srgbClr val="000099"/>
                </a:solidFill>
                <a:latin typeface="Arial" charset="0"/>
              </a:rPr>
              <a:t>La fuerza magnética que se ejerce sobre los electrones se determina con la expresión de Lorentz.</a:t>
            </a:r>
          </a:p>
        </p:txBody>
      </p:sp>
      <p:sp>
        <p:nvSpPr>
          <p:cNvPr id="155651" name="Rectangle 3"/>
          <p:cNvSpPr>
            <a:spLocks noChangeAspect="1" noChangeArrowheads="1"/>
          </p:cNvSpPr>
          <p:nvPr/>
        </p:nvSpPr>
        <p:spPr bwMode="auto">
          <a:xfrm>
            <a:off x="955675" y="1847850"/>
            <a:ext cx="1770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algn="l"/>
            <a:r>
              <a:rPr lang="es-ES" sz="1800">
                <a:solidFill>
                  <a:srgbClr val="000099"/>
                </a:solidFill>
                <a:latin typeface="Arial" charset="0"/>
                <a:cs typeface="Arial" charset="0"/>
              </a:rPr>
              <a:t>F</a:t>
            </a:r>
            <a:r>
              <a:rPr lang="es-ES" sz="1800" baseline="-25000">
                <a:solidFill>
                  <a:srgbClr val="000099"/>
                </a:solidFill>
                <a:latin typeface="Arial" charset="0"/>
                <a:cs typeface="Arial" charset="0"/>
              </a:rPr>
              <a:t>m</a:t>
            </a:r>
            <a:r>
              <a:rPr lang="es-ES" sz="1800">
                <a:solidFill>
                  <a:srgbClr val="000099"/>
                </a:solidFill>
                <a:latin typeface="Arial" charset="0"/>
                <a:cs typeface="Arial" charset="0"/>
              </a:rPr>
              <a:t> = q·</a:t>
            </a:r>
            <a:r>
              <a:rPr lang="es-ES" sz="1800" i="1">
                <a:solidFill>
                  <a:srgbClr val="000099"/>
                </a:solidFill>
                <a:cs typeface="Arial" charset="0"/>
              </a:rPr>
              <a:t>v</a:t>
            </a:r>
            <a:r>
              <a:rPr lang="es-ES" sz="1800">
                <a:solidFill>
                  <a:srgbClr val="000099"/>
                </a:solidFill>
                <a:latin typeface="Arial" charset="0"/>
                <a:cs typeface="Arial" charset="0"/>
              </a:rPr>
              <a:t>·B·sen</a:t>
            </a:r>
            <a:r>
              <a:rPr lang="es-ES" sz="1800">
                <a:solidFill>
                  <a:srgbClr val="000099"/>
                </a:solidFill>
                <a:latin typeface="Symbol" pitchFamily="18" charset="2"/>
                <a:cs typeface="Arial" charset="0"/>
              </a:rPr>
              <a:t>q</a:t>
            </a:r>
            <a:endParaRPr lang="es-ES" sz="1800">
              <a:solidFill>
                <a:srgbClr val="000099"/>
              </a:solidFill>
              <a:latin typeface="Symbol" pitchFamily="18" charset="2"/>
            </a:endParaRP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250825" y="31242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  <a:flatTx/>
          </a:bodyPr>
          <a:lstStyle/>
          <a:p>
            <a:pPr algn="just">
              <a:spcBef>
                <a:spcPct val="50000"/>
              </a:spcBef>
            </a:pPr>
            <a:r>
              <a:rPr lang="es-ES" sz="1000" b="1">
                <a:solidFill>
                  <a:srgbClr val="000099"/>
                </a:solidFill>
                <a:latin typeface="Arial" charset="0"/>
              </a:rPr>
              <a:t>Como los electrones se mueven describiendo una trayectoria circular, se ejerce sobre éstos una fuerza centrípeta:</a:t>
            </a:r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250825" y="4367213"/>
            <a:ext cx="3505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  <a:flatTx/>
          </a:bodyPr>
          <a:lstStyle/>
          <a:p>
            <a:pPr algn="just">
              <a:spcBef>
                <a:spcPct val="50000"/>
              </a:spcBef>
            </a:pPr>
            <a:r>
              <a:rPr lang="es-ES" sz="1000" b="1">
                <a:solidFill>
                  <a:srgbClr val="000099"/>
                </a:solidFill>
                <a:latin typeface="Arial" charset="0"/>
              </a:rPr>
              <a:t>Igualando F</a:t>
            </a:r>
            <a:r>
              <a:rPr lang="es-ES" sz="1000" b="1" baseline="-25000">
                <a:solidFill>
                  <a:srgbClr val="000099"/>
                </a:solidFill>
                <a:latin typeface="Arial" charset="0"/>
              </a:rPr>
              <a:t>m</a:t>
            </a:r>
            <a:r>
              <a:rPr lang="es-ES" sz="1000" b="1">
                <a:solidFill>
                  <a:srgbClr val="000099"/>
                </a:solidFill>
                <a:latin typeface="Arial" charset="0"/>
              </a:rPr>
              <a:t> y F</a:t>
            </a:r>
            <a:r>
              <a:rPr lang="es-ES" sz="1000" b="1" baseline="-25000">
                <a:solidFill>
                  <a:srgbClr val="000099"/>
                </a:solidFill>
                <a:latin typeface="Arial" charset="0"/>
              </a:rPr>
              <a:t>c</a:t>
            </a:r>
            <a:r>
              <a:rPr lang="es-ES" sz="1000" b="1">
                <a:solidFill>
                  <a:srgbClr val="000099"/>
                </a:solidFill>
                <a:latin typeface="Arial" charset="0"/>
              </a:rPr>
              <a:t> se obtiene:</a:t>
            </a:r>
          </a:p>
        </p:txBody>
      </p:sp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250825" y="5305425"/>
            <a:ext cx="3505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  <a:flatTx/>
          </a:bodyPr>
          <a:lstStyle/>
          <a:p>
            <a:pPr algn="just">
              <a:spcBef>
                <a:spcPct val="50000"/>
              </a:spcBef>
            </a:pPr>
            <a:r>
              <a:rPr lang="es-ES" sz="1000" b="1">
                <a:solidFill>
                  <a:srgbClr val="000099"/>
                </a:solidFill>
                <a:latin typeface="Arial" charset="0"/>
              </a:rPr>
              <a:t>Despejando q/m, se obtiene:</a:t>
            </a:r>
          </a:p>
        </p:txBody>
      </p:sp>
      <p:sp>
        <p:nvSpPr>
          <p:cNvPr id="155658" name="Text Box 10"/>
          <p:cNvSpPr txBox="1">
            <a:spLocks noChangeArrowheads="1"/>
          </p:cNvSpPr>
          <p:nvPr/>
        </p:nvSpPr>
        <p:spPr bwMode="auto">
          <a:xfrm>
            <a:off x="250825" y="2344738"/>
            <a:ext cx="3505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  <a:flatTx/>
          </a:bodyPr>
          <a:lstStyle/>
          <a:p>
            <a:pPr algn="just">
              <a:spcBef>
                <a:spcPct val="50000"/>
              </a:spcBef>
            </a:pPr>
            <a:r>
              <a:rPr lang="es-ES" sz="1000" b="1">
                <a:solidFill>
                  <a:srgbClr val="000099"/>
                </a:solidFill>
                <a:latin typeface="Arial" charset="0"/>
              </a:rPr>
              <a:t>Cuando el ángulo </a:t>
            </a:r>
            <a:r>
              <a:rPr lang="es-ES" sz="1000" b="1">
                <a:solidFill>
                  <a:srgbClr val="000099"/>
                </a:solidFill>
                <a:latin typeface="Symbol" pitchFamily="18" charset="2"/>
              </a:rPr>
              <a:t>q</a:t>
            </a:r>
            <a:r>
              <a:rPr lang="es-ES" sz="1000" b="1">
                <a:solidFill>
                  <a:srgbClr val="000099"/>
                </a:solidFill>
                <a:latin typeface="Arial" charset="0"/>
              </a:rPr>
              <a:t> es de 90º, la expresión se simplifica.</a:t>
            </a:r>
          </a:p>
        </p:txBody>
      </p:sp>
      <p:sp>
        <p:nvSpPr>
          <p:cNvPr id="155659" name="Rectangle 11"/>
          <p:cNvSpPr>
            <a:spLocks noChangeAspect="1" noChangeArrowheads="1"/>
          </p:cNvSpPr>
          <p:nvPr/>
        </p:nvSpPr>
        <p:spPr bwMode="auto">
          <a:xfrm>
            <a:off x="955675" y="2627313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algn="l"/>
            <a:r>
              <a:rPr lang="es-ES" sz="1800">
                <a:solidFill>
                  <a:srgbClr val="000099"/>
                </a:solidFill>
                <a:latin typeface="Arial" charset="0"/>
                <a:cs typeface="Arial" charset="0"/>
              </a:rPr>
              <a:t>F</a:t>
            </a:r>
            <a:r>
              <a:rPr lang="es-ES" sz="1800" baseline="-25000">
                <a:solidFill>
                  <a:srgbClr val="000099"/>
                </a:solidFill>
                <a:latin typeface="Arial" charset="0"/>
                <a:cs typeface="Arial" charset="0"/>
              </a:rPr>
              <a:t>m</a:t>
            </a:r>
            <a:r>
              <a:rPr lang="es-ES" sz="1800">
                <a:solidFill>
                  <a:srgbClr val="000099"/>
                </a:solidFill>
                <a:latin typeface="Arial" charset="0"/>
                <a:cs typeface="Arial" charset="0"/>
              </a:rPr>
              <a:t> = q·</a:t>
            </a:r>
            <a:r>
              <a:rPr lang="es-ES" sz="1800" i="1">
                <a:solidFill>
                  <a:srgbClr val="000099"/>
                </a:solidFill>
                <a:cs typeface="Arial" charset="0"/>
              </a:rPr>
              <a:t>v</a:t>
            </a:r>
            <a:r>
              <a:rPr lang="es-ES" sz="1800">
                <a:solidFill>
                  <a:srgbClr val="000099"/>
                </a:solidFill>
                <a:latin typeface="Arial" charset="0"/>
                <a:cs typeface="Arial" charset="0"/>
              </a:rPr>
              <a:t>·B</a:t>
            </a:r>
            <a:endParaRPr lang="es-ES" sz="1800">
              <a:solidFill>
                <a:srgbClr val="000099"/>
              </a:solidFill>
              <a:latin typeface="Symbol" pitchFamily="18" charset="2"/>
            </a:endParaRPr>
          </a:p>
        </p:txBody>
      </p:sp>
      <p:grpSp>
        <p:nvGrpSpPr>
          <p:cNvPr id="155660" name="Group 12"/>
          <p:cNvGrpSpPr>
            <a:grpSpLocks/>
          </p:cNvGrpSpPr>
          <p:nvPr/>
        </p:nvGrpSpPr>
        <p:grpSpPr bwMode="auto">
          <a:xfrm>
            <a:off x="955675" y="3711575"/>
            <a:ext cx="1008063" cy="525463"/>
            <a:chOff x="385" y="2898"/>
            <a:chExt cx="635" cy="331"/>
          </a:xfrm>
        </p:grpSpPr>
        <p:sp>
          <p:nvSpPr>
            <p:cNvPr id="155661" name="Rectangle 13"/>
            <p:cNvSpPr>
              <a:spLocks noChangeAspect="1" noChangeArrowheads="1"/>
            </p:cNvSpPr>
            <p:nvPr/>
          </p:nvSpPr>
          <p:spPr bwMode="auto">
            <a:xfrm>
              <a:off x="385" y="2976"/>
              <a:ext cx="282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F</a:t>
              </a:r>
              <a:r>
                <a:rPr lang="es-ES" sz="1800" baseline="-25000">
                  <a:solidFill>
                    <a:srgbClr val="000099"/>
                  </a:solidFill>
                  <a:latin typeface="Arial" charset="0"/>
                  <a:cs typeface="Arial" charset="0"/>
                </a:rPr>
                <a:t>c</a:t>
              </a:r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 =</a:t>
              </a:r>
              <a:endParaRPr lang="es-ES" sz="18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grpSp>
          <p:nvGrpSpPr>
            <p:cNvPr id="155662" name="Group 14"/>
            <p:cNvGrpSpPr>
              <a:grpSpLocks/>
            </p:cNvGrpSpPr>
            <p:nvPr/>
          </p:nvGrpSpPr>
          <p:grpSpPr bwMode="auto">
            <a:xfrm>
              <a:off x="701" y="2898"/>
              <a:ext cx="319" cy="331"/>
              <a:chOff x="365" y="3067"/>
              <a:chExt cx="319" cy="331"/>
            </a:xfrm>
          </p:grpSpPr>
          <p:sp>
            <p:nvSpPr>
              <p:cNvPr id="155663" name="Rectangle 15"/>
              <p:cNvSpPr>
                <a:spLocks noChangeAspect="1" noChangeArrowheads="1"/>
              </p:cNvSpPr>
              <p:nvPr/>
            </p:nvSpPr>
            <p:spPr bwMode="auto">
              <a:xfrm>
                <a:off x="385" y="3067"/>
                <a:ext cx="299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8000" rIns="18000" bIns="18000">
                <a:spAutoFit/>
                <a:flatTx/>
              </a:bodyPr>
              <a:lstStyle/>
              <a:p>
                <a:pPr algn="l"/>
                <a:r>
                  <a:rPr lang="es-ES" sz="180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m·</a:t>
                </a:r>
                <a:r>
                  <a:rPr lang="es-ES" sz="1800" i="1">
                    <a:solidFill>
                      <a:srgbClr val="000099"/>
                    </a:solidFill>
                    <a:cs typeface="Arial" charset="0"/>
                  </a:rPr>
                  <a:t>v</a:t>
                </a:r>
                <a:r>
                  <a:rPr lang="es-ES" sz="1800" baseline="3000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2</a:t>
                </a:r>
                <a:endParaRPr lang="es-ES" sz="1800" baseline="30000">
                  <a:solidFill>
                    <a:srgbClr val="000099"/>
                  </a:solidFill>
                  <a:latin typeface="Symbol" pitchFamily="18" charset="2"/>
                </a:endParaRPr>
              </a:p>
            </p:txBody>
          </p:sp>
          <p:sp>
            <p:nvSpPr>
              <p:cNvPr id="155664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476" y="3203"/>
                <a:ext cx="70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8000" rIns="18000" bIns="18000">
                <a:spAutoFit/>
                <a:flatTx/>
              </a:bodyPr>
              <a:lstStyle/>
              <a:p>
                <a:pPr algn="l"/>
                <a:r>
                  <a:rPr lang="es-ES" sz="180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r</a:t>
                </a:r>
                <a:endParaRPr lang="es-ES" sz="1800" baseline="30000">
                  <a:solidFill>
                    <a:srgbClr val="000099"/>
                  </a:solidFill>
                  <a:latin typeface="Symbol" pitchFamily="18" charset="2"/>
                </a:endParaRPr>
              </a:p>
            </p:txBody>
          </p:sp>
          <p:sp>
            <p:nvSpPr>
              <p:cNvPr id="155665" name="Line 17"/>
              <p:cNvSpPr>
                <a:spLocks noChangeShapeType="1"/>
              </p:cNvSpPr>
              <p:nvPr/>
            </p:nvSpPr>
            <p:spPr bwMode="auto">
              <a:xfrm>
                <a:off x="365" y="3246"/>
                <a:ext cx="317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 wrap="none" lIns="18000" tIns="18000" rIns="18000" bIns="18000" anchor="ctr"/>
              <a:lstStyle/>
              <a:p>
                <a:endParaRPr lang="es-MX"/>
              </a:p>
            </p:txBody>
          </p:sp>
        </p:grpSp>
      </p:grpSp>
      <p:grpSp>
        <p:nvGrpSpPr>
          <p:cNvPr id="155666" name="Group 18"/>
          <p:cNvGrpSpPr>
            <a:grpSpLocks/>
          </p:cNvGrpSpPr>
          <p:nvPr/>
        </p:nvGrpSpPr>
        <p:grpSpPr bwMode="auto">
          <a:xfrm>
            <a:off x="955675" y="4649788"/>
            <a:ext cx="1035050" cy="525462"/>
            <a:chOff x="529" y="3476"/>
            <a:chExt cx="652" cy="331"/>
          </a:xfrm>
        </p:grpSpPr>
        <p:sp>
          <p:nvSpPr>
            <p:cNvPr id="155667" name="Rectangle 19"/>
            <p:cNvSpPr>
              <a:spLocks noChangeAspect="1" noChangeArrowheads="1"/>
            </p:cNvSpPr>
            <p:nvPr/>
          </p:nvSpPr>
          <p:spPr bwMode="auto">
            <a:xfrm>
              <a:off x="529" y="3558"/>
              <a:ext cx="362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q·B =</a:t>
              </a:r>
              <a:endParaRPr lang="es-ES" sz="18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55668" name="Rectangle 20"/>
            <p:cNvSpPr>
              <a:spLocks noChangeAspect="1" noChangeArrowheads="1"/>
            </p:cNvSpPr>
            <p:nvPr/>
          </p:nvSpPr>
          <p:spPr bwMode="auto">
            <a:xfrm>
              <a:off x="930" y="3476"/>
              <a:ext cx="246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m·</a:t>
              </a:r>
              <a:r>
                <a:rPr lang="es-ES" sz="1800" i="1">
                  <a:solidFill>
                    <a:srgbClr val="000099"/>
                  </a:solidFill>
                  <a:cs typeface="Arial" charset="0"/>
                </a:rPr>
                <a:t>v</a:t>
              </a:r>
              <a:endParaRPr lang="es-ES" sz="1800" baseline="300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55669" name="Rectangle 21"/>
            <p:cNvSpPr>
              <a:spLocks noChangeAspect="1" noChangeArrowheads="1"/>
            </p:cNvSpPr>
            <p:nvPr/>
          </p:nvSpPr>
          <p:spPr bwMode="auto">
            <a:xfrm>
              <a:off x="1018" y="3612"/>
              <a:ext cx="70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r</a:t>
              </a:r>
              <a:endParaRPr lang="es-ES" sz="1800" baseline="300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55670" name="Line 22"/>
            <p:cNvSpPr>
              <a:spLocks noChangeShapeType="1"/>
            </p:cNvSpPr>
            <p:nvPr/>
          </p:nvSpPr>
          <p:spPr bwMode="auto">
            <a:xfrm>
              <a:off x="925" y="3655"/>
              <a:ext cx="256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endParaRPr lang="es-MX"/>
            </a:p>
          </p:txBody>
        </p:sp>
      </p:grpSp>
      <p:grpSp>
        <p:nvGrpSpPr>
          <p:cNvPr id="155671" name="Group 23"/>
          <p:cNvGrpSpPr>
            <a:grpSpLocks/>
          </p:cNvGrpSpPr>
          <p:nvPr/>
        </p:nvGrpSpPr>
        <p:grpSpPr bwMode="auto">
          <a:xfrm>
            <a:off x="955675" y="5589588"/>
            <a:ext cx="1004888" cy="628650"/>
            <a:chOff x="460" y="3752"/>
            <a:chExt cx="633" cy="396"/>
          </a:xfrm>
        </p:grpSpPr>
        <p:sp>
          <p:nvSpPr>
            <p:cNvPr id="155672" name="Rectangle 24"/>
            <p:cNvSpPr>
              <a:spLocks noChangeAspect="1" noChangeArrowheads="1"/>
            </p:cNvSpPr>
            <p:nvPr/>
          </p:nvSpPr>
          <p:spPr bwMode="auto">
            <a:xfrm>
              <a:off x="491" y="3752"/>
              <a:ext cx="102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q</a:t>
              </a:r>
              <a:endParaRPr lang="es-ES" sz="18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55673" name="Rectangle 25"/>
            <p:cNvSpPr>
              <a:spLocks noChangeAspect="1" noChangeArrowheads="1"/>
            </p:cNvSpPr>
            <p:nvPr/>
          </p:nvSpPr>
          <p:spPr bwMode="auto">
            <a:xfrm>
              <a:off x="922" y="3793"/>
              <a:ext cx="86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 i="1">
                  <a:solidFill>
                    <a:srgbClr val="000099"/>
                  </a:solidFill>
                  <a:cs typeface="Arial" charset="0"/>
                </a:rPr>
                <a:t>v</a:t>
              </a:r>
              <a:endParaRPr lang="es-ES" sz="1800" baseline="300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55674" name="Rectangle 26"/>
            <p:cNvSpPr>
              <a:spLocks noChangeAspect="1" noChangeArrowheads="1"/>
            </p:cNvSpPr>
            <p:nvPr/>
          </p:nvSpPr>
          <p:spPr bwMode="auto">
            <a:xfrm>
              <a:off x="863" y="3953"/>
              <a:ext cx="206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B·r</a:t>
              </a:r>
              <a:endParaRPr lang="es-ES" sz="1800" baseline="300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55675" name="Line 27"/>
            <p:cNvSpPr>
              <a:spLocks noChangeShapeType="1"/>
            </p:cNvSpPr>
            <p:nvPr/>
          </p:nvSpPr>
          <p:spPr bwMode="auto">
            <a:xfrm>
              <a:off x="837" y="3972"/>
              <a:ext cx="256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endParaRPr lang="es-MX"/>
            </a:p>
          </p:txBody>
        </p:sp>
        <p:sp>
          <p:nvSpPr>
            <p:cNvPr id="155676" name="Line 28"/>
            <p:cNvSpPr>
              <a:spLocks noChangeShapeType="1"/>
            </p:cNvSpPr>
            <p:nvPr/>
          </p:nvSpPr>
          <p:spPr bwMode="auto">
            <a:xfrm>
              <a:off x="460" y="3974"/>
              <a:ext cx="165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endParaRPr lang="es-MX"/>
            </a:p>
          </p:txBody>
        </p:sp>
        <p:sp>
          <p:nvSpPr>
            <p:cNvPr id="155677" name="Rectangle 29"/>
            <p:cNvSpPr>
              <a:spLocks noChangeAspect="1" noChangeArrowheads="1"/>
            </p:cNvSpPr>
            <p:nvPr/>
          </p:nvSpPr>
          <p:spPr bwMode="auto">
            <a:xfrm>
              <a:off x="673" y="3868"/>
              <a:ext cx="106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=</a:t>
              </a:r>
              <a:endParaRPr lang="es-ES" sz="18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55678" name="Rectangle 30"/>
            <p:cNvSpPr>
              <a:spLocks noChangeAspect="1" noChangeArrowheads="1"/>
            </p:cNvSpPr>
            <p:nvPr/>
          </p:nvSpPr>
          <p:spPr bwMode="auto">
            <a:xfrm>
              <a:off x="471" y="3940"/>
              <a:ext cx="142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m</a:t>
              </a:r>
              <a:endParaRPr lang="es-ES" sz="1800">
                <a:solidFill>
                  <a:srgbClr val="000099"/>
                </a:solidFill>
                <a:latin typeface="Symbol" pitchFamily="18" charset="2"/>
              </a:endParaRPr>
            </a:p>
          </p:txBody>
        </p:sp>
      </p:grpSp>
      <p:sp>
        <p:nvSpPr>
          <p:cNvPr id="155679" name="Oval 31"/>
          <p:cNvSpPr>
            <a:spLocks noChangeAspect="1" noChangeArrowheads="1"/>
          </p:cNvSpPr>
          <p:nvPr/>
        </p:nvSpPr>
        <p:spPr bwMode="auto">
          <a:xfrm>
            <a:off x="539750" y="2708275"/>
            <a:ext cx="241300" cy="2397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sz="1400" b="1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155680" name="Oval 32"/>
          <p:cNvSpPr>
            <a:spLocks noChangeAspect="1" noChangeArrowheads="1"/>
          </p:cNvSpPr>
          <p:nvPr/>
        </p:nvSpPr>
        <p:spPr bwMode="auto">
          <a:xfrm>
            <a:off x="563563" y="3860800"/>
            <a:ext cx="241300" cy="2397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sz="1400" b="1">
                <a:solidFill>
                  <a:srgbClr val="FF0000"/>
                </a:solidFill>
                <a:latin typeface="Arial" charset="0"/>
              </a:rPr>
              <a:t>2</a:t>
            </a:r>
          </a:p>
        </p:txBody>
      </p:sp>
      <p:sp>
        <p:nvSpPr>
          <p:cNvPr id="155681" name="Oval 33"/>
          <p:cNvSpPr>
            <a:spLocks noChangeAspect="1" noChangeArrowheads="1"/>
          </p:cNvSpPr>
          <p:nvPr/>
        </p:nvSpPr>
        <p:spPr bwMode="auto">
          <a:xfrm>
            <a:off x="563563" y="5805488"/>
            <a:ext cx="241300" cy="23971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sz="1400" b="1">
                <a:solidFill>
                  <a:srgbClr val="FF0000"/>
                </a:solidFill>
                <a:latin typeface="Arial" charset="0"/>
              </a:rPr>
              <a:t>3</a:t>
            </a:r>
          </a:p>
        </p:txBody>
      </p:sp>
      <p:sp>
        <p:nvSpPr>
          <p:cNvPr id="155682" name="Text Box 34"/>
          <p:cNvSpPr txBox="1">
            <a:spLocks noChangeArrowheads="1"/>
          </p:cNvSpPr>
          <p:nvPr/>
        </p:nvSpPr>
        <p:spPr bwMode="auto">
          <a:xfrm>
            <a:off x="4572000" y="1412875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  <a:flatTx/>
          </a:bodyPr>
          <a:lstStyle/>
          <a:p>
            <a:pPr algn="just">
              <a:spcBef>
                <a:spcPct val="50000"/>
              </a:spcBef>
            </a:pPr>
            <a:r>
              <a:rPr lang="es-ES" sz="1000" b="1">
                <a:solidFill>
                  <a:srgbClr val="000099"/>
                </a:solidFill>
                <a:latin typeface="Arial" charset="0"/>
              </a:rPr>
              <a:t>Cuando una partícula cargada es acelerada por una diferencia de potencial, adquiere una energía cinética.</a:t>
            </a:r>
          </a:p>
        </p:txBody>
      </p:sp>
      <p:sp>
        <p:nvSpPr>
          <p:cNvPr id="155683" name="Rectangle 35"/>
          <p:cNvSpPr>
            <a:spLocks noChangeAspect="1" noChangeArrowheads="1"/>
          </p:cNvSpPr>
          <p:nvPr/>
        </p:nvSpPr>
        <p:spPr bwMode="auto">
          <a:xfrm>
            <a:off x="5276850" y="1847850"/>
            <a:ext cx="1047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algn="l"/>
            <a:r>
              <a:rPr lang="es-ES" sz="1800">
                <a:solidFill>
                  <a:srgbClr val="000099"/>
                </a:solidFill>
                <a:latin typeface="Arial" charset="0"/>
                <a:cs typeface="Arial" charset="0"/>
              </a:rPr>
              <a:t>E</a:t>
            </a:r>
            <a:r>
              <a:rPr lang="es-ES" sz="1800" baseline="-25000">
                <a:solidFill>
                  <a:srgbClr val="000099"/>
                </a:solidFill>
                <a:latin typeface="Arial" charset="0"/>
                <a:cs typeface="Arial" charset="0"/>
              </a:rPr>
              <a:t>c</a:t>
            </a:r>
            <a:r>
              <a:rPr lang="es-ES" sz="1800">
                <a:solidFill>
                  <a:srgbClr val="000099"/>
                </a:solidFill>
                <a:latin typeface="Arial" charset="0"/>
                <a:cs typeface="Arial" charset="0"/>
              </a:rPr>
              <a:t> = q·</a:t>
            </a:r>
            <a:r>
              <a:rPr lang="es-ES" sz="2000">
                <a:solidFill>
                  <a:srgbClr val="000099"/>
                </a:solidFill>
                <a:cs typeface="Arial" charset="0"/>
              </a:rPr>
              <a:t>V</a:t>
            </a:r>
            <a:endParaRPr lang="es-ES" sz="2000">
              <a:solidFill>
                <a:srgbClr val="000099"/>
              </a:solidFill>
            </a:endParaRPr>
          </a:p>
        </p:txBody>
      </p:sp>
      <p:sp>
        <p:nvSpPr>
          <p:cNvPr id="155684" name="Oval 36"/>
          <p:cNvSpPr>
            <a:spLocks noChangeAspect="1" noChangeArrowheads="1"/>
          </p:cNvSpPr>
          <p:nvPr/>
        </p:nvSpPr>
        <p:spPr bwMode="auto">
          <a:xfrm>
            <a:off x="4932363" y="1965325"/>
            <a:ext cx="241300" cy="2397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sz="1400" b="1">
                <a:solidFill>
                  <a:srgbClr val="FF0000"/>
                </a:solidFill>
                <a:latin typeface="Arial" charset="0"/>
              </a:rPr>
              <a:t>4</a:t>
            </a:r>
          </a:p>
        </p:txBody>
      </p:sp>
      <p:sp>
        <p:nvSpPr>
          <p:cNvPr id="155686" name="Rectangle 38"/>
          <p:cNvSpPr>
            <a:spLocks noChangeAspect="1" noChangeArrowheads="1"/>
          </p:cNvSpPr>
          <p:nvPr/>
        </p:nvSpPr>
        <p:spPr bwMode="auto">
          <a:xfrm>
            <a:off x="5292725" y="2349500"/>
            <a:ext cx="1366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algn="l"/>
            <a:r>
              <a:rPr lang="es-ES" sz="1800">
                <a:solidFill>
                  <a:srgbClr val="000099"/>
                </a:solidFill>
                <a:latin typeface="Arial" charset="0"/>
                <a:cs typeface="Arial" charset="0"/>
              </a:rPr>
              <a:t>E</a:t>
            </a:r>
            <a:r>
              <a:rPr lang="es-ES" sz="1800" baseline="-25000">
                <a:solidFill>
                  <a:srgbClr val="000099"/>
                </a:solidFill>
                <a:latin typeface="Arial" charset="0"/>
                <a:cs typeface="Arial" charset="0"/>
              </a:rPr>
              <a:t>c</a:t>
            </a:r>
            <a:r>
              <a:rPr lang="es-ES" sz="1800">
                <a:solidFill>
                  <a:srgbClr val="000099"/>
                </a:solidFill>
                <a:latin typeface="Arial" charset="0"/>
                <a:cs typeface="Arial" charset="0"/>
              </a:rPr>
              <a:t> = ½ m·</a:t>
            </a:r>
            <a:r>
              <a:rPr lang="es-ES" sz="1800" i="1">
                <a:solidFill>
                  <a:srgbClr val="000099"/>
                </a:solidFill>
                <a:cs typeface="Arial" charset="0"/>
              </a:rPr>
              <a:t>v</a:t>
            </a:r>
            <a:r>
              <a:rPr lang="es-ES" sz="1800" baseline="30000">
                <a:solidFill>
                  <a:srgbClr val="000099"/>
                </a:solidFill>
                <a:latin typeface="Arial" charset="0"/>
                <a:cs typeface="Arial" charset="0"/>
              </a:rPr>
              <a:t>2</a:t>
            </a:r>
            <a:endParaRPr lang="es-ES" sz="2000" baseline="30000">
              <a:solidFill>
                <a:srgbClr val="000099"/>
              </a:solidFill>
            </a:endParaRPr>
          </a:p>
        </p:txBody>
      </p:sp>
      <p:sp>
        <p:nvSpPr>
          <p:cNvPr id="155687" name="Oval 39"/>
          <p:cNvSpPr>
            <a:spLocks noChangeAspect="1" noChangeArrowheads="1"/>
          </p:cNvSpPr>
          <p:nvPr/>
        </p:nvSpPr>
        <p:spPr bwMode="auto">
          <a:xfrm>
            <a:off x="4956175" y="2420938"/>
            <a:ext cx="241300" cy="23971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sz="1400" b="1">
                <a:solidFill>
                  <a:srgbClr val="FF0000"/>
                </a:solidFill>
                <a:latin typeface="Arial" charset="0"/>
              </a:rPr>
              <a:t>5</a:t>
            </a:r>
          </a:p>
        </p:txBody>
      </p:sp>
      <p:sp>
        <p:nvSpPr>
          <p:cNvPr id="155688" name="Text Box 40"/>
          <p:cNvSpPr txBox="1">
            <a:spLocks noChangeArrowheads="1"/>
          </p:cNvSpPr>
          <p:nvPr/>
        </p:nvSpPr>
        <p:spPr bwMode="auto">
          <a:xfrm>
            <a:off x="4572000" y="2852738"/>
            <a:ext cx="3505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  <a:flatTx/>
          </a:bodyPr>
          <a:lstStyle/>
          <a:p>
            <a:pPr algn="just">
              <a:spcBef>
                <a:spcPct val="50000"/>
              </a:spcBef>
            </a:pPr>
            <a:r>
              <a:rPr lang="es-ES" sz="1000" b="1">
                <a:solidFill>
                  <a:srgbClr val="000099"/>
                </a:solidFill>
                <a:latin typeface="Arial" charset="0"/>
              </a:rPr>
              <a:t>Las expresiones se pueden igualar para obtener:</a:t>
            </a:r>
          </a:p>
        </p:txBody>
      </p:sp>
      <p:sp>
        <p:nvSpPr>
          <p:cNvPr id="155689" name="Rectangle 41"/>
          <p:cNvSpPr>
            <a:spLocks noChangeAspect="1" noChangeArrowheads="1"/>
          </p:cNvSpPr>
          <p:nvPr/>
        </p:nvSpPr>
        <p:spPr bwMode="auto">
          <a:xfrm>
            <a:off x="5292725" y="3154363"/>
            <a:ext cx="1512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algn="l"/>
            <a:r>
              <a:rPr lang="es-ES" sz="1800" dirty="0" err="1">
                <a:solidFill>
                  <a:srgbClr val="000099"/>
                </a:solidFill>
                <a:latin typeface="Arial" charset="0"/>
                <a:cs typeface="Arial" charset="0"/>
              </a:rPr>
              <a:t>q·</a:t>
            </a:r>
            <a:r>
              <a:rPr lang="es-ES" sz="2000" dirty="0" err="1">
                <a:solidFill>
                  <a:srgbClr val="000099"/>
                </a:solidFill>
                <a:cs typeface="Arial" charset="0"/>
              </a:rPr>
              <a:t>V</a:t>
            </a:r>
            <a:r>
              <a:rPr lang="es-ES" sz="2000" dirty="0">
                <a:solidFill>
                  <a:srgbClr val="000099"/>
                </a:solidFill>
                <a:cs typeface="Arial" charset="0"/>
              </a:rPr>
              <a:t> </a:t>
            </a:r>
            <a:r>
              <a:rPr lang="es-ES" sz="1800" dirty="0">
                <a:solidFill>
                  <a:srgbClr val="000099"/>
                </a:solidFill>
                <a:latin typeface="Arial" charset="0"/>
                <a:cs typeface="Arial" charset="0"/>
              </a:rPr>
              <a:t>= ½ m·</a:t>
            </a:r>
            <a:r>
              <a:rPr lang="es-ES" sz="1800" i="1" dirty="0">
                <a:solidFill>
                  <a:srgbClr val="000099"/>
                </a:solidFill>
                <a:cs typeface="Arial" charset="0"/>
              </a:rPr>
              <a:t>v</a:t>
            </a:r>
            <a:r>
              <a:rPr lang="es-ES" sz="1800" baseline="30000" dirty="0">
                <a:solidFill>
                  <a:srgbClr val="000099"/>
                </a:solidFill>
                <a:latin typeface="Arial" charset="0"/>
                <a:cs typeface="Arial" charset="0"/>
              </a:rPr>
              <a:t>2</a:t>
            </a:r>
          </a:p>
        </p:txBody>
      </p:sp>
      <p:grpSp>
        <p:nvGrpSpPr>
          <p:cNvPr id="155700" name="Group 52"/>
          <p:cNvGrpSpPr>
            <a:grpSpLocks/>
          </p:cNvGrpSpPr>
          <p:nvPr/>
        </p:nvGrpSpPr>
        <p:grpSpPr bwMode="auto">
          <a:xfrm>
            <a:off x="5364163" y="3633788"/>
            <a:ext cx="1077912" cy="658812"/>
            <a:chOff x="3424" y="2931"/>
            <a:chExt cx="679" cy="415"/>
          </a:xfrm>
        </p:grpSpPr>
        <p:sp>
          <p:nvSpPr>
            <p:cNvPr id="155692" name="Rectangle 44"/>
            <p:cNvSpPr>
              <a:spLocks noChangeAspect="1" noChangeArrowheads="1"/>
            </p:cNvSpPr>
            <p:nvPr/>
          </p:nvSpPr>
          <p:spPr bwMode="auto">
            <a:xfrm>
              <a:off x="3455" y="2931"/>
              <a:ext cx="102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q</a:t>
              </a:r>
              <a:endParaRPr lang="es-ES" sz="18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55693" name="Rectangle 45"/>
            <p:cNvSpPr>
              <a:spLocks noChangeAspect="1" noChangeArrowheads="1"/>
            </p:cNvSpPr>
            <p:nvPr/>
          </p:nvSpPr>
          <p:spPr bwMode="auto">
            <a:xfrm>
              <a:off x="3883" y="2956"/>
              <a:ext cx="139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 i="1">
                  <a:solidFill>
                    <a:srgbClr val="000099"/>
                  </a:solidFill>
                  <a:cs typeface="Arial" charset="0"/>
                </a:rPr>
                <a:t>v</a:t>
              </a:r>
              <a:r>
                <a:rPr lang="es-ES" sz="1800" baseline="3000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155694" name="Rectangle 46"/>
            <p:cNvSpPr>
              <a:spLocks noChangeAspect="1" noChangeArrowheads="1"/>
            </p:cNvSpPr>
            <p:nvPr/>
          </p:nvSpPr>
          <p:spPr bwMode="auto">
            <a:xfrm>
              <a:off x="3823" y="3132"/>
              <a:ext cx="258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2·</a:t>
              </a:r>
              <a:r>
                <a:rPr lang="es-ES" sz="2000">
                  <a:solidFill>
                    <a:srgbClr val="000099"/>
                  </a:solidFill>
                  <a:cs typeface="Arial" charset="0"/>
                </a:rPr>
                <a:t>V</a:t>
              </a:r>
              <a:endParaRPr lang="es-ES" sz="2000" baseline="30000">
                <a:solidFill>
                  <a:srgbClr val="000099"/>
                </a:solidFill>
              </a:endParaRPr>
            </a:p>
          </p:txBody>
        </p:sp>
        <p:sp>
          <p:nvSpPr>
            <p:cNvPr id="155695" name="Line 47"/>
            <p:cNvSpPr>
              <a:spLocks noChangeShapeType="1"/>
            </p:cNvSpPr>
            <p:nvPr/>
          </p:nvSpPr>
          <p:spPr bwMode="auto">
            <a:xfrm>
              <a:off x="3801" y="3151"/>
              <a:ext cx="302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endParaRPr lang="es-MX"/>
            </a:p>
          </p:txBody>
        </p:sp>
        <p:sp>
          <p:nvSpPr>
            <p:cNvPr id="155696" name="Line 48"/>
            <p:cNvSpPr>
              <a:spLocks noChangeShapeType="1"/>
            </p:cNvSpPr>
            <p:nvPr/>
          </p:nvSpPr>
          <p:spPr bwMode="auto">
            <a:xfrm>
              <a:off x="3424" y="3153"/>
              <a:ext cx="165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endParaRPr lang="es-MX"/>
            </a:p>
          </p:txBody>
        </p:sp>
        <p:sp>
          <p:nvSpPr>
            <p:cNvPr id="155697" name="Rectangle 49"/>
            <p:cNvSpPr>
              <a:spLocks noChangeAspect="1" noChangeArrowheads="1"/>
            </p:cNvSpPr>
            <p:nvPr/>
          </p:nvSpPr>
          <p:spPr bwMode="auto">
            <a:xfrm>
              <a:off x="3637" y="3047"/>
              <a:ext cx="106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=</a:t>
              </a:r>
              <a:endParaRPr lang="es-ES" sz="18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55698" name="Rectangle 50"/>
            <p:cNvSpPr>
              <a:spLocks noChangeAspect="1" noChangeArrowheads="1"/>
            </p:cNvSpPr>
            <p:nvPr/>
          </p:nvSpPr>
          <p:spPr bwMode="auto">
            <a:xfrm>
              <a:off x="3435" y="3119"/>
              <a:ext cx="142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m</a:t>
              </a:r>
              <a:endParaRPr lang="es-ES" sz="1800">
                <a:solidFill>
                  <a:srgbClr val="000099"/>
                </a:solidFill>
                <a:latin typeface="Symbol" pitchFamily="18" charset="2"/>
              </a:endParaRPr>
            </a:p>
          </p:txBody>
        </p:sp>
      </p:grpSp>
      <p:grpSp>
        <p:nvGrpSpPr>
          <p:cNvPr id="155715" name="Group 67"/>
          <p:cNvGrpSpPr>
            <a:grpSpLocks/>
          </p:cNvGrpSpPr>
          <p:nvPr/>
        </p:nvGrpSpPr>
        <p:grpSpPr bwMode="auto">
          <a:xfrm>
            <a:off x="5364163" y="4405313"/>
            <a:ext cx="1439862" cy="608012"/>
            <a:chOff x="3288" y="3378"/>
            <a:chExt cx="907" cy="383"/>
          </a:xfrm>
        </p:grpSpPr>
        <p:sp>
          <p:nvSpPr>
            <p:cNvPr id="155702" name="Rectangle 54"/>
            <p:cNvSpPr>
              <a:spLocks noChangeAspect="1" noChangeArrowheads="1"/>
            </p:cNvSpPr>
            <p:nvPr/>
          </p:nvSpPr>
          <p:spPr bwMode="auto">
            <a:xfrm>
              <a:off x="3989" y="3378"/>
              <a:ext cx="102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q</a:t>
              </a:r>
              <a:endParaRPr lang="es-ES" sz="18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55703" name="Rectangle 55"/>
            <p:cNvSpPr>
              <a:spLocks noChangeAspect="1" noChangeArrowheads="1"/>
            </p:cNvSpPr>
            <p:nvPr/>
          </p:nvSpPr>
          <p:spPr bwMode="auto">
            <a:xfrm>
              <a:off x="3288" y="3497"/>
              <a:ext cx="206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 i="1">
                  <a:solidFill>
                    <a:srgbClr val="000099"/>
                  </a:solidFill>
                  <a:cs typeface="Arial" charset="0"/>
                </a:rPr>
                <a:t>v </a:t>
              </a:r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=</a:t>
              </a:r>
            </a:p>
          </p:txBody>
        </p:sp>
        <p:sp>
          <p:nvSpPr>
            <p:cNvPr id="155704" name="Rectangle 56"/>
            <p:cNvSpPr>
              <a:spLocks noChangeAspect="1" noChangeArrowheads="1"/>
            </p:cNvSpPr>
            <p:nvPr/>
          </p:nvSpPr>
          <p:spPr bwMode="auto">
            <a:xfrm>
              <a:off x="3606" y="3475"/>
              <a:ext cx="298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2·</a:t>
              </a:r>
              <a:r>
                <a:rPr lang="es-ES" sz="2000">
                  <a:solidFill>
                    <a:srgbClr val="000099"/>
                  </a:solidFill>
                  <a:cs typeface="Arial" charset="0"/>
                </a:rPr>
                <a:t>V</a:t>
              </a:r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·</a:t>
              </a:r>
            </a:p>
          </p:txBody>
        </p:sp>
        <p:sp>
          <p:nvSpPr>
            <p:cNvPr id="155706" name="Line 58"/>
            <p:cNvSpPr>
              <a:spLocks noChangeShapeType="1"/>
            </p:cNvSpPr>
            <p:nvPr/>
          </p:nvSpPr>
          <p:spPr bwMode="auto">
            <a:xfrm>
              <a:off x="3958" y="3600"/>
              <a:ext cx="165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endParaRPr lang="es-MX"/>
            </a:p>
          </p:txBody>
        </p:sp>
        <p:sp>
          <p:nvSpPr>
            <p:cNvPr id="155708" name="Rectangle 60"/>
            <p:cNvSpPr>
              <a:spLocks noChangeAspect="1" noChangeArrowheads="1"/>
            </p:cNvSpPr>
            <p:nvPr/>
          </p:nvSpPr>
          <p:spPr bwMode="auto">
            <a:xfrm>
              <a:off x="3969" y="3566"/>
              <a:ext cx="142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m</a:t>
              </a:r>
              <a:endParaRPr lang="es-ES" sz="18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55709" name="AutoShape 61"/>
            <p:cNvSpPr>
              <a:spLocks noChangeArrowheads="1"/>
            </p:cNvSpPr>
            <p:nvPr/>
          </p:nvSpPr>
          <p:spPr bwMode="auto">
            <a:xfrm>
              <a:off x="3923" y="3438"/>
              <a:ext cx="227" cy="289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55714" name="Group 66"/>
            <p:cNvGrpSpPr>
              <a:grpSpLocks/>
            </p:cNvGrpSpPr>
            <p:nvPr/>
          </p:nvGrpSpPr>
          <p:grpSpPr bwMode="auto">
            <a:xfrm>
              <a:off x="3522" y="3402"/>
              <a:ext cx="673" cy="346"/>
              <a:chOff x="4251" y="2919"/>
              <a:chExt cx="846" cy="284"/>
            </a:xfrm>
          </p:grpSpPr>
          <p:sp>
            <p:nvSpPr>
              <p:cNvPr id="155710" name="Line 62"/>
              <p:cNvSpPr>
                <a:spLocks noChangeShapeType="1"/>
              </p:cNvSpPr>
              <p:nvPr/>
            </p:nvSpPr>
            <p:spPr bwMode="auto">
              <a:xfrm>
                <a:off x="4251" y="3144"/>
                <a:ext cx="35" cy="59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5711" name="Line 63"/>
              <p:cNvSpPr>
                <a:spLocks noChangeShapeType="1"/>
              </p:cNvSpPr>
              <p:nvPr/>
            </p:nvSpPr>
            <p:spPr bwMode="auto">
              <a:xfrm flipV="1">
                <a:off x="4286" y="2919"/>
                <a:ext cx="34" cy="283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5712" name="Line 64"/>
              <p:cNvSpPr>
                <a:spLocks noChangeShapeType="1"/>
              </p:cNvSpPr>
              <p:nvPr/>
            </p:nvSpPr>
            <p:spPr bwMode="auto">
              <a:xfrm>
                <a:off x="4320" y="2919"/>
                <a:ext cx="771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5713" name="Line 65"/>
              <p:cNvSpPr>
                <a:spLocks noChangeShapeType="1"/>
              </p:cNvSpPr>
              <p:nvPr/>
            </p:nvSpPr>
            <p:spPr bwMode="auto">
              <a:xfrm>
                <a:off x="5097" y="2919"/>
                <a:ext cx="0" cy="45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sp>
        <p:nvSpPr>
          <p:cNvPr id="155716" name="Text Box 68"/>
          <p:cNvSpPr txBox="1">
            <a:spLocks noChangeArrowheads="1"/>
          </p:cNvSpPr>
          <p:nvPr/>
        </p:nvSpPr>
        <p:spPr bwMode="auto">
          <a:xfrm>
            <a:off x="4572000" y="5229225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  <a:flatTx/>
          </a:bodyPr>
          <a:lstStyle/>
          <a:p>
            <a:pPr algn="just">
              <a:spcBef>
                <a:spcPct val="50000"/>
              </a:spcBef>
            </a:pPr>
            <a:r>
              <a:rPr lang="es-ES" sz="1000" b="1">
                <a:solidFill>
                  <a:srgbClr val="000099"/>
                </a:solidFill>
                <a:latin typeface="Arial" charset="0"/>
              </a:rPr>
              <a:t>De esta forma se puede sustituir la expresión </a:t>
            </a:r>
            <a:r>
              <a:rPr lang="es-ES" sz="1000" b="1">
                <a:solidFill>
                  <a:srgbClr val="FF0000"/>
                </a:solidFill>
                <a:latin typeface="Arial" charset="0"/>
              </a:rPr>
              <a:t>7</a:t>
            </a:r>
            <a:r>
              <a:rPr lang="es-ES" sz="1000" b="1">
                <a:solidFill>
                  <a:srgbClr val="000099"/>
                </a:solidFill>
                <a:latin typeface="Arial" charset="0"/>
              </a:rPr>
              <a:t> en la </a:t>
            </a:r>
            <a:r>
              <a:rPr lang="es-ES" sz="1000" b="1">
                <a:solidFill>
                  <a:srgbClr val="FF0000"/>
                </a:solidFill>
                <a:latin typeface="Arial" charset="0"/>
              </a:rPr>
              <a:t>3 </a:t>
            </a:r>
            <a:r>
              <a:rPr lang="es-ES" sz="1000" b="1">
                <a:solidFill>
                  <a:srgbClr val="000099"/>
                </a:solidFill>
                <a:latin typeface="Arial" charset="0"/>
              </a:rPr>
              <a:t>para obtener:</a:t>
            </a:r>
          </a:p>
        </p:txBody>
      </p:sp>
      <p:sp>
        <p:nvSpPr>
          <p:cNvPr id="155717" name="Oval 69"/>
          <p:cNvSpPr>
            <a:spLocks noChangeAspect="1" noChangeArrowheads="1"/>
          </p:cNvSpPr>
          <p:nvPr/>
        </p:nvSpPr>
        <p:spPr bwMode="auto">
          <a:xfrm>
            <a:off x="4956175" y="3860800"/>
            <a:ext cx="241300" cy="2397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sz="1400" b="1">
                <a:solidFill>
                  <a:srgbClr val="FF0000"/>
                </a:solidFill>
                <a:latin typeface="Arial" charset="0"/>
              </a:rPr>
              <a:t>6</a:t>
            </a:r>
          </a:p>
        </p:txBody>
      </p:sp>
      <p:sp>
        <p:nvSpPr>
          <p:cNvPr id="155718" name="Oval 70"/>
          <p:cNvSpPr>
            <a:spLocks noChangeAspect="1" noChangeArrowheads="1"/>
          </p:cNvSpPr>
          <p:nvPr/>
        </p:nvSpPr>
        <p:spPr bwMode="auto">
          <a:xfrm>
            <a:off x="4956175" y="4652963"/>
            <a:ext cx="241300" cy="23971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sz="1400" b="1">
                <a:solidFill>
                  <a:srgbClr val="FF0000"/>
                </a:solidFill>
                <a:latin typeface="Arial" charset="0"/>
              </a:rPr>
              <a:t>7</a:t>
            </a:r>
          </a:p>
        </p:txBody>
      </p:sp>
      <p:grpSp>
        <p:nvGrpSpPr>
          <p:cNvPr id="155739" name="Group 91"/>
          <p:cNvGrpSpPr>
            <a:grpSpLocks/>
          </p:cNvGrpSpPr>
          <p:nvPr/>
        </p:nvGrpSpPr>
        <p:grpSpPr bwMode="auto">
          <a:xfrm>
            <a:off x="5389563" y="5516563"/>
            <a:ext cx="1104900" cy="744537"/>
            <a:chOff x="1780" y="2290"/>
            <a:chExt cx="696" cy="469"/>
          </a:xfrm>
        </p:grpSpPr>
        <p:sp>
          <p:nvSpPr>
            <p:cNvPr id="155723" name="Rectangle 75"/>
            <p:cNvSpPr>
              <a:spLocks noChangeAspect="1" noChangeArrowheads="1"/>
            </p:cNvSpPr>
            <p:nvPr/>
          </p:nvSpPr>
          <p:spPr bwMode="auto">
            <a:xfrm>
              <a:off x="1811" y="2290"/>
              <a:ext cx="102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q</a:t>
              </a:r>
              <a:endParaRPr lang="es-ES" sz="18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55724" name="Rectangle 76"/>
            <p:cNvSpPr>
              <a:spLocks noChangeAspect="1" noChangeArrowheads="1"/>
            </p:cNvSpPr>
            <p:nvPr/>
          </p:nvSpPr>
          <p:spPr bwMode="auto">
            <a:xfrm>
              <a:off x="1989" y="2417"/>
              <a:ext cx="106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=</a:t>
              </a:r>
            </a:p>
          </p:txBody>
        </p:sp>
        <p:sp>
          <p:nvSpPr>
            <p:cNvPr id="155725" name="Rectangle 77"/>
            <p:cNvSpPr>
              <a:spLocks noChangeAspect="1" noChangeArrowheads="1"/>
            </p:cNvSpPr>
            <p:nvPr/>
          </p:nvSpPr>
          <p:spPr bwMode="auto">
            <a:xfrm>
              <a:off x="2170" y="2305"/>
              <a:ext cx="258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2·</a:t>
              </a:r>
              <a:r>
                <a:rPr lang="es-ES" sz="2000">
                  <a:solidFill>
                    <a:srgbClr val="000099"/>
                  </a:solidFill>
                  <a:cs typeface="Arial" charset="0"/>
                </a:rPr>
                <a:t>V</a:t>
              </a:r>
              <a:endParaRPr lang="es-ES" sz="180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5726" name="Line 78"/>
            <p:cNvSpPr>
              <a:spLocks noChangeShapeType="1"/>
            </p:cNvSpPr>
            <p:nvPr/>
          </p:nvSpPr>
          <p:spPr bwMode="auto">
            <a:xfrm>
              <a:off x="1780" y="2512"/>
              <a:ext cx="165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endParaRPr lang="es-MX"/>
            </a:p>
          </p:txBody>
        </p:sp>
        <p:sp>
          <p:nvSpPr>
            <p:cNvPr id="155727" name="Rectangle 79"/>
            <p:cNvSpPr>
              <a:spLocks noChangeAspect="1" noChangeArrowheads="1"/>
            </p:cNvSpPr>
            <p:nvPr/>
          </p:nvSpPr>
          <p:spPr bwMode="auto">
            <a:xfrm>
              <a:off x="1791" y="2478"/>
              <a:ext cx="142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m</a:t>
              </a:r>
              <a:endParaRPr lang="es-ES" sz="18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55728" name="AutoShape 80"/>
            <p:cNvSpPr>
              <a:spLocks noChangeArrowheads="1"/>
            </p:cNvSpPr>
            <p:nvPr/>
          </p:nvSpPr>
          <p:spPr bwMode="auto">
            <a:xfrm>
              <a:off x="2154" y="2561"/>
              <a:ext cx="227" cy="198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5734" name="Rectangle 86"/>
            <p:cNvSpPr>
              <a:spLocks noChangeAspect="1" noChangeArrowheads="1"/>
            </p:cNvSpPr>
            <p:nvPr/>
          </p:nvSpPr>
          <p:spPr bwMode="auto">
            <a:xfrm>
              <a:off x="2170" y="2553"/>
              <a:ext cx="206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B·r</a:t>
              </a:r>
            </a:p>
          </p:txBody>
        </p:sp>
        <p:sp>
          <p:nvSpPr>
            <p:cNvPr id="155735" name="Rectangle 87"/>
            <p:cNvSpPr>
              <a:spLocks noChangeAspect="1" noChangeArrowheads="1"/>
            </p:cNvSpPr>
            <p:nvPr/>
          </p:nvSpPr>
          <p:spPr bwMode="auto">
            <a:xfrm>
              <a:off x="2388" y="2560"/>
              <a:ext cx="7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 baseline="3000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155737" name="Line 89"/>
            <p:cNvSpPr>
              <a:spLocks noChangeShapeType="1"/>
            </p:cNvSpPr>
            <p:nvPr/>
          </p:nvSpPr>
          <p:spPr bwMode="auto">
            <a:xfrm>
              <a:off x="2129" y="2513"/>
              <a:ext cx="347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endParaRPr lang="es-MX"/>
            </a:p>
          </p:txBody>
        </p:sp>
      </p:grpSp>
      <p:sp>
        <p:nvSpPr>
          <p:cNvPr id="155740" name="Oval 92"/>
          <p:cNvSpPr>
            <a:spLocks noChangeAspect="1" noChangeArrowheads="1"/>
          </p:cNvSpPr>
          <p:nvPr/>
        </p:nvSpPr>
        <p:spPr bwMode="auto">
          <a:xfrm>
            <a:off x="4956175" y="5805488"/>
            <a:ext cx="241300" cy="23971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sz="1400" b="1">
                <a:solidFill>
                  <a:srgbClr val="FF0000"/>
                </a:solidFill>
                <a:latin typeface="Arial" charset="0"/>
              </a:rPr>
              <a:t>8</a:t>
            </a: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2411760" y="765175"/>
            <a:ext cx="43204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 b="1" dirty="0">
                <a:solidFill>
                  <a:srgbClr val="000099"/>
                </a:solidFill>
                <a:latin typeface="Arial" charset="0"/>
              </a:rPr>
              <a:t>Desarrollo </a:t>
            </a:r>
            <a:r>
              <a:rPr lang="es-ES" sz="1800" b="1" dirty="0" smtClean="0">
                <a:solidFill>
                  <a:srgbClr val="000099"/>
                </a:solidFill>
                <a:latin typeface="Arial" charset="0"/>
              </a:rPr>
              <a:t>Matemático (laboratorio)</a:t>
            </a:r>
            <a:endParaRPr lang="es-ES" sz="1800" b="1" u="sng" dirty="0">
              <a:solidFill>
                <a:srgbClr val="00009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5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15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5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82" grpId="0"/>
      <p:bldP spid="155683" grpId="0"/>
      <p:bldP spid="155684" grpId="0" animBg="1"/>
      <p:bldP spid="155686" grpId="0"/>
      <p:bldP spid="155687" grpId="0" animBg="1"/>
      <p:bldP spid="155688" grpId="0"/>
      <p:bldP spid="155689" grpId="0"/>
      <p:bldP spid="155716" grpId="0"/>
      <p:bldP spid="155717" grpId="0" animBg="1"/>
      <p:bldP spid="155718" grpId="0" animBg="1"/>
      <p:bldP spid="1557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00" name="Text Box 32"/>
          <p:cNvSpPr txBox="1">
            <a:spLocks noChangeArrowheads="1"/>
          </p:cNvSpPr>
          <p:nvPr/>
        </p:nvSpPr>
        <p:spPr bwMode="auto">
          <a:xfrm>
            <a:off x="250825" y="1484313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  <a:flatTx/>
          </a:bodyPr>
          <a:lstStyle/>
          <a:p>
            <a:pPr algn="just">
              <a:spcBef>
                <a:spcPct val="50000"/>
              </a:spcBef>
            </a:pPr>
            <a:r>
              <a:rPr lang="es-ES" sz="1000" b="1">
                <a:solidFill>
                  <a:srgbClr val="000099"/>
                </a:solidFill>
                <a:latin typeface="Arial" charset="0"/>
              </a:rPr>
              <a:t>Si el campo magnético se genera con un par de bobinas de Helmholtz, entonces la intensidad del campo generado se determinaría con la expresión:</a:t>
            </a:r>
          </a:p>
        </p:txBody>
      </p:sp>
      <p:sp>
        <p:nvSpPr>
          <p:cNvPr id="160802" name="Oval 34"/>
          <p:cNvSpPr>
            <a:spLocks noChangeAspect="1" noChangeArrowheads="1"/>
          </p:cNvSpPr>
          <p:nvPr/>
        </p:nvSpPr>
        <p:spPr bwMode="auto">
          <a:xfrm>
            <a:off x="611188" y="2325688"/>
            <a:ext cx="241300" cy="23971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sz="1400" b="1">
                <a:solidFill>
                  <a:srgbClr val="FF0000"/>
                </a:solidFill>
                <a:latin typeface="Arial" charset="0"/>
              </a:rPr>
              <a:t>9</a:t>
            </a:r>
          </a:p>
        </p:txBody>
      </p:sp>
      <p:sp>
        <p:nvSpPr>
          <p:cNvPr id="160805" name="Text Box 37"/>
          <p:cNvSpPr txBox="1">
            <a:spLocks noChangeArrowheads="1"/>
          </p:cNvSpPr>
          <p:nvPr/>
        </p:nvSpPr>
        <p:spPr bwMode="auto">
          <a:xfrm>
            <a:off x="250825" y="2989263"/>
            <a:ext cx="3505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  <a:flatTx/>
          </a:bodyPr>
          <a:lstStyle/>
          <a:p>
            <a:pPr algn="just">
              <a:spcBef>
                <a:spcPct val="50000"/>
              </a:spcBef>
            </a:pPr>
            <a:r>
              <a:rPr lang="es-ES" sz="1000" b="1">
                <a:solidFill>
                  <a:srgbClr val="000099"/>
                </a:solidFill>
                <a:latin typeface="Arial" charset="0"/>
              </a:rPr>
              <a:t>Sustituyendo la expresión </a:t>
            </a:r>
            <a:r>
              <a:rPr lang="es-ES" sz="1000" b="1">
                <a:solidFill>
                  <a:srgbClr val="FF0000"/>
                </a:solidFill>
                <a:latin typeface="Arial" charset="0"/>
              </a:rPr>
              <a:t>9</a:t>
            </a:r>
            <a:r>
              <a:rPr lang="es-ES" sz="1000" b="1">
                <a:solidFill>
                  <a:srgbClr val="000099"/>
                </a:solidFill>
                <a:latin typeface="Arial" charset="0"/>
              </a:rPr>
              <a:t> en la </a:t>
            </a:r>
            <a:r>
              <a:rPr lang="es-ES" sz="1000" b="1">
                <a:solidFill>
                  <a:srgbClr val="FF0000"/>
                </a:solidFill>
                <a:latin typeface="Arial" charset="0"/>
              </a:rPr>
              <a:t>8</a:t>
            </a:r>
            <a:r>
              <a:rPr lang="es-ES" sz="1000" b="1">
                <a:solidFill>
                  <a:srgbClr val="000099"/>
                </a:solidFill>
                <a:latin typeface="Arial" charset="0"/>
              </a:rPr>
              <a:t>, se tendría:</a:t>
            </a:r>
          </a:p>
        </p:txBody>
      </p:sp>
      <p:sp>
        <p:nvSpPr>
          <p:cNvPr id="160840" name="Oval 72"/>
          <p:cNvSpPr>
            <a:spLocks noChangeAspect="1" noChangeArrowheads="1"/>
          </p:cNvSpPr>
          <p:nvPr/>
        </p:nvSpPr>
        <p:spPr bwMode="auto">
          <a:xfrm>
            <a:off x="611188" y="3716338"/>
            <a:ext cx="241300" cy="23971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sz="1400" b="1">
                <a:solidFill>
                  <a:srgbClr val="FF0000"/>
                </a:solidFill>
                <a:latin typeface="Arial" charset="0"/>
              </a:rPr>
              <a:t>10</a:t>
            </a:r>
          </a:p>
        </p:txBody>
      </p:sp>
      <p:grpSp>
        <p:nvGrpSpPr>
          <p:cNvPr id="160851" name="Group 83"/>
          <p:cNvGrpSpPr>
            <a:grpSpLocks/>
          </p:cNvGrpSpPr>
          <p:nvPr/>
        </p:nvGrpSpPr>
        <p:grpSpPr bwMode="auto">
          <a:xfrm>
            <a:off x="1042988" y="2014538"/>
            <a:ext cx="1166812" cy="874712"/>
            <a:chOff x="3152" y="2269"/>
            <a:chExt cx="735" cy="551"/>
          </a:xfrm>
        </p:grpSpPr>
        <p:sp>
          <p:nvSpPr>
            <p:cNvPr id="160833" name="Rectangle 65"/>
            <p:cNvSpPr>
              <a:spLocks noChangeAspect="1" noChangeArrowheads="1"/>
            </p:cNvSpPr>
            <p:nvPr/>
          </p:nvSpPr>
          <p:spPr bwMode="auto">
            <a:xfrm>
              <a:off x="3469" y="2269"/>
              <a:ext cx="39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N·</a:t>
              </a:r>
              <a:r>
                <a:rPr lang="es-ES" sz="1800">
                  <a:solidFill>
                    <a:srgbClr val="000099"/>
                  </a:solidFill>
                  <a:latin typeface="Symbol" pitchFamily="18" charset="2"/>
                  <a:cs typeface="Arial" charset="0"/>
                </a:rPr>
                <a:t>m</a:t>
              </a:r>
              <a:r>
                <a:rPr lang="es-ES" sz="1800" baseline="-25000">
                  <a:solidFill>
                    <a:srgbClr val="000099"/>
                  </a:solidFill>
                  <a:latin typeface="Arial" charset="0"/>
                  <a:cs typeface="Arial" charset="0"/>
                </a:rPr>
                <a:t>o</a:t>
              </a:r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·</a:t>
              </a:r>
              <a:r>
                <a:rPr lang="es-ES" sz="2000">
                  <a:solidFill>
                    <a:srgbClr val="000099"/>
                  </a:solidFill>
                  <a:cs typeface="Arial" charset="0"/>
                </a:rPr>
                <a:t>I</a:t>
              </a:r>
              <a:endParaRPr lang="es-ES" sz="180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0839" name="Line 71"/>
            <p:cNvSpPr>
              <a:spLocks noChangeShapeType="1"/>
            </p:cNvSpPr>
            <p:nvPr/>
          </p:nvSpPr>
          <p:spPr bwMode="auto">
            <a:xfrm>
              <a:off x="3449" y="2496"/>
              <a:ext cx="438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endParaRPr lang="es-MX"/>
            </a:p>
          </p:txBody>
        </p:sp>
        <p:sp>
          <p:nvSpPr>
            <p:cNvPr id="160841" name="Rectangle 73"/>
            <p:cNvSpPr>
              <a:spLocks noChangeAspect="1" noChangeArrowheads="1"/>
            </p:cNvSpPr>
            <p:nvPr/>
          </p:nvSpPr>
          <p:spPr bwMode="auto">
            <a:xfrm>
              <a:off x="3152" y="2432"/>
              <a:ext cx="242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B =</a:t>
              </a:r>
            </a:p>
          </p:txBody>
        </p:sp>
        <p:grpSp>
          <p:nvGrpSpPr>
            <p:cNvPr id="160850" name="Group 82"/>
            <p:cNvGrpSpPr>
              <a:grpSpLocks/>
            </p:cNvGrpSpPr>
            <p:nvPr/>
          </p:nvGrpSpPr>
          <p:grpSpPr bwMode="auto">
            <a:xfrm>
              <a:off x="3485" y="2520"/>
              <a:ext cx="382" cy="300"/>
              <a:chOff x="3560" y="1667"/>
              <a:chExt cx="382" cy="300"/>
            </a:xfrm>
          </p:grpSpPr>
          <p:sp>
            <p:nvSpPr>
              <p:cNvPr id="160836" name="AutoShape 68"/>
              <p:cNvSpPr>
                <a:spLocks noChangeArrowheads="1"/>
              </p:cNvSpPr>
              <p:nvPr/>
            </p:nvSpPr>
            <p:spPr bwMode="auto">
              <a:xfrm>
                <a:off x="3560" y="1688"/>
                <a:ext cx="182" cy="272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0842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3617" y="1671"/>
                <a:ext cx="84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8000" rIns="18000" bIns="18000">
                <a:spAutoFit/>
                <a:flatTx/>
              </a:bodyPr>
              <a:lstStyle/>
              <a:p>
                <a:pPr algn="l"/>
                <a:r>
                  <a:rPr lang="es-ES" sz="1400" b="1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5</a:t>
                </a:r>
                <a:endParaRPr lang="es-ES" sz="1400" b="1">
                  <a:solidFill>
                    <a:srgbClr val="000099"/>
                  </a:solidFill>
                  <a:latin typeface="Symbol" pitchFamily="18" charset="2"/>
                </a:endParaRPr>
              </a:p>
            </p:txBody>
          </p:sp>
          <p:sp>
            <p:nvSpPr>
              <p:cNvPr id="160843" name="Line 75"/>
              <p:cNvSpPr>
                <a:spLocks noChangeShapeType="1"/>
              </p:cNvSpPr>
              <p:nvPr/>
            </p:nvSpPr>
            <p:spPr bwMode="auto">
              <a:xfrm>
                <a:off x="3586" y="1829"/>
                <a:ext cx="143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 wrap="none" lIns="18000" tIns="18000" rIns="18000" bIns="18000" anchor="ctr"/>
              <a:lstStyle/>
              <a:p>
                <a:endParaRPr lang="es-MX"/>
              </a:p>
            </p:txBody>
          </p:sp>
          <p:sp>
            <p:nvSpPr>
              <p:cNvPr id="160844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3616" y="1811"/>
                <a:ext cx="84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8000" rIns="18000" bIns="18000">
                <a:spAutoFit/>
                <a:flatTx/>
              </a:bodyPr>
              <a:lstStyle/>
              <a:p>
                <a:pPr algn="l"/>
                <a:r>
                  <a:rPr lang="es-ES" sz="1400" b="1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4</a:t>
                </a:r>
                <a:endParaRPr lang="es-ES" sz="1400" b="1">
                  <a:solidFill>
                    <a:srgbClr val="000099"/>
                  </a:solidFill>
                  <a:latin typeface="Symbol" pitchFamily="18" charset="2"/>
                </a:endParaRPr>
              </a:p>
            </p:txBody>
          </p:sp>
          <p:grpSp>
            <p:nvGrpSpPr>
              <p:cNvPr id="160849" name="Group 81"/>
              <p:cNvGrpSpPr>
                <a:grpSpLocks/>
              </p:cNvGrpSpPr>
              <p:nvPr/>
            </p:nvGrpSpPr>
            <p:grpSpPr bwMode="auto">
              <a:xfrm>
                <a:off x="3757" y="1667"/>
                <a:ext cx="61" cy="171"/>
                <a:chOff x="3993" y="1625"/>
                <a:chExt cx="61" cy="171"/>
              </a:xfrm>
            </p:grpSpPr>
            <p:grpSp>
              <p:nvGrpSpPr>
                <p:cNvPr id="160848" name="Group 80"/>
                <p:cNvGrpSpPr>
                  <a:grpSpLocks/>
                </p:cNvGrpSpPr>
                <p:nvPr/>
              </p:nvGrpSpPr>
              <p:grpSpPr bwMode="auto">
                <a:xfrm>
                  <a:off x="3993" y="1625"/>
                  <a:ext cx="58" cy="99"/>
                  <a:chOff x="3993" y="1625"/>
                  <a:chExt cx="58" cy="99"/>
                </a:xfrm>
              </p:grpSpPr>
              <p:sp>
                <p:nvSpPr>
                  <p:cNvPr id="160834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4000" y="1680"/>
                    <a:ext cx="4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99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18000" tIns="18000" rIns="18000" bIns="18000" anchor="ctr"/>
                  <a:lstStyle/>
                  <a:p>
                    <a:endParaRPr lang="es-MX"/>
                  </a:p>
                </p:txBody>
              </p:sp>
              <p:sp>
                <p:nvSpPr>
                  <p:cNvPr id="160838" name="Rectangle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93" y="1625"/>
                    <a:ext cx="58" cy="9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18000" tIns="18000" rIns="18000" bIns="18000">
                    <a:spAutoFit/>
                    <a:flatTx/>
                  </a:bodyPr>
                  <a:lstStyle/>
                  <a:p>
                    <a:pPr algn="l"/>
                    <a:r>
                      <a:rPr lang="es-ES" sz="1200" baseline="3000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rPr>
                      <a:t>3</a:t>
                    </a:r>
                  </a:p>
                </p:txBody>
              </p:sp>
            </p:grpSp>
            <p:sp>
              <p:nvSpPr>
                <p:cNvPr id="160845" name="Rectangle 77"/>
                <p:cNvSpPr>
                  <a:spLocks noChangeAspect="1" noChangeArrowheads="1"/>
                </p:cNvSpPr>
                <p:nvPr/>
              </p:nvSpPr>
              <p:spPr bwMode="auto">
                <a:xfrm>
                  <a:off x="3996" y="1697"/>
                  <a:ext cx="58" cy="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8000" tIns="18000" rIns="18000" bIns="18000">
                  <a:spAutoFit/>
                  <a:flatTx/>
                </a:bodyPr>
                <a:lstStyle/>
                <a:p>
                  <a:pPr algn="l"/>
                  <a:r>
                    <a:rPr lang="es-ES" sz="1200" baseline="30000">
                      <a:solidFill>
                        <a:srgbClr val="000099"/>
                      </a:solidFill>
                      <a:latin typeface="Arial" charset="0"/>
                      <a:cs typeface="Arial" charset="0"/>
                    </a:rPr>
                    <a:t>2</a:t>
                  </a:r>
                </a:p>
              </p:txBody>
            </p:sp>
          </p:grpSp>
          <p:sp>
            <p:nvSpPr>
              <p:cNvPr id="160847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3800" y="1729"/>
                <a:ext cx="142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8000" rIns="18000" bIns="18000">
                <a:spAutoFit/>
                <a:flatTx/>
              </a:bodyPr>
              <a:lstStyle/>
              <a:p>
                <a:pPr algn="l"/>
                <a:r>
                  <a:rPr lang="es-ES" sz="180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·a</a:t>
                </a:r>
              </a:p>
            </p:txBody>
          </p:sp>
        </p:grpSp>
      </p:grpSp>
      <p:grpSp>
        <p:nvGrpSpPr>
          <p:cNvPr id="160890" name="Group 122"/>
          <p:cNvGrpSpPr>
            <a:grpSpLocks/>
          </p:cNvGrpSpPr>
          <p:nvPr/>
        </p:nvGrpSpPr>
        <p:grpSpPr bwMode="auto">
          <a:xfrm>
            <a:off x="1042988" y="3357563"/>
            <a:ext cx="1828800" cy="820737"/>
            <a:chOff x="3005" y="2931"/>
            <a:chExt cx="1152" cy="517"/>
          </a:xfrm>
        </p:grpSpPr>
        <p:sp>
          <p:nvSpPr>
            <p:cNvPr id="160853" name="Rectangle 85"/>
            <p:cNvSpPr>
              <a:spLocks noChangeAspect="1" noChangeArrowheads="1"/>
            </p:cNvSpPr>
            <p:nvPr/>
          </p:nvSpPr>
          <p:spPr bwMode="auto">
            <a:xfrm>
              <a:off x="3434" y="3234"/>
              <a:ext cx="593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(N·</a:t>
              </a:r>
              <a:r>
                <a:rPr lang="es-ES" sz="1800">
                  <a:solidFill>
                    <a:srgbClr val="000099"/>
                  </a:solidFill>
                  <a:latin typeface="Symbol" pitchFamily="18" charset="2"/>
                  <a:cs typeface="Arial" charset="0"/>
                </a:rPr>
                <a:t>m</a:t>
              </a:r>
              <a:r>
                <a:rPr lang="es-ES" sz="1800" baseline="-25000">
                  <a:solidFill>
                    <a:srgbClr val="000099"/>
                  </a:solidFill>
                  <a:latin typeface="Arial" charset="0"/>
                  <a:cs typeface="Arial" charset="0"/>
                </a:rPr>
                <a:t>o</a:t>
              </a:r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·</a:t>
              </a:r>
              <a:r>
                <a:rPr lang="es-ES" sz="2000">
                  <a:solidFill>
                    <a:srgbClr val="000099"/>
                  </a:solidFill>
                  <a:cs typeface="Arial" charset="0"/>
                </a:rPr>
                <a:t>I</a:t>
              </a:r>
              <a:r>
                <a:rPr lang="es-ES" sz="2000">
                  <a:solidFill>
                    <a:srgbClr val="000099"/>
                  </a:solidFill>
                  <a:latin typeface="Arial" charset="0"/>
                  <a:cs typeface="Arial" charset="0"/>
                </a:rPr>
                <a:t>·r)</a:t>
              </a:r>
              <a:endParaRPr lang="es-ES" sz="1400" baseline="3000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0868" name="Rectangle 100"/>
            <p:cNvSpPr>
              <a:spLocks noChangeAspect="1" noChangeArrowheads="1"/>
            </p:cNvSpPr>
            <p:nvPr/>
          </p:nvSpPr>
          <p:spPr bwMode="auto">
            <a:xfrm>
              <a:off x="3036" y="3015"/>
              <a:ext cx="102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q</a:t>
              </a:r>
              <a:endParaRPr lang="es-ES" sz="18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60869" name="Rectangle 101"/>
            <p:cNvSpPr>
              <a:spLocks noChangeAspect="1" noChangeArrowheads="1"/>
            </p:cNvSpPr>
            <p:nvPr/>
          </p:nvSpPr>
          <p:spPr bwMode="auto">
            <a:xfrm>
              <a:off x="3198" y="3137"/>
              <a:ext cx="106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=</a:t>
              </a:r>
            </a:p>
          </p:txBody>
        </p:sp>
        <p:sp>
          <p:nvSpPr>
            <p:cNvPr id="160870" name="Rectangle 102"/>
            <p:cNvSpPr>
              <a:spLocks noChangeAspect="1" noChangeArrowheads="1"/>
            </p:cNvSpPr>
            <p:nvPr/>
          </p:nvSpPr>
          <p:spPr bwMode="auto">
            <a:xfrm>
              <a:off x="3402" y="2976"/>
              <a:ext cx="298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2·</a:t>
              </a:r>
              <a:r>
                <a:rPr lang="es-ES" sz="2000">
                  <a:solidFill>
                    <a:srgbClr val="000099"/>
                  </a:solidFill>
                  <a:cs typeface="Arial" charset="0"/>
                </a:rPr>
                <a:t>V</a:t>
              </a:r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·</a:t>
              </a:r>
            </a:p>
          </p:txBody>
        </p:sp>
        <p:sp>
          <p:nvSpPr>
            <p:cNvPr id="160871" name="Line 103"/>
            <p:cNvSpPr>
              <a:spLocks noChangeShapeType="1"/>
            </p:cNvSpPr>
            <p:nvPr/>
          </p:nvSpPr>
          <p:spPr bwMode="auto">
            <a:xfrm>
              <a:off x="3005" y="3237"/>
              <a:ext cx="165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endParaRPr lang="es-MX"/>
            </a:p>
          </p:txBody>
        </p:sp>
        <p:sp>
          <p:nvSpPr>
            <p:cNvPr id="160872" name="Rectangle 104"/>
            <p:cNvSpPr>
              <a:spLocks noChangeAspect="1" noChangeArrowheads="1"/>
            </p:cNvSpPr>
            <p:nvPr/>
          </p:nvSpPr>
          <p:spPr bwMode="auto">
            <a:xfrm>
              <a:off x="3016" y="3203"/>
              <a:ext cx="142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m</a:t>
              </a:r>
              <a:endParaRPr lang="es-ES" sz="18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60876" name="Line 108"/>
            <p:cNvSpPr>
              <a:spLocks noChangeShapeType="1"/>
            </p:cNvSpPr>
            <p:nvPr/>
          </p:nvSpPr>
          <p:spPr bwMode="auto">
            <a:xfrm>
              <a:off x="3379" y="3249"/>
              <a:ext cx="778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endParaRPr lang="es-MX"/>
            </a:p>
          </p:txBody>
        </p:sp>
        <p:sp>
          <p:nvSpPr>
            <p:cNvPr id="160879" name="AutoShape 111"/>
            <p:cNvSpPr>
              <a:spLocks noChangeArrowheads="1"/>
            </p:cNvSpPr>
            <p:nvPr/>
          </p:nvSpPr>
          <p:spPr bwMode="auto">
            <a:xfrm>
              <a:off x="3722" y="2952"/>
              <a:ext cx="182" cy="272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880" name="Rectangle 112"/>
            <p:cNvSpPr>
              <a:spLocks noChangeAspect="1" noChangeArrowheads="1"/>
            </p:cNvSpPr>
            <p:nvPr/>
          </p:nvSpPr>
          <p:spPr bwMode="auto">
            <a:xfrm>
              <a:off x="3779" y="2935"/>
              <a:ext cx="8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400" b="1">
                  <a:solidFill>
                    <a:srgbClr val="000099"/>
                  </a:solidFill>
                  <a:latin typeface="Arial" charset="0"/>
                  <a:cs typeface="Arial" charset="0"/>
                </a:rPr>
                <a:t>5</a:t>
              </a:r>
              <a:endParaRPr lang="es-ES" sz="1400" b="1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60881" name="Line 113"/>
            <p:cNvSpPr>
              <a:spLocks noChangeShapeType="1"/>
            </p:cNvSpPr>
            <p:nvPr/>
          </p:nvSpPr>
          <p:spPr bwMode="auto">
            <a:xfrm>
              <a:off x="3748" y="3093"/>
              <a:ext cx="143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endParaRPr lang="es-MX"/>
            </a:p>
          </p:txBody>
        </p:sp>
        <p:sp>
          <p:nvSpPr>
            <p:cNvPr id="160882" name="Rectangle 114"/>
            <p:cNvSpPr>
              <a:spLocks noChangeAspect="1" noChangeArrowheads="1"/>
            </p:cNvSpPr>
            <p:nvPr/>
          </p:nvSpPr>
          <p:spPr bwMode="auto">
            <a:xfrm>
              <a:off x="3778" y="3075"/>
              <a:ext cx="8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400" b="1">
                  <a:solidFill>
                    <a:srgbClr val="000099"/>
                  </a:solidFill>
                  <a:latin typeface="Arial" charset="0"/>
                  <a:cs typeface="Arial" charset="0"/>
                </a:rPr>
                <a:t>4</a:t>
              </a:r>
              <a:endParaRPr lang="es-ES" sz="1400" b="1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60886" name="Rectangle 118"/>
            <p:cNvSpPr>
              <a:spLocks noChangeAspect="1" noChangeArrowheads="1"/>
            </p:cNvSpPr>
            <p:nvPr/>
          </p:nvSpPr>
          <p:spPr bwMode="auto">
            <a:xfrm>
              <a:off x="3919" y="2931"/>
              <a:ext cx="6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400" baseline="30000">
                  <a:solidFill>
                    <a:srgbClr val="000099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160887" name="Rectangle 119"/>
            <p:cNvSpPr>
              <a:spLocks noChangeAspect="1" noChangeArrowheads="1"/>
            </p:cNvSpPr>
            <p:nvPr/>
          </p:nvSpPr>
          <p:spPr bwMode="auto">
            <a:xfrm>
              <a:off x="4088" y="3036"/>
              <a:ext cx="6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400" baseline="3000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160888" name="Rectangle 120"/>
            <p:cNvSpPr>
              <a:spLocks noChangeAspect="1" noChangeArrowheads="1"/>
            </p:cNvSpPr>
            <p:nvPr/>
          </p:nvSpPr>
          <p:spPr bwMode="auto">
            <a:xfrm>
              <a:off x="3962" y="2993"/>
              <a:ext cx="142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·a</a:t>
              </a:r>
            </a:p>
          </p:txBody>
        </p:sp>
        <p:sp>
          <p:nvSpPr>
            <p:cNvPr id="160889" name="Rectangle 121"/>
            <p:cNvSpPr>
              <a:spLocks noChangeAspect="1" noChangeArrowheads="1"/>
            </p:cNvSpPr>
            <p:nvPr/>
          </p:nvSpPr>
          <p:spPr bwMode="auto">
            <a:xfrm>
              <a:off x="4000" y="3271"/>
              <a:ext cx="6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400" baseline="3000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</p:grpSp>
      <p:sp>
        <p:nvSpPr>
          <p:cNvPr id="160891" name="Text Box 123"/>
          <p:cNvSpPr txBox="1">
            <a:spLocks noChangeArrowheads="1"/>
          </p:cNvSpPr>
          <p:nvPr/>
        </p:nvSpPr>
        <p:spPr bwMode="auto">
          <a:xfrm>
            <a:off x="250825" y="4429125"/>
            <a:ext cx="3505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  <a:flatTx/>
          </a:bodyPr>
          <a:lstStyle/>
          <a:p>
            <a:pPr algn="just">
              <a:spcBef>
                <a:spcPct val="50000"/>
              </a:spcBef>
            </a:pPr>
            <a:r>
              <a:rPr lang="es-ES" sz="1000" b="1">
                <a:solidFill>
                  <a:srgbClr val="000099"/>
                </a:solidFill>
                <a:latin typeface="Arial" charset="0"/>
              </a:rPr>
              <a:t>Se requieren solo dos variables para obtener un modelo matemático lineal. Una opción es mantener la corriente constante y otra es mantener el voltaje constante. En tales casos se obtendrían las expresiones siguientes:</a:t>
            </a:r>
          </a:p>
        </p:txBody>
      </p:sp>
      <p:grpSp>
        <p:nvGrpSpPr>
          <p:cNvPr id="160949" name="Group 181"/>
          <p:cNvGrpSpPr>
            <a:grpSpLocks/>
          </p:cNvGrpSpPr>
          <p:nvPr/>
        </p:nvGrpSpPr>
        <p:grpSpPr bwMode="auto">
          <a:xfrm>
            <a:off x="5043488" y="1484313"/>
            <a:ext cx="2270125" cy="1082675"/>
            <a:chOff x="3537" y="935"/>
            <a:chExt cx="1430" cy="682"/>
          </a:xfrm>
        </p:grpSpPr>
        <p:sp>
          <p:nvSpPr>
            <p:cNvPr id="160908" name="Rectangle 140"/>
            <p:cNvSpPr>
              <a:spLocks noChangeAspect="1" noChangeArrowheads="1"/>
            </p:cNvSpPr>
            <p:nvPr/>
          </p:nvSpPr>
          <p:spPr bwMode="auto">
            <a:xfrm>
              <a:off x="3537" y="1162"/>
              <a:ext cx="26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2000">
                  <a:solidFill>
                    <a:srgbClr val="000099"/>
                  </a:solidFill>
                  <a:latin typeface="Arial" charset="0"/>
                  <a:cs typeface="Arial" charset="0"/>
                </a:rPr>
                <a:t>r</a:t>
              </a:r>
              <a:r>
                <a:rPr lang="es-ES" sz="1800" baseline="3000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  <a:r>
                <a:rPr lang="es-ES" sz="2000">
                  <a:solidFill>
                    <a:srgbClr val="000099"/>
                  </a:solidFill>
                  <a:latin typeface="Arial" charset="0"/>
                  <a:cs typeface="Arial" charset="0"/>
                </a:rPr>
                <a:t> =</a:t>
              </a:r>
              <a:endParaRPr lang="es-ES" sz="1400" baseline="3000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0909" name="Rectangle 141"/>
            <p:cNvSpPr>
              <a:spLocks noChangeAspect="1" noChangeArrowheads="1"/>
            </p:cNvSpPr>
            <p:nvPr/>
          </p:nvSpPr>
          <p:spPr bwMode="auto">
            <a:xfrm>
              <a:off x="3855" y="1342"/>
              <a:ext cx="58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(N·</a:t>
              </a:r>
              <a:r>
                <a:rPr lang="es-ES" sz="1800">
                  <a:solidFill>
                    <a:srgbClr val="000099"/>
                  </a:solidFill>
                  <a:latin typeface="Symbol" pitchFamily="18" charset="2"/>
                  <a:cs typeface="Arial" charset="0"/>
                </a:rPr>
                <a:t>m</a:t>
              </a:r>
              <a:r>
                <a:rPr lang="es-ES" sz="1800" baseline="-25000">
                  <a:solidFill>
                    <a:srgbClr val="000099"/>
                  </a:solidFill>
                  <a:latin typeface="Arial" charset="0"/>
                  <a:cs typeface="Arial" charset="0"/>
                </a:rPr>
                <a:t>o</a:t>
              </a:r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·</a:t>
              </a:r>
              <a:r>
                <a:rPr lang="es-ES" sz="2000">
                  <a:solidFill>
                    <a:srgbClr val="000099"/>
                  </a:solidFill>
                  <a:cs typeface="Arial" charset="0"/>
                </a:rPr>
                <a:t>I</a:t>
              </a:r>
              <a:r>
                <a:rPr lang="es-ES" sz="2000">
                  <a:solidFill>
                    <a:srgbClr val="000099"/>
                  </a:solidFill>
                  <a:latin typeface="Arial" charset="0"/>
                  <a:cs typeface="Arial" charset="0"/>
                </a:rPr>
                <a:t>) ·</a:t>
              </a:r>
              <a:endParaRPr lang="es-ES" sz="1400" baseline="3000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0911" name="Rectangle 143"/>
            <p:cNvSpPr>
              <a:spLocks noChangeAspect="1" noChangeArrowheads="1"/>
            </p:cNvSpPr>
            <p:nvPr/>
          </p:nvSpPr>
          <p:spPr bwMode="auto">
            <a:xfrm>
              <a:off x="4007" y="980"/>
              <a:ext cx="142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2·</a:t>
              </a:r>
            </a:p>
          </p:txBody>
        </p:sp>
        <p:sp>
          <p:nvSpPr>
            <p:cNvPr id="160912" name="Line 144"/>
            <p:cNvSpPr>
              <a:spLocks noChangeShapeType="1"/>
            </p:cNvSpPr>
            <p:nvPr/>
          </p:nvSpPr>
          <p:spPr bwMode="auto">
            <a:xfrm>
              <a:off x="3848" y="1253"/>
              <a:ext cx="868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endParaRPr lang="es-MX"/>
            </a:p>
          </p:txBody>
        </p:sp>
        <p:sp>
          <p:nvSpPr>
            <p:cNvPr id="160913" name="AutoShape 145"/>
            <p:cNvSpPr>
              <a:spLocks noChangeArrowheads="1"/>
            </p:cNvSpPr>
            <p:nvPr/>
          </p:nvSpPr>
          <p:spPr bwMode="auto">
            <a:xfrm>
              <a:off x="4181" y="956"/>
              <a:ext cx="182" cy="272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914" name="Rectangle 146"/>
            <p:cNvSpPr>
              <a:spLocks noChangeAspect="1" noChangeArrowheads="1"/>
            </p:cNvSpPr>
            <p:nvPr/>
          </p:nvSpPr>
          <p:spPr bwMode="auto">
            <a:xfrm>
              <a:off x="4238" y="939"/>
              <a:ext cx="8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400" b="1">
                  <a:solidFill>
                    <a:srgbClr val="000099"/>
                  </a:solidFill>
                  <a:latin typeface="Arial" charset="0"/>
                  <a:cs typeface="Arial" charset="0"/>
                </a:rPr>
                <a:t>5</a:t>
              </a:r>
              <a:endParaRPr lang="es-ES" sz="1400" b="1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60915" name="Line 147"/>
            <p:cNvSpPr>
              <a:spLocks noChangeShapeType="1"/>
            </p:cNvSpPr>
            <p:nvPr/>
          </p:nvSpPr>
          <p:spPr bwMode="auto">
            <a:xfrm>
              <a:off x="4207" y="1097"/>
              <a:ext cx="143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endParaRPr lang="es-MX"/>
            </a:p>
          </p:txBody>
        </p:sp>
        <p:sp>
          <p:nvSpPr>
            <p:cNvPr id="160916" name="Rectangle 148"/>
            <p:cNvSpPr>
              <a:spLocks noChangeAspect="1" noChangeArrowheads="1"/>
            </p:cNvSpPr>
            <p:nvPr/>
          </p:nvSpPr>
          <p:spPr bwMode="auto">
            <a:xfrm>
              <a:off x="4237" y="1079"/>
              <a:ext cx="8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400" b="1">
                  <a:solidFill>
                    <a:srgbClr val="000099"/>
                  </a:solidFill>
                  <a:latin typeface="Arial" charset="0"/>
                  <a:cs typeface="Arial" charset="0"/>
                </a:rPr>
                <a:t>4</a:t>
              </a:r>
              <a:endParaRPr lang="es-ES" sz="1400" b="1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60917" name="Rectangle 149"/>
            <p:cNvSpPr>
              <a:spLocks noChangeAspect="1" noChangeArrowheads="1"/>
            </p:cNvSpPr>
            <p:nvPr/>
          </p:nvSpPr>
          <p:spPr bwMode="auto">
            <a:xfrm>
              <a:off x="4378" y="935"/>
              <a:ext cx="71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54000" rIns="18000" bIns="18000">
              <a:spAutoFit/>
              <a:flatTx/>
            </a:bodyPr>
            <a:lstStyle/>
            <a:p>
              <a:pPr algn="l"/>
              <a:r>
                <a:rPr lang="es-ES" sz="1600" baseline="30000">
                  <a:solidFill>
                    <a:srgbClr val="000099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160918" name="Rectangle 150"/>
            <p:cNvSpPr>
              <a:spLocks noChangeAspect="1" noChangeArrowheads="1"/>
            </p:cNvSpPr>
            <p:nvPr/>
          </p:nvSpPr>
          <p:spPr bwMode="auto">
            <a:xfrm>
              <a:off x="4547" y="1032"/>
              <a:ext cx="7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600" baseline="3000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160919" name="Rectangle 151"/>
            <p:cNvSpPr>
              <a:spLocks noChangeAspect="1" noChangeArrowheads="1"/>
            </p:cNvSpPr>
            <p:nvPr/>
          </p:nvSpPr>
          <p:spPr bwMode="auto">
            <a:xfrm>
              <a:off x="4421" y="997"/>
              <a:ext cx="142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·a</a:t>
              </a:r>
            </a:p>
          </p:txBody>
        </p:sp>
        <p:sp>
          <p:nvSpPr>
            <p:cNvPr id="160920" name="Rectangle 152"/>
            <p:cNvSpPr>
              <a:spLocks noChangeAspect="1" noChangeArrowheads="1"/>
            </p:cNvSpPr>
            <p:nvPr/>
          </p:nvSpPr>
          <p:spPr bwMode="auto">
            <a:xfrm>
              <a:off x="4345" y="1379"/>
              <a:ext cx="7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600" baseline="3000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160921" name="Rectangle 153"/>
            <p:cNvSpPr>
              <a:spLocks noChangeAspect="1" noChangeArrowheads="1"/>
            </p:cNvSpPr>
            <p:nvPr/>
          </p:nvSpPr>
          <p:spPr bwMode="auto">
            <a:xfrm>
              <a:off x="4504" y="1234"/>
              <a:ext cx="102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q</a:t>
              </a:r>
              <a:endParaRPr lang="es-ES" sz="18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60922" name="Line 154"/>
            <p:cNvSpPr>
              <a:spLocks noChangeShapeType="1"/>
            </p:cNvSpPr>
            <p:nvPr/>
          </p:nvSpPr>
          <p:spPr bwMode="auto">
            <a:xfrm>
              <a:off x="4473" y="1456"/>
              <a:ext cx="165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endParaRPr lang="es-MX"/>
            </a:p>
          </p:txBody>
        </p:sp>
        <p:sp>
          <p:nvSpPr>
            <p:cNvPr id="160923" name="Rectangle 155"/>
            <p:cNvSpPr>
              <a:spLocks noChangeAspect="1" noChangeArrowheads="1"/>
            </p:cNvSpPr>
            <p:nvPr/>
          </p:nvSpPr>
          <p:spPr bwMode="auto">
            <a:xfrm>
              <a:off x="4484" y="1422"/>
              <a:ext cx="142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m</a:t>
              </a:r>
              <a:endParaRPr lang="es-ES" sz="18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60925" name="AutoShape 157"/>
            <p:cNvSpPr>
              <a:spLocks noChangeArrowheads="1"/>
            </p:cNvSpPr>
            <p:nvPr/>
          </p:nvSpPr>
          <p:spPr bwMode="auto">
            <a:xfrm>
              <a:off x="4447" y="1294"/>
              <a:ext cx="212" cy="317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927" name="Rectangle 159"/>
            <p:cNvSpPr>
              <a:spLocks noChangeAspect="1" noChangeArrowheads="1"/>
            </p:cNvSpPr>
            <p:nvPr/>
          </p:nvSpPr>
          <p:spPr bwMode="auto">
            <a:xfrm>
              <a:off x="4749" y="1140"/>
              <a:ext cx="218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· </a:t>
              </a:r>
              <a:r>
                <a:rPr lang="es-ES" sz="2000" b="1">
                  <a:solidFill>
                    <a:srgbClr val="000099"/>
                  </a:solidFill>
                  <a:cs typeface="Arial" charset="0"/>
                </a:rPr>
                <a:t>V</a:t>
              </a:r>
            </a:p>
          </p:txBody>
        </p:sp>
      </p:grpSp>
      <p:grpSp>
        <p:nvGrpSpPr>
          <p:cNvPr id="160952" name="Group 184"/>
          <p:cNvGrpSpPr>
            <a:grpSpLocks/>
          </p:cNvGrpSpPr>
          <p:nvPr/>
        </p:nvGrpSpPr>
        <p:grpSpPr bwMode="auto">
          <a:xfrm>
            <a:off x="5037138" y="1916113"/>
            <a:ext cx="215900" cy="1008062"/>
            <a:chOff x="3533" y="1207"/>
            <a:chExt cx="136" cy="635"/>
          </a:xfrm>
        </p:grpSpPr>
        <p:sp>
          <p:nvSpPr>
            <p:cNvPr id="160935" name="AutoShape 167"/>
            <p:cNvSpPr>
              <a:spLocks noChangeArrowheads="1"/>
            </p:cNvSpPr>
            <p:nvPr/>
          </p:nvSpPr>
          <p:spPr bwMode="auto">
            <a:xfrm>
              <a:off x="3533" y="1207"/>
              <a:ext cx="136" cy="1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cxnSp>
          <p:nvCxnSpPr>
            <p:cNvPr id="160941" name="AutoShape 173"/>
            <p:cNvCxnSpPr>
              <a:cxnSpLocks noChangeShapeType="1"/>
              <a:stCxn id="160935" idx="2"/>
            </p:cNvCxnSpPr>
            <p:nvPr/>
          </p:nvCxnSpPr>
          <p:spPr bwMode="auto">
            <a:xfrm>
              <a:off x="3601" y="1343"/>
              <a:ext cx="5" cy="49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med"/>
            </a:ln>
            <a:effectLst/>
          </p:spPr>
        </p:cxnSp>
      </p:grpSp>
      <p:grpSp>
        <p:nvGrpSpPr>
          <p:cNvPr id="160951" name="Group 183"/>
          <p:cNvGrpSpPr>
            <a:grpSpLocks/>
          </p:cNvGrpSpPr>
          <p:nvPr/>
        </p:nvGrpSpPr>
        <p:grpSpPr bwMode="auto">
          <a:xfrm>
            <a:off x="5513388" y="1446213"/>
            <a:ext cx="1439862" cy="1477962"/>
            <a:chOff x="3833" y="911"/>
            <a:chExt cx="907" cy="931"/>
          </a:xfrm>
        </p:grpSpPr>
        <p:sp>
          <p:nvSpPr>
            <p:cNvPr id="160936" name="AutoShape 168"/>
            <p:cNvSpPr>
              <a:spLocks noChangeArrowheads="1"/>
            </p:cNvSpPr>
            <p:nvPr/>
          </p:nvSpPr>
          <p:spPr bwMode="auto">
            <a:xfrm>
              <a:off x="3833" y="911"/>
              <a:ext cx="907" cy="726"/>
            </a:xfrm>
            <a:prstGeom prst="roundRect">
              <a:avLst>
                <a:gd name="adj" fmla="val 7991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cxnSp>
          <p:nvCxnSpPr>
            <p:cNvPr id="160943" name="AutoShape 175"/>
            <p:cNvCxnSpPr>
              <a:cxnSpLocks noChangeShapeType="1"/>
              <a:stCxn id="160936" idx="2"/>
            </p:cNvCxnSpPr>
            <p:nvPr/>
          </p:nvCxnSpPr>
          <p:spPr bwMode="auto">
            <a:xfrm flipH="1">
              <a:off x="4286" y="1637"/>
              <a:ext cx="1" cy="20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med"/>
            </a:ln>
            <a:effectLst/>
          </p:spPr>
        </p:cxnSp>
      </p:grpSp>
      <p:grpSp>
        <p:nvGrpSpPr>
          <p:cNvPr id="160950" name="Group 182"/>
          <p:cNvGrpSpPr>
            <a:grpSpLocks/>
          </p:cNvGrpSpPr>
          <p:nvPr/>
        </p:nvGrpSpPr>
        <p:grpSpPr bwMode="auto">
          <a:xfrm>
            <a:off x="7081838" y="1863725"/>
            <a:ext cx="246062" cy="1068388"/>
            <a:chOff x="4821" y="1174"/>
            <a:chExt cx="155" cy="673"/>
          </a:xfrm>
        </p:grpSpPr>
        <p:sp>
          <p:nvSpPr>
            <p:cNvPr id="160939" name="AutoShape 171"/>
            <p:cNvSpPr>
              <a:spLocks noChangeArrowheads="1"/>
            </p:cNvSpPr>
            <p:nvPr/>
          </p:nvSpPr>
          <p:spPr bwMode="auto">
            <a:xfrm>
              <a:off x="4821" y="1174"/>
              <a:ext cx="155" cy="15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948" name="Line 180"/>
            <p:cNvSpPr>
              <a:spLocks noChangeShapeType="1"/>
            </p:cNvSpPr>
            <p:nvPr/>
          </p:nvSpPr>
          <p:spPr bwMode="auto">
            <a:xfrm>
              <a:off x="4900" y="1326"/>
              <a:ext cx="0" cy="52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60953" name="Rectangle 185"/>
          <p:cNvSpPr>
            <a:spLocks noChangeAspect="1" noChangeArrowheads="1"/>
          </p:cNvSpPr>
          <p:nvPr/>
        </p:nvSpPr>
        <p:spPr bwMode="auto">
          <a:xfrm>
            <a:off x="5080000" y="2895600"/>
            <a:ext cx="192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tIns="18000" rIns="18000" bIns="18000">
            <a:spAutoFit/>
            <a:flatTx/>
          </a:bodyPr>
          <a:lstStyle/>
          <a:p>
            <a:pPr algn="l"/>
            <a:r>
              <a:rPr lang="es-ES" sz="2800" b="1" i="1">
                <a:solidFill>
                  <a:srgbClr val="FF0000"/>
                </a:solidFill>
                <a:cs typeface="Arial" charset="0"/>
              </a:rPr>
              <a:t>y</a:t>
            </a:r>
            <a:endParaRPr lang="es-ES" sz="2800" b="1" i="1">
              <a:solidFill>
                <a:srgbClr val="FF0000"/>
              </a:solidFill>
            </a:endParaRPr>
          </a:p>
        </p:txBody>
      </p:sp>
      <p:sp>
        <p:nvSpPr>
          <p:cNvPr id="160954" name="Rectangle 186"/>
          <p:cNvSpPr>
            <a:spLocks noChangeAspect="1" noChangeArrowheads="1"/>
          </p:cNvSpPr>
          <p:nvPr/>
        </p:nvSpPr>
        <p:spPr bwMode="auto">
          <a:xfrm>
            <a:off x="7096125" y="2895600"/>
            <a:ext cx="212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tIns="18000" rIns="18000" bIns="18000">
            <a:spAutoFit/>
            <a:flatTx/>
          </a:bodyPr>
          <a:lstStyle/>
          <a:p>
            <a:pPr algn="l"/>
            <a:r>
              <a:rPr lang="es-ES" sz="2800" b="1" i="1">
                <a:solidFill>
                  <a:srgbClr val="FF0000"/>
                </a:solidFill>
                <a:cs typeface="Arial" charset="0"/>
              </a:rPr>
              <a:t>x</a:t>
            </a:r>
            <a:endParaRPr lang="es-ES" sz="2800" b="1" i="1">
              <a:solidFill>
                <a:srgbClr val="FF0000"/>
              </a:solidFill>
            </a:endParaRPr>
          </a:p>
        </p:txBody>
      </p:sp>
      <p:sp>
        <p:nvSpPr>
          <p:cNvPr id="160955" name="Rectangle 187"/>
          <p:cNvSpPr>
            <a:spLocks noChangeAspect="1" noChangeArrowheads="1"/>
          </p:cNvSpPr>
          <p:nvPr/>
        </p:nvSpPr>
        <p:spPr bwMode="auto">
          <a:xfrm>
            <a:off x="6088063" y="2895600"/>
            <a:ext cx="311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tIns="18000" rIns="18000" bIns="18000">
            <a:spAutoFit/>
            <a:flatTx/>
          </a:bodyPr>
          <a:lstStyle/>
          <a:p>
            <a:pPr algn="l"/>
            <a:r>
              <a:rPr lang="es-ES" sz="2800" b="1" i="1">
                <a:solidFill>
                  <a:srgbClr val="FF0000"/>
                </a:solidFill>
                <a:cs typeface="Arial" charset="0"/>
              </a:rPr>
              <a:t>m</a:t>
            </a:r>
            <a:endParaRPr lang="es-ES" sz="2800" b="1" i="1">
              <a:solidFill>
                <a:srgbClr val="FF0000"/>
              </a:solidFill>
            </a:endParaRPr>
          </a:p>
        </p:txBody>
      </p:sp>
      <p:sp>
        <p:nvSpPr>
          <p:cNvPr id="160956" name="Rectangle 188"/>
          <p:cNvSpPr>
            <a:spLocks noChangeAspect="1" noChangeArrowheads="1"/>
          </p:cNvSpPr>
          <p:nvPr/>
        </p:nvSpPr>
        <p:spPr bwMode="auto">
          <a:xfrm>
            <a:off x="5368925" y="2895600"/>
            <a:ext cx="238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tIns="18000" rIns="18000" bIns="18000">
            <a:spAutoFit/>
            <a:flatTx/>
          </a:bodyPr>
          <a:lstStyle/>
          <a:p>
            <a:pPr algn="l"/>
            <a:r>
              <a:rPr lang="es-ES" sz="2800" b="1" i="1">
                <a:solidFill>
                  <a:srgbClr val="FF0000"/>
                </a:solidFill>
                <a:cs typeface="Arial" charset="0"/>
              </a:rPr>
              <a:t>=</a:t>
            </a:r>
            <a:endParaRPr lang="es-ES" sz="2800" b="1" i="1">
              <a:solidFill>
                <a:srgbClr val="FF0000"/>
              </a:solidFill>
            </a:endParaRPr>
          </a:p>
        </p:txBody>
      </p:sp>
      <p:sp>
        <p:nvSpPr>
          <p:cNvPr id="160958" name="Rectangle 190"/>
          <p:cNvSpPr>
            <a:spLocks noChangeAspect="1" noChangeArrowheads="1"/>
          </p:cNvSpPr>
          <p:nvPr/>
        </p:nvSpPr>
        <p:spPr bwMode="auto">
          <a:xfrm>
            <a:off x="7646988" y="2924175"/>
            <a:ext cx="238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tIns="18000" rIns="18000" bIns="18000">
            <a:spAutoFit/>
            <a:flatTx/>
          </a:bodyPr>
          <a:lstStyle/>
          <a:p>
            <a:pPr algn="l"/>
            <a:r>
              <a:rPr lang="es-ES" sz="2800" b="1" i="1">
                <a:solidFill>
                  <a:srgbClr val="FF0000"/>
                </a:solidFill>
                <a:cs typeface="Arial" charset="0"/>
              </a:rPr>
              <a:t>+</a:t>
            </a:r>
            <a:endParaRPr lang="es-ES" sz="2800" b="1" i="1">
              <a:solidFill>
                <a:srgbClr val="FF0000"/>
              </a:solidFill>
            </a:endParaRPr>
          </a:p>
        </p:txBody>
      </p:sp>
      <p:sp>
        <p:nvSpPr>
          <p:cNvPr id="160959" name="Rectangle 191"/>
          <p:cNvSpPr>
            <a:spLocks noChangeAspect="1" noChangeArrowheads="1"/>
          </p:cNvSpPr>
          <p:nvPr/>
        </p:nvSpPr>
        <p:spPr bwMode="auto">
          <a:xfrm>
            <a:off x="8247063" y="2895600"/>
            <a:ext cx="212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tIns="18000" rIns="18000" bIns="18000">
            <a:spAutoFit/>
            <a:flatTx/>
          </a:bodyPr>
          <a:lstStyle/>
          <a:p>
            <a:pPr algn="l"/>
            <a:r>
              <a:rPr lang="es-ES" sz="2800" b="1" i="1">
                <a:solidFill>
                  <a:srgbClr val="FF0000"/>
                </a:solidFill>
                <a:cs typeface="Arial" charset="0"/>
              </a:rPr>
              <a:t>b</a:t>
            </a:r>
            <a:endParaRPr lang="es-ES" sz="2800" b="1" i="1">
              <a:solidFill>
                <a:srgbClr val="FF0000"/>
              </a:solidFill>
            </a:endParaRPr>
          </a:p>
        </p:txBody>
      </p:sp>
      <p:grpSp>
        <p:nvGrpSpPr>
          <p:cNvPr id="160978" name="Group 210"/>
          <p:cNvGrpSpPr>
            <a:grpSpLocks/>
          </p:cNvGrpSpPr>
          <p:nvPr/>
        </p:nvGrpSpPr>
        <p:grpSpPr bwMode="auto">
          <a:xfrm>
            <a:off x="5033963" y="4178300"/>
            <a:ext cx="215900" cy="1008063"/>
            <a:chOff x="3533" y="1207"/>
            <a:chExt cx="136" cy="635"/>
          </a:xfrm>
        </p:grpSpPr>
        <p:sp>
          <p:nvSpPr>
            <p:cNvPr id="160979" name="AutoShape 211"/>
            <p:cNvSpPr>
              <a:spLocks noChangeArrowheads="1"/>
            </p:cNvSpPr>
            <p:nvPr/>
          </p:nvSpPr>
          <p:spPr bwMode="auto">
            <a:xfrm>
              <a:off x="3533" y="1207"/>
              <a:ext cx="136" cy="1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cxnSp>
          <p:nvCxnSpPr>
            <p:cNvPr id="160980" name="AutoShape 212"/>
            <p:cNvCxnSpPr>
              <a:cxnSpLocks noChangeShapeType="1"/>
              <a:stCxn id="160979" idx="2"/>
            </p:cNvCxnSpPr>
            <p:nvPr/>
          </p:nvCxnSpPr>
          <p:spPr bwMode="auto">
            <a:xfrm>
              <a:off x="3601" y="1343"/>
              <a:ext cx="5" cy="49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med"/>
            </a:ln>
            <a:effectLst/>
          </p:spPr>
        </p:cxnSp>
      </p:grpSp>
      <p:grpSp>
        <p:nvGrpSpPr>
          <p:cNvPr id="160981" name="Group 213"/>
          <p:cNvGrpSpPr>
            <a:grpSpLocks/>
          </p:cNvGrpSpPr>
          <p:nvPr/>
        </p:nvGrpSpPr>
        <p:grpSpPr bwMode="auto">
          <a:xfrm>
            <a:off x="5510213" y="3708400"/>
            <a:ext cx="1439862" cy="1477963"/>
            <a:chOff x="3833" y="911"/>
            <a:chExt cx="907" cy="931"/>
          </a:xfrm>
        </p:grpSpPr>
        <p:sp>
          <p:nvSpPr>
            <p:cNvPr id="160982" name="AutoShape 214"/>
            <p:cNvSpPr>
              <a:spLocks noChangeArrowheads="1"/>
            </p:cNvSpPr>
            <p:nvPr/>
          </p:nvSpPr>
          <p:spPr bwMode="auto">
            <a:xfrm>
              <a:off x="3833" y="911"/>
              <a:ext cx="907" cy="726"/>
            </a:xfrm>
            <a:prstGeom prst="roundRect">
              <a:avLst>
                <a:gd name="adj" fmla="val 7991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cxnSp>
          <p:nvCxnSpPr>
            <p:cNvPr id="160983" name="AutoShape 215"/>
            <p:cNvCxnSpPr>
              <a:cxnSpLocks noChangeShapeType="1"/>
              <a:stCxn id="160982" idx="2"/>
            </p:cNvCxnSpPr>
            <p:nvPr/>
          </p:nvCxnSpPr>
          <p:spPr bwMode="auto">
            <a:xfrm flipH="1">
              <a:off x="4286" y="1637"/>
              <a:ext cx="1" cy="20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med"/>
            </a:ln>
            <a:effectLst/>
          </p:spPr>
        </p:cxnSp>
      </p:grpSp>
      <p:grpSp>
        <p:nvGrpSpPr>
          <p:cNvPr id="160995" name="Group 227"/>
          <p:cNvGrpSpPr>
            <a:grpSpLocks/>
          </p:cNvGrpSpPr>
          <p:nvPr/>
        </p:nvGrpSpPr>
        <p:grpSpPr bwMode="auto">
          <a:xfrm>
            <a:off x="7078663" y="4076700"/>
            <a:ext cx="301625" cy="1117600"/>
            <a:chOff x="4459" y="2568"/>
            <a:chExt cx="190" cy="704"/>
          </a:xfrm>
        </p:grpSpPr>
        <p:sp>
          <p:nvSpPr>
            <p:cNvPr id="160985" name="AutoShape 217"/>
            <p:cNvSpPr>
              <a:spLocks noChangeArrowheads="1"/>
            </p:cNvSpPr>
            <p:nvPr/>
          </p:nvSpPr>
          <p:spPr bwMode="auto">
            <a:xfrm>
              <a:off x="4459" y="2568"/>
              <a:ext cx="190" cy="18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986" name="Line 218"/>
            <p:cNvSpPr>
              <a:spLocks noChangeShapeType="1"/>
            </p:cNvSpPr>
            <p:nvPr/>
          </p:nvSpPr>
          <p:spPr bwMode="auto">
            <a:xfrm>
              <a:off x="4558" y="2751"/>
              <a:ext cx="0" cy="52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60987" name="Rectangle 219"/>
          <p:cNvSpPr>
            <a:spLocks noChangeAspect="1" noChangeArrowheads="1"/>
          </p:cNvSpPr>
          <p:nvPr/>
        </p:nvSpPr>
        <p:spPr bwMode="auto">
          <a:xfrm>
            <a:off x="5076825" y="5157788"/>
            <a:ext cx="1920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tIns="18000" rIns="18000" bIns="18000">
            <a:spAutoFit/>
            <a:flatTx/>
          </a:bodyPr>
          <a:lstStyle/>
          <a:p>
            <a:pPr algn="l"/>
            <a:r>
              <a:rPr lang="es-ES" sz="2800" b="1" i="1">
                <a:solidFill>
                  <a:srgbClr val="FF0000"/>
                </a:solidFill>
                <a:cs typeface="Arial" charset="0"/>
              </a:rPr>
              <a:t>y</a:t>
            </a:r>
            <a:endParaRPr lang="es-ES" sz="2800" b="1" i="1">
              <a:solidFill>
                <a:srgbClr val="FF0000"/>
              </a:solidFill>
            </a:endParaRPr>
          </a:p>
        </p:txBody>
      </p:sp>
      <p:sp>
        <p:nvSpPr>
          <p:cNvPr id="160988" name="Rectangle 220"/>
          <p:cNvSpPr>
            <a:spLocks noChangeAspect="1" noChangeArrowheads="1"/>
          </p:cNvSpPr>
          <p:nvPr/>
        </p:nvSpPr>
        <p:spPr bwMode="auto">
          <a:xfrm>
            <a:off x="7129463" y="5157788"/>
            <a:ext cx="212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tIns="18000" rIns="18000" bIns="18000">
            <a:spAutoFit/>
            <a:flatTx/>
          </a:bodyPr>
          <a:lstStyle/>
          <a:p>
            <a:pPr algn="l"/>
            <a:r>
              <a:rPr lang="es-ES" sz="2800" b="1" i="1">
                <a:solidFill>
                  <a:srgbClr val="FF0000"/>
                </a:solidFill>
                <a:cs typeface="Arial" charset="0"/>
              </a:rPr>
              <a:t>x</a:t>
            </a:r>
            <a:endParaRPr lang="es-ES" sz="2800" b="1" i="1">
              <a:solidFill>
                <a:srgbClr val="FF0000"/>
              </a:solidFill>
            </a:endParaRPr>
          </a:p>
        </p:txBody>
      </p:sp>
      <p:sp>
        <p:nvSpPr>
          <p:cNvPr id="160989" name="Rectangle 221"/>
          <p:cNvSpPr>
            <a:spLocks noChangeAspect="1" noChangeArrowheads="1"/>
          </p:cNvSpPr>
          <p:nvPr/>
        </p:nvSpPr>
        <p:spPr bwMode="auto">
          <a:xfrm>
            <a:off x="6084888" y="5157788"/>
            <a:ext cx="311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tIns="18000" rIns="18000" bIns="18000">
            <a:spAutoFit/>
            <a:flatTx/>
          </a:bodyPr>
          <a:lstStyle/>
          <a:p>
            <a:pPr algn="l"/>
            <a:r>
              <a:rPr lang="es-ES" sz="2800" b="1" i="1">
                <a:solidFill>
                  <a:srgbClr val="FF0000"/>
                </a:solidFill>
                <a:cs typeface="Arial" charset="0"/>
              </a:rPr>
              <a:t>m</a:t>
            </a:r>
            <a:endParaRPr lang="es-ES" sz="2800" b="1" i="1">
              <a:solidFill>
                <a:srgbClr val="FF0000"/>
              </a:solidFill>
            </a:endParaRPr>
          </a:p>
        </p:txBody>
      </p:sp>
      <p:sp>
        <p:nvSpPr>
          <p:cNvPr id="160990" name="Rectangle 222"/>
          <p:cNvSpPr>
            <a:spLocks noChangeAspect="1" noChangeArrowheads="1"/>
          </p:cNvSpPr>
          <p:nvPr/>
        </p:nvSpPr>
        <p:spPr bwMode="auto">
          <a:xfrm>
            <a:off x="5365750" y="5157788"/>
            <a:ext cx="238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tIns="18000" rIns="18000" bIns="18000">
            <a:spAutoFit/>
            <a:flatTx/>
          </a:bodyPr>
          <a:lstStyle/>
          <a:p>
            <a:pPr algn="l"/>
            <a:r>
              <a:rPr lang="es-ES" sz="2800" b="1" i="1">
                <a:solidFill>
                  <a:srgbClr val="FF0000"/>
                </a:solidFill>
                <a:cs typeface="Arial" charset="0"/>
              </a:rPr>
              <a:t>=</a:t>
            </a:r>
            <a:endParaRPr lang="es-ES" sz="2800" b="1" i="1">
              <a:solidFill>
                <a:srgbClr val="FF0000"/>
              </a:solidFill>
            </a:endParaRPr>
          </a:p>
        </p:txBody>
      </p:sp>
      <p:sp>
        <p:nvSpPr>
          <p:cNvPr id="160991" name="Rectangle 223"/>
          <p:cNvSpPr>
            <a:spLocks noChangeAspect="1" noChangeArrowheads="1"/>
          </p:cNvSpPr>
          <p:nvPr/>
        </p:nvSpPr>
        <p:spPr bwMode="auto">
          <a:xfrm>
            <a:off x="7643813" y="5186363"/>
            <a:ext cx="238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tIns="18000" rIns="18000" bIns="18000">
            <a:spAutoFit/>
            <a:flatTx/>
          </a:bodyPr>
          <a:lstStyle/>
          <a:p>
            <a:pPr algn="l"/>
            <a:r>
              <a:rPr lang="es-ES" sz="2800" b="1" i="1">
                <a:solidFill>
                  <a:srgbClr val="FF0000"/>
                </a:solidFill>
                <a:cs typeface="Arial" charset="0"/>
              </a:rPr>
              <a:t>+</a:t>
            </a:r>
            <a:endParaRPr lang="es-ES" sz="2800" b="1" i="1">
              <a:solidFill>
                <a:srgbClr val="FF0000"/>
              </a:solidFill>
            </a:endParaRPr>
          </a:p>
        </p:txBody>
      </p:sp>
      <p:sp>
        <p:nvSpPr>
          <p:cNvPr id="160992" name="Rectangle 224"/>
          <p:cNvSpPr>
            <a:spLocks noChangeAspect="1" noChangeArrowheads="1"/>
          </p:cNvSpPr>
          <p:nvPr/>
        </p:nvSpPr>
        <p:spPr bwMode="auto">
          <a:xfrm>
            <a:off x="8243888" y="5157788"/>
            <a:ext cx="212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tIns="18000" rIns="18000" bIns="18000">
            <a:spAutoFit/>
            <a:flatTx/>
          </a:bodyPr>
          <a:lstStyle/>
          <a:p>
            <a:pPr algn="l"/>
            <a:r>
              <a:rPr lang="es-ES" sz="2800" b="1" i="1">
                <a:solidFill>
                  <a:srgbClr val="FF0000"/>
                </a:solidFill>
                <a:cs typeface="Arial" charset="0"/>
              </a:rPr>
              <a:t>b</a:t>
            </a:r>
            <a:endParaRPr lang="es-ES" sz="2800" b="1" i="1">
              <a:solidFill>
                <a:srgbClr val="FF0000"/>
              </a:solidFill>
            </a:endParaRPr>
          </a:p>
        </p:txBody>
      </p:sp>
      <p:grpSp>
        <p:nvGrpSpPr>
          <p:cNvPr id="160994" name="Group 226"/>
          <p:cNvGrpSpPr>
            <a:grpSpLocks/>
          </p:cNvGrpSpPr>
          <p:nvPr/>
        </p:nvGrpSpPr>
        <p:grpSpPr bwMode="auto">
          <a:xfrm>
            <a:off x="5040313" y="3746500"/>
            <a:ext cx="2322512" cy="1050925"/>
            <a:chOff x="3175" y="2360"/>
            <a:chExt cx="1463" cy="662"/>
          </a:xfrm>
        </p:grpSpPr>
        <p:sp>
          <p:nvSpPr>
            <p:cNvPr id="160961" name="Rectangle 193"/>
            <p:cNvSpPr>
              <a:spLocks noChangeAspect="1" noChangeArrowheads="1"/>
            </p:cNvSpPr>
            <p:nvPr/>
          </p:nvSpPr>
          <p:spPr bwMode="auto">
            <a:xfrm>
              <a:off x="3175" y="2587"/>
              <a:ext cx="26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2000">
                  <a:solidFill>
                    <a:srgbClr val="000099"/>
                  </a:solidFill>
                  <a:latin typeface="Arial" charset="0"/>
                  <a:cs typeface="Arial" charset="0"/>
                </a:rPr>
                <a:t>r</a:t>
              </a:r>
              <a:r>
                <a:rPr lang="es-ES" sz="1800" baseline="3000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  <a:r>
                <a:rPr lang="es-ES" sz="2000">
                  <a:solidFill>
                    <a:srgbClr val="000099"/>
                  </a:solidFill>
                  <a:latin typeface="Arial" charset="0"/>
                  <a:cs typeface="Arial" charset="0"/>
                </a:rPr>
                <a:t> =</a:t>
              </a:r>
              <a:endParaRPr lang="es-ES" sz="1400" baseline="3000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0962" name="Rectangle 194"/>
            <p:cNvSpPr>
              <a:spLocks noChangeAspect="1" noChangeArrowheads="1"/>
            </p:cNvSpPr>
            <p:nvPr/>
          </p:nvSpPr>
          <p:spPr bwMode="auto">
            <a:xfrm>
              <a:off x="3527" y="2747"/>
              <a:ext cx="491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(N·</a:t>
              </a:r>
              <a:r>
                <a:rPr lang="es-ES" sz="1800">
                  <a:solidFill>
                    <a:srgbClr val="000099"/>
                  </a:solidFill>
                  <a:latin typeface="Symbol" pitchFamily="18" charset="2"/>
                  <a:cs typeface="Arial" charset="0"/>
                </a:rPr>
                <a:t>m</a:t>
              </a:r>
              <a:r>
                <a:rPr lang="es-ES" sz="1800" baseline="-25000">
                  <a:solidFill>
                    <a:srgbClr val="000099"/>
                  </a:solidFill>
                  <a:latin typeface="Arial" charset="0"/>
                  <a:cs typeface="Arial" charset="0"/>
                </a:rPr>
                <a:t>o</a:t>
              </a:r>
              <a:r>
                <a:rPr lang="es-ES" sz="2000">
                  <a:solidFill>
                    <a:srgbClr val="000099"/>
                  </a:solidFill>
                  <a:latin typeface="Arial" charset="0"/>
                  <a:cs typeface="Arial" charset="0"/>
                </a:rPr>
                <a:t>) ·</a:t>
              </a:r>
              <a:endParaRPr lang="es-ES" sz="1400" baseline="3000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0963" name="Rectangle 195"/>
            <p:cNvSpPr>
              <a:spLocks noChangeAspect="1" noChangeArrowheads="1"/>
            </p:cNvSpPr>
            <p:nvPr/>
          </p:nvSpPr>
          <p:spPr bwMode="auto">
            <a:xfrm>
              <a:off x="3515" y="2405"/>
              <a:ext cx="298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2·</a:t>
              </a:r>
              <a:r>
                <a:rPr lang="es-ES" sz="2000" b="1">
                  <a:solidFill>
                    <a:srgbClr val="000099"/>
                  </a:solidFill>
                  <a:cs typeface="Arial" charset="0"/>
                </a:rPr>
                <a:t>V</a:t>
              </a:r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·</a:t>
              </a:r>
            </a:p>
          </p:txBody>
        </p:sp>
        <p:sp>
          <p:nvSpPr>
            <p:cNvPr id="160964" name="Line 196"/>
            <p:cNvSpPr>
              <a:spLocks noChangeShapeType="1"/>
            </p:cNvSpPr>
            <p:nvPr/>
          </p:nvSpPr>
          <p:spPr bwMode="auto">
            <a:xfrm>
              <a:off x="3486" y="2678"/>
              <a:ext cx="800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endParaRPr lang="es-MX"/>
            </a:p>
          </p:txBody>
        </p:sp>
        <p:sp>
          <p:nvSpPr>
            <p:cNvPr id="160965" name="AutoShape 197"/>
            <p:cNvSpPr>
              <a:spLocks noChangeArrowheads="1"/>
            </p:cNvSpPr>
            <p:nvPr/>
          </p:nvSpPr>
          <p:spPr bwMode="auto">
            <a:xfrm>
              <a:off x="3819" y="2381"/>
              <a:ext cx="182" cy="272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966" name="Rectangle 198"/>
            <p:cNvSpPr>
              <a:spLocks noChangeAspect="1" noChangeArrowheads="1"/>
            </p:cNvSpPr>
            <p:nvPr/>
          </p:nvSpPr>
          <p:spPr bwMode="auto">
            <a:xfrm>
              <a:off x="3876" y="2364"/>
              <a:ext cx="8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400" b="1">
                  <a:solidFill>
                    <a:srgbClr val="000099"/>
                  </a:solidFill>
                  <a:latin typeface="Arial" charset="0"/>
                  <a:cs typeface="Arial" charset="0"/>
                </a:rPr>
                <a:t>5</a:t>
              </a:r>
              <a:endParaRPr lang="es-ES" sz="1400" b="1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60967" name="Line 199"/>
            <p:cNvSpPr>
              <a:spLocks noChangeShapeType="1"/>
            </p:cNvSpPr>
            <p:nvPr/>
          </p:nvSpPr>
          <p:spPr bwMode="auto">
            <a:xfrm>
              <a:off x="3845" y="2522"/>
              <a:ext cx="143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endParaRPr lang="es-MX"/>
            </a:p>
          </p:txBody>
        </p:sp>
        <p:sp>
          <p:nvSpPr>
            <p:cNvPr id="160968" name="Rectangle 200"/>
            <p:cNvSpPr>
              <a:spLocks noChangeAspect="1" noChangeArrowheads="1"/>
            </p:cNvSpPr>
            <p:nvPr/>
          </p:nvSpPr>
          <p:spPr bwMode="auto">
            <a:xfrm>
              <a:off x="3875" y="2504"/>
              <a:ext cx="8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400" b="1">
                  <a:solidFill>
                    <a:srgbClr val="000099"/>
                  </a:solidFill>
                  <a:latin typeface="Arial" charset="0"/>
                  <a:cs typeface="Arial" charset="0"/>
                </a:rPr>
                <a:t>4</a:t>
              </a:r>
              <a:endParaRPr lang="es-ES" sz="1400" b="1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60969" name="Rectangle 201"/>
            <p:cNvSpPr>
              <a:spLocks noChangeAspect="1" noChangeArrowheads="1"/>
            </p:cNvSpPr>
            <p:nvPr/>
          </p:nvSpPr>
          <p:spPr bwMode="auto">
            <a:xfrm>
              <a:off x="4016" y="2360"/>
              <a:ext cx="71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54000" rIns="18000" bIns="18000">
              <a:spAutoFit/>
              <a:flatTx/>
            </a:bodyPr>
            <a:lstStyle/>
            <a:p>
              <a:pPr algn="l"/>
              <a:r>
                <a:rPr lang="es-ES" sz="1600" baseline="30000">
                  <a:solidFill>
                    <a:srgbClr val="000099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160970" name="Rectangle 202"/>
            <p:cNvSpPr>
              <a:spLocks noChangeAspect="1" noChangeArrowheads="1"/>
            </p:cNvSpPr>
            <p:nvPr/>
          </p:nvSpPr>
          <p:spPr bwMode="auto">
            <a:xfrm>
              <a:off x="4185" y="2457"/>
              <a:ext cx="7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600" baseline="3000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160971" name="Rectangle 203"/>
            <p:cNvSpPr>
              <a:spLocks noChangeAspect="1" noChangeArrowheads="1"/>
            </p:cNvSpPr>
            <p:nvPr/>
          </p:nvSpPr>
          <p:spPr bwMode="auto">
            <a:xfrm>
              <a:off x="4059" y="2422"/>
              <a:ext cx="142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·a</a:t>
              </a:r>
            </a:p>
          </p:txBody>
        </p:sp>
        <p:sp>
          <p:nvSpPr>
            <p:cNvPr id="160972" name="Rectangle 204"/>
            <p:cNvSpPr>
              <a:spLocks noChangeAspect="1" noChangeArrowheads="1"/>
            </p:cNvSpPr>
            <p:nvPr/>
          </p:nvSpPr>
          <p:spPr bwMode="auto">
            <a:xfrm>
              <a:off x="3904" y="2784"/>
              <a:ext cx="7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600" baseline="3000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160973" name="Rectangle 205"/>
            <p:cNvSpPr>
              <a:spLocks noChangeAspect="1" noChangeArrowheads="1"/>
            </p:cNvSpPr>
            <p:nvPr/>
          </p:nvSpPr>
          <p:spPr bwMode="auto">
            <a:xfrm>
              <a:off x="4080" y="2659"/>
              <a:ext cx="102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q</a:t>
              </a:r>
              <a:endParaRPr lang="es-ES" sz="18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60974" name="Line 206"/>
            <p:cNvSpPr>
              <a:spLocks noChangeShapeType="1"/>
            </p:cNvSpPr>
            <p:nvPr/>
          </p:nvSpPr>
          <p:spPr bwMode="auto">
            <a:xfrm>
              <a:off x="4056" y="2861"/>
              <a:ext cx="165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endParaRPr lang="es-MX"/>
            </a:p>
          </p:txBody>
        </p:sp>
        <p:sp>
          <p:nvSpPr>
            <p:cNvPr id="160975" name="Rectangle 207"/>
            <p:cNvSpPr>
              <a:spLocks noChangeAspect="1" noChangeArrowheads="1"/>
            </p:cNvSpPr>
            <p:nvPr/>
          </p:nvSpPr>
          <p:spPr bwMode="auto">
            <a:xfrm>
              <a:off x="4067" y="2827"/>
              <a:ext cx="142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m</a:t>
              </a:r>
              <a:endParaRPr lang="es-ES" sz="18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60976" name="AutoShape 208"/>
            <p:cNvSpPr>
              <a:spLocks noChangeArrowheads="1"/>
            </p:cNvSpPr>
            <p:nvPr/>
          </p:nvSpPr>
          <p:spPr bwMode="auto">
            <a:xfrm>
              <a:off x="4030" y="2699"/>
              <a:ext cx="212" cy="317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977" name="Rectangle 209"/>
            <p:cNvSpPr>
              <a:spLocks noChangeAspect="1" noChangeArrowheads="1"/>
            </p:cNvSpPr>
            <p:nvPr/>
          </p:nvSpPr>
          <p:spPr bwMode="auto">
            <a:xfrm>
              <a:off x="4387" y="2565"/>
              <a:ext cx="15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· </a:t>
              </a:r>
              <a:r>
                <a:rPr lang="es-ES" sz="2000">
                  <a:solidFill>
                    <a:srgbClr val="000099"/>
                  </a:solidFill>
                  <a:cs typeface="Arial" charset="0"/>
                </a:rPr>
                <a:t>I</a:t>
              </a:r>
              <a:endParaRPr lang="es-ES" sz="2000" b="1">
                <a:solidFill>
                  <a:srgbClr val="000099"/>
                </a:solidFill>
                <a:cs typeface="Arial" charset="0"/>
              </a:endParaRPr>
            </a:p>
          </p:txBody>
        </p:sp>
        <p:sp>
          <p:nvSpPr>
            <p:cNvPr id="160993" name="Rectangle 225"/>
            <p:cNvSpPr>
              <a:spLocks noChangeAspect="1" noChangeArrowheads="1"/>
            </p:cNvSpPr>
            <p:nvPr/>
          </p:nvSpPr>
          <p:spPr bwMode="auto">
            <a:xfrm>
              <a:off x="4538" y="2588"/>
              <a:ext cx="100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600" baseline="30000">
                  <a:solidFill>
                    <a:srgbClr val="000099"/>
                  </a:solidFill>
                  <a:latin typeface="Arial" charset="0"/>
                  <a:cs typeface="Arial" charset="0"/>
                </a:rPr>
                <a:t>-2</a:t>
              </a:r>
            </a:p>
          </p:txBody>
        </p:sp>
      </p:grpSp>
      <p:sp>
        <p:nvSpPr>
          <p:cNvPr id="106" name="Text Box 7"/>
          <p:cNvSpPr txBox="1">
            <a:spLocks noChangeArrowheads="1"/>
          </p:cNvSpPr>
          <p:nvPr/>
        </p:nvSpPr>
        <p:spPr bwMode="auto">
          <a:xfrm>
            <a:off x="2411760" y="765175"/>
            <a:ext cx="43204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 b="1" dirty="0">
                <a:solidFill>
                  <a:srgbClr val="000099"/>
                </a:solidFill>
                <a:latin typeface="Arial" charset="0"/>
              </a:rPr>
              <a:t>Desarrollo </a:t>
            </a:r>
            <a:r>
              <a:rPr lang="es-ES" sz="1800" b="1" dirty="0" smtClean="0">
                <a:solidFill>
                  <a:srgbClr val="000099"/>
                </a:solidFill>
                <a:latin typeface="Arial" charset="0"/>
              </a:rPr>
              <a:t>Matemático (laboratorio)</a:t>
            </a:r>
            <a:endParaRPr lang="es-ES" sz="1800" b="1" u="sng" dirty="0">
              <a:solidFill>
                <a:srgbClr val="00009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6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6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16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16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500"/>
                                        <p:tgtEl>
                                          <p:spTgt spid="16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16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4" dur="500"/>
                                        <p:tgtEl>
                                          <p:spTgt spid="16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00" grpId="0"/>
      <p:bldP spid="160802" grpId="0" animBg="1"/>
      <p:bldP spid="160805" grpId="0"/>
      <p:bldP spid="160840" grpId="0" animBg="1"/>
      <p:bldP spid="160891" grpId="0"/>
      <p:bldP spid="160953" grpId="0"/>
      <p:bldP spid="160954" grpId="0"/>
      <p:bldP spid="160955" grpId="0"/>
      <p:bldP spid="160956" grpId="0"/>
      <p:bldP spid="160958" grpId="0"/>
      <p:bldP spid="160959" grpId="0"/>
      <p:bldP spid="160987" grpId="0"/>
      <p:bldP spid="160988" grpId="0"/>
      <p:bldP spid="160989" grpId="0"/>
      <p:bldP spid="160990" grpId="0"/>
      <p:bldP spid="160991" grpId="0"/>
      <p:bldP spid="16099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Box 7"/>
          <p:cNvSpPr txBox="1">
            <a:spLocks noChangeArrowheads="1"/>
          </p:cNvSpPr>
          <p:nvPr/>
        </p:nvSpPr>
        <p:spPr bwMode="auto">
          <a:xfrm>
            <a:off x="1763688" y="1700808"/>
            <a:ext cx="5616624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 b="1" dirty="0" smtClean="0">
                <a:solidFill>
                  <a:srgbClr val="000099"/>
                </a:solidFill>
                <a:latin typeface="Arial" charset="0"/>
              </a:rPr>
              <a:t>Presentación revisada por:</a:t>
            </a:r>
          </a:p>
          <a:p>
            <a:pPr>
              <a:spcBef>
                <a:spcPct val="50000"/>
              </a:spcBef>
            </a:pPr>
            <a:endParaRPr lang="es-ES" sz="1400" dirty="0" smtClean="0">
              <a:solidFill>
                <a:srgbClr val="000099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s-ES" sz="1400" dirty="0" smtClean="0">
                <a:solidFill>
                  <a:srgbClr val="000099"/>
                </a:solidFill>
                <a:latin typeface="Arial" charset="0"/>
              </a:rPr>
              <a:t>Q</a:t>
            </a:r>
            <a:r>
              <a:rPr lang="es-ES" sz="1400" dirty="0">
                <a:solidFill>
                  <a:srgbClr val="000099"/>
                </a:solidFill>
                <a:latin typeface="Arial" charset="0"/>
              </a:rPr>
              <a:t>. Adriana Ramírez González</a:t>
            </a:r>
          </a:p>
          <a:p>
            <a:pPr>
              <a:spcBef>
                <a:spcPct val="50000"/>
              </a:spcBef>
            </a:pPr>
            <a:r>
              <a:rPr lang="es-ES" sz="1400" dirty="0">
                <a:solidFill>
                  <a:srgbClr val="000099"/>
                </a:solidFill>
                <a:latin typeface="Arial" charset="0"/>
              </a:rPr>
              <a:t>Ing. </a:t>
            </a:r>
            <a:r>
              <a:rPr lang="es-ES" sz="1400" dirty="0" err="1">
                <a:solidFill>
                  <a:srgbClr val="000099"/>
                </a:solidFill>
                <a:latin typeface="Arial" charset="0"/>
              </a:rPr>
              <a:t>Ayesha</a:t>
            </a:r>
            <a:r>
              <a:rPr lang="es-ES" sz="1400" dirty="0">
                <a:solidFill>
                  <a:srgbClr val="000099"/>
                </a:solidFill>
                <a:latin typeface="Arial" charset="0"/>
              </a:rPr>
              <a:t> Sagrario Román García</a:t>
            </a:r>
          </a:p>
          <a:p>
            <a:pPr>
              <a:spcBef>
                <a:spcPct val="50000"/>
              </a:spcBef>
            </a:pPr>
            <a:r>
              <a:rPr lang="es-ES" sz="1400" dirty="0">
                <a:solidFill>
                  <a:srgbClr val="000099"/>
                </a:solidFill>
                <a:latin typeface="Arial" charset="0"/>
              </a:rPr>
              <a:t>M. A. Claudia  Elisa Sánchez Navarro</a:t>
            </a:r>
          </a:p>
          <a:p>
            <a:pPr>
              <a:spcBef>
                <a:spcPct val="50000"/>
              </a:spcBef>
            </a:pPr>
            <a:r>
              <a:rPr lang="es-ES" sz="1400" dirty="0">
                <a:solidFill>
                  <a:srgbClr val="000099"/>
                </a:solidFill>
                <a:latin typeface="Arial" charset="0"/>
              </a:rPr>
              <a:t>Ing. </a:t>
            </a:r>
            <a:r>
              <a:rPr lang="es-ES" sz="1400" dirty="0" err="1">
                <a:solidFill>
                  <a:srgbClr val="000099"/>
                </a:solidFill>
                <a:latin typeface="Arial" charset="0"/>
              </a:rPr>
              <a:t>Jacquelyn</a:t>
            </a:r>
            <a:r>
              <a:rPr lang="es-ES" sz="1400" dirty="0">
                <a:solidFill>
                  <a:srgbClr val="000099"/>
                </a:solidFill>
                <a:latin typeface="Arial" charset="0"/>
              </a:rPr>
              <a:t> Martínez </a:t>
            </a:r>
            <a:r>
              <a:rPr lang="es-ES" sz="1400" dirty="0" err="1">
                <a:solidFill>
                  <a:srgbClr val="000099"/>
                </a:solidFill>
                <a:latin typeface="Arial" charset="0"/>
              </a:rPr>
              <a:t>Alavez</a:t>
            </a:r>
            <a:endParaRPr lang="es-ES" sz="1400" dirty="0">
              <a:solidFill>
                <a:srgbClr val="000099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s-ES" sz="1400" dirty="0">
                <a:solidFill>
                  <a:srgbClr val="000099"/>
                </a:solidFill>
                <a:latin typeface="Arial" charset="0"/>
              </a:rPr>
              <a:t>Dr. Ramiro Maravilla Galván</a:t>
            </a:r>
          </a:p>
          <a:p>
            <a:pPr>
              <a:spcBef>
                <a:spcPct val="50000"/>
              </a:spcBef>
            </a:pPr>
            <a:r>
              <a:rPr lang="es-ES" sz="1400" dirty="0">
                <a:solidFill>
                  <a:srgbClr val="000099"/>
                </a:solidFill>
                <a:latin typeface="Arial" charset="0"/>
              </a:rPr>
              <a:t>Dr. Rogelio Soto </a:t>
            </a:r>
            <a:r>
              <a:rPr lang="es-ES" sz="1400" dirty="0" smtClean="0">
                <a:solidFill>
                  <a:srgbClr val="000099"/>
                </a:solidFill>
                <a:latin typeface="Arial" charset="0"/>
              </a:rPr>
              <a:t>Ayala</a:t>
            </a:r>
          </a:p>
          <a:p>
            <a:pPr>
              <a:spcBef>
                <a:spcPct val="50000"/>
              </a:spcBef>
            </a:pPr>
            <a:endParaRPr lang="es-ES" sz="1400" dirty="0" smtClean="0">
              <a:solidFill>
                <a:srgbClr val="000099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s-ES" sz="1800" i="1" dirty="0" smtClean="0">
                <a:solidFill>
                  <a:srgbClr val="000099"/>
                </a:solidFill>
                <a:latin typeface="Arial" charset="0"/>
              </a:rPr>
              <a:t>Profesores de la Facultad de Ingeniería, UNAM</a:t>
            </a:r>
            <a:endParaRPr lang="es-ES" sz="1800" i="1" dirty="0">
              <a:solidFill>
                <a:srgbClr val="00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61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Freeform 5"/>
          <p:cNvSpPr>
            <a:spLocks/>
          </p:cNvSpPr>
          <p:nvPr/>
        </p:nvSpPr>
        <p:spPr bwMode="auto">
          <a:xfrm>
            <a:off x="3322638" y="2662238"/>
            <a:ext cx="4475162" cy="2609850"/>
          </a:xfrm>
          <a:custGeom>
            <a:avLst/>
            <a:gdLst/>
            <a:ahLst/>
            <a:cxnLst>
              <a:cxn ang="0">
                <a:pos x="0" y="308"/>
              </a:cxn>
              <a:cxn ang="0">
                <a:pos x="95" y="272"/>
              </a:cxn>
              <a:cxn ang="0">
                <a:pos x="336" y="271"/>
              </a:cxn>
              <a:cxn ang="0">
                <a:pos x="1152" y="15"/>
              </a:cxn>
              <a:cxn ang="0">
                <a:pos x="1303" y="361"/>
              </a:cxn>
              <a:cxn ang="0">
                <a:pos x="1152" y="747"/>
              </a:cxn>
              <a:cxn ang="0">
                <a:pos x="336" y="491"/>
              </a:cxn>
              <a:cxn ang="0">
                <a:pos x="101" y="491"/>
              </a:cxn>
              <a:cxn ang="0">
                <a:pos x="0" y="454"/>
              </a:cxn>
              <a:cxn ang="0">
                <a:pos x="0" y="308"/>
              </a:cxn>
            </a:cxnLst>
            <a:rect l="0" t="0" r="r" b="b"/>
            <a:pathLst>
              <a:path w="1313" h="768">
                <a:moveTo>
                  <a:pt x="0" y="308"/>
                </a:moveTo>
                <a:cubicBezTo>
                  <a:pt x="16" y="278"/>
                  <a:pt x="53" y="272"/>
                  <a:pt x="95" y="272"/>
                </a:cubicBezTo>
                <a:cubicBezTo>
                  <a:pt x="137" y="272"/>
                  <a:pt x="179" y="270"/>
                  <a:pt x="336" y="271"/>
                </a:cubicBezTo>
                <a:cubicBezTo>
                  <a:pt x="517" y="272"/>
                  <a:pt x="991" y="0"/>
                  <a:pt x="1152" y="15"/>
                </a:cubicBezTo>
                <a:cubicBezTo>
                  <a:pt x="1313" y="30"/>
                  <a:pt x="1303" y="239"/>
                  <a:pt x="1303" y="361"/>
                </a:cubicBezTo>
                <a:cubicBezTo>
                  <a:pt x="1303" y="483"/>
                  <a:pt x="1313" y="725"/>
                  <a:pt x="1152" y="747"/>
                </a:cubicBezTo>
                <a:cubicBezTo>
                  <a:pt x="991" y="768"/>
                  <a:pt x="511" y="534"/>
                  <a:pt x="336" y="491"/>
                </a:cubicBezTo>
                <a:cubicBezTo>
                  <a:pt x="183" y="491"/>
                  <a:pt x="131" y="491"/>
                  <a:pt x="101" y="491"/>
                </a:cubicBezTo>
                <a:cubicBezTo>
                  <a:pt x="71" y="491"/>
                  <a:pt x="16" y="485"/>
                  <a:pt x="0" y="454"/>
                </a:cubicBezTo>
                <a:lnTo>
                  <a:pt x="0" y="308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262" name="AutoShape 6"/>
          <p:cNvSpPr>
            <a:spLocks noChangeArrowheads="1"/>
          </p:cNvSpPr>
          <p:nvPr/>
        </p:nvSpPr>
        <p:spPr bwMode="auto">
          <a:xfrm>
            <a:off x="1295400" y="3554413"/>
            <a:ext cx="2127250" cy="815975"/>
          </a:xfrm>
          <a:prstGeom prst="flowChartTerminator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263" name="Line 7"/>
          <p:cNvSpPr>
            <a:spLocks noChangeShapeType="1"/>
          </p:cNvSpPr>
          <p:nvPr/>
        </p:nvSpPr>
        <p:spPr bwMode="auto">
          <a:xfrm flipV="1">
            <a:off x="1787525" y="2967038"/>
            <a:ext cx="0" cy="747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 flipV="1">
            <a:off x="2740025" y="2933700"/>
            <a:ext cx="0" cy="774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265" name="Oval 9"/>
          <p:cNvSpPr>
            <a:spLocks noChangeArrowheads="1"/>
          </p:cNvSpPr>
          <p:nvPr/>
        </p:nvSpPr>
        <p:spPr bwMode="auto">
          <a:xfrm>
            <a:off x="1706563" y="3702050"/>
            <a:ext cx="160337" cy="509588"/>
          </a:xfrm>
          <a:prstGeom prst="ellipse">
            <a:avLst/>
          </a:prstGeom>
          <a:solidFill>
            <a:srgbClr val="DDDDDD"/>
          </a:solidFill>
          <a:ln w="25400">
            <a:solidFill>
              <a:srgbClr val="84848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272" name="Freeform 16"/>
          <p:cNvSpPr>
            <a:spLocks/>
          </p:cNvSpPr>
          <p:nvPr/>
        </p:nvSpPr>
        <p:spPr bwMode="auto">
          <a:xfrm>
            <a:off x="6910388" y="2590800"/>
            <a:ext cx="941387" cy="2743200"/>
          </a:xfrm>
          <a:custGeom>
            <a:avLst/>
            <a:gdLst/>
            <a:ahLst/>
            <a:cxnLst>
              <a:cxn ang="0">
                <a:pos x="4" y="407"/>
              </a:cxn>
              <a:cxn ang="0">
                <a:pos x="60" y="48"/>
              </a:cxn>
              <a:cxn ang="0">
                <a:pos x="228" y="120"/>
              </a:cxn>
              <a:cxn ang="0">
                <a:pos x="274" y="393"/>
              </a:cxn>
              <a:cxn ang="0">
                <a:pos x="237" y="647"/>
              </a:cxn>
              <a:cxn ang="0">
                <a:pos x="64" y="767"/>
              </a:cxn>
              <a:cxn ang="0">
                <a:pos x="4" y="407"/>
              </a:cxn>
            </a:cxnLst>
            <a:rect l="0" t="0" r="r" b="b"/>
            <a:pathLst>
              <a:path w="276" h="807">
                <a:moveTo>
                  <a:pt x="4" y="407"/>
                </a:moveTo>
                <a:cubicBezTo>
                  <a:pt x="7" y="285"/>
                  <a:pt x="28" y="89"/>
                  <a:pt x="60" y="48"/>
                </a:cubicBezTo>
                <a:cubicBezTo>
                  <a:pt x="97" y="0"/>
                  <a:pt x="200" y="65"/>
                  <a:pt x="228" y="120"/>
                </a:cubicBezTo>
                <a:cubicBezTo>
                  <a:pt x="256" y="175"/>
                  <a:pt x="272" y="320"/>
                  <a:pt x="274" y="393"/>
                </a:cubicBezTo>
                <a:cubicBezTo>
                  <a:pt x="276" y="466"/>
                  <a:pt x="266" y="575"/>
                  <a:pt x="237" y="647"/>
                </a:cubicBezTo>
                <a:cubicBezTo>
                  <a:pt x="208" y="719"/>
                  <a:pt x="103" y="807"/>
                  <a:pt x="64" y="767"/>
                </a:cubicBezTo>
                <a:cubicBezTo>
                  <a:pt x="25" y="727"/>
                  <a:pt x="0" y="504"/>
                  <a:pt x="4" y="407"/>
                </a:cubicBezTo>
                <a:close/>
              </a:path>
            </a:pathLst>
          </a:custGeom>
          <a:solidFill>
            <a:srgbClr val="B2B2B2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6273" name="Group 17"/>
          <p:cNvGrpSpPr>
            <a:grpSpLocks/>
          </p:cNvGrpSpPr>
          <p:nvPr/>
        </p:nvGrpSpPr>
        <p:grpSpPr bwMode="auto">
          <a:xfrm>
            <a:off x="1625600" y="2463800"/>
            <a:ext cx="1295400" cy="584200"/>
            <a:chOff x="1024" y="1552"/>
            <a:chExt cx="816" cy="368"/>
          </a:xfrm>
        </p:grpSpPr>
        <p:sp>
          <p:nvSpPr>
            <p:cNvPr id="96274" name="Text Box 18"/>
            <p:cNvSpPr txBox="1">
              <a:spLocks noChangeArrowheads="1"/>
            </p:cNvSpPr>
            <p:nvPr/>
          </p:nvSpPr>
          <p:spPr bwMode="auto">
            <a:xfrm>
              <a:off x="1616" y="1632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r>
                <a:rPr lang="es-ES" b="1"/>
                <a:t>+</a:t>
              </a:r>
            </a:p>
          </p:txBody>
        </p:sp>
        <p:sp>
          <p:nvSpPr>
            <p:cNvPr id="96275" name="Text Box 19"/>
            <p:cNvSpPr txBox="1">
              <a:spLocks noChangeArrowheads="1"/>
            </p:cNvSpPr>
            <p:nvPr/>
          </p:nvSpPr>
          <p:spPr bwMode="auto">
            <a:xfrm>
              <a:off x="1024" y="15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r>
                <a:rPr lang="es-ES" b="1"/>
                <a:t>_</a:t>
              </a:r>
            </a:p>
          </p:txBody>
        </p:sp>
      </p:grpSp>
      <p:grpSp>
        <p:nvGrpSpPr>
          <p:cNvPr id="96279" name="Group 23"/>
          <p:cNvGrpSpPr>
            <a:grpSpLocks/>
          </p:cNvGrpSpPr>
          <p:nvPr/>
        </p:nvGrpSpPr>
        <p:grpSpPr bwMode="auto">
          <a:xfrm>
            <a:off x="1720850" y="3700463"/>
            <a:ext cx="990600" cy="515937"/>
            <a:chOff x="1084" y="2331"/>
            <a:chExt cx="624" cy="325"/>
          </a:xfrm>
        </p:grpSpPr>
        <p:sp>
          <p:nvSpPr>
            <p:cNvPr id="96258" name="Oval 2"/>
            <p:cNvSpPr>
              <a:spLocks noChangeArrowheads="1"/>
            </p:cNvSpPr>
            <p:nvPr/>
          </p:nvSpPr>
          <p:spPr bwMode="auto">
            <a:xfrm>
              <a:off x="1084" y="2331"/>
              <a:ext cx="101" cy="321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259" name="Rectangle 3"/>
            <p:cNvSpPr>
              <a:spLocks noChangeArrowheads="1"/>
            </p:cNvSpPr>
            <p:nvPr/>
          </p:nvSpPr>
          <p:spPr bwMode="auto">
            <a:xfrm>
              <a:off x="1144" y="2334"/>
              <a:ext cx="564" cy="322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6266" name="Group 10"/>
          <p:cNvGrpSpPr>
            <a:grpSpLocks/>
          </p:cNvGrpSpPr>
          <p:nvPr/>
        </p:nvGrpSpPr>
        <p:grpSpPr bwMode="auto">
          <a:xfrm>
            <a:off x="2640013" y="3702050"/>
            <a:ext cx="184150" cy="509588"/>
            <a:chOff x="1248" y="1248"/>
            <a:chExt cx="54" cy="150"/>
          </a:xfrm>
        </p:grpSpPr>
        <p:sp>
          <p:nvSpPr>
            <p:cNvPr id="96267" name="Oval 11"/>
            <p:cNvSpPr>
              <a:spLocks noChangeArrowheads="1"/>
            </p:cNvSpPr>
            <p:nvPr/>
          </p:nvSpPr>
          <p:spPr bwMode="auto">
            <a:xfrm>
              <a:off x="1248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268" name="Oval 12"/>
            <p:cNvSpPr>
              <a:spLocks noChangeArrowheads="1"/>
            </p:cNvSpPr>
            <p:nvPr/>
          </p:nvSpPr>
          <p:spPr bwMode="auto">
            <a:xfrm>
              <a:off x="1255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96277" name="Rectangle 21"/>
          <p:cNvSpPr>
            <a:spLocks noChangeArrowheads="1"/>
          </p:cNvSpPr>
          <p:nvPr/>
        </p:nvSpPr>
        <p:spPr bwMode="auto">
          <a:xfrm>
            <a:off x="2743200" y="3941763"/>
            <a:ext cx="17463" cy="39687"/>
          </a:xfrm>
          <a:prstGeom prst="rect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276" name="Line 20"/>
          <p:cNvSpPr>
            <a:spLocks noChangeShapeType="1"/>
          </p:cNvSpPr>
          <p:nvPr/>
        </p:nvSpPr>
        <p:spPr bwMode="auto">
          <a:xfrm flipH="1" flipV="1">
            <a:off x="2743200" y="3962400"/>
            <a:ext cx="654050" cy="0"/>
          </a:xfrm>
          <a:prstGeom prst="line">
            <a:avLst/>
          </a:prstGeom>
          <a:noFill/>
          <a:ln w="508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6269" name="Group 13"/>
          <p:cNvGrpSpPr>
            <a:grpSpLocks/>
          </p:cNvGrpSpPr>
          <p:nvPr/>
        </p:nvGrpSpPr>
        <p:grpSpPr bwMode="auto">
          <a:xfrm>
            <a:off x="3246438" y="3702050"/>
            <a:ext cx="184150" cy="509588"/>
            <a:chOff x="1248" y="1248"/>
            <a:chExt cx="54" cy="150"/>
          </a:xfrm>
        </p:grpSpPr>
        <p:sp>
          <p:nvSpPr>
            <p:cNvPr id="96270" name="Oval 14"/>
            <p:cNvSpPr>
              <a:spLocks noChangeArrowheads="1"/>
            </p:cNvSpPr>
            <p:nvPr/>
          </p:nvSpPr>
          <p:spPr bwMode="auto">
            <a:xfrm>
              <a:off x="1248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271" name="Oval 15"/>
            <p:cNvSpPr>
              <a:spLocks noChangeArrowheads="1"/>
            </p:cNvSpPr>
            <p:nvPr/>
          </p:nvSpPr>
          <p:spPr bwMode="auto">
            <a:xfrm>
              <a:off x="1255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96278" name="Rectangle 22"/>
          <p:cNvSpPr>
            <a:spLocks noChangeArrowheads="1"/>
          </p:cNvSpPr>
          <p:nvPr/>
        </p:nvSpPr>
        <p:spPr bwMode="auto">
          <a:xfrm>
            <a:off x="3352800" y="3943350"/>
            <a:ext cx="17463" cy="39688"/>
          </a:xfrm>
          <a:prstGeom prst="rect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 flipH="1">
            <a:off x="3351213" y="3962400"/>
            <a:ext cx="3568700" cy="0"/>
          </a:xfrm>
          <a:prstGeom prst="line">
            <a:avLst/>
          </a:prstGeom>
          <a:noFill/>
          <a:ln w="508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6284" name="Group 28"/>
          <p:cNvGrpSpPr>
            <a:grpSpLocks/>
          </p:cNvGrpSpPr>
          <p:nvPr/>
        </p:nvGrpSpPr>
        <p:grpSpPr bwMode="auto">
          <a:xfrm>
            <a:off x="7432675" y="3906838"/>
            <a:ext cx="111125" cy="111125"/>
            <a:chOff x="4682" y="2461"/>
            <a:chExt cx="70" cy="70"/>
          </a:xfrm>
        </p:grpSpPr>
        <p:sp>
          <p:nvSpPr>
            <p:cNvPr id="96283" name="Oval 27"/>
            <p:cNvSpPr>
              <a:spLocks noChangeAspect="1" noChangeArrowheads="1"/>
            </p:cNvSpPr>
            <p:nvPr/>
          </p:nvSpPr>
          <p:spPr bwMode="auto">
            <a:xfrm>
              <a:off x="4682" y="2461"/>
              <a:ext cx="70" cy="70"/>
            </a:xfrm>
            <a:prstGeom prst="ellipse">
              <a:avLst/>
            </a:prstGeom>
            <a:solidFill>
              <a:srgbClr val="00FFCC"/>
            </a:solidFill>
            <a:ln w="9525">
              <a:solidFill>
                <a:srgbClr val="00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281" name="Oval 25"/>
            <p:cNvSpPr>
              <a:spLocks noChangeArrowheads="1"/>
            </p:cNvSpPr>
            <p:nvPr/>
          </p:nvSpPr>
          <p:spPr bwMode="auto">
            <a:xfrm>
              <a:off x="4694" y="2472"/>
              <a:ext cx="48" cy="4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282" name="Oval 26"/>
            <p:cNvSpPr>
              <a:spLocks noChangeAspect="1" noChangeArrowheads="1"/>
            </p:cNvSpPr>
            <p:nvPr/>
          </p:nvSpPr>
          <p:spPr bwMode="auto">
            <a:xfrm>
              <a:off x="4705" y="2483"/>
              <a:ext cx="25" cy="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8" name="Text Box 72"/>
          <p:cNvSpPr txBox="1">
            <a:spLocks noChangeArrowheads="1"/>
          </p:cNvSpPr>
          <p:nvPr/>
        </p:nvSpPr>
        <p:spPr bwMode="auto">
          <a:xfrm>
            <a:off x="2590800" y="765175"/>
            <a:ext cx="396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 b="1" dirty="0" smtClean="0">
                <a:solidFill>
                  <a:srgbClr val="000099"/>
                </a:solidFill>
                <a:latin typeface="Arial" charset="0"/>
              </a:rPr>
              <a:t>Tubo de rayos catódicos</a:t>
            </a:r>
            <a:endParaRPr lang="es-ES" sz="1800" b="1" u="sng" dirty="0">
              <a:solidFill>
                <a:srgbClr val="00009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6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6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6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6" grpId="0" animBg="1"/>
      <p:bldP spid="962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reeform 2"/>
          <p:cNvSpPr>
            <a:spLocks/>
          </p:cNvSpPr>
          <p:nvPr/>
        </p:nvSpPr>
        <p:spPr bwMode="auto">
          <a:xfrm>
            <a:off x="3322638" y="2662238"/>
            <a:ext cx="4475162" cy="2609850"/>
          </a:xfrm>
          <a:custGeom>
            <a:avLst/>
            <a:gdLst/>
            <a:ahLst/>
            <a:cxnLst>
              <a:cxn ang="0">
                <a:pos x="0" y="308"/>
              </a:cxn>
              <a:cxn ang="0">
                <a:pos x="95" y="272"/>
              </a:cxn>
              <a:cxn ang="0">
                <a:pos x="336" y="271"/>
              </a:cxn>
              <a:cxn ang="0">
                <a:pos x="1152" y="15"/>
              </a:cxn>
              <a:cxn ang="0">
                <a:pos x="1303" y="361"/>
              </a:cxn>
              <a:cxn ang="0">
                <a:pos x="1152" y="747"/>
              </a:cxn>
              <a:cxn ang="0">
                <a:pos x="336" y="491"/>
              </a:cxn>
              <a:cxn ang="0">
                <a:pos x="101" y="491"/>
              </a:cxn>
              <a:cxn ang="0">
                <a:pos x="0" y="454"/>
              </a:cxn>
              <a:cxn ang="0">
                <a:pos x="0" y="308"/>
              </a:cxn>
            </a:cxnLst>
            <a:rect l="0" t="0" r="r" b="b"/>
            <a:pathLst>
              <a:path w="1313" h="768">
                <a:moveTo>
                  <a:pt x="0" y="308"/>
                </a:moveTo>
                <a:cubicBezTo>
                  <a:pt x="16" y="278"/>
                  <a:pt x="53" y="272"/>
                  <a:pt x="95" y="272"/>
                </a:cubicBezTo>
                <a:cubicBezTo>
                  <a:pt x="137" y="272"/>
                  <a:pt x="179" y="270"/>
                  <a:pt x="336" y="271"/>
                </a:cubicBezTo>
                <a:cubicBezTo>
                  <a:pt x="517" y="272"/>
                  <a:pt x="991" y="0"/>
                  <a:pt x="1152" y="15"/>
                </a:cubicBezTo>
                <a:cubicBezTo>
                  <a:pt x="1313" y="30"/>
                  <a:pt x="1303" y="239"/>
                  <a:pt x="1303" y="361"/>
                </a:cubicBezTo>
                <a:cubicBezTo>
                  <a:pt x="1303" y="483"/>
                  <a:pt x="1313" y="725"/>
                  <a:pt x="1152" y="747"/>
                </a:cubicBezTo>
                <a:cubicBezTo>
                  <a:pt x="991" y="768"/>
                  <a:pt x="511" y="534"/>
                  <a:pt x="336" y="491"/>
                </a:cubicBezTo>
                <a:cubicBezTo>
                  <a:pt x="183" y="491"/>
                  <a:pt x="131" y="491"/>
                  <a:pt x="101" y="491"/>
                </a:cubicBezTo>
                <a:cubicBezTo>
                  <a:pt x="71" y="491"/>
                  <a:pt x="16" y="485"/>
                  <a:pt x="0" y="454"/>
                </a:cubicBezTo>
                <a:lnTo>
                  <a:pt x="0" y="308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283" name="AutoShape 3"/>
          <p:cNvSpPr>
            <a:spLocks noChangeArrowheads="1"/>
          </p:cNvSpPr>
          <p:nvPr/>
        </p:nvSpPr>
        <p:spPr bwMode="auto">
          <a:xfrm>
            <a:off x="1290638" y="3559175"/>
            <a:ext cx="2127250" cy="815975"/>
          </a:xfrm>
          <a:prstGeom prst="flowChartTerminator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284" name="Line 4"/>
          <p:cNvSpPr>
            <a:spLocks noChangeShapeType="1"/>
          </p:cNvSpPr>
          <p:nvPr/>
        </p:nvSpPr>
        <p:spPr bwMode="auto">
          <a:xfrm flipV="1">
            <a:off x="1787525" y="2967038"/>
            <a:ext cx="0" cy="747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285" name="Line 5"/>
          <p:cNvSpPr>
            <a:spLocks noChangeShapeType="1"/>
          </p:cNvSpPr>
          <p:nvPr/>
        </p:nvSpPr>
        <p:spPr bwMode="auto">
          <a:xfrm flipV="1">
            <a:off x="2740025" y="2933700"/>
            <a:ext cx="0" cy="774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286" name="Oval 6"/>
          <p:cNvSpPr>
            <a:spLocks noChangeArrowheads="1"/>
          </p:cNvSpPr>
          <p:nvPr/>
        </p:nvSpPr>
        <p:spPr bwMode="auto">
          <a:xfrm>
            <a:off x="1706563" y="3702050"/>
            <a:ext cx="160337" cy="509588"/>
          </a:xfrm>
          <a:prstGeom prst="ellipse">
            <a:avLst/>
          </a:prstGeom>
          <a:solidFill>
            <a:srgbClr val="DDDDDD"/>
          </a:solidFill>
          <a:ln w="25400">
            <a:solidFill>
              <a:srgbClr val="84848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7288" name="Group 8"/>
          <p:cNvGrpSpPr>
            <a:grpSpLocks/>
          </p:cNvGrpSpPr>
          <p:nvPr/>
        </p:nvGrpSpPr>
        <p:grpSpPr bwMode="auto">
          <a:xfrm>
            <a:off x="1625600" y="2463800"/>
            <a:ext cx="1295400" cy="584200"/>
            <a:chOff x="1024" y="1552"/>
            <a:chExt cx="816" cy="368"/>
          </a:xfrm>
        </p:grpSpPr>
        <p:sp>
          <p:nvSpPr>
            <p:cNvPr id="97289" name="Text Box 9"/>
            <p:cNvSpPr txBox="1">
              <a:spLocks noChangeArrowheads="1"/>
            </p:cNvSpPr>
            <p:nvPr/>
          </p:nvSpPr>
          <p:spPr bwMode="auto">
            <a:xfrm>
              <a:off x="1616" y="1632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r>
                <a:rPr lang="es-ES" b="1"/>
                <a:t>+</a:t>
              </a:r>
            </a:p>
          </p:txBody>
        </p:sp>
        <p:sp>
          <p:nvSpPr>
            <p:cNvPr id="97290" name="Text Box 10"/>
            <p:cNvSpPr txBox="1">
              <a:spLocks noChangeArrowheads="1"/>
            </p:cNvSpPr>
            <p:nvPr/>
          </p:nvSpPr>
          <p:spPr bwMode="auto">
            <a:xfrm>
              <a:off x="1024" y="15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r>
                <a:rPr lang="es-ES" b="1"/>
                <a:t>_</a:t>
              </a:r>
            </a:p>
          </p:txBody>
        </p:sp>
      </p:grpSp>
      <p:grpSp>
        <p:nvGrpSpPr>
          <p:cNvPr id="97291" name="Group 11"/>
          <p:cNvGrpSpPr>
            <a:grpSpLocks/>
          </p:cNvGrpSpPr>
          <p:nvPr/>
        </p:nvGrpSpPr>
        <p:grpSpPr bwMode="auto">
          <a:xfrm>
            <a:off x="1727200" y="3703638"/>
            <a:ext cx="990600" cy="515937"/>
            <a:chOff x="1084" y="2331"/>
            <a:chExt cx="624" cy="325"/>
          </a:xfrm>
        </p:grpSpPr>
        <p:sp>
          <p:nvSpPr>
            <p:cNvPr id="97292" name="Oval 12"/>
            <p:cNvSpPr>
              <a:spLocks noChangeArrowheads="1"/>
            </p:cNvSpPr>
            <p:nvPr/>
          </p:nvSpPr>
          <p:spPr bwMode="auto">
            <a:xfrm>
              <a:off x="1084" y="2331"/>
              <a:ext cx="101" cy="321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293" name="Rectangle 13"/>
            <p:cNvSpPr>
              <a:spLocks noChangeArrowheads="1"/>
            </p:cNvSpPr>
            <p:nvPr/>
          </p:nvSpPr>
          <p:spPr bwMode="auto">
            <a:xfrm>
              <a:off x="1144" y="2334"/>
              <a:ext cx="564" cy="322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7294" name="Group 14"/>
          <p:cNvGrpSpPr>
            <a:grpSpLocks/>
          </p:cNvGrpSpPr>
          <p:nvPr/>
        </p:nvGrpSpPr>
        <p:grpSpPr bwMode="auto">
          <a:xfrm>
            <a:off x="2640013" y="3702050"/>
            <a:ext cx="184150" cy="509588"/>
            <a:chOff x="1248" y="1248"/>
            <a:chExt cx="54" cy="150"/>
          </a:xfrm>
        </p:grpSpPr>
        <p:sp>
          <p:nvSpPr>
            <p:cNvPr id="97295" name="Oval 15"/>
            <p:cNvSpPr>
              <a:spLocks noChangeArrowheads="1"/>
            </p:cNvSpPr>
            <p:nvPr/>
          </p:nvSpPr>
          <p:spPr bwMode="auto">
            <a:xfrm>
              <a:off x="1248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296" name="Oval 16"/>
            <p:cNvSpPr>
              <a:spLocks noChangeArrowheads="1"/>
            </p:cNvSpPr>
            <p:nvPr/>
          </p:nvSpPr>
          <p:spPr bwMode="auto">
            <a:xfrm>
              <a:off x="1255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97297" name="Rectangle 17"/>
          <p:cNvSpPr>
            <a:spLocks noChangeArrowheads="1"/>
          </p:cNvSpPr>
          <p:nvPr/>
        </p:nvSpPr>
        <p:spPr bwMode="auto">
          <a:xfrm>
            <a:off x="2743200" y="3941763"/>
            <a:ext cx="17463" cy="39687"/>
          </a:xfrm>
          <a:prstGeom prst="rect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298" name="Line 18"/>
          <p:cNvSpPr>
            <a:spLocks noChangeShapeType="1"/>
          </p:cNvSpPr>
          <p:nvPr/>
        </p:nvSpPr>
        <p:spPr bwMode="auto">
          <a:xfrm flipH="1" flipV="1">
            <a:off x="2743200" y="3962400"/>
            <a:ext cx="654050" cy="0"/>
          </a:xfrm>
          <a:prstGeom prst="line">
            <a:avLst/>
          </a:prstGeom>
          <a:noFill/>
          <a:ln w="508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7299" name="Group 19"/>
          <p:cNvGrpSpPr>
            <a:grpSpLocks/>
          </p:cNvGrpSpPr>
          <p:nvPr/>
        </p:nvGrpSpPr>
        <p:grpSpPr bwMode="auto">
          <a:xfrm>
            <a:off x="3246438" y="3702050"/>
            <a:ext cx="184150" cy="509588"/>
            <a:chOff x="1248" y="1248"/>
            <a:chExt cx="54" cy="150"/>
          </a:xfrm>
        </p:grpSpPr>
        <p:sp>
          <p:nvSpPr>
            <p:cNvPr id="97300" name="Oval 20"/>
            <p:cNvSpPr>
              <a:spLocks noChangeArrowheads="1"/>
            </p:cNvSpPr>
            <p:nvPr/>
          </p:nvSpPr>
          <p:spPr bwMode="auto">
            <a:xfrm>
              <a:off x="1248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301" name="Oval 21"/>
            <p:cNvSpPr>
              <a:spLocks noChangeArrowheads="1"/>
            </p:cNvSpPr>
            <p:nvPr/>
          </p:nvSpPr>
          <p:spPr bwMode="auto">
            <a:xfrm>
              <a:off x="1255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97302" name="Rectangle 22"/>
          <p:cNvSpPr>
            <a:spLocks noChangeArrowheads="1"/>
          </p:cNvSpPr>
          <p:nvPr/>
        </p:nvSpPr>
        <p:spPr bwMode="auto">
          <a:xfrm>
            <a:off x="3352800" y="3943350"/>
            <a:ext cx="17463" cy="39688"/>
          </a:xfrm>
          <a:prstGeom prst="rect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7308" name="Group 28"/>
          <p:cNvGrpSpPr>
            <a:grpSpLocks/>
          </p:cNvGrpSpPr>
          <p:nvPr/>
        </p:nvGrpSpPr>
        <p:grpSpPr bwMode="auto">
          <a:xfrm>
            <a:off x="4038600" y="3248025"/>
            <a:ext cx="457200" cy="463550"/>
            <a:chOff x="1632" y="2998"/>
            <a:chExt cx="288" cy="292"/>
          </a:xfrm>
        </p:grpSpPr>
        <p:sp>
          <p:nvSpPr>
            <p:cNvPr id="97309" name="AutoShape 29"/>
            <p:cNvSpPr>
              <a:spLocks noChangeArrowheads="1"/>
            </p:cNvSpPr>
            <p:nvPr/>
          </p:nvSpPr>
          <p:spPr bwMode="auto">
            <a:xfrm>
              <a:off x="1632" y="3242"/>
              <a:ext cx="288" cy="48"/>
            </a:xfrm>
            <a:prstGeom prst="parallelogram">
              <a:avLst>
                <a:gd name="adj" fmla="val 131250"/>
              </a:avLst>
            </a:prstGeom>
            <a:solidFill>
              <a:srgbClr val="84848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310" name="Line 30"/>
            <p:cNvSpPr>
              <a:spLocks noChangeShapeType="1"/>
            </p:cNvSpPr>
            <p:nvPr/>
          </p:nvSpPr>
          <p:spPr bwMode="auto">
            <a:xfrm flipV="1">
              <a:off x="1770" y="2998"/>
              <a:ext cx="0" cy="2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7311" name="Group 31"/>
          <p:cNvGrpSpPr>
            <a:grpSpLocks/>
          </p:cNvGrpSpPr>
          <p:nvPr/>
        </p:nvGrpSpPr>
        <p:grpSpPr bwMode="auto">
          <a:xfrm>
            <a:off x="4038600" y="4210050"/>
            <a:ext cx="457200" cy="482600"/>
            <a:chOff x="2448" y="2658"/>
            <a:chExt cx="288" cy="304"/>
          </a:xfrm>
        </p:grpSpPr>
        <p:sp>
          <p:nvSpPr>
            <p:cNvPr id="97312" name="Line 32"/>
            <p:cNvSpPr>
              <a:spLocks noChangeShapeType="1"/>
            </p:cNvSpPr>
            <p:nvPr/>
          </p:nvSpPr>
          <p:spPr bwMode="auto">
            <a:xfrm flipV="1">
              <a:off x="2592" y="2688"/>
              <a:ext cx="0" cy="2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313" name="AutoShape 33"/>
            <p:cNvSpPr>
              <a:spLocks noChangeArrowheads="1"/>
            </p:cNvSpPr>
            <p:nvPr/>
          </p:nvSpPr>
          <p:spPr bwMode="auto">
            <a:xfrm>
              <a:off x="2448" y="2658"/>
              <a:ext cx="288" cy="48"/>
            </a:xfrm>
            <a:prstGeom prst="parallelogram">
              <a:avLst>
                <a:gd name="adj" fmla="val 131250"/>
              </a:avLst>
            </a:prstGeom>
            <a:solidFill>
              <a:srgbClr val="84848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97317" name="Freeform 37"/>
          <p:cNvSpPr>
            <a:spLocks/>
          </p:cNvSpPr>
          <p:nvPr/>
        </p:nvSpPr>
        <p:spPr bwMode="auto">
          <a:xfrm>
            <a:off x="3346450" y="3203575"/>
            <a:ext cx="3651250" cy="79375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889" y="420"/>
              </a:cxn>
              <a:cxn ang="0">
                <a:pos x="2300" y="0"/>
              </a:cxn>
            </a:cxnLst>
            <a:rect l="0" t="0" r="r" b="b"/>
            <a:pathLst>
              <a:path w="2300" h="500">
                <a:moveTo>
                  <a:pt x="0" y="480"/>
                </a:moveTo>
                <a:cubicBezTo>
                  <a:pt x="148" y="470"/>
                  <a:pt x="506" y="500"/>
                  <a:pt x="889" y="420"/>
                </a:cubicBezTo>
                <a:cubicBezTo>
                  <a:pt x="1272" y="340"/>
                  <a:pt x="2006" y="88"/>
                  <a:pt x="2300" y="0"/>
                </a:cubicBezTo>
              </a:path>
            </a:pathLst>
          </a:custGeom>
          <a:noFill/>
          <a:ln w="49530" cap="flat" cmpd="sng">
            <a:solidFill>
              <a:srgbClr val="66FF33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287" name="Freeform 7"/>
          <p:cNvSpPr>
            <a:spLocks/>
          </p:cNvSpPr>
          <p:nvPr/>
        </p:nvSpPr>
        <p:spPr bwMode="auto">
          <a:xfrm>
            <a:off x="6910388" y="2590800"/>
            <a:ext cx="941387" cy="2743200"/>
          </a:xfrm>
          <a:custGeom>
            <a:avLst/>
            <a:gdLst/>
            <a:ahLst/>
            <a:cxnLst>
              <a:cxn ang="0">
                <a:pos x="4" y="407"/>
              </a:cxn>
              <a:cxn ang="0">
                <a:pos x="60" y="48"/>
              </a:cxn>
              <a:cxn ang="0">
                <a:pos x="228" y="120"/>
              </a:cxn>
              <a:cxn ang="0">
                <a:pos x="274" y="393"/>
              </a:cxn>
              <a:cxn ang="0">
                <a:pos x="237" y="647"/>
              </a:cxn>
              <a:cxn ang="0">
                <a:pos x="64" y="767"/>
              </a:cxn>
              <a:cxn ang="0">
                <a:pos x="4" y="407"/>
              </a:cxn>
            </a:cxnLst>
            <a:rect l="0" t="0" r="r" b="b"/>
            <a:pathLst>
              <a:path w="276" h="807">
                <a:moveTo>
                  <a:pt x="4" y="407"/>
                </a:moveTo>
                <a:cubicBezTo>
                  <a:pt x="7" y="285"/>
                  <a:pt x="28" y="89"/>
                  <a:pt x="60" y="48"/>
                </a:cubicBezTo>
                <a:cubicBezTo>
                  <a:pt x="97" y="0"/>
                  <a:pt x="200" y="65"/>
                  <a:pt x="228" y="120"/>
                </a:cubicBezTo>
                <a:cubicBezTo>
                  <a:pt x="256" y="175"/>
                  <a:pt x="272" y="320"/>
                  <a:pt x="274" y="393"/>
                </a:cubicBezTo>
                <a:cubicBezTo>
                  <a:pt x="276" y="466"/>
                  <a:pt x="266" y="575"/>
                  <a:pt x="237" y="647"/>
                </a:cubicBezTo>
                <a:cubicBezTo>
                  <a:pt x="208" y="719"/>
                  <a:pt x="103" y="807"/>
                  <a:pt x="64" y="767"/>
                </a:cubicBezTo>
                <a:cubicBezTo>
                  <a:pt x="25" y="727"/>
                  <a:pt x="0" y="504"/>
                  <a:pt x="4" y="407"/>
                </a:cubicBezTo>
                <a:close/>
              </a:path>
            </a:pathLst>
          </a:custGeom>
          <a:solidFill>
            <a:srgbClr val="B2B2B2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7304" name="Group 24"/>
          <p:cNvGrpSpPr>
            <a:grpSpLocks/>
          </p:cNvGrpSpPr>
          <p:nvPr/>
        </p:nvGrpSpPr>
        <p:grpSpPr bwMode="auto">
          <a:xfrm>
            <a:off x="7372350" y="3022600"/>
            <a:ext cx="111125" cy="111125"/>
            <a:chOff x="4682" y="2461"/>
            <a:chExt cx="70" cy="70"/>
          </a:xfrm>
        </p:grpSpPr>
        <p:sp>
          <p:nvSpPr>
            <p:cNvPr id="97305" name="Oval 25"/>
            <p:cNvSpPr>
              <a:spLocks noChangeAspect="1" noChangeArrowheads="1"/>
            </p:cNvSpPr>
            <p:nvPr/>
          </p:nvSpPr>
          <p:spPr bwMode="auto">
            <a:xfrm>
              <a:off x="4682" y="2461"/>
              <a:ext cx="70" cy="70"/>
            </a:xfrm>
            <a:prstGeom prst="ellipse">
              <a:avLst/>
            </a:prstGeom>
            <a:solidFill>
              <a:srgbClr val="00FFCC"/>
            </a:solidFill>
            <a:ln w="9525">
              <a:solidFill>
                <a:srgbClr val="00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306" name="Oval 26"/>
            <p:cNvSpPr>
              <a:spLocks noChangeArrowheads="1"/>
            </p:cNvSpPr>
            <p:nvPr/>
          </p:nvSpPr>
          <p:spPr bwMode="auto">
            <a:xfrm>
              <a:off x="4694" y="2472"/>
              <a:ext cx="48" cy="4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307" name="Oval 27"/>
            <p:cNvSpPr>
              <a:spLocks noChangeAspect="1" noChangeArrowheads="1"/>
            </p:cNvSpPr>
            <p:nvPr/>
          </p:nvSpPr>
          <p:spPr bwMode="auto">
            <a:xfrm>
              <a:off x="4705" y="2483"/>
              <a:ext cx="25" cy="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97322" name="Text Box 42"/>
          <p:cNvSpPr txBox="1">
            <a:spLocks noChangeArrowheads="1"/>
          </p:cNvSpPr>
          <p:nvPr/>
        </p:nvSpPr>
        <p:spPr bwMode="auto">
          <a:xfrm>
            <a:off x="4076700" y="287655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b="1"/>
              <a:t>+</a:t>
            </a:r>
          </a:p>
        </p:txBody>
      </p:sp>
      <p:sp>
        <p:nvSpPr>
          <p:cNvPr id="97323" name="Text Box 43"/>
          <p:cNvSpPr txBox="1">
            <a:spLocks noChangeArrowheads="1"/>
          </p:cNvSpPr>
          <p:nvPr/>
        </p:nvSpPr>
        <p:spPr bwMode="auto">
          <a:xfrm>
            <a:off x="4102100" y="4381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b="1"/>
              <a:t>_</a:t>
            </a:r>
          </a:p>
        </p:txBody>
      </p:sp>
      <p:sp>
        <p:nvSpPr>
          <p:cNvPr id="97324" name="Text Box 44"/>
          <p:cNvSpPr txBox="1">
            <a:spLocks noChangeArrowheads="1"/>
          </p:cNvSpPr>
          <p:nvPr/>
        </p:nvSpPr>
        <p:spPr bwMode="auto">
          <a:xfrm>
            <a:off x="3419475" y="2438400"/>
            <a:ext cx="1862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s-ES" sz="1400" b="1">
                <a:solidFill>
                  <a:srgbClr val="000066"/>
                </a:solidFill>
                <a:latin typeface="Arial" charset="0"/>
              </a:rPr>
              <a:t>Fuerza eléctrica (F</a:t>
            </a:r>
            <a:r>
              <a:rPr lang="es-ES" sz="1400" b="1" baseline="-25000">
                <a:solidFill>
                  <a:srgbClr val="000066"/>
                </a:solidFill>
                <a:latin typeface="Arial" charset="0"/>
              </a:rPr>
              <a:t>e</a:t>
            </a:r>
            <a:r>
              <a:rPr lang="es-ES" sz="1400" b="1">
                <a:solidFill>
                  <a:srgbClr val="000066"/>
                </a:solidFill>
                <a:latin typeface="Arial" charset="0"/>
              </a:rPr>
              <a:t>)</a:t>
            </a:r>
          </a:p>
        </p:txBody>
      </p:sp>
      <p:sp>
        <p:nvSpPr>
          <p:cNvPr id="37" name="Text Box 72"/>
          <p:cNvSpPr txBox="1">
            <a:spLocks noChangeArrowheads="1"/>
          </p:cNvSpPr>
          <p:nvPr/>
        </p:nvSpPr>
        <p:spPr bwMode="auto">
          <a:xfrm>
            <a:off x="2590800" y="765175"/>
            <a:ext cx="396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 b="1" dirty="0" smtClean="0">
                <a:solidFill>
                  <a:srgbClr val="000099"/>
                </a:solidFill>
                <a:latin typeface="Arial" charset="0"/>
              </a:rPr>
              <a:t>Tubo de rayos catódicos</a:t>
            </a:r>
            <a:endParaRPr lang="es-ES" sz="1800" b="1" u="sng" dirty="0">
              <a:solidFill>
                <a:srgbClr val="00009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7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7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7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7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8" grpId="0" animBg="1"/>
      <p:bldP spid="97317" grpId="0" animBg="1"/>
      <p:bldP spid="9732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42" name="AutoShape 38"/>
          <p:cNvSpPr>
            <a:spLocks noChangeArrowheads="1"/>
          </p:cNvSpPr>
          <p:nvPr/>
        </p:nvSpPr>
        <p:spPr bwMode="auto">
          <a:xfrm rot="13089292">
            <a:off x="4572000" y="2514600"/>
            <a:ext cx="668338" cy="1425575"/>
          </a:xfrm>
          <a:prstGeom prst="can">
            <a:avLst>
              <a:gd name="adj" fmla="val 24441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endParaRPr lang="es-MX"/>
          </a:p>
        </p:txBody>
      </p:sp>
      <p:sp>
        <p:nvSpPr>
          <p:cNvPr id="98345" name="Text Box 41"/>
          <p:cNvSpPr txBox="1">
            <a:spLocks noChangeArrowheads="1"/>
          </p:cNvSpPr>
          <p:nvPr/>
        </p:nvSpPr>
        <p:spPr bwMode="auto">
          <a:xfrm rot="1989754">
            <a:off x="4470400" y="3438525"/>
            <a:ext cx="395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Sur</a:t>
            </a:r>
          </a:p>
        </p:txBody>
      </p:sp>
      <p:sp>
        <p:nvSpPr>
          <p:cNvPr id="98306" name="Freeform 2"/>
          <p:cNvSpPr>
            <a:spLocks/>
          </p:cNvSpPr>
          <p:nvPr/>
        </p:nvSpPr>
        <p:spPr bwMode="auto">
          <a:xfrm>
            <a:off x="3322638" y="2662238"/>
            <a:ext cx="4475162" cy="2609850"/>
          </a:xfrm>
          <a:custGeom>
            <a:avLst/>
            <a:gdLst/>
            <a:ahLst/>
            <a:cxnLst>
              <a:cxn ang="0">
                <a:pos x="0" y="308"/>
              </a:cxn>
              <a:cxn ang="0">
                <a:pos x="95" y="272"/>
              </a:cxn>
              <a:cxn ang="0">
                <a:pos x="336" y="271"/>
              </a:cxn>
              <a:cxn ang="0">
                <a:pos x="1152" y="15"/>
              </a:cxn>
              <a:cxn ang="0">
                <a:pos x="1303" y="361"/>
              </a:cxn>
              <a:cxn ang="0">
                <a:pos x="1152" y="747"/>
              </a:cxn>
              <a:cxn ang="0">
                <a:pos x="336" y="491"/>
              </a:cxn>
              <a:cxn ang="0">
                <a:pos x="101" y="491"/>
              </a:cxn>
              <a:cxn ang="0">
                <a:pos x="0" y="454"/>
              </a:cxn>
              <a:cxn ang="0">
                <a:pos x="0" y="308"/>
              </a:cxn>
            </a:cxnLst>
            <a:rect l="0" t="0" r="r" b="b"/>
            <a:pathLst>
              <a:path w="1313" h="768">
                <a:moveTo>
                  <a:pt x="0" y="308"/>
                </a:moveTo>
                <a:cubicBezTo>
                  <a:pt x="16" y="278"/>
                  <a:pt x="53" y="272"/>
                  <a:pt x="95" y="272"/>
                </a:cubicBezTo>
                <a:cubicBezTo>
                  <a:pt x="137" y="272"/>
                  <a:pt x="179" y="270"/>
                  <a:pt x="336" y="271"/>
                </a:cubicBezTo>
                <a:cubicBezTo>
                  <a:pt x="517" y="272"/>
                  <a:pt x="991" y="0"/>
                  <a:pt x="1152" y="15"/>
                </a:cubicBezTo>
                <a:cubicBezTo>
                  <a:pt x="1313" y="30"/>
                  <a:pt x="1303" y="239"/>
                  <a:pt x="1303" y="361"/>
                </a:cubicBezTo>
                <a:cubicBezTo>
                  <a:pt x="1303" y="483"/>
                  <a:pt x="1313" y="725"/>
                  <a:pt x="1152" y="747"/>
                </a:cubicBezTo>
                <a:cubicBezTo>
                  <a:pt x="991" y="768"/>
                  <a:pt x="511" y="534"/>
                  <a:pt x="336" y="491"/>
                </a:cubicBezTo>
                <a:cubicBezTo>
                  <a:pt x="183" y="491"/>
                  <a:pt x="131" y="491"/>
                  <a:pt x="101" y="491"/>
                </a:cubicBezTo>
                <a:cubicBezTo>
                  <a:pt x="71" y="491"/>
                  <a:pt x="16" y="485"/>
                  <a:pt x="0" y="454"/>
                </a:cubicBezTo>
                <a:lnTo>
                  <a:pt x="0" y="308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307" name="AutoShape 3"/>
          <p:cNvSpPr>
            <a:spLocks noChangeArrowheads="1"/>
          </p:cNvSpPr>
          <p:nvPr/>
        </p:nvSpPr>
        <p:spPr bwMode="auto">
          <a:xfrm>
            <a:off x="1290638" y="3559175"/>
            <a:ext cx="2127250" cy="815975"/>
          </a:xfrm>
          <a:prstGeom prst="flowChartTerminator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308" name="Line 4"/>
          <p:cNvSpPr>
            <a:spLocks noChangeShapeType="1"/>
          </p:cNvSpPr>
          <p:nvPr/>
        </p:nvSpPr>
        <p:spPr bwMode="auto">
          <a:xfrm flipV="1">
            <a:off x="1787525" y="2967038"/>
            <a:ext cx="0" cy="747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309" name="Line 5"/>
          <p:cNvSpPr>
            <a:spLocks noChangeShapeType="1"/>
          </p:cNvSpPr>
          <p:nvPr/>
        </p:nvSpPr>
        <p:spPr bwMode="auto">
          <a:xfrm flipV="1">
            <a:off x="2740025" y="2933700"/>
            <a:ext cx="0" cy="774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1706563" y="3702050"/>
            <a:ext cx="160337" cy="509588"/>
          </a:xfrm>
          <a:prstGeom prst="ellipse">
            <a:avLst/>
          </a:prstGeom>
          <a:solidFill>
            <a:srgbClr val="DDDDDD"/>
          </a:solidFill>
          <a:ln w="25400">
            <a:solidFill>
              <a:srgbClr val="84848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8311" name="Group 7"/>
          <p:cNvGrpSpPr>
            <a:grpSpLocks/>
          </p:cNvGrpSpPr>
          <p:nvPr/>
        </p:nvGrpSpPr>
        <p:grpSpPr bwMode="auto">
          <a:xfrm>
            <a:off x="1625600" y="2463800"/>
            <a:ext cx="1295400" cy="584200"/>
            <a:chOff x="1024" y="1552"/>
            <a:chExt cx="816" cy="368"/>
          </a:xfrm>
        </p:grpSpPr>
        <p:sp>
          <p:nvSpPr>
            <p:cNvPr id="98312" name="Text Box 8"/>
            <p:cNvSpPr txBox="1">
              <a:spLocks noChangeArrowheads="1"/>
            </p:cNvSpPr>
            <p:nvPr/>
          </p:nvSpPr>
          <p:spPr bwMode="auto">
            <a:xfrm>
              <a:off x="1616" y="1632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r>
                <a:rPr lang="es-ES" b="1"/>
                <a:t>+</a:t>
              </a:r>
            </a:p>
          </p:txBody>
        </p:sp>
        <p:sp>
          <p:nvSpPr>
            <p:cNvPr id="98313" name="Text Box 9"/>
            <p:cNvSpPr txBox="1">
              <a:spLocks noChangeArrowheads="1"/>
            </p:cNvSpPr>
            <p:nvPr/>
          </p:nvSpPr>
          <p:spPr bwMode="auto">
            <a:xfrm>
              <a:off x="1024" y="15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r>
                <a:rPr lang="es-ES" b="1"/>
                <a:t>_</a:t>
              </a:r>
            </a:p>
          </p:txBody>
        </p:sp>
      </p:grpSp>
      <p:grpSp>
        <p:nvGrpSpPr>
          <p:cNvPr id="98314" name="Group 10"/>
          <p:cNvGrpSpPr>
            <a:grpSpLocks/>
          </p:cNvGrpSpPr>
          <p:nvPr/>
        </p:nvGrpSpPr>
        <p:grpSpPr bwMode="auto">
          <a:xfrm>
            <a:off x="1720850" y="3700463"/>
            <a:ext cx="990600" cy="515937"/>
            <a:chOff x="1084" y="2331"/>
            <a:chExt cx="624" cy="325"/>
          </a:xfrm>
        </p:grpSpPr>
        <p:sp>
          <p:nvSpPr>
            <p:cNvPr id="98315" name="Oval 11"/>
            <p:cNvSpPr>
              <a:spLocks noChangeArrowheads="1"/>
            </p:cNvSpPr>
            <p:nvPr/>
          </p:nvSpPr>
          <p:spPr bwMode="auto">
            <a:xfrm>
              <a:off x="1084" y="2331"/>
              <a:ext cx="101" cy="321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1144" y="2334"/>
              <a:ext cx="564" cy="322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8317" name="Group 13"/>
          <p:cNvGrpSpPr>
            <a:grpSpLocks/>
          </p:cNvGrpSpPr>
          <p:nvPr/>
        </p:nvGrpSpPr>
        <p:grpSpPr bwMode="auto">
          <a:xfrm>
            <a:off x="2640013" y="3702050"/>
            <a:ext cx="184150" cy="509588"/>
            <a:chOff x="1248" y="1248"/>
            <a:chExt cx="54" cy="150"/>
          </a:xfrm>
        </p:grpSpPr>
        <p:sp>
          <p:nvSpPr>
            <p:cNvPr id="98318" name="Oval 14"/>
            <p:cNvSpPr>
              <a:spLocks noChangeArrowheads="1"/>
            </p:cNvSpPr>
            <p:nvPr/>
          </p:nvSpPr>
          <p:spPr bwMode="auto">
            <a:xfrm>
              <a:off x="1248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319" name="Oval 15"/>
            <p:cNvSpPr>
              <a:spLocks noChangeArrowheads="1"/>
            </p:cNvSpPr>
            <p:nvPr/>
          </p:nvSpPr>
          <p:spPr bwMode="auto">
            <a:xfrm>
              <a:off x="1255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98320" name="Rectangle 16"/>
          <p:cNvSpPr>
            <a:spLocks noChangeArrowheads="1"/>
          </p:cNvSpPr>
          <p:nvPr/>
        </p:nvSpPr>
        <p:spPr bwMode="auto">
          <a:xfrm>
            <a:off x="2743200" y="3941763"/>
            <a:ext cx="17463" cy="39687"/>
          </a:xfrm>
          <a:prstGeom prst="rect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 flipH="1" flipV="1">
            <a:off x="2743200" y="3962400"/>
            <a:ext cx="654050" cy="0"/>
          </a:xfrm>
          <a:prstGeom prst="line">
            <a:avLst/>
          </a:prstGeom>
          <a:noFill/>
          <a:ln w="508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8322" name="Group 18"/>
          <p:cNvGrpSpPr>
            <a:grpSpLocks/>
          </p:cNvGrpSpPr>
          <p:nvPr/>
        </p:nvGrpSpPr>
        <p:grpSpPr bwMode="auto">
          <a:xfrm>
            <a:off x="3246438" y="3702050"/>
            <a:ext cx="184150" cy="509588"/>
            <a:chOff x="1248" y="1248"/>
            <a:chExt cx="54" cy="150"/>
          </a:xfrm>
        </p:grpSpPr>
        <p:sp>
          <p:nvSpPr>
            <p:cNvPr id="98323" name="Oval 19"/>
            <p:cNvSpPr>
              <a:spLocks noChangeArrowheads="1"/>
            </p:cNvSpPr>
            <p:nvPr/>
          </p:nvSpPr>
          <p:spPr bwMode="auto">
            <a:xfrm>
              <a:off x="1248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324" name="Oval 20"/>
            <p:cNvSpPr>
              <a:spLocks noChangeArrowheads="1"/>
            </p:cNvSpPr>
            <p:nvPr/>
          </p:nvSpPr>
          <p:spPr bwMode="auto">
            <a:xfrm>
              <a:off x="1255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3352800" y="3943350"/>
            <a:ext cx="17463" cy="39688"/>
          </a:xfrm>
          <a:prstGeom prst="rect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332" name="Freeform 28"/>
          <p:cNvSpPr>
            <a:spLocks/>
          </p:cNvSpPr>
          <p:nvPr/>
        </p:nvSpPr>
        <p:spPr bwMode="auto">
          <a:xfrm flipV="1">
            <a:off x="3346450" y="3930650"/>
            <a:ext cx="3651250" cy="79375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889" y="420"/>
              </a:cxn>
              <a:cxn ang="0">
                <a:pos x="2300" y="0"/>
              </a:cxn>
            </a:cxnLst>
            <a:rect l="0" t="0" r="r" b="b"/>
            <a:pathLst>
              <a:path w="2300" h="500">
                <a:moveTo>
                  <a:pt x="0" y="480"/>
                </a:moveTo>
                <a:cubicBezTo>
                  <a:pt x="148" y="470"/>
                  <a:pt x="506" y="500"/>
                  <a:pt x="889" y="420"/>
                </a:cubicBezTo>
                <a:cubicBezTo>
                  <a:pt x="1272" y="340"/>
                  <a:pt x="2006" y="88"/>
                  <a:pt x="2300" y="0"/>
                </a:cubicBezTo>
              </a:path>
            </a:pathLst>
          </a:custGeom>
          <a:noFill/>
          <a:ln w="49530" cap="flat" cmpd="sng">
            <a:solidFill>
              <a:srgbClr val="66FF33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333" name="Freeform 29"/>
          <p:cNvSpPr>
            <a:spLocks/>
          </p:cNvSpPr>
          <p:nvPr/>
        </p:nvSpPr>
        <p:spPr bwMode="auto">
          <a:xfrm>
            <a:off x="6910388" y="2590800"/>
            <a:ext cx="941387" cy="2743200"/>
          </a:xfrm>
          <a:custGeom>
            <a:avLst/>
            <a:gdLst/>
            <a:ahLst/>
            <a:cxnLst>
              <a:cxn ang="0">
                <a:pos x="4" y="407"/>
              </a:cxn>
              <a:cxn ang="0">
                <a:pos x="60" y="48"/>
              </a:cxn>
              <a:cxn ang="0">
                <a:pos x="228" y="120"/>
              </a:cxn>
              <a:cxn ang="0">
                <a:pos x="274" y="393"/>
              </a:cxn>
              <a:cxn ang="0">
                <a:pos x="237" y="647"/>
              </a:cxn>
              <a:cxn ang="0">
                <a:pos x="64" y="767"/>
              </a:cxn>
              <a:cxn ang="0">
                <a:pos x="4" y="407"/>
              </a:cxn>
            </a:cxnLst>
            <a:rect l="0" t="0" r="r" b="b"/>
            <a:pathLst>
              <a:path w="276" h="807">
                <a:moveTo>
                  <a:pt x="4" y="407"/>
                </a:moveTo>
                <a:cubicBezTo>
                  <a:pt x="7" y="285"/>
                  <a:pt x="28" y="89"/>
                  <a:pt x="60" y="48"/>
                </a:cubicBezTo>
                <a:cubicBezTo>
                  <a:pt x="97" y="0"/>
                  <a:pt x="200" y="65"/>
                  <a:pt x="228" y="120"/>
                </a:cubicBezTo>
                <a:cubicBezTo>
                  <a:pt x="256" y="175"/>
                  <a:pt x="272" y="320"/>
                  <a:pt x="274" y="393"/>
                </a:cubicBezTo>
                <a:cubicBezTo>
                  <a:pt x="276" y="466"/>
                  <a:pt x="266" y="575"/>
                  <a:pt x="237" y="647"/>
                </a:cubicBezTo>
                <a:cubicBezTo>
                  <a:pt x="208" y="719"/>
                  <a:pt x="103" y="807"/>
                  <a:pt x="64" y="767"/>
                </a:cubicBezTo>
                <a:cubicBezTo>
                  <a:pt x="25" y="727"/>
                  <a:pt x="0" y="504"/>
                  <a:pt x="4" y="407"/>
                </a:cubicBezTo>
                <a:close/>
              </a:path>
            </a:pathLst>
          </a:custGeom>
          <a:solidFill>
            <a:srgbClr val="B2B2B2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8334" name="Group 30"/>
          <p:cNvGrpSpPr>
            <a:grpSpLocks/>
          </p:cNvGrpSpPr>
          <p:nvPr/>
        </p:nvGrpSpPr>
        <p:grpSpPr bwMode="auto">
          <a:xfrm>
            <a:off x="7372350" y="4800600"/>
            <a:ext cx="111125" cy="111125"/>
            <a:chOff x="4682" y="2461"/>
            <a:chExt cx="70" cy="70"/>
          </a:xfrm>
        </p:grpSpPr>
        <p:sp>
          <p:nvSpPr>
            <p:cNvPr id="98335" name="Oval 31"/>
            <p:cNvSpPr>
              <a:spLocks noChangeAspect="1" noChangeArrowheads="1"/>
            </p:cNvSpPr>
            <p:nvPr/>
          </p:nvSpPr>
          <p:spPr bwMode="auto">
            <a:xfrm>
              <a:off x="4682" y="2461"/>
              <a:ext cx="70" cy="70"/>
            </a:xfrm>
            <a:prstGeom prst="ellipse">
              <a:avLst/>
            </a:prstGeom>
            <a:solidFill>
              <a:srgbClr val="00FFCC"/>
            </a:solidFill>
            <a:ln w="9525">
              <a:solidFill>
                <a:srgbClr val="00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336" name="Oval 32"/>
            <p:cNvSpPr>
              <a:spLocks noChangeArrowheads="1"/>
            </p:cNvSpPr>
            <p:nvPr/>
          </p:nvSpPr>
          <p:spPr bwMode="auto">
            <a:xfrm>
              <a:off x="4694" y="2472"/>
              <a:ext cx="48" cy="4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337" name="Oval 33"/>
            <p:cNvSpPr>
              <a:spLocks noChangeAspect="1" noChangeArrowheads="1"/>
            </p:cNvSpPr>
            <p:nvPr/>
          </p:nvSpPr>
          <p:spPr bwMode="auto">
            <a:xfrm>
              <a:off x="4705" y="2483"/>
              <a:ext cx="25" cy="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98341" name="AutoShape 37"/>
          <p:cNvSpPr>
            <a:spLocks noChangeArrowheads="1"/>
          </p:cNvSpPr>
          <p:nvPr/>
        </p:nvSpPr>
        <p:spPr bwMode="auto">
          <a:xfrm rot="13089292">
            <a:off x="3124200" y="4419600"/>
            <a:ext cx="668338" cy="1425575"/>
          </a:xfrm>
          <a:prstGeom prst="can">
            <a:avLst>
              <a:gd name="adj" fmla="val 24441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 rot="1989754">
            <a:off x="3522663" y="4543425"/>
            <a:ext cx="515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Norte</a:t>
            </a:r>
          </a:p>
        </p:txBody>
      </p:sp>
      <p:sp>
        <p:nvSpPr>
          <p:cNvPr id="98343" name="Text Box 39"/>
          <p:cNvSpPr txBox="1">
            <a:spLocks noChangeArrowheads="1"/>
          </p:cNvSpPr>
          <p:nvPr/>
        </p:nvSpPr>
        <p:spPr bwMode="auto">
          <a:xfrm rot="1989754">
            <a:off x="3022600" y="5334000"/>
            <a:ext cx="395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Sur</a:t>
            </a:r>
          </a:p>
        </p:txBody>
      </p:sp>
      <p:sp>
        <p:nvSpPr>
          <p:cNvPr id="98344" name="Text Box 40"/>
          <p:cNvSpPr txBox="1">
            <a:spLocks noChangeArrowheads="1"/>
          </p:cNvSpPr>
          <p:nvPr/>
        </p:nvSpPr>
        <p:spPr bwMode="auto">
          <a:xfrm rot="1989754">
            <a:off x="4970463" y="2647950"/>
            <a:ext cx="515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Norte</a:t>
            </a:r>
          </a:p>
        </p:txBody>
      </p:sp>
      <p:sp>
        <p:nvSpPr>
          <p:cNvPr id="98346" name="Text Box 42"/>
          <p:cNvSpPr txBox="1">
            <a:spLocks noChangeArrowheads="1"/>
          </p:cNvSpPr>
          <p:nvPr/>
        </p:nvSpPr>
        <p:spPr bwMode="auto">
          <a:xfrm>
            <a:off x="3321050" y="21336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s-ES" sz="1400" b="1">
                <a:solidFill>
                  <a:srgbClr val="000066"/>
                </a:solidFill>
                <a:latin typeface="Arial" charset="0"/>
              </a:rPr>
              <a:t>Fuerza magnética (F</a:t>
            </a:r>
            <a:r>
              <a:rPr lang="es-ES" sz="1400" b="1" baseline="-25000">
                <a:solidFill>
                  <a:srgbClr val="000066"/>
                </a:solidFill>
                <a:latin typeface="Arial" charset="0"/>
              </a:rPr>
              <a:t>m</a:t>
            </a:r>
            <a:r>
              <a:rPr lang="es-ES" sz="1400" b="1">
                <a:solidFill>
                  <a:srgbClr val="000066"/>
                </a:solidFill>
                <a:latin typeface="Arial" charset="0"/>
              </a:rPr>
              <a:t>)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590800" y="765175"/>
            <a:ext cx="396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 b="1" dirty="0" smtClean="0">
                <a:solidFill>
                  <a:srgbClr val="000099"/>
                </a:solidFill>
                <a:latin typeface="Arial" charset="0"/>
              </a:rPr>
              <a:t>Tubo de rayos catódicos</a:t>
            </a:r>
            <a:endParaRPr lang="es-ES" sz="1800" b="1" u="sng" dirty="0">
              <a:solidFill>
                <a:srgbClr val="00009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8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8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8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8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9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8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1" grpId="0" animBg="1"/>
      <p:bldP spid="98332" grpId="0" animBg="1"/>
      <p:bldP spid="9834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65" name="AutoShape 37"/>
          <p:cNvSpPr>
            <a:spLocks noChangeArrowheads="1"/>
          </p:cNvSpPr>
          <p:nvPr/>
        </p:nvSpPr>
        <p:spPr bwMode="auto">
          <a:xfrm rot="13089292">
            <a:off x="4572000" y="2514600"/>
            <a:ext cx="668338" cy="1425575"/>
          </a:xfrm>
          <a:prstGeom prst="can">
            <a:avLst>
              <a:gd name="adj" fmla="val 24441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endParaRPr lang="es-MX"/>
          </a:p>
        </p:txBody>
      </p:sp>
      <p:sp>
        <p:nvSpPr>
          <p:cNvPr id="99330" name="Freeform 2"/>
          <p:cNvSpPr>
            <a:spLocks/>
          </p:cNvSpPr>
          <p:nvPr/>
        </p:nvSpPr>
        <p:spPr bwMode="auto">
          <a:xfrm>
            <a:off x="3322638" y="2662238"/>
            <a:ext cx="4475162" cy="2609850"/>
          </a:xfrm>
          <a:custGeom>
            <a:avLst/>
            <a:gdLst/>
            <a:ahLst/>
            <a:cxnLst>
              <a:cxn ang="0">
                <a:pos x="0" y="308"/>
              </a:cxn>
              <a:cxn ang="0">
                <a:pos x="95" y="272"/>
              </a:cxn>
              <a:cxn ang="0">
                <a:pos x="336" y="271"/>
              </a:cxn>
              <a:cxn ang="0">
                <a:pos x="1152" y="15"/>
              </a:cxn>
              <a:cxn ang="0">
                <a:pos x="1303" y="361"/>
              </a:cxn>
              <a:cxn ang="0">
                <a:pos x="1152" y="747"/>
              </a:cxn>
              <a:cxn ang="0">
                <a:pos x="336" y="491"/>
              </a:cxn>
              <a:cxn ang="0">
                <a:pos x="101" y="491"/>
              </a:cxn>
              <a:cxn ang="0">
                <a:pos x="0" y="454"/>
              </a:cxn>
              <a:cxn ang="0">
                <a:pos x="0" y="308"/>
              </a:cxn>
            </a:cxnLst>
            <a:rect l="0" t="0" r="r" b="b"/>
            <a:pathLst>
              <a:path w="1313" h="768">
                <a:moveTo>
                  <a:pt x="0" y="308"/>
                </a:moveTo>
                <a:cubicBezTo>
                  <a:pt x="16" y="278"/>
                  <a:pt x="53" y="272"/>
                  <a:pt x="95" y="272"/>
                </a:cubicBezTo>
                <a:cubicBezTo>
                  <a:pt x="137" y="272"/>
                  <a:pt x="179" y="270"/>
                  <a:pt x="336" y="271"/>
                </a:cubicBezTo>
                <a:cubicBezTo>
                  <a:pt x="517" y="272"/>
                  <a:pt x="991" y="0"/>
                  <a:pt x="1152" y="15"/>
                </a:cubicBezTo>
                <a:cubicBezTo>
                  <a:pt x="1313" y="30"/>
                  <a:pt x="1303" y="239"/>
                  <a:pt x="1303" y="361"/>
                </a:cubicBezTo>
                <a:cubicBezTo>
                  <a:pt x="1303" y="483"/>
                  <a:pt x="1313" y="725"/>
                  <a:pt x="1152" y="747"/>
                </a:cubicBezTo>
                <a:cubicBezTo>
                  <a:pt x="991" y="768"/>
                  <a:pt x="511" y="534"/>
                  <a:pt x="336" y="491"/>
                </a:cubicBezTo>
                <a:cubicBezTo>
                  <a:pt x="183" y="491"/>
                  <a:pt x="131" y="491"/>
                  <a:pt x="101" y="491"/>
                </a:cubicBezTo>
                <a:cubicBezTo>
                  <a:pt x="71" y="491"/>
                  <a:pt x="16" y="485"/>
                  <a:pt x="0" y="454"/>
                </a:cubicBezTo>
                <a:lnTo>
                  <a:pt x="0" y="308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331" name="AutoShape 3"/>
          <p:cNvSpPr>
            <a:spLocks noChangeArrowheads="1"/>
          </p:cNvSpPr>
          <p:nvPr/>
        </p:nvSpPr>
        <p:spPr bwMode="auto">
          <a:xfrm>
            <a:off x="1290638" y="3559175"/>
            <a:ext cx="2127250" cy="815975"/>
          </a:xfrm>
          <a:prstGeom prst="flowChartTerminator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332" name="Line 4"/>
          <p:cNvSpPr>
            <a:spLocks noChangeShapeType="1"/>
          </p:cNvSpPr>
          <p:nvPr/>
        </p:nvSpPr>
        <p:spPr bwMode="auto">
          <a:xfrm flipV="1">
            <a:off x="1787525" y="2967038"/>
            <a:ext cx="0" cy="747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333" name="Line 5"/>
          <p:cNvSpPr>
            <a:spLocks noChangeShapeType="1"/>
          </p:cNvSpPr>
          <p:nvPr/>
        </p:nvSpPr>
        <p:spPr bwMode="auto">
          <a:xfrm flipV="1">
            <a:off x="2740025" y="2933700"/>
            <a:ext cx="0" cy="774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334" name="Oval 6"/>
          <p:cNvSpPr>
            <a:spLocks noChangeArrowheads="1"/>
          </p:cNvSpPr>
          <p:nvPr/>
        </p:nvSpPr>
        <p:spPr bwMode="auto">
          <a:xfrm>
            <a:off x="1706563" y="3702050"/>
            <a:ext cx="160337" cy="509588"/>
          </a:xfrm>
          <a:prstGeom prst="ellipse">
            <a:avLst/>
          </a:prstGeom>
          <a:solidFill>
            <a:srgbClr val="DDDDDD"/>
          </a:solidFill>
          <a:ln w="25400">
            <a:solidFill>
              <a:srgbClr val="84848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9335" name="Group 7"/>
          <p:cNvGrpSpPr>
            <a:grpSpLocks/>
          </p:cNvGrpSpPr>
          <p:nvPr/>
        </p:nvGrpSpPr>
        <p:grpSpPr bwMode="auto">
          <a:xfrm>
            <a:off x="1625600" y="2463800"/>
            <a:ext cx="1295400" cy="584200"/>
            <a:chOff x="1024" y="1552"/>
            <a:chExt cx="816" cy="368"/>
          </a:xfrm>
        </p:grpSpPr>
        <p:sp>
          <p:nvSpPr>
            <p:cNvPr id="99336" name="Text Box 8"/>
            <p:cNvSpPr txBox="1">
              <a:spLocks noChangeArrowheads="1"/>
            </p:cNvSpPr>
            <p:nvPr/>
          </p:nvSpPr>
          <p:spPr bwMode="auto">
            <a:xfrm>
              <a:off x="1616" y="1632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r>
                <a:rPr lang="es-ES" b="1"/>
                <a:t>+</a:t>
              </a:r>
            </a:p>
          </p:txBody>
        </p:sp>
        <p:sp>
          <p:nvSpPr>
            <p:cNvPr id="99337" name="Text Box 9"/>
            <p:cNvSpPr txBox="1">
              <a:spLocks noChangeArrowheads="1"/>
            </p:cNvSpPr>
            <p:nvPr/>
          </p:nvSpPr>
          <p:spPr bwMode="auto">
            <a:xfrm>
              <a:off x="1024" y="15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r>
                <a:rPr lang="es-ES" b="1"/>
                <a:t>_</a:t>
              </a:r>
            </a:p>
          </p:txBody>
        </p:sp>
      </p:grpSp>
      <p:grpSp>
        <p:nvGrpSpPr>
          <p:cNvPr id="99338" name="Group 10"/>
          <p:cNvGrpSpPr>
            <a:grpSpLocks/>
          </p:cNvGrpSpPr>
          <p:nvPr/>
        </p:nvGrpSpPr>
        <p:grpSpPr bwMode="auto">
          <a:xfrm>
            <a:off x="1720850" y="3700463"/>
            <a:ext cx="990600" cy="515937"/>
            <a:chOff x="1084" y="2331"/>
            <a:chExt cx="624" cy="325"/>
          </a:xfrm>
        </p:grpSpPr>
        <p:sp>
          <p:nvSpPr>
            <p:cNvPr id="99339" name="Oval 11"/>
            <p:cNvSpPr>
              <a:spLocks noChangeArrowheads="1"/>
            </p:cNvSpPr>
            <p:nvPr/>
          </p:nvSpPr>
          <p:spPr bwMode="auto">
            <a:xfrm>
              <a:off x="1084" y="2331"/>
              <a:ext cx="101" cy="321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340" name="Rectangle 12"/>
            <p:cNvSpPr>
              <a:spLocks noChangeArrowheads="1"/>
            </p:cNvSpPr>
            <p:nvPr/>
          </p:nvSpPr>
          <p:spPr bwMode="auto">
            <a:xfrm>
              <a:off x="1144" y="2334"/>
              <a:ext cx="564" cy="322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9341" name="Group 13"/>
          <p:cNvGrpSpPr>
            <a:grpSpLocks/>
          </p:cNvGrpSpPr>
          <p:nvPr/>
        </p:nvGrpSpPr>
        <p:grpSpPr bwMode="auto">
          <a:xfrm>
            <a:off x="2640013" y="3702050"/>
            <a:ext cx="184150" cy="509588"/>
            <a:chOff x="1248" y="1248"/>
            <a:chExt cx="54" cy="150"/>
          </a:xfrm>
        </p:grpSpPr>
        <p:sp>
          <p:nvSpPr>
            <p:cNvPr id="99342" name="Oval 14"/>
            <p:cNvSpPr>
              <a:spLocks noChangeArrowheads="1"/>
            </p:cNvSpPr>
            <p:nvPr/>
          </p:nvSpPr>
          <p:spPr bwMode="auto">
            <a:xfrm>
              <a:off x="1248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343" name="Oval 15"/>
            <p:cNvSpPr>
              <a:spLocks noChangeArrowheads="1"/>
            </p:cNvSpPr>
            <p:nvPr/>
          </p:nvSpPr>
          <p:spPr bwMode="auto">
            <a:xfrm>
              <a:off x="1255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99344" name="Rectangle 16"/>
          <p:cNvSpPr>
            <a:spLocks noChangeArrowheads="1"/>
          </p:cNvSpPr>
          <p:nvPr/>
        </p:nvSpPr>
        <p:spPr bwMode="auto">
          <a:xfrm>
            <a:off x="2743200" y="3941763"/>
            <a:ext cx="17463" cy="39687"/>
          </a:xfrm>
          <a:prstGeom prst="rect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345" name="Line 17"/>
          <p:cNvSpPr>
            <a:spLocks noChangeShapeType="1"/>
          </p:cNvSpPr>
          <p:nvPr/>
        </p:nvSpPr>
        <p:spPr bwMode="auto">
          <a:xfrm flipH="1" flipV="1">
            <a:off x="2743200" y="3962400"/>
            <a:ext cx="654050" cy="0"/>
          </a:xfrm>
          <a:prstGeom prst="line">
            <a:avLst/>
          </a:prstGeom>
          <a:noFill/>
          <a:ln w="508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9346" name="Group 18"/>
          <p:cNvGrpSpPr>
            <a:grpSpLocks/>
          </p:cNvGrpSpPr>
          <p:nvPr/>
        </p:nvGrpSpPr>
        <p:grpSpPr bwMode="auto">
          <a:xfrm>
            <a:off x="3246438" y="3702050"/>
            <a:ext cx="184150" cy="509588"/>
            <a:chOff x="1248" y="1248"/>
            <a:chExt cx="54" cy="150"/>
          </a:xfrm>
        </p:grpSpPr>
        <p:sp>
          <p:nvSpPr>
            <p:cNvPr id="99347" name="Oval 19"/>
            <p:cNvSpPr>
              <a:spLocks noChangeArrowheads="1"/>
            </p:cNvSpPr>
            <p:nvPr/>
          </p:nvSpPr>
          <p:spPr bwMode="auto">
            <a:xfrm>
              <a:off x="1248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348" name="Oval 20"/>
            <p:cNvSpPr>
              <a:spLocks noChangeArrowheads="1"/>
            </p:cNvSpPr>
            <p:nvPr/>
          </p:nvSpPr>
          <p:spPr bwMode="auto">
            <a:xfrm>
              <a:off x="1255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99349" name="Rectangle 21"/>
          <p:cNvSpPr>
            <a:spLocks noChangeArrowheads="1"/>
          </p:cNvSpPr>
          <p:nvPr/>
        </p:nvSpPr>
        <p:spPr bwMode="auto">
          <a:xfrm>
            <a:off x="3352800" y="3943350"/>
            <a:ext cx="17463" cy="39688"/>
          </a:xfrm>
          <a:prstGeom prst="rect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9350" name="Group 22"/>
          <p:cNvGrpSpPr>
            <a:grpSpLocks/>
          </p:cNvGrpSpPr>
          <p:nvPr/>
        </p:nvGrpSpPr>
        <p:grpSpPr bwMode="auto">
          <a:xfrm>
            <a:off x="4038600" y="3248025"/>
            <a:ext cx="457200" cy="463550"/>
            <a:chOff x="1632" y="2998"/>
            <a:chExt cx="288" cy="292"/>
          </a:xfrm>
        </p:grpSpPr>
        <p:sp>
          <p:nvSpPr>
            <p:cNvPr id="99351" name="AutoShape 23"/>
            <p:cNvSpPr>
              <a:spLocks noChangeArrowheads="1"/>
            </p:cNvSpPr>
            <p:nvPr/>
          </p:nvSpPr>
          <p:spPr bwMode="auto">
            <a:xfrm>
              <a:off x="1632" y="3242"/>
              <a:ext cx="288" cy="48"/>
            </a:xfrm>
            <a:prstGeom prst="parallelogram">
              <a:avLst>
                <a:gd name="adj" fmla="val 131250"/>
              </a:avLst>
            </a:prstGeom>
            <a:solidFill>
              <a:srgbClr val="84848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352" name="Line 24"/>
            <p:cNvSpPr>
              <a:spLocks noChangeShapeType="1"/>
            </p:cNvSpPr>
            <p:nvPr/>
          </p:nvSpPr>
          <p:spPr bwMode="auto">
            <a:xfrm flipV="1">
              <a:off x="1770" y="2998"/>
              <a:ext cx="0" cy="2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9353" name="Group 25"/>
          <p:cNvGrpSpPr>
            <a:grpSpLocks/>
          </p:cNvGrpSpPr>
          <p:nvPr/>
        </p:nvGrpSpPr>
        <p:grpSpPr bwMode="auto">
          <a:xfrm>
            <a:off x="4038600" y="4210050"/>
            <a:ext cx="457200" cy="482600"/>
            <a:chOff x="2448" y="2658"/>
            <a:chExt cx="288" cy="304"/>
          </a:xfrm>
        </p:grpSpPr>
        <p:sp>
          <p:nvSpPr>
            <p:cNvPr id="99354" name="Line 26"/>
            <p:cNvSpPr>
              <a:spLocks noChangeShapeType="1"/>
            </p:cNvSpPr>
            <p:nvPr/>
          </p:nvSpPr>
          <p:spPr bwMode="auto">
            <a:xfrm flipV="1">
              <a:off x="2592" y="2688"/>
              <a:ext cx="0" cy="2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355" name="AutoShape 27"/>
            <p:cNvSpPr>
              <a:spLocks noChangeArrowheads="1"/>
            </p:cNvSpPr>
            <p:nvPr/>
          </p:nvSpPr>
          <p:spPr bwMode="auto">
            <a:xfrm>
              <a:off x="2448" y="2658"/>
              <a:ext cx="288" cy="48"/>
            </a:xfrm>
            <a:prstGeom prst="parallelogram">
              <a:avLst>
                <a:gd name="adj" fmla="val 131250"/>
              </a:avLst>
            </a:prstGeom>
            <a:solidFill>
              <a:srgbClr val="84848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99357" name="Freeform 29"/>
          <p:cNvSpPr>
            <a:spLocks/>
          </p:cNvSpPr>
          <p:nvPr/>
        </p:nvSpPr>
        <p:spPr bwMode="auto">
          <a:xfrm>
            <a:off x="6910388" y="2590800"/>
            <a:ext cx="941387" cy="2743200"/>
          </a:xfrm>
          <a:custGeom>
            <a:avLst/>
            <a:gdLst/>
            <a:ahLst/>
            <a:cxnLst>
              <a:cxn ang="0">
                <a:pos x="4" y="407"/>
              </a:cxn>
              <a:cxn ang="0">
                <a:pos x="60" y="48"/>
              </a:cxn>
              <a:cxn ang="0">
                <a:pos x="228" y="120"/>
              </a:cxn>
              <a:cxn ang="0">
                <a:pos x="274" y="393"/>
              </a:cxn>
              <a:cxn ang="0">
                <a:pos x="237" y="647"/>
              </a:cxn>
              <a:cxn ang="0">
                <a:pos x="64" y="767"/>
              </a:cxn>
              <a:cxn ang="0">
                <a:pos x="4" y="407"/>
              </a:cxn>
            </a:cxnLst>
            <a:rect l="0" t="0" r="r" b="b"/>
            <a:pathLst>
              <a:path w="276" h="807">
                <a:moveTo>
                  <a:pt x="4" y="407"/>
                </a:moveTo>
                <a:cubicBezTo>
                  <a:pt x="7" y="285"/>
                  <a:pt x="28" y="89"/>
                  <a:pt x="60" y="48"/>
                </a:cubicBezTo>
                <a:cubicBezTo>
                  <a:pt x="97" y="0"/>
                  <a:pt x="200" y="65"/>
                  <a:pt x="228" y="120"/>
                </a:cubicBezTo>
                <a:cubicBezTo>
                  <a:pt x="256" y="175"/>
                  <a:pt x="272" y="320"/>
                  <a:pt x="274" y="393"/>
                </a:cubicBezTo>
                <a:cubicBezTo>
                  <a:pt x="276" y="466"/>
                  <a:pt x="266" y="575"/>
                  <a:pt x="237" y="647"/>
                </a:cubicBezTo>
                <a:cubicBezTo>
                  <a:pt x="208" y="719"/>
                  <a:pt x="103" y="807"/>
                  <a:pt x="64" y="767"/>
                </a:cubicBezTo>
                <a:cubicBezTo>
                  <a:pt x="25" y="727"/>
                  <a:pt x="0" y="504"/>
                  <a:pt x="4" y="407"/>
                </a:cubicBezTo>
                <a:close/>
              </a:path>
            </a:pathLst>
          </a:custGeom>
          <a:solidFill>
            <a:srgbClr val="B2B2B2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4076700" y="287655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b="1"/>
              <a:t>+</a:t>
            </a:r>
          </a:p>
        </p:txBody>
      </p:sp>
      <p:sp>
        <p:nvSpPr>
          <p:cNvPr id="99363" name="Text Box 35"/>
          <p:cNvSpPr txBox="1">
            <a:spLocks noChangeArrowheads="1"/>
          </p:cNvSpPr>
          <p:nvPr/>
        </p:nvSpPr>
        <p:spPr bwMode="auto">
          <a:xfrm>
            <a:off x="4102100" y="4381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b="1"/>
              <a:t>_</a:t>
            </a:r>
          </a:p>
        </p:txBody>
      </p:sp>
      <p:sp>
        <p:nvSpPr>
          <p:cNvPr id="99364" name="Line 36"/>
          <p:cNvSpPr>
            <a:spLocks noChangeShapeType="1"/>
          </p:cNvSpPr>
          <p:nvPr/>
        </p:nvSpPr>
        <p:spPr bwMode="auto">
          <a:xfrm flipH="1" flipV="1">
            <a:off x="3352800" y="3962400"/>
            <a:ext cx="762000" cy="0"/>
          </a:xfrm>
          <a:prstGeom prst="line">
            <a:avLst/>
          </a:prstGeom>
          <a:noFill/>
          <a:ln w="508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366" name="Text Box 38"/>
          <p:cNvSpPr txBox="1">
            <a:spLocks noChangeArrowheads="1"/>
          </p:cNvSpPr>
          <p:nvPr/>
        </p:nvSpPr>
        <p:spPr bwMode="auto">
          <a:xfrm rot="1989754">
            <a:off x="4470400" y="3438525"/>
            <a:ext cx="395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Sur</a:t>
            </a:r>
          </a:p>
        </p:txBody>
      </p:sp>
      <p:sp>
        <p:nvSpPr>
          <p:cNvPr id="99371" name="AutoShape 43"/>
          <p:cNvSpPr>
            <a:spLocks noChangeArrowheads="1"/>
          </p:cNvSpPr>
          <p:nvPr/>
        </p:nvSpPr>
        <p:spPr bwMode="auto">
          <a:xfrm rot="13089292">
            <a:off x="3124200" y="4419600"/>
            <a:ext cx="668338" cy="1425575"/>
          </a:xfrm>
          <a:prstGeom prst="can">
            <a:avLst>
              <a:gd name="adj" fmla="val 24441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372" name="Text Box 44"/>
          <p:cNvSpPr txBox="1">
            <a:spLocks noChangeArrowheads="1"/>
          </p:cNvSpPr>
          <p:nvPr/>
        </p:nvSpPr>
        <p:spPr bwMode="auto">
          <a:xfrm rot="1989754">
            <a:off x="3522663" y="4543425"/>
            <a:ext cx="515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Norte</a:t>
            </a:r>
          </a:p>
        </p:txBody>
      </p:sp>
      <p:sp>
        <p:nvSpPr>
          <p:cNvPr id="99373" name="Text Box 45"/>
          <p:cNvSpPr txBox="1">
            <a:spLocks noChangeArrowheads="1"/>
          </p:cNvSpPr>
          <p:nvPr/>
        </p:nvSpPr>
        <p:spPr bwMode="auto">
          <a:xfrm rot="1989754">
            <a:off x="3022600" y="5334000"/>
            <a:ext cx="395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Sur</a:t>
            </a:r>
          </a:p>
        </p:txBody>
      </p:sp>
      <p:sp>
        <p:nvSpPr>
          <p:cNvPr id="99374" name="Text Box 46"/>
          <p:cNvSpPr txBox="1">
            <a:spLocks noChangeArrowheads="1"/>
          </p:cNvSpPr>
          <p:nvPr/>
        </p:nvSpPr>
        <p:spPr bwMode="auto">
          <a:xfrm rot="1989754">
            <a:off x="4970463" y="2647950"/>
            <a:ext cx="515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Norte</a:t>
            </a:r>
          </a:p>
        </p:txBody>
      </p:sp>
      <p:sp>
        <p:nvSpPr>
          <p:cNvPr id="99375" name="Text Box 47"/>
          <p:cNvSpPr txBox="1">
            <a:spLocks noChangeArrowheads="1"/>
          </p:cNvSpPr>
          <p:nvPr/>
        </p:nvSpPr>
        <p:spPr bwMode="auto">
          <a:xfrm>
            <a:off x="4086225" y="37623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2000" b="1"/>
              <a:t>?</a:t>
            </a:r>
          </a:p>
        </p:txBody>
      </p:sp>
      <p:sp>
        <p:nvSpPr>
          <p:cNvPr id="40" name="Text Box 72"/>
          <p:cNvSpPr txBox="1">
            <a:spLocks noChangeArrowheads="1"/>
          </p:cNvSpPr>
          <p:nvPr/>
        </p:nvSpPr>
        <p:spPr bwMode="auto">
          <a:xfrm>
            <a:off x="2590800" y="765175"/>
            <a:ext cx="396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 b="1" dirty="0" smtClean="0">
                <a:solidFill>
                  <a:srgbClr val="000099"/>
                </a:solidFill>
                <a:latin typeface="Arial" charset="0"/>
              </a:rPr>
              <a:t>Experimento de J. J. Thomson</a:t>
            </a:r>
            <a:endParaRPr lang="es-ES" sz="1800" b="1" u="sng" dirty="0">
              <a:solidFill>
                <a:srgbClr val="00009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9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9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9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9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9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9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9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9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9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9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5" grpId="0" animBg="1"/>
      <p:bldP spid="99364" grpId="0" animBg="1"/>
      <p:bldP spid="9937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AutoShape 2"/>
          <p:cNvSpPr>
            <a:spLocks noChangeArrowheads="1"/>
          </p:cNvSpPr>
          <p:nvPr/>
        </p:nvSpPr>
        <p:spPr bwMode="auto">
          <a:xfrm rot="13089292">
            <a:off x="4572000" y="2514600"/>
            <a:ext cx="668338" cy="1425575"/>
          </a:xfrm>
          <a:prstGeom prst="can">
            <a:avLst>
              <a:gd name="adj" fmla="val 24441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endParaRPr lang="es-MX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3322638" y="2662238"/>
            <a:ext cx="4475162" cy="2609850"/>
          </a:xfrm>
          <a:custGeom>
            <a:avLst/>
            <a:gdLst/>
            <a:ahLst/>
            <a:cxnLst>
              <a:cxn ang="0">
                <a:pos x="0" y="308"/>
              </a:cxn>
              <a:cxn ang="0">
                <a:pos x="95" y="272"/>
              </a:cxn>
              <a:cxn ang="0">
                <a:pos x="336" y="271"/>
              </a:cxn>
              <a:cxn ang="0">
                <a:pos x="1152" y="15"/>
              </a:cxn>
              <a:cxn ang="0">
                <a:pos x="1303" y="361"/>
              </a:cxn>
              <a:cxn ang="0">
                <a:pos x="1152" y="747"/>
              </a:cxn>
              <a:cxn ang="0">
                <a:pos x="336" y="491"/>
              </a:cxn>
              <a:cxn ang="0">
                <a:pos x="101" y="491"/>
              </a:cxn>
              <a:cxn ang="0">
                <a:pos x="0" y="454"/>
              </a:cxn>
              <a:cxn ang="0">
                <a:pos x="0" y="308"/>
              </a:cxn>
            </a:cxnLst>
            <a:rect l="0" t="0" r="r" b="b"/>
            <a:pathLst>
              <a:path w="1313" h="768">
                <a:moveTo>
                  <a:pt x="0" y="308"/>
                </a:moveTo>
                <a:cubicBezTo>
                  <a:pt x="16" y="278"/>
                  <a:pt x="53" y="272"/>
                  <a:pt x="95" y="272"/>
                </a:cubicBezTo>
                <a:cubicBezTo>
                  <a:pt x="137" y="272"/>
                  <a:pt x="179" y="270"/>
                  <a:pt x="336" y="271"/>
                </a:cubicBezTo>
                <a:cubicBezTo>
                  <a:pt x="517" y="272"/>
                  <a:pt x="991" y="0"/>
                  <a:pt x="1152" y="15"/>
                </a:cubicBezTo>
                <a:cubicBezTo>
                  <a:pt x="1313" y="30"/>
                  <a:pt x="1303" y="239"/>
                  <a:pt x="1303" y="361"/>
                </a:cubicBezTo>
                <a:cubicBezTo>
                  <a:pt x="1303" y="483"/>
                  <a:pt x="1313" y="725"/>
                  <a:pt x="1152" y="747"/>
                </a:cubicBezTo>
                <a:cubicBezTo>
                  <a:pt x="991" y="768"/>
                  <a:pt x="511" y="534"/>
                  <a:pt x="336" y="491"/>
                </a:cubicBezTo>
                <a:cubicBezTo>
                  <a:pt x="183" y="491"/>
                  <a:pt x="131" y="491"/>
                  <a:pt x="101" y="491"/>
                </a:cubicBezTo>
                <a:cubicBezTo>
                  <a:pt x="71" y="491"/>
                  <a:pt x="16" y="485"/>
                  <a:pt x="0" y="454"/>
                </a:cubicBezTo>
                <a:lnTo>
                  <a:pt x="0" y="308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428" name="AutoShape 4"/>
          <p:cNvSpPr>
            <a:spLocks noChangeArrowheads="1"/>
          </p:cNvSpPr>
          <p:nvPr/>
        </p:nvSpPr>
        <p:spPr bwMode="auto">
          <a:xfrm>
            <a:off x="1290638" y="3559175"/>
            <a:ext cx="2127250" cy="815975"/>
          </a:xfrm>
          <a:prstGeom prst="flowChartTerminator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429" name="Line 5"/>
          <p:cNvSpPr>
            <a:spLocks noChangeShapeType="1"/>
          </p:cNvSpPr>
          <p:nvPr/>
        </p:nvSpPr>
        <p:spPr bwMode="auto">
          <a:xfrm flipV="1">
            <a:off x="1787525" y="2967038"/>
            <a:ext cx="0" cy="747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430" name="Line 6"/>
          <p:cNvSpPr>
            <a:spLocks noChangeShapeType="1"/>
          </p:cNvSpPr>
          <p:nvPr/>
        </p:nvSpPr>
        <p:spPr bwMode="auto">
          <a:xfrm flipV="1">
            <a:off x="2740025" y="2933700"/>
            <a:ext cx="0" cy="774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431" name="Oval 7"/>
          <p:cNvSpPr>
            <a:spLocks noChangeArrowheads="1"/>
          </p:cNvSpPr>
          <p:nvPr/>
        </p:nvSpPr>
        <p:spPr bwMode="auto">
          <a:xfrm>
            <a:off x="1706563" y="3702050"/>
            <a:ext cx="160337" cy="509588"/>
          </a:xfrm>
          <a:prstGeom prst="ellipse">
            <a:avLst/>
          </a:prstGeom>
          <a:solidFill>
            <a:srgbClr val="DDDDDD"/>
          </a:solidFill>
          <a:ln w="25400">
            <a:solidFill>
              <a:srgbClr val="84848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3432" name="Group 8"/>
          <p:cNvGrpSpPr>
            <a:grpSpLocks/>
          </p:cNvGrpSpPr>
          <p:nvPr/>
        </p:nvGrpSpPr>
        <p:grpSpPr bwMode="auto">
          <a:xfrm>
            <a:off x="1625600" y="2463800"/>
            <a:ext cx="1295400" cy="584200"/>
            <a:chOff x="1024" y="1552"/>
            <a:chExt cx="816" cy="368"/>
          </a:xfrm>
        </p:grpSpPr>
        <p:sp>
          <p:nvSpPr>
            <p:cNvPr id="103433" name="Text Box 9"/>
            <p:cNvSpPr txBox="1">
              <a:spLocks noChangeArrowheads="1"/>
            </p:cNvSpPr>
            <p:nvPr/>
          </p:nvSpPr>
          <p:spPr bwMode="auto">
            <a:xfrm>
              <a:off x="1616" y="1632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r>
                <a:rPr lang="es-ES" b="1"/>
                <a:t>+</a:t>
              </a:r>
            </a:p>
          </p:txBody>
        </p:sp>
        <p:sp>
          <p:nvSpPr>
            <p:cNvPr id="103434" name="Text Box 10"/>
            <p:cNvSpPr txBox="1">
              <a:spLocks noChangeArrowheads="1"/>
            </p:cNvSpPr>
            <p:nvPr/>
          </p:nvSpPr>
          <p:spPr bwMode="auto">
            <a:xfrm>
              <a:off x="1024" y="15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r>
                <a:rPr lang="es-ES" b="1"/>
                <a:t>_</a:t>
              </a:r>
            </a:p>
          </p:txBody>
        </p:sp>
      </p:grpSp>
      <p:grpSp>
        <p:nvGrpSpPr>
          <p:cNvPr id="103435" name="Group 11"/>
          <p:cNvGrpSpPr>
            <a:grpSpLocks/>
          </p:cNvGrpSpPr>
          <p:nvPr/>
        </p:nvGrpSpPr>
        <p:grpSpPr bwMode="auto">
          <a:xfrm>
            <a:off x="1720850" y="3700463"/>
            <a:ext cx="990600" cy="515937"/>
            <a:chOff x="1084" y="2331"/>
            <a:chExt cx="624" cy="325"/>
          </a:xfrm>
        </p:grpSpPr>
        <p:sp>
          <p:nvSpPr>
            <p:cNvPr id="103436" name="Oval 12"/>
            <p:cNvSpPr>
              <a:spLocks noChangeArrowheads="1"/>
            </p:cNvSpPr>
            <p:nvPr/>
          </p:nvSpPr>
          <p:spPr bwMode="auto">
            <a:xfrm>
              <a:off x="1084" y="2331"/>
              <a:ext cx="101" cy="321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437" name="Rectangle 13"/>
            <p:cNvSpPr>
              <a:spLocks noChangeArrowheads="1"/>
            </p:cNvSpPr>
            <p:nvPr/>
          </p:nvSpPr>
          <p:spPr bwMode="auto">
            <a:xfrm>
              <a:off x="1144" y="2334"/>
              <a:ext cx="564" cy="322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3438" name="Group 14"/>
          <p:cNvGrpSpPr>
            <a:grpSpLocks/>
          </p:cNvGrpSpPr>
          <p:nvPr/>
        </p:nvGrpSpPr>
        <p:grpSpPr bwMode="auto">
          <a:xfrm>
            <a:off x="2640013" y="3702050"/>
            <a:ext cx="184150" cy="509588"/>
            <a:chOff x="1248" y="1248"/>
            <a:chExt cx="54" cy="150"/>
          </a:xfrm>
        </p:grpSpPr>
        <p:sp>
          <p:nvSpPr>
            <p:cNvPr id="103439" name="Oval 15"/>
            <p:cNvSpPr>
              <a:spLocks noChangeArrowheads="1"/>
            </p:cNvSpPr>
            <p:nvPr/>
          </p:nvSpPr>
          <p:spPr bwMode="auto">
            <a:xfrm>
              <a:off x="1248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440" name="Oval 16"/>
            <p:cNvSpPr>
              <a:spLocks noChangeArrowheads="1"/>
            </p:cNvSpPr>
            <p:nvPr/>
          </p:nvSpPr>
          <p:spPr bwMode="auto">
            <a:xfrm>
              <a:off x="1255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3441" name="Rectangle 17"/>
          <p:cNvSpPr>
            <a:spLocks noChangeArrowheads="1"/>
          </p:cNvSpPr>
          <p:nvPr/>
        </p:nvSpPr>
        <p:spPr bwMode="auto">
          <a:xfrm>
            <a:off x="2743200" y="3941763"/>
            <a:ext cx="17463" cy="39687"/>
          </a:xfrm>
          <a:prstGeom prst="rect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442" name="Line 18"/>
          <p:cNvSpPr>
            <a:spLocks noChangeShapeType="1"/>
          </p:cNvSpPr>
          <p:nvPr/>
        </p:nvSpPr>
        <p:spPr bwMode="auto">
          <a:xfrm flipH="1" flipV="1">
            <a:off x="2743200" y="3962400"/>
            <a:ext cx="654050" cy="0"/>
          </a:xfrm>
          <a:prstGeom prst="line">
            <a:avLst/>
          </a:prstGeom>
          <a:noFill/>
          <a:ln w="508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3443" name="Group 19"/>
          <p:cNvGrpSpPr>
            <a:grpSpLocks/>
          </p:cNvGrpSpPr>
          <p:nvPr/>
        </p:nvGrpSpPr>
        <p:grpSpPr bwMode="auto">
          <a:xfrm>
            <a:off x="3246438" y="3702050"/>
            <a:ext cx="184150" cy="509588"/>
            <a:chOff x="1248" y="1248"/>
            <a:chExt cx="54" cy="150"/>
          </a:xfrm>
        </p:grpSpPr>
        <p:sp>
          <p:nvSpPr>
            <p:cNvPr id="103444" name="Oval 20"/>
            <p:cNvSpPr>
              <a:spLocks noChangeArrowheads="1"/>
            </p:cNvSpPr>
            <p:nvPr/>
          </p:nvSpPr>
          <p:spPr bwMode="auto">
            <a:xfrm>
              <a:off x="1248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445" name="Oval 21"/>
            <p:cNvSpPr>
              <a:spLocks noChangeArrowheads="1"/>
            </p:cNvSpPr>
            <p:nvPr/>
          </p:nvSpPr>
          <p:spPr bwMode="auto">
            <a:xfrm>
              <a:off x="1255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3446" name="Rectangle 22"/>
          <p:cNvSpPr>
            <a:spLocks noChangeArrowheads="1"/>
          </p:cNvSpPr>
          <p:nvPr/>
        </p:nvSpPr>
        <p:spPr bwMode="auto">
          <a:xfrm>
            <a:off x="3352800" y="3943350"/>
            <a:ext cx="17463" cy="39688"/>
          </a:xfrm>
          <a:prstGeom prst="rect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3447" name="Group 23"/>
          <p:cNvGrpSpPr>
            <a:grpSpLocks/>
          </p:cNvGrpSpPr>
          <p:nvPr/>
        </p:nvGrpSpPr>
        <p:grpSpPr bwMode="auto">
          <a:xfrm>
            <a:off x="4038600" y="3248025"/>
            <a:ext cx="457200" cy="463550"/>
            <a:chOff x="1632" y="2998"/>
            <a:chExt cx="288" cy="292"/>
          </a:xfrm>
        </p:grpSpPr>
        <p:sp>
          <p:nvSpPr>
            <p:cNvPr id="103448" name="AutoShape 24"/>
            <p:cNvSpPr>
              <a:spLocks noChangeArrowheads="1"/>
            </p:cNvSpPr>
            <p:nvPr/>
          </p:nvSpPr>
          <p:spPr bwMode="auto">
            <a:xfrm>
              <a:off x="1632" y="3242"/>
              <a:ext cx="288" cy="48"/>
            </a:xfrm>
            <a:prstGeom prst="parallelogram">
              <a:avLst>
                <a:gd name="adj" fmla="val 131250"/>
              </a:avLst>
            </a:prstGeom>
            <a:solidFill>
              <a:srgbClr val="84848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449" name="Line 25"/>
            <p:cNvSpPr>
              <a:spLocks noChangeShapeType="1"/>
            </p:cNvSpPr>
            <p:nvPr/>
          </p:nvSpPr>
          <p:spPr bwMode="auto">
            <a:xfrm flipV="1">
              <a:off x="1770" y="2998"/>
              <a:ext cx="0" cy="2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3450" name="Group 26"/>
          <p:cNvGrpSpPr>
            <a:grpSpLocks/>
          </p:cNvGrpSpPr>
          <p:nvPr/>
        </p:nvGrpSpPr>
        <p:grpSpPr bwMode="auto">
          <a:xfrm>
            <a:off x="4038600" y="4210050"/>
            <a:ext cx="457200" cy="482600"/>
            <a:chOff x="2448" y="2658"/>
            <a:chExt cx="288" cy="304"/>
          </a:xfrm>
        </p:grpSpPr>
        <p:sp>
          <p:nvSpPr>
            <p:cNvPr id="103451" name="Line 27"/>
            <p:cNvSpPr>
              <a:spLocks noChangeShapeType="1"/>
            </p:cNvSpPr>
            <p:nvPr/>
          </p:nvSpPr>
          <p:spPr bwMode="auto">
            <a:xfrm flipV="1">
              <a:off x="2592" y="2688"/>
              <a:ext cx="0" cy="2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452" name="AutoShape 28"/>
            <p:cNvSpPr>
              <a:spLocks noChangeArrowheads="1"/>
            </p:cNvSpPr>
            <p:nvPr/>
          </p:nvSpPr>
          <p:spPr bwMode="auto">
            <a:xfrm>
              <a:off x="2448" y="2658"/>
              <a:ext cx="288" cy="48"/>
            </a:xfrm>
            <a:prstGeom prst="parallelogram">
              <a:avLst>
                <a:gd name="adj" fmla="val 131250"/>
              </a:avLst>
            </a:prstGeom>
            <a:solidFill>
              <a:srgbClr val="84848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3453" name="Freeform 29"/>
          <p:cNvSpPr>
            <a:spLocks/>
          </p:cNvSpPr>
          <p:nvPr/>
        </p:nvSpPr>
        <p:spPr bwMode="auto">
          <a:xfrm>
            <a:off x="6910388" y="2590800"/>
            <a:ext cx="941387" cy="2743200"/>
          </a:xfrm>
          <a:custGeom>
            <a:avLst/>
            <a:gdLst/>
            <a:ahLst/>
            <a:cxnLst>
              <a:cxn ang="0">
                <a:pos x="4" y="407"/>
              </a:cxn>
              <a:cxn ang="0">
                <a:pos x="60" y="48"/>
              </a:cxn>
              <a:cxn ang="0">
                <a:pos x="228" y="120"/>
              </a:cxn>
              <a:cxn ang="0">
                <a:pos x="274" y="393"/>
              </a:cxn>
              <a:cxn ang="0">
                <a:pos x="237" y="647"/>
              </a:cxn>
              <a:cxn ang="0">
                <a:pos x="64" y="767"/>
              </a:cxn>
              <a:cxn ang="0">
                <a:pos x="4" y="407"/>
              </a:cxn>
            </a:cxnLst>
            <a:rect l="0" t="0" r="r" b="b"/>
            <a:pathLst>
              <a:path w="276" h="807">
                <a:moveTo>
                  <a:pt x="4" y="407"/>
                </a:moveTo>
                <a:cubicBezTo>
                  <a:pt x="7" y="285"/>
                  <a:pt x="28" y="89"/>
                  <a:pt x="60" y="48"/>
                </a:cubicBezTo>
                <a:cubicBezTo>
                  <a:pt x="97" y="0"/>
                  <a:pt x="200" y="65"/>
                  <a:pt x="228" y="120"/>
                </a:cubicBezTo>
                <a:cubicBezTo>
                  <a:pt x="256" y="175"/>
                  <a:pt x="272" y="320"/>
                  <a:pt x="274" y="393"/>
                </a:cubicBezTo>
                <a:cubicBezTo>
                  <a:pt x="276" y="466"/>
                  <a:pt x="266" y="575"/>
                  <a:pt x="237" y="647"/>
                </a:cubicBezTo>
                <a:cubicBezTo>
                  <a:pt x="208" y="719"/>
                  <a:pt x="103" y="807"/>
                  <a:pt x="64" y="767"/>
                </a:cubicBezTo>
                <a:cubicBezTo>
                  <a:pt x="25" y="727"/>
                  <a:pt x="0" y="504"/>
                  <a:pt x="4" y="407"/>
                </a:cubicBezTo>
                <a:close/>
              </a:path>
            </a:pathLst>
          </a:custGeom>
          <a:solidFill>
            <a:srgbClr val="B2B2B2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454" name="Text Box 30"/>
          <p:cNvSpPr txBox="1">
            <a:spLocks noChangeArrowheads="1"/>
          </p:cNvSpPr>
          <p:nvPr/>
        </p:nvSpPr>
        <p:spPr bwMode="auto">
          <a:xfrm>
            <a:off x="4076700" y="287655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b="1"/>
              <a:t>+</a:t>
            </a:r>
          </a:p>
        </p:txBody>
      </p:sp>
      <p:sp>
        <p:nvSpPr>
          <p:cNvPr id="103455" name="Text Box 31"/>
          <p:cNvSpPr txBox="1">
            <a:spLocks noChangeArrowheads="1"/>
          </p:cNvSpPr>
          <p:nvPr/>
        </p:nvSpPr>
        <p:spPr bwMode="auto">
          <a:xfrm>
            <a:off x="4102100" y="4381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b="1"/>
              <a:t>_</a:t>
            </a:r>
          </a:p>
        </p:txBody>
      </p:sp>
      <p:sp>
        <p:nvSpPr>
          <p:cNvPr id="103456" name="Text Box 32"/>
          <p:cNvSpPr txBox="1">
            <a:spLocks noChangeArrowheads="1"/>
          </p:cNvSpPr>
          <p:nvPr/>
        </p:nvSpPr>
        <p:spPr bwMode="auto">
          <a:xfrm rot="1989754">
            <a:off x="4470400" y="3438525"/>
            <a:ext cx="395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Sur</a:t>
            </a:r>
          </a:p>
        </p:txBody>
      </p:sp>
      <p:sp>
        <p:nvSpPr>
          <p:cNvPr id="103457" name="AutoShape 33"/>
          <p:cNvSpPr>
            <a:spLocks noChangeArrowheads="1"/>
          </p:cNvSpPr>
          <p:nvPr/>
        </p:nvSpPr>
        <p:spPr bwMode="auto">
          <a:xfrm rot="13089292">
            <a:off x="3124200" y="4419600"/>
            <a:ext cx="668338" cy="1425575"/>
          </a:xfrm>
          <a:prstGeom prst="can">
            <a:avLst>
              <a:gd name="adj" fmla="val 24441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458" name="Text Box 34"/>
          <p:cNvSpPr txBox="1">
            <a:spLocks noChangeArrowheads="1"/>
          </p:cNvSpPr>
          <p:nvPr/>
        </p:nvSpPr>
        <p:spPr bwMode="auto">
          <a:xfrm rot="1989754">
            <a:off x="3522663" y="4543425"/>
            <a:ext cx="515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Norte</a:t>
            </a:r>
          </a:p>
        </p:txBody>
      </p:sp>
      <p:sp>
        <p:nvSpPr>
          <p:cNvPr id="103459" name="Text Box 35"/>
          <p:cNvSpPr txBox="1">
            <a:spLocks noChangeArrowheads="1"/>
          </p:cNvSpPr>
          <p:nvPr/>
        </p:nvSpPr>
        <p:spPr bwMode="auto">
          <a:xfrm rot="1989754">
            <a:off x="3022600" y="5334000"/>
            <a:ext cx="395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Sur</a:t>
            </a:r>
          </a:p>
        </p:txBody>
      </p:sp>
      <p:sp>
        <p:nvSpPr>
          <p:cNvPr id="103460" name="Text Box 36"/>
          <p:cNvSpPr txBox="1">
            <a:spLocks noChangeArrowheads="1"/>
          </p:cNvSpPr>
          <p:nvPr/>
        </p:nvSpPr>
        <p:spPr bwMode="auto">
          <a:xfrm rot="1989754">
            <a:off x="4970463" y="2647950"/>
            <a:ext cx="515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Norte</a:t>
            </a:r>
          </a:p>
        </p:txBody>
      </p:sp>
      <p:sp>
        <p:nvSpPr>
          <p:cNvPr id="103461" name="Freeform 37"/>
          <p:cNvSpPr>
            <a:spLocks/>
          </p:cNvSpPr>
          <p:nvPr/>
        </p:nvSpPr>
        <p:spPr bwMode="auto">
          <a:xfrm>
            <a:off x="3346450" y="3203575"/>
            <a:ext cx="3651250" cy="79375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889" y="420"/>
              </a:cxn>
              <a:cxn ang="0">
                <a:pos x="2300" y="0"/>
              </a:cxn>
            </a:cxnLst>
            <a:rect l="0" t="0" r="r" b="b"/>
            <a:pathLst>
              <a:path w="2300" h="500">
                <a:moveTo>
                  <a:pt x="0" y="480"/>
                </a:moveTo>
                <a:cubicBezTo>
                  <a:pt x="148" y="470"/>
                  <a:pt x="506" y="500"/>
                  <a:pt x="889" y="420"/>
                </a:cubicBezTo>
                <a:cubicBezTo>
                  <a:pt x="1272" y="340"/>
                  <a:pt x="2006" y="88"/>
                  <a:pt x="2300" y="0"/>
                </a:cubicBezTo>
              </a:path>
            </a:pathLst>
          </a:custGeom>
          <a:noFill/>
          <a:ln w="49530" cap="flat" cmpd="sng">
            <a:solidFill>
              <a:srgbClr val="66FF33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3462" name="Group 38"/>
          <p:cNvGrpSpPr>
            <a:grpSpLocks/>
          </p:cNvGrpSpPr>
          <p:nvPr/>
        </p:nvGrpSpPr>
        <p:grpSpPr bwMode="auto">
          <a:xfrm>
            <a:off x="7372350" y="3022600"/>
            <a:ext cx="111125" cy="111125"/>
            <a:chOff x="4682" y="2461"/>
            <a:chExt cx="70" cy="70"/>
          </a:xfrm>
        </p:grpSpPr>
        <p:sp>
          <p:nvSpPr>
            <p:cNvPr id="103463" name="Oval 39"/>
            <p:cNvSpPr>
              <a:spLocks noChangeAspect="1" noChangeArrowheads="1"/>
            </p:cNvSpPr>
            <p:nvPr/>
          </p:nvSpPr>
          <p:spPr bwMode="auto">
            <a:xfrm>
              <a:off x="4682" y="2461"/>
              <a:ext cx="70" cy="70"/>
            </a:xfrm>
            <a:prstGeom prst="ellipse">
              <a:avLst/>
            </a:prstGeom>
            <a:solidFill>
              <a:srgbClr val="00FFCC"/>
            </a:solidFill>
            <a:ln w="9525">
              <a:solidFill>
                <a:srgbClr val="00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464" name="Oval 40"/>
            <p:cNvSpPr>
              <a:spLocks noChangeArrowheads="1"/>
            </p:cNvSpPr>
            <p:nvPr/>
          </p:nvSpPr>
          <p:spPr bwMode="auto">
            <a:xfrm>
              <a:off x="4694" y="2472"/>
              <a:ext cx="48" cy="4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465" name="Oval 41"/>
            <p:cNvSpPr>
              <a:spLocks noChangeAspect="1" noChangeArrowheads="1"/>
            </p:cNvSpPr>
            <p:nvPr/>
          </p:nvSpPr>
          <p:spPr bwMode="auto">
            <a:xfrm>
              <a:off x="4705" y="2483"/>
              <a:ext cx="25" cy="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3466" name="Text Box 42"/>
          <p:cNvSpPr txBox="1">
            <a:spLocks noChangeArrowheads="1"/>
          </p:cNvSpPr>
          <p:nvPr/>
        </p:nvSpPr>
        <p:spPr bwMode="auto">
          <a:xfrm>
            <a:off x="3733800" y="1981200"/>
            <a:ext cx="1020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s-ES" sz="2000" b="1">
                <a:solidFill>
                  <a:srgbClr val="000066"/>
                </a:solidFill>
                <a:latin typeface="Arial" charset="0"/>
              </a:rPr>
              <a:t>F</a:t>
            </a:r>
            <a:r>
              <a:rPr lang="es-ES" sz="2000" b="1" baseline="-25000">
                <a:solidFill>
                  <a:srgbClr val="000066"/>
                </a:solidFill>
                <a:latin typeface="Arial" charset="0"/>
              </a:rPr>
              <a:t>e</a:t>
            </a:r>
            <a:r>
              <a:rPr lang="es-ES" sz="2000" b="1">
                <a:solidFill>
                  <a:srgbClr val="000066"/>
                </a:solidFill>
                <a:latin typeface="Arial" charset="0"/>
              </a:rPr>
              <a:t> &gt; F</a:t>
            </a:r>
            <a:r>
              <a:rPr lang="es-ES" sz="2000" b="1" baseline="-25000">
                <a:solidFill>
                  <a:srgbClr val="000066"/>
                </a:solidFill>
                <a:latin typeface="Arial" charset="0"/>
              </a:rPr>
              <a:t>m</a:t>
            </a:r>
            <a:endParaRPr lang="es-ES" sz="2000" b="1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43" name="Text Box 72"/>
          <p:cNvSpPr txBox="1">
            <a:spLocks noChangeArrowheads="1"/>
          </p:cNvSpPr>
          <p:nvPr/>
        </p:nvSpPr>
        <p:spPr bwMode="auto">
          <a:xfrm>
            <a:off x="2590800" y="765175"/>
            <a:ext cx="396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 b="1" dirty="0" smtClean="0">
                <a:solidFill>
                  <a:srgbClr val="000099"/>
                </a:solidFill>
                <a:latin typeface="Arial" charset="0"/>
              </a:rPr>
              <a:t>Experimento de J. J. Thomson</a:t>
            </a:r>
            <a:endParaRPr lang="es-ES" sz="1800" b="1" u="sng" dirty="0">
              <a:solidFill>
                <a:srgbClr val="00009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1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3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3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42" grpId="0" animBg="1"/>
      <p:bldP spid="103461" grpId="0" animBg="1"/>
      <p:bldP spid="10346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AutoShape 2"/>
          <p:cNvSpPr>
            <a:spLocks noChangeArrowheads="1"/>
          </p:cNvSpPr>
          <p:nvPr/>
        </p:nvSpPr>
        <p:spPr bwMode="auto">
          <a:xfrm rot="13089292">
            <a:off x="4572000" y="2514600"/>
            <a:ext cx="668338" cy="1425575"/>
          </a:xfrm>
          <a:prstGeom prst="can">
            <a:avLst>
              <a:gd name="adj" fmla="val 24441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endParaRPr lang="es-MX"/>
          </a:p>
        </p:txBody>
      </p:sp>
      <p:sp>
        <p:nvSpPr>
          <p:cNvPr id="101379" name="Freeform 3"/>
          <p:cNvSpPr>
            <a:spLocks/>
          </p:cNvSpPr>
          <p:nvPr/>
        </p:nvSpPr>
        <p:spPr bwMode="auto">
          <a:xfrm>
            <a:off x="3322638" y="2662238"/>
            <a:ext cx="4475162" cy="2609850"/>
          </a:xfrm>
          <a:custGeom>
            <a:avLst/>
            <a:gdLst/>
            <a:ahLst/>
            <a:cxnLst>
              <a:cxn ang="0">
                <a:pos x="0" y="308"/>
              </a:cxn>
              <a:cxn ang="0">
                <a:pos x="95" y="272"/>
              </a:cxn>
              <a:cxn ang="0">
                <a:pos x="336" y="271"/>
              </a:cxn>
              <a:cxn ang="0">
                <a:pos x="1152" y="15"/>
              </a:cxn>
              <a:cxn ang="0">
                <a:pos x="1303" y="361"/>
              </a:cxn>
              <a:cxn ang="0">
                <a:pos x="1152" y="747"/>
              </a:cxn>
              <a:cxn ang="0">
                <a:pos x="336" y="491"/>
              </a:cxn>
              <a:cxn ang="0">
                <a:pos x="101" y="491"/>
              </a:cxn>
              <a:cxn ang="0">
                <a:pos x="0" y="454"/>
              </a:cxn>
              <a:cxn ang="0">
                <a:pos x="0" y="308"/>
              </a:cxn>
            </a:cxnLst>
            <a:rect l="0" t="0" r="r" b="b"/>
            <a:pathLst>
              <a:path w="1313" h="768">
                <a:moveTo>
                  <a:pt x="0" y="308"/>
                </a:moveTo>
                <a:cubicBezTo>
                  <a:pt x="16" y="278"/>
                  <a:pt x="53" y="272"/>
                  <a:pt x="95" y="272"/>
                </a:cubicBezTo>
                <a:cubicBezTo>
                  <a:pt x="137" y="272"/>
                  <a:pt x="179" y="270"/>
                  <a:pt x="336" y="271"/>
                </a:cubicBezTo>
                <a:cubicBezTo>
                  <a:pt x="517" y="272"/>
                  <a:pt x="991" y="0"/>
                  <a:pt x="1152" y="15"/>
                </a:cubicBezTo>
                <a:cubicBezTo>
                  <a:pt x="1313" y="30"/>
                  <a:pt x="1303" y="239"/>
                  <a:pt x="1303" y="361"/>
                </a:cubicBezTo>
                <a:cubicBezTo>
                  <a:pt x="1303" y="483"/>
                  <a:pt x="1313" y="725"/>
                  <a:pt x="1152" y="747"/>
                </a:cubicBezTo>
                <a:cubicBezTo>
                  <a:pt x="991" y="768"/>
                  <a:pt x="511" y="534"/>
                  <a:pt x="336" y="491"/>
                </a:cubicBezTo>
                <a:cubicBezTo>
                  <a:pt x="183" y="491"/>
                  <a:pt x="131" y="491"/>
                  <a:pt x="101" y="491"/>
                </a:cubicBezTo>
                <a:cubicBezTo>
                  <a:pt x="71" y="491"/>
                  <a:pt x="16" y="485"/>
                  <a:pt x="0" y="454"/>
                </a:cubicBezTo>
                <a:lnTo>
                  <a:pt x="0" y="308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380" name="AutoShape 4"/>
          <p:cNvSpPr>
            <a:spLocks noChangeArrowheads="1"/>
          </p:cNvSpPr>
          <p:nvPr/>
        </p:nvSpPr>
        <p:spPr bwMode="auto">
          <a:xfrm>
            <a:off x="1290638" y="3559175"/>
            <a:ext cx="2127250" cy="815975"/>
          </a:xfrm>
          <a:prstGeom prst="flowChartTerminator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381" name="Line 5"/>
          <p:cNvSpPr>
            <a:spLocks noChangeShapeType="1"/>
          </p:cNvSpPr>
          <p:nvPr/>
        </p:nvSpPr>
        <p:spPr bwMode="auto">
          <a:xfrm flipV="1">
            <a:off x="1787525" y="2967038"/>
            <a:ext cx="0" cy="747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382" name="Line 6"/>
          <p:cNvSpPr>
            <a:spLocks noChangeShapeType="1"/>
          </p:cNvSpPr>
          <p:nvPr/>
        </p:nvSpPr>
        <p:spPr bwMode="auto">
          <a:xfrm flipV="1">
            <a:off x="2740025" y="2933700"/>
            <a:ext cx="0" cy="774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383" name="Oval 7"/>
          <p:cNvSpPr>
            <a:spLocks noChangeArrowheads="1"/>
          </p:cNvSpPr>
          <p:nvPr/>
        </p:nvSpPr>
        <p:spPr bwMode="auto">
          <a:xfrm>
            <a:off x="1706563" y="3702050"/>
            <a:ext cx="160337" cy="509588"/>
          </a:xfrm>
          <a:prstGeom prst="ellipse">
            <a:avLst/>
          </a:prstGeom>
          <a:solidFill>
            <a:srgbClr val="DDDDDD"/>
          </a:solidFill>
          <a:ln w="25400">
            <a:solidFill>
              <a:srgbClr val="84848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1384" name="Group 8"/>
          <p:cNvGrpSpPr>
            <a:grpSpLocks/>
          </p:cNvGrpSpPr>
          <p:nvPr/>
        </p:nvGrpSpPr>
        <p:grpSpPr bwMode="auto">
          <a:xfrm>
            <a:off x="1625600" y="2463800"/>
            <a:ext cx="1295400" cy="584200"/>
            <a:chOff x="1024" y="1552"/>
            <a:chExt cx="816" cy="368"/>
          </a:xfrm>
        </p:grpSpPr>
        <p:sp>
          <p:nvSpPr>
            <p:cNvPr id="101385" name="Text Box 9"/>
            <p:cNvSpPr txBox="1">
              <a:spLocks noChangeArrowheads="1"/>
            </p:cNvSpPr>
            <p:nvPr/>
          </p:nvSpPr>
          <p:spPr bwMode="auto">
            <a:xfrm>
              <a:off x="1616" y="1632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r>
                <a:rPr lang="es-ES" b="1"/>
                <a:t>+</a:t>
              </a:r>
            </a:p>
          </p:txBody>
        </p:sp>
        <p:sp>
          <p:nvSpPr>
            <p:cNvPr id="101386" name="Text Box 10"/>
            <p:cNvSpPr txBox="1">
              <a:spLocks noChangeArrowheads="1"/>
            </p:cNvSpPr>
            <p:nvPr/>
          </p:nvSpPr>
          <p:spPr bwMode="auto">
            <a:xfrm>
              <a:off x="1024" y="15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r>
                <a:rPr lang="es-ES" b="1"/>
                <a:t>_</a:t>
              </a:r>
            </a:p>
          </p:txBody>
        </p:sp>
      </p:grpSp>
      <p:grpSp>
        <p:nvGrpSpPr>
          <p:cNvPr id="101387" name="Group 11"/>
          <p:cNvGrpSpPr>
            <a:grpSpLocks/>
          </p:cNvGrpSpPr>
          <p:nvPr/>
        </p:nvGrpSpPr>
        <p:grpSpPr bwMode="auto">
          <a:xfrm>
            <a:off x="1720850" y="3700463"/>
            <a:ext cx="990600" cy="515937"/>
            <a:chOff x="1084" y="2331"/>
            <a:chExt cx="624" cy="325"/>
          </a:xfrm>
        </p:grpSpPr>
        <p:sp>
          <p:nvSpPr>
            <p:cNvPr id="101388" name="Oval 12"/>
            <p:cNvSpPr>
              <a:spLocks noChangeArrowheads="1"/>
            </p:cNvSpPr>
            <p:nvPr/>
          </p:nvSpPr>
          <p:spPr bwMode="auto">
            <a:xfrm>
              <a:off x="1084" y="2331"/>
              <a:ext cx="101" cy="321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389" name="Rectangle 13"/>
            <p:cNvSpPr>
              <a:spLocks noChangeArrowheads="1"/>
            </p:cNvSpPr>
            <p:nvPr/>
          </p:nvSpPr>
          <p:spPr bwMode="auto">
            <a:xfrm>
              <a:off x="1144" y="2334"/>
              <a:ext cx="564" cy="322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1390" name="Group 14"/>
          <p:cNvGrpSpPr>
            <a:grpSpLocks/>
          </p:cNvGrpSpPr>
          <p:nvPr/>
        </p:nvGrpSpPr>
        <p:grpSpPr bwMode="auto">
          <a:xfrm>
            <a:off x="2640013" y="3702050"/>
            <a:ext cx="184150" cy="509588"/>
            <a:chOff x="1248" y="1248"/>
            <a:chExt cx="54" cy="150"/>
          </a:xfrm>
        </p:grpSpPr>
        <p:sp>
          <p:nvSpPr>
            <p:cNvPr id="101391" name="Oval 15"/>
            <p:cNvSpPr>
              <a:spLocks noChangeArrowheads="1"/>
            </p:cNvSpPr>
            <p:nvPr/>
          </p:nvSpPr>
          <p:spPr bwMode="auto">
            <a:xfrm>
              <a:off x="1248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392" name="Oval 16"/>
            <p:cNvSpPr>
              <a:spLocks noChangeArrowheads="1"/>
            </p:cNvSpPr>
            <p:nvPr/>
          </p:nvSpPr>
          <p:spPr bwMode="auto">
            <a:xfrm>
              <a:off x="1255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1393" name="Rectangle 17"/>
          <p:cNvSpPr>
            <a:spLocks noChangeArrowheads="1"/>
          </p:cNvSpPr>
          <p:nvPr/>
        </p:nvSpPr>
        <p:spPr bwMode="auto">
          <a:xfrm>
            <a:off x="2743200" y="3941763"/>
            <a:ext cx="17463" cy="39687"/>
          </a:xfrm>
          <a:prstGeom prst="rect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394" name="Line 18"/>
          <p:cNvSpPr>
            <a:spLocks noChangeShapeType="1"/>
          </p:cNvSpPr>
          <p:nvPr/>
        </p:nvSpPr>
        <p:spPr bwMode="auto">
          <a:xfrm flipH="1" flipV="1">
            <a:off x="2743200" y="3962400"/>
            <a:ext cx="654050" cy="0"/>
          </a:xfrm>
          <a:prstGeom prst="line">
            <a:avLst/>
          </a:prstGeom>
          <a:noFill/>
          <a:ln w="508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1395" name="Group 19"/>
          <p:cNvGrpSpPr>
            <a:grpSpLocks/>
          </p:cNvGrpSpPr>
          <p:nvPr/>
        </p:nvGrpSpPr>
        <p:grpSpPr bwMode="auto">
          <a:xfrm>
            <a:off x="3246438" y="3702050"/>
            <a:ext cx="184150" cy="509588"/>
            <a:chOff x="1248" y="1248"/>
            <a:chExt cx="54" cy="150"/>
          </a:xfrm>
        </p:grpSpPr>
        <p:sp>
          <p:nvSpPr>
            <p:cNvPr id="101396" name="Oval 20"/>
            <p:cNvSpPr>
              <a:spLocks noChangeArrowheads="1"/>
            </p:cNvSpPr>
            <p:nvPr/>
          </p:nvSpPr>
          <p:spPr bwMode="auto">
            <a:xfrm>
              <a:off x="1248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397" name="Oval 21"/>
            <p:cNvSpPr>
              <a:spLocks noChangeArrowheads="1"/>
            </p:cNvSpPr>
            <p:nvPr/>
          </p:nvSpPr>
          <p:spPr bwMode="auto">
            <a:xfrm>
              <a:off x="1255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1398" name="Rectangle 22"/>
          <p:cNvSpPr>
            <a:spLocks noChangeArrowheads="1"/>
          </p:cNvSpPr>
          <p:nvPr/>
        </p:nvSpPr>
        <p:spPr bwMode="auto">
          <a:xfrm>
            <a:off x="3352800" y="3943350"/>
            <a:ext cx="17463" cy="39688"/>
          </a:xfrm>
          <a:prstGeom prst="rect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1399" name="Group 23"/>
          <p:cNvGrpSpPr>
            <a:grpSpLocks/>
          </p:cNvGrpSpPr>
          <p:nvPr/>
        </p:nvGrpSpPr>
        <p:grpSpPr bwMode="auto">
          <a:xfrm>
            <a:off x="4038600" y="3248025"/>
            <a:ext cx="457200" cy="463550"/>
            <a:chOff x="1632" y="2998"/>
            <a:chExt cx="288" cy="292"/>
          </a:xfrm>
        </p:grpSpPr>
        <p:sp>
          <p:nvSpPr>
            <p:cNvPr id="101400" name="AutoShape 24"/>
            <p:cNvSpPr>
              <a:spLocks noChangeArrowheads="1"/>
            </p:cNvSpPr>
            <p:nvPr/>
          </p:nvSpPr>
          <p:spPr bwMode="auto">
            <a:xfrm>
              <a:off x="1632" y="3242"/>
              <a:ext cx="288" cy="48"/>
            </a:xfrm>
            <a:prstGeom prst="parallelogram">
              <a:avLst>
                <a:gd name="adj" fmla="val 131250"/>
              </a:avLst>
            </a:prstGeom>
            <a:solidFill>
              <a:srgbClr val="84848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401" name="Line 25"/>
            <p:cNvSpPr>
              <a:spLocks noChangeShapeType="1"/>
            </p:cNvSpPr>
            <p:nvPr/>
          </p:nvSpPr>
          <p:spPr bwMode="auto">
            <a:xfrm flipV="1">
              <a:off x="1770" y="2998"/>
              <a:ext cx="0" cy="2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1402" name="Group 26"/>
          <p:cNvGrpSpPr>
            <a:grpSpLocks/>
          </p:cNvGrpSpPr>
          <p:nvPr/>
        </p:nvGrpSpPr>
        <p:grpSpPr bwMode="auto">
          <a:xfrm>
            <a:off x="4038600" y="4210050"/>
            <a:ext cx="457200" cy="482600"/>
            <a:chOff x="2448" y="2658"/>
            <a:chExt cx="288" cy="304"/>
          </a:xfrm>
        </p:grpSpPr>
        <p:sp>
          <p:nvSpPr>
            <p:cNvPr id="101403" name="Line 27"/>
            <p:cNvSpPr>
              <a:spLocks noChangeShapeType="1"/>
            </p:cNvSpPr>
            <p:nvPr/>
          </p:nvSpPr>
          <p:spPr bwMode="auto">
            <a:xfrm flipV="1">
              <a:off x="2592" y="2688"/>
              <a:ext cx="0" cy="2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404" name="AutoShape 28"/>
            <p:cNvSpPr>
              <a:spLocks noChangeArrowheads="1"/>
            </p:cNvSpPr>
            <p:nvPr/>
          </p:nvSpPr>
          <p:spPr bwMode="auto">
            <a:xfrm>
              <a:off x="2448" y="2658"/>
              <a:ext cx="288" cy="48"/>
            </a:xfrm>
            <a:prstGeom prst="parallelogram">
              <a:avLst>
                <a:gd name="adj" fmla="val 131250"/>
              </a:avLst>
            </a:prstGeom>
            <a:solidFill>
              <a:srgbClr val="84848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4076700" y="287655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b="1"/>
              <a:t>+</a:t>
            </a:r>
          </a:p>
        </p:txBody>
      </p:sp>
      <p:sp>
        <p:nvSpPr>
          <p:cNvPr id="101407" name="Text Box 31"/>
          <p:cNvSpPr txBox="1">
            <a:spLocks noChangeArrowheads="1"/>
          </p:cNvSpPr>
          <p:nvPr/>
        </p:nvSpPr>
        <p:spPr bwMode="auto">
          <a:xfrm>
            <a:off x="4102100" y="4381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b="1"/>
              <a:t>_</a:t>
            </a:r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 rot="1989754">
            <a:off x="4470400" y="3438525"/>
            <a:ext cx="395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Sur</a:t>
            </a:r>
          </a:p>
        </p:txBody>
      </p:sp>
      <p:sp>
        <p:nvSpPr>
          <p:cNvPr id="101413" name="Freeform 37"/>
          <p:cNvSpPr>
            <a:spLocks/>
          </p:cNvSpPr>
          <p:nvPr/>
        </p:nvSpPr>
        <p:spPr bwMode="auto">
          <a:xfrm flipV="1">
            <a:off x="3346450" y="3930650"/>
            <a:ext cx="3651250" cy="79375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889" y="420"/>
              </a:cxn>
              <a:cxn ang="0">
                <a:pos x="2300" y="0"/>
              </a:cxn>
            </a:cxnLst>
            <a:rect l="0" t="0" r="r" b="b"/>
            <a:pathLst>
              <a:path w="2300" h="500">
                <a:moveTo>
                  <a:pt x="0" y="480"/>
                </a:moveTo>
                <a:cubicBezTo>
                  <a:pt x="148" y="470"/>
                  <a:pt x="506" y="500"/>
                  <a:pt x="889" y="420"/>
                </a:cubicBezTo>
                <a:cubicBezTo>
                  <a:pt x="1272" y="340"/>
                  <a:pt x="2006" y="88"/>
                  <a:pt x="2300" y="0"/>
                </a:cubicBezTo>
              </a:path>
            </a:pathLst>
          </a:custGeom>
          <a:noFill/>
          <a:ln w="49530" cap="flat" cmpd="sng">
            <a:solidFill>
              <a:srgbClr val="66FF33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405" name="Freeform 29"/>
          <p:cNvSpPr>
            <a:spLocks/>
          </p:cNvSpPr>
          <p:nvPr/>
        </p:nvSpPr>
        <p:spPr bwMode="auto">
          <a:xfrm>
            <a:off x="6910388" y="2590800"/>
            <a:ext cx="941387" cy="2743200"/>
          </a:xfrm>
          <a:custGeom>
            <a:avLst/>
            <a:gdLst/>
            <a:ahLst/>
            <a:cxnLst>
              <a:cxn ang="0">
                <a:pos x="4" y="407"/>
              </a:cxn>
              <a:cxn ang="0">
                <a:pos x="60" y="48"/>
              </a:cxn>
              <a:cxn ang="0">
                <a:pos x="228" y="120"/>
              </a:cxn>
              <a:cxn ang="0">
                <a:pos x="274" y="393"/>
              </a:cxn>
              <a:cxn ang="0">
                <a:pos x="237" y="647"/>
              </a:cxn>
              <a:cxn ang="0">
                <a:pos x="64" y="767"/>
              </a:cxn>
              <a:cxn ang="0">
                <a:pos x="4" y="407"/>
              </a:cxn>
            </a:cxnLst>
            <a:rect l="0" t="0" r="r" b="b"/>
            <a:pathLst>
              <a:path w="276" h="807">
                <a:moveTo>
                  <a:pt x="4" y="407"/>
                </a:moveTo>
                <a:cubicBezTo>
                  <a:pt x="7" y="285"/>
                  <a:pt x="28" y="89"/>
                  <a:pt x="60" y="48"/>
                </a:cubicBezTo>
                <a:cubicBezTo>
                  <a:pt x="97" y="0"/>
                  <a:pt x="200" y="65"/>
                  <a:pt x="228" y="120"/>
                </a:cubicBezTo>
                <a:cubicBezTo>
                  <a:pt x="256" y="175"/>
                  <a:pt x="272" y="320"/>
                  <a:pt x="274" y="393"/>
                </a:cubicBezTo>
                <a:cubicBezTo>
                  <a:pt x="276" y="466"/>
                  <a:pt x="266" y="575"/>
                  <a:pt x="237" y="647"/>
                </a:cubicBezTo>
                <a:cubicBezTo>
                  <a:pt x="208" y="719"/>
                  <a:pt x="103" y="807"/>
                  <a:pt x="64" y="767"/>
                </a:cubicBezTo>
                <a:cubicBezTo>
                  <a:pt x="25" y="727"/>
                  <a:pt x="0" y="504"/>
                  <a:pt x="4" y="407"/>
                </a:cubicBezTo>
                <a:close/>
              </a:path>
            </a:pathLst>
          </a:custGeom>
          <a:solidFill>
            <a:srgbClr val="B2B2B2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409" name="AutoShape 33"/>
          <p:cNvSpPr>
            <a:spLocks noChangeArrowheads="1"/>
          </p:cNvSpPr>
          <p:nvPr/>
        </p:nvSpPr>
        <p:spPr bwMode="auto">
          <a:xfrm rot="13089292">
            <a:off x="3124200" y="4419600"/>
            <a:ext cx="668338" cy="1425575"/>
          </a:xfrm>
          <a:prstGeom prst="can">
            <a:avLst>
              <a:gd name="adj" fmla="val 24441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410" name="Text Box 34"/>
          <p:cNvSpPr txBox="1">
            <a:spLocks noChangeArrowheads="1"/>
          </p:cNvSpPr>
          <p:nvPr/>
        </p:nvSpPr>
        <p:spPr bwMode="auto">
          <a:xfrm rot="1989754">
            <a:off x="3522663" y="4543425"/>
            <a:ext cx="515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Norte</a:t>
            </a:r>
          </a:p>
        </p:txBody>
      </p:sp>
      <p:sp>
        <p:nvSpPr>
          <p:cNvPr id="101411" name="Text Box 35"/>
          <p:cNvSpPr txBox="1">
            <a:spLocks noChangeArrowheads="1"/>
          </p:cNvSpPr>
          <p:nvPr/>
        </p:nvSpPr>
        <p:spPr bwMode="auto">
          <a:xfrm rot="1989754">
            <a:off x="3022600" y="5334000"/>
            <a:ext cx="395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Sur</a:t>
            </a:r>
          </a:p>
        </p:txBody>
      </p:sp>
      <p:sp>
        <p:nvSpPr>
          <p:cNvPr id="101412" name="Text Box 36"/>
          <p:cNvSpPr txBox="1">
            <a:spLocks noChangeArrowheads="1"/>
          </p:cNvSpPr>
          <p:nvPr/>
        </p:nvSpPr>
        <p:spPr bwMode="auto">
          <a:xfrm rot="1989754">
            <a:off x="4970463" y="2647950"/>
            <a:ext cx="515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Norte</a:t>
            </a:r>
          </a:p>
        </p:txBody>
      </p:sp>
      <p:grpSp>
        <p:nvGrpSpPr>
          <p:cNvPr id="101414" name="Group 38"/>
          <p:cNvGrpSpPr>
            <a:grpSpLocks/>
          </p:cNvGrpSpPr>
          <p:nvPr/>
        </p:nvGrpSpPr>
        <p:grpSpPr bwMode="auto">
          <a:xfrm>
            <a:off x="7372350" y="4765675"/>
            <a:ext cx="111125" cy="111125"/>
            <a:chOff x="4682" y="2461"/>
            <a:chExt cx="70" cy="70"/>
          </a:xfrm>
        </p:grpSpPr>
        <p:sp>
          <p:nvSpPr>
            <p:cNvPr id="101415" name="Oval 39"/>
            <p:cNvSpPr>
              <a:spLocks noChangeAspect="1" noChangeArrowheads="1"/>
            </p:cNvSpPr>
            <p:nvPr/>
          </p:nvSpPr>
          <p:spPr bwMode="auto">
            <a:xfrm>
              <a:off x="4682" y="2461"/>
              <a:ext cx="70" cy="70"/>
            </a:xfrm>
            <a:prstGeom prst="ellipse">
              <a:avLst/>
            </a:prstGeom>
            <a:solidFill>
              <a:srgbClr val="00FFCC"/>
            </a:solidFill>
            <a:ln w="9525">
              <a:solidFill>
                <a:srgbClr val="00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416" name="Oval 40"/>
            <p:cNvSpPr>
              <a:spLocks noChangeArrowheads="1"/>
            </p:cNvSpPr>
            <p:nvPr/>
          </p:nvSpPr>
          <p:spPr bwMode="auto">
            <a:xfrm>
              <a:off x="4694" y="2472"/>
              <a:ext cx="48" cy="4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417" name="Oval 41"/>
            <p:cNvSpPr>
              <a:spLocks noChangeAspect="1" noChangeArrowheads="1"/>
            </p:cNvSpPr>
            <p:nvPr/>
          </p:nvSpPr>
          <p:spPr bwMode="auto">
            <a:xfrm>
              <a:off x="4705" y="2483"/>
              <a:ext cx="25" cy="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1418" name="Text Box 42"/>
          <p:cNvSpPr txBox="1">
            <a:spLocks noChangeArrowheads="1"/>
          </p:cNvSpPr>
          <p:nvPr/>
        </p:nvSpPr>
        <p:spPr bwMode="auto">
          <a:xfrm>
            <a:off x="3733800" y="1981200"/>
            <a:ext cx="1020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s-ES" sz="2000" b="1">
                <a:solidFill>
                  <a:srgbClr val="000066"/>
                </a:solidFill>
                <a:latin typeface="Arial" charset="0"/>
              </a:rPr>
              <a:t>F</a:t>
            </a:r>
            <a:r>
              <a:rPr lang="es-ES" sz="2000" b="1" baseline="-25000">
                <a:solidFill>
                  <a:srgbClr val="000066"/>
                </a:solidFill>
                <a:latin typeface="Arial" charset="0"/>
              </a:rPr>
              <a:t>e</a:t>
            </a:r>
            <a:r>
              <a:rPr lang="es-ES" sz="2000" b="1">
                <a:solidFill>
                  <a:srgbClr val="000066"/>
                </a:solidFill>
                <a:latin typeface="Arial" charset="0"/>
              </a:rPr>
              <a:t> &lt; F</a:t>
            </a:r>
            <a:r>
              <a:rPr lang="es-ES" sz="2000" b="1" baseline="-25000">
                <a:solidFill>
                  <a:srgbClr val="000066"/>
                </a:solidFill>
                <a:latin typeface="Arial" charset="0"/>
              </a:rPr>
              <a:t>m</a:t>
            </a:r>
            <a:endParaRPr lang="es-ES" sz="2000" b="1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43" name="Text Box 72"/>
          <p:cNvSpPr txBox="1">
            <a:spLocks noChangeArrowheads="1"/>
          </p:cNvSpPr>
          <p:nvPr/>
        </p:nvSpPr>
        <p:spPr bwMode="auto">
          <a:xfrm>
            <a:off x="2590800" y="765175"/>
            <a:ext cx="396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 b="1" dirty="0" smtClean="0">
                <a:solidFill>
                  <a:srgbClr val="000099"/>
                </a:solidFill>
                <a:latin typeface="Arial" charset="0"/>
              </a:rPr>
              <a:t>Experimento de J. J. Thomson</a:t>
            </a:r>
            <a:endParaRPr lang="es-ES" sz="1800" b="1" u="sng" dirty="0">
              <a:solidFill>
                <a:srgbClr val="00009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1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1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1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4" grpId="0" animBg="1"/>
      <p:bldP spid="101413" grpId="0" animBg="1"/>
      <p:bldP spid="10141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AutoShape 2"/>
          <p:cNvSpPr>
            <a:spLocks noChangeArrowheads="1"/>
          </p:cNvSpPr>
          <p:nvPr/>
        </p:nvSpPr>
        <p:spPr bwMode="auto">
          <a:xfrm rot="13089292">
            <a:off x="4572000" y="2514600"/>
            <a:ext cx="668338" cy="1425575"/>
          </a:xfrm>
          <a:prstGeom prst="can">
            <a:avLst>
              <a:gd name="adj" fmla="val 24441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endParaRPr lang="es-MX"/>
          </a:p>
        </p:txBody>
      </p:sp>
      <p:sp>
        <p:nvSpPr>
          <p:cNvPr id="102403" name="Freeform 3"/>
          <p:cNvSpPr>
            <a:spLocks/>
          </p:cNvSpPr>
          <p:nvPr/>
        </p:nvSpPr>
        <p:spPr bwMode="auto">
          <a:xfrm>
            <a:off x="3322638" y="2662238"/>
            <a:ext cx="4475162" cy="2609850"/>
          </a:xfrm>
          <a:custGeom>
            <a:avLst/>
            <a:gdLst/>
            <a:ahLst/>
            <a:cxnLst>
              <a:cxn ang="0">
                <a:pos x="0" y="308"/>
              </a:cxn>
              <a:cxn ang="0">
                <a:pos x="95" y="272"/>
              </a:cxn>
              <a:cxn ang="0">
                <a:pos x="336" y="271"/>
              </a:cxn>
              <a:cxn ang="0">
                <a:pos x="1152" y="15"/>
              </a:cxn>
              <a:cxn ang="0">
                <a:pos x="1303" y="361"/>
              </a:cxn>
              <a:cxn ang="0">
                <a:pos x="1152" y="747"/>
              </a:cxn>
              <a:cxn ang="0">
                <a:pos x="336" y="491"/>
              </a:cxn>
              <a:cxn ang="0">
                <a:pos x="101" y="491"/>
              </a:cxn>
              <a:cxn ang="0">
                <a:pos x="0" y="454"/>
              </a:cxn>
              <a:cxn ang="0">
                <a:pos x="0" y="308"/>
              </a:cxn>
            </a:cxnLst>
            <a:rect l="0" t="0" r="r" b="b"/>
            <a:pathLst>
              <a:path w="1313" h="768">
                <a:moveTo>
                  <a:pt x="0" y="308"/>
                </a:moveTo>
                <a:cubicBezTo>
                  <a:pt x="16" y="278"/>
                  <a:pt x="53" y="272"/>
                  <a:pt x="95" y="272"/>
                </a:cubicBezTo>
                <a:cubicBezTo>
                  <a:pt x="137" y="272"/>
                  <a:pt x="179" y="270"/>
                  <a:pt x="336" y="271"/>
                </a:cubicBezTo>
                <a:cubicBezTo>
                  <a:pt x="517" y="272"/>
                  <a:pt x="991" y="0"/>
                  <a:pt x="1152" y="15"/>
                </a:cubicBezTo>
                <a:cubicBezTo>
                  <a:pt x="1313" y="30"/>
                  <a:pt x="1303" y="239"/>
                  <a:pt x="1303" y="361"/>
                </a:cubicBezTo>
                <a:cubicBezTo>
                  <a:pt x="1303" y="483"/>
                  <a:pt x="1313" y="725"/>
                  <a:pt x="1152" y="747"/>
                </a:cubicBezTo>
                <a:cubicBezTo>
                  <a:pt x="991" y="768"/>
                  <a:pt x="511" y="534"/>
                  <a:pt x="336" y="491"/>
                </a:cubicBezTo>
                <a:cubicBezTo>
                  <a:pt x="183" y="491"/>
                  <a:pt x="131" y="491"/>
                  <a:pt x="101" y="491"/>
                </a:cubicBezTo>
                <a:cubicBezTo>
                  <a:pt x="71" y="491"/>
                  <a:pt x="16" y="485"/>
                  <a:pt x="0" y="454"/>
                </a:cubicBezTo>
                <a:lnTo>
                  <a:pt x="0" y="308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404" name="AutoShape 4"/>
          <p:cNvSpPr>
            <a:spLocks noChangeArrowheads="1"/>
          </p:cNvSpPr>
          <p:nvPr/>
        </p:nvSpPr>
        <p:spPr bwMode="auto">
          <a:xfrm>
            <a:off x="1290638" y="3559175"/>
            <a:ext cx="2127250" cy="815975"/>
          </a:xfrm>
          <a:prstGeom prst="flowChartTerminator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 flipV="1">
            <a:off x="1787525" y="2967038"/>
            <a:ext cx="0" cy="747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406" name="Line 6"/>
          <p:cNvSpPr>
            <a:spLocks noChangeShapeType="1"/>
          </p:cNvSpPr>
          <p:nvPr/>
        </p:nvSpPr>
        <p:spPr bwMode="auto">
          <a:xfrm flipV="1">
            <a:off x="2740025" y="2933700"/>
            <a:ext cx="0" cy="774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407" name="Oval 7"/>
          <p:cNvSpPr>
            <a:spLocks noChangeArrowheads="1"/>
          </p:cNvSpPr>
          <p:nvPr/>
        </p:nvSpPr>
        <p:spPr bwMode="auto">
          <a:xfrm>
            <a:off x="1706563" y="3702050"/>
            <a:ext cx="160337" cy="509588"/>
          </a:xfrm>
          <a:prstGeom prst="ellipse">
            <a:avLst/>
          </a:prstGeom>
          <a:solidFill>
            <a:srgbClr val="DDDDDD"/>
          </a:solidFill>
          <a:ln w="25400">
            <a:solidFill>
              <a:srgbClr val="84848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2408" name="Group 8"/>
          <p:cNvGrpSpPr>
            <a:grpSpLocks/>
          </p:cNvGrpSpPr>
          <p:nvPr/>
        </p:nvGrpSpPr>
        <p:grpSpPr bwMode="auto">
          <a:xfrm>
            <a:off x="1625600" y="2463800"/>
            <a:ext cx="1295400" cy="584200"/>
            <a:chOff x="1024" y="1552"/>
            <a:chExt cx="816" cy="368"/>
          </a:xfrm>
        </p:grpSpPr>
        <p:sp>
          <p:nvSpPr>
            <p:cNvPr id="102409" name="Text Box 9"/>
            <p:cNvSpPr txBox="1">
              <a:spLocks noChangeArrowheads="1"/>
            </p:cNvSpPr>
            <p:nvPr/>
          </p:nvSpPr>
          <p:spPr bwMode="auto">
            <a:xfrm>
              <a:off x="1616" y="1632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r>
                <a:rPr lang="es-ES" b="1"/>
                <a:t>+</a:t>
              </a:r>
            </a:p>
          </p:txBody>
        </p:sp>
        <p:sp>
          <p:nvSpPr>
            <p:cNvPr id="102410" name="Text Box 10"/>
            <p:cNvSpPr txBox="1">
              <a:spLocks noChangeArrowheads="1"/>
            </p:cNvSpPr>
            <p:nvPr/>
          </p:nvSpPr>
          <p:spPr bwMode="auto">
            <a:xfrm>
              <a:off x="1024" y="15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r>
                <a:rPr lang="es-ES" b="1"/>
                <a:t>_</a:t>
              </a:r>
            </a:p>
          </p:txBody>
        </p:sp>
      </p:grpSp>
      <p:grpSp>
        <p:nvGrpSpPr>
          <p:cNvPr id="102411" name="Group 11"/>
          <p:cNvGrpSpPr>
            <a:grpSpLocks/>
          </p:cNvGrpSpPr>
          <p:nvPr/>
        </p:nvGrpSpPr>
        <p:grpSpPr bwMode="auto">
          <a:xfrm>
            <a:off x="1720850" y="3700463"/>
            <a:ext cx="990600" cy="515937"/>
            <a:chOff x="1084" y="2331"/>
            <a:chExt cx="624" cy="325"/>
          </a:xfrm>
        </p:grpSpPr>
        <p:sp>
          <p:nvSpPr>
            <p:cNvPr id="102412" name="Oval 12"/>
            <p:cNvSpPr>
              <a:spLocks noChangeArrowheads="1"/>
            </p:cNvSpPr>
            <p:nvPr/>
          </p:nvSpPr>
          <p:spPr bwMode="auto">
            <a:xfrm>
              <a:off x="1084" y="2331"/>
              <a:ext cx="101" cy="321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413" name="Rectangle 13"/>
            <p:cNvSpPr>
              <a:spLocks noChangeArrowheads="1"/>
            </p:cNvSpPr>
            <p:nvPr/>
          </p:nvSpPr>
          <p:spPr bwMode="auto">
            <a:xfrm>
              <a:off x="1144" y="2334"/>
              <a:ext cx="564" cy="322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2414" name="Group 14"/>
          <p:cNvGrpSpPr>
            <a:grpSpLocks/>
          </p:cNvGrpSpPr>
          <p:nvPr/>
        </p:nvGrpSpPr>
        <p:grpSpPr bwMode="auto">
          <a:xfrm>
            <a:off x="2640013" y="3702050"/>
            <a:ext cx="184150" cy="509588"/>
            <a:chOff x="1248" y="1248"/>
            <a:chExt cx="54" cy="150"/>
          </a:xfrm>
        </p:grpSpPr>
        <p:sp>
          <p:nvSpPr>
            <p:cNvPr id="102415" name="Oval 15"/>
            <p:cNvSpPr>
              <a:spLocks noChangeArrowheads="1"/>
            </p:cNvSpPr>
            <p:nvPr/>
          </p:nvSpPr>
          <p:spPr bwMode="auto">
            <a:xfrm>
              <a:off x="1248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416" name="Oval 16"/>
            <p:cNvSpPr>
              <a:spLocks noChangeArrowheads="1"/>
            </p:cNvSpPr>
            <p:nvPr/>
          </p:nvSpPr>
          <p:spPr bwMode="auto">
            <a:xfrm>
              <a:off x="1255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2417" name="Rectangle 17"/>
          <p:cNvSpPr>
            <a:spLocks noChangeArrowheads="1"/>
          </p:cNvSpPr>
          <p:nvPr/>
        </p:nvSpPr>
        <p:spPr bwMode="auto">
          <a:xfrm>
            <a:off x="2743200" y="3941763"/>
            <a:ext cx="17463" cy="39687"/>
          </a:xfrm>
          <a:prstGeom prst="rect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418" name="Line 18"/>
          <p:cNvSpPr>
            <a:spLocks noChangeShapeType="1"/>
          </p:cNvSpPr>
          <p:nvPr/>
        </p:nvSpPr>
        <p:spPr bwMode="auto">
          <a:xfrm flipH="1" flipV="1">
            <a:off x="2743200" y="3962400"/>
            <a:ext cx="654050" cy="0"/>
          </a:xfrm>
          <a:prstGeom prst="line">
            <a:avLst/>
          </a:prstGeom>
          <a:noFill/>
          <a:ln w="508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2419" name="Group 19"/>
          <p:cNvGrpSpPr>
            <a:grpSpLocks/>
          </p:cNvGrpSpPr>
          <p:nvPr/>
        </p:nvGrpSpPr>
        <p:grpSpPr bwMode="auto">
          <a:xfrm>
            <a:off x="3246438" y="3702050"/>
            <a:ext cx="184150" cy="509588"/>
            <a:chOff x="1248" y="1248"/>
            <a:chExt cx="54" cy="150"/>
          </a:xfrm>
        </p:grpSpPr>
        <p:sp>
          <p:nvSpPr>
            <p:cNvPr id="102420" name="Oval 20"/>
            <p:cNvSpPr>
              <a:spLocks noChangeArrowheads="1"/>
            </p:cNvSpPr>
            <p:nvPr/>
          </p:nvSpPr>
          <p:spPr bwMode="auto">
            <a:xfrm>
              <a:off x="1248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421" name="Oval 21"/>
            <p:cNvSpPr>
              <a:spLocks noChangeArrowheads="1"/>
            </p:cNvSpPr>
            <p:nvPr/>
          </p:nvSpPr>
          <p:spPr bwMode="auto">
            <a:xfrm>
              <a:off x="1255" y="1248"/>
              <a:ext cx="47" cy="1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4848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2422" name="Rectangle 22"/>
          <p:cNvSpPr>
            <a:spLocks noChangeArrowheads="1"/>
          </p:cNvSpPr>
          <p:nvPr/>
        </p:nvSpPr>
        <p:spPr bwMode="auto">
          <a:xfrm>
            <a:off x="3352800" y="3943350"/>
            <a:ext cx="17463" cy="39688"/>
          </a:xfrm>
          <a:prstGeom prst="rect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2423" name="Group 23"/>
          <p:cNvGrpSpPr>
            <a:grpSpLocks/>
          </p:cNvGrpSpPr>
          <p:nvPr/>
        </p:nvGrpSpPr>
        <p:grpSpPr bwMode="auto">
          <a:xfrm>
            <a:off x="4038600" y="3248025"/>
            <a:ext cx="457200" cy="463550"/>
            <a:chOff x="1632" y="2998"/>
            <a:chExt cx="288" cy="292"/>
          </a:xfrm>
        </p:grpSpPr>
        <p:sp>
          <p:nvSpPr>
            <p:cNvPr id="102424" name="AutoShape 24"/>
            <p:cNvSpPr>
              <a:spLocks noChangeArrowheads="1"/>
            </p:cNvSpPr>
            <p:nvPr/>
          </p:nvSpPr>
          <p:spPr bwMode="auto">
            <a:xfrm>
              <a:off x="1632" y="3242"/>
              <a:ext cx="288" cy="48"/>
            </a:xfrm>
            <a:prstGeom prst="parallelogram">
              <a:avLst>
                <a:gd name="adj" fmla="val 131250"/>
              </a:avLst>
            </a:prstGeom>
            <a:solidFill>
              <a:srgbClr val="84848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425" name="Line 25"/>
            <p:cNvSpPr>
              <a:spLocks noChangeShapeType="1"/>
            </p:cNvSpPr>
            <p:nvPr/>
          </p:nvSpPr>
          <p:spPr bwMode="auto">
            <a:xfrm flipV="1">
              <a:off x="1770" y="2998"/>
              <a:ext cx="0" cy="2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2426" name="Group 26"/>
          <p:cNvGrpSpPr>
            <a:grpSpLocks/>
          </p:cNvGrpSpPr>
          <p:nvPr/>
        </p:nvGrpSpPr>
        <p:grpSpPr bwMode="auto">
          <a:xfrm>
            <a:off x="4038600" y="4210050"/>
            <a:ext cx="457200" cy="482600"/>
            <a:chOff x="2448" y="2658"/>
            <a:chExt cx="288" cy="304"/>
          </a:xfrm>
        </p:grpSpPr>
        <p:sp>
          <p:nvSpPr>
            <p:cNvPr id="102427" name="Line 27"/>
            <p:cNvSpPr>
              <a:spLocks noChangeShapeType="1"/>
            </p:cNvSpPr>
            <p:nvPr/>
          </p:nvSpPr>
          <p:spPr bwMode="auto">
            <a:xfrm flipV="1">
              <a:off x="2592" y="2688"/>
              <a:ext cx="0" cy="2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428" name="AutoShape 28"/>
            <p:cNvSpPr>
              <a:spLocks noChangeArrowheads="1"/>
            </p:cNvSpPr>
            <p:nvPr/>
          </p:nvSpPr>
          <p:spPr bwMode="auto">
            <a:xfrm>
              <a:off x="2448" y="2658"/>
              <a:ext cx="288" cy="48"/>
            </a:xfrm>
            <a:prstGeom prst="parallelogram">
              <a:avLst>
                <a:gd name="adj" fmla="val 131250"/>
              </a:avLst>
            </a:prstGeom>
            <a:solidFill>
              <a:srgbClr val="84848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4076700" y="287655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b="1"/>
              <a:t>+</a:t>
            </a:r>
          </a:p>
        </p:txBody>
      </p:sp>
      <p:sp>
        <p:nvSpPr>
          <p:cNvPr id="102430" name="Text Box 30"/>
          <p:cNvSpPr txBox="1">
            <a:spLocks noChangeArrowheads="1"/>
          </p:cNvSpPr>
          <p:nvPr/>
        </p:nvSpPr>
        <p:spPr bwMode="auto">
          <a:xfrm>
            <a:off x="4102100" y="4381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b="1"/>
              <a:t>_</a:t>
            </a:r>
          </a:p>
        </p:txBody>
      </p:sp>
      <p:sp>
        <p:nvSpPr>
          <p:cNvPr id="102431" name="Text Box 31"/>
          <p:cNvSpPr txBox="1">
            <a:spLocks noChangeArrowheads="1"/>
          </p:cNvSpPr>
          <p:nvPr/>
        </p:nvSpPr>
        <p:spPr bwMode="auto">
          <a:xfrm rot="1989754">
            <a:off x="4470400" y="3438525"/>
            <a:ext cx="395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Sur</a:t>
            </a:r>
          </a:p>
        </p:txBody>
      </p:sp>
      <p:sp>
        <p:nvSpPr>
          <p:cNvPr id="102433" name="Freeform 33"/>
          <p:cNvSpPr>
            <a:spLocks/>
          </p:cNvSpPr>
          <p:nvPr/>
        </p:nvSpPr>
        <p:spPr bwMode="auto">
          <a:xfrm>
            <a:off x="6910388" y="2590800"/>
            <a:ext cx="941387" cy="2743200"/>
          </a:xfrm>
          <a:custGeom>
            <a:avLst/>
            <a:gdLst/>
            <a:ahLst/>
            <a:cxnLst>
              <a:cxn ang="0">
                <a:pos x="4" y="407"/>
              </a:cxn>
              <a:cxn ang="0">
                <a:pos x="60" y="48"/>
              </a:cxn>
              <a:cxn ang="0">
                <a:pos x="228" y="120"/>
              </a:cxn>
              <a:cxn ang="0">
                <a:pos x="274" y="393"/>
              </a:cxn>
              <a:cxn ang="0">
                <a:pos x="237" y="647"/>
              </a:cxn>
              <a:cxn ang="0">
                <a:pos x="64" y="767"/>
              </a:cxn>
              <a:cxn ang="0">
                <a:pos x="4" y="407"/>
              </a:cxn>
            </a:cxnLst>
            <a:rect l="0" t="0" r="r" b="b"/>
            <a:pathLst>
              <a:path w="276" h="807">
                <a:moveTo>
                  <a:pt x="4" y="407"/>
                </a:moveTo>
                <a:cubicBezTo>
                  <a:pt x="7" y="285"/>
                  <a:pt x="28" y="89"/>
                  <a:pt x="60" y="48"/>
                </a:cubicBezTo>
                <a:cubicBezTo>
                  <a:pt x="97" y="0"/>
                  <a:pt x="200" y="65"/>
                  <a:pt x="228" y="120"/>
                </a:cubicBezTo>
                <a:cubicBezTo>
                  <a:pt x="256" y="175"/>
                  <a:pt x="272" y="320"/>
                  <a:pt x="274" y="393"/>
                </a:cubicBezTo>
                <a:cubicBezTo>
                  <a:pt x="276" y="466"/>
                  <a:pt x="266" y="575"/>
                  <a:pt x="237" y="647"/>
                </a:cubicBezTo>
                <a:cubicBezTo>
                  <a:pt x="208" y="719"/>
                  <a:pt x="103" y="807"/>
                  <a:pt x="64" y="767"/>
                </a:cubicBezTo>
                <a:cubicBezTo>
                  <a:pt x="25" y="727"/>
                  <a:pt x="0" y="504"/>
                  <a:pt x="4" y="407"/>
                </a:cubicBezTo>
                <a:close/>
              </a:path>
            </a:pathLst>
          </a:custGeom>
          <a:solidFill>
            <a:srgbClr val="B2B2B2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434" name="AutoShape 34"/>
          <p:cNvSpPr>
            <a:spLocks noChangeArrowheads="1"/>
          </p:cNvSpPr>
          <p:nvPr/>
        </p:nvSpPr>
        <p:spPr bwMode="auto">
          <a:xfrm rot="13089292">
            <a:off x="3124200" y="4419600"/>
            <a:ext cx="668338" cy="1425575"/>
          </a:xfrm>
          <a:prstGeom prst="can">
            <a:avLst>
              <a:gd name="adj" fmla="val 24441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435" name="Text Box 35"/>
          <p:cNvSpPr txBox="1">
            <a:spLocks noChangeArrowheads="1"/>
          </p:cNvSpPr>
          <p:nvPr/>
        </p:nvSpPr>
        <p:spPr bwMode="auto">
          <a:xfrm rot="1989754">
            <a:off x="3522663" y="4543425"/>
            <a:ext cx="515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Norte</a:t>
            </a:r>
          </a:p>
        </p:txBody>
      </p:sp>
      <p:sp>
        <p:nvSpPr>
          <p:cNvPr id="102436" name="Text Box 36"/>
          <p:cNvSpPr txBox="1">
            <a:spLocks noChangeArrowheads="1"/>
          </p:cNvSpPr>
          <p:nvPr/>
        </p:nvSpPr>
        <p:spPr bwMode="auto">
          <a:xfrm rot="1989754">
            <a:off x="3022600" y="5334000"/>
            <a:ext cx="395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Sur</a:t>
            </a:r>
          </a:p>
        </p:txBody>
      </p:sp>
      <p:sp>
        <p:nvSpPr>
          <p:cNvPr id="102437" name="Text Box 37"/>
          <p:cNvSpPr txBox="1">
            <a:spLocks noChangeArrowheads="1"/>
          </p:cNvSpPr>
          <p:nvPr/>
        </p:nvSpPr>
        <p:spPr bwMode="auto">
          <a:xfrm rot="1989754">
            <a:off x="4970463" y="2647950"/>
            <a:ext cx="515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s-ES" sz="1000" b="1">
                <a:latin typeface="Arial" charset="0"/>
              </a:rPr>
              <a:t>Norte</a:t>
            </a:r>
          </a:p>
        </p:txBody>
      </p:sp>
      <p:grpSp>
        <p:nvGrpSpPr>
          <p:cNvPr id="102438" name="Group 38"/>
          <p:cNvGrpSpPr>
            <a:grpSpLocks/>
          </p:cNvGrpSpPr>
          <p:nvPr/>
        </p:nvGrpSpPr>
        <p:grpSpPr bwMode="auto">
          <a:xfrm>
            <a:off x="7391400" y="3906838"/>
            <a:ext cx="111125" cy="111125"/>
            <a:chOff x="4682" y="2461"/>
            <a:chExt cx="70" cy="70"/>
          </a:xfrm>
        </p:grpSpPr>
        <p:sp>
          <p:nvSpPr>
            <p:cNvPr id="102439" name="Oval 39"/>
            <p:cNvSpPr>
              <a:spLocks noChangeAspect="1" noChangeArrowheads="1"/>
            </p:cNvSpPr>
            <p:nvPr/>
          </p:nvSpPr>
          <p:spPr bwMode="auto">
            <a:xfrm>
              <a:off x="4682" y="2461"/>
              <a:ext cx="70" cy="70"/>
            </a:xfrm>
            <a:prstGeom prst="ellipse">
              <a:avLst/>
            </a:prstGeom>
            <a:solidFill>
              <a:srgbClr val="00FFCC"/>
            </a:solidFill>
            <a:ln w="9525">
              <a:solidFill>
                <a:srgbClr val="00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440" name="Oval 40"/>
            <p:cNvSpPr>
              <a:spLocks noChangeArrowheads="1"/>
            </p:cNvSpPr>
            <p:nvPr/>
          </p:nvSpPr>
          <p:spPr bwMode="auto">
            <a:xfrm>
              <a:off x="4694" y="2472"/>
              <a:ext cx="48" cy="4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33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441" name="Oval 41"/>
            <p:cNvSpPr>
              <a:spLocks noChangeAspect="1" noChangeArrowheads="1"/>
            </p:cNvSpPr>
            <p:nvPr/>
          </p:nvSpPr>
          <p:spPr bwMode="auto">
            <a:xfrm>
              <a:off x="4705" y="2483"/>
              <a:ext cx="25" cy="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2442" name="Text Box 42"/>
          <p:cNvSpPr txBox="1">
            <a:spLocks noChangeArrowheads="1"/>
          </p:cNvSpPr>
          <p:nvPr/>
        </p:nvSpPr>
        <p:spPr bwMode="auto">
          <a:xfrm>
            <a:off x="3733800" y="1981200"/>
            <a:ext cx="1020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s-ES" sz="2000" b="1">
                <a:solidFill>
                  <a:srgbClr val="000066"/>
                </a:solidFill>
                <a:latin typeface="Arial" charset="0"/>
              </a:rPr>
              <a:t>F</a:t>
            </a:r>
            <a:r>
              <a:rPr lang="es-ES" sz="2000" b="1" baseline="-25000">
                <a:solidFill>
                  <a:srgbClr val="000066"/>
                </a:solidFill>
                <a:latin typeface="Arial" charset="0"/>
              </a:rPr>
              <a:t>e</a:t>
            </a:r>
            <a:r>
              <a:rPr lang="es-ES" sz="2000" b="1">
                <a:solidFill>
                  <a:srgbClr val="000066"/>
                </a:solidFill>
                <a:latin typeface="Arial" charset="0"/>
              </a:rPr>
              <a:t> = F</a:t>
            </a:r>
            <a:r>
              <a:rPr lang="es-ES" sz="2000" b="1" baseline="-25000">
                <a:solidFill>
                  <a:srgbClr val="000066"/>
                </a:solidFill>
                <a:latin typeface="Arial" charset="0"/>
              </a:rPr>
              <a:t>m</a:t>
            </a:r>
            <a:endParaRPr lang="es-ES" sz="2000" b="1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102443" name="Line 43"/>
          <p:cNvSpPr>
            <a:spLocks noChangeShapeType="1"/>
          </p:cNvSpPr>
          <p:nvPr/>
        </p:nvSpPr>
        <p:spPr bwMode="auto">
          <a:xfrm flipH="1" flipV="1">
            <a:off x="3352800" y="3962400"/>
            <a:ext cx="3581400" cy="0"/>
          </a:xfrm>
          <a:prstGeom prst="line">
            <a:avLst/>
          </a:prstGeom>
          <a:noFill/>
          <a:ln w="508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Text Box 72"/>
          <p:cNvSpPr txBox="1">
            <a:spLocks noChangeArrowheads="1"/>
          </p:cNvSpPr>
          <p:nvPr/>
        </p:nvSpPr>
        <p:spPr bwMode="auto">
          <a:xfrm>
            <a:off x="2590800" y="765175"/>
            <a:ext cx="396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 b="1" dirty="0" smtClean="0">
                <a:solidFill>
                  <a:srgbClr val="000099"/>
                </a:solidFill>
                <a:latin typeface="Arial" charset="0"/>
              </a:rPr>
              <a:t>Experimento de J. J. Thomson</a:t>
            </a:r>
            <a:endParaRPr lang="es-ES" sz="1800" b="1" u="sng" dirty="0">
              <a:solidFill>
                <a:srgbClr val="00009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8" grpId="0" animBg="1"/>
      <p:bldP spid="102442" grpId="0" autoUpdateAnimBg="0"/>
      <p:bldP spid="1024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2" name="Text Box 14"/>
          <p:cNvSpPr txBox="1">
            <a:spLocks noChangeArrowheads="1"/>
          </p:cNvSpPr>
          <p:nvPr/>
        </p:nvSpPr>
        <p:spPr bwMode="auto">
          <a:xfrm>
            <a:off x="250825" y="1412875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  <a:flatTx/>
          </a:bodyPr>
          <a:lstStyle/>
          <a:p>
            <a:pPr algn="just">
              <a:spcBef>
                <a:spcPct val="50000"/>
              </a:spcBef>
            </a:pPr>
            <a:r>
              <a:rPr lang="es-ES" sz="1000" b="1">
                <a:solidFill>
                  <a:srgbClr val="000099"/>
                </a:solidFill>
                <a:latin typeface="Arial" charset="0"/>
              </a:rPr>
              <a:t>La fuerza magnética que se ejerce sobre los electrones se determina con la expresión de Lorentz.</a:t>
            </a:r>
          </a:p>
        </p:txBody>
      </p:sp>
      <p:sp>
        <p:nvSpPr>
          <p:cNvPr id="119858" name="Rectangle 50"/>
          <p:cNvSpPr>
            <a:spLocks noChangeAspect="1" noChangeArrowheads="1"/>
          </p:cNvSpPr>
          <p:nvPr/>
        </p:nvSpPr>
        <p:spPr bwMode="auto">
          <a:xfrm>
            <a:off x="955675" y="1847850"/>
            <a:ext cx="1770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algn="l"/>
            <a:r>
              <a:rPr lang="es-ES" sz="1800">
                <a:solidFill>
                  <a:srgbClr val="000099"/>
                </a:solidFill>
                <a:latin typeface="Arial" charset="0"/>
                <a:cs typeface="Arial" charset="0"/>
              </a:rPr>
              <a:t>F</a:t>
            </a:r>
            <a:r>
              <a:rPr lang="es-ES" sz="1800" baseline="-25000">
                <a:solidFill>
                  <a:srgbClr val="000099"/>
                </a:solidFill>
                <a:latin typeface="Arial" charset="0"/>
                <a:cs typeface="Arial" charset="0"/>
              </a:rPr>
              <a:t>m</a:t>
            </a:r>
            <a:r>
              <a:rPr lang="es-ES" sz="1800">
                <a:solidFill>
                  <a:srgbClr val="000099"/>
                </a:solidFill>
                <a:latin typeface="Arial" charset="0"/>
                <a:cs typeface="Arial" charset="0"/>
              </a:rPr>
              <a:t> = q·</a:t>
            </a:r>
            <a:r>
              <a:rPr lang="es-ES" sz="1800" i="1">
                <a:solidFill>
                  <a:srgbClr val="000099"/>
                </a:solidFill>
                <a:cs typeface="Arial" charset="0"/>
              </a:rPr>
              <a:t>v</a:t>
            </a:r>
            <a:r>
              <a:rPr lang="es-ES" sz="1800">
                <a:solidFill>
                  <a:srgbClr val="000099"/>
                </a:solidFill>
                <a:latin typeface="Arial" charset="0"/>
                <a:cs typeface="Arial" charset="0"/>
              </a:rPr>
              <a:t>·B·sen</a:t>
            </a:r>
            <a:r>
              <a:rPr lang="es-ES" sz="1800">
                <a:solidFill>
                  <a:srgbClr val="000099"/>
                </a:solidFill>
                <a:latin typeface="Symbol" pitchFamily="18" charset="2"/>
                <a:cs typeface="Arial" charset="0"/>
              </a:rPr>
              <a:t>q</a:t>
            </a:r>
            <a:endParaRPr lang="es-ES" sz="1800">
              <a:solidFill>
                <a:srgbClr val="000099"/>
              </a:solidFill>
              <a:latin typeface="Symbol" pitchFamily="18" charset="2"/>
            </a:endParaRPr>
          </a:p>
        </p:txBody>
      </p:sp>
      <p:sp>
        <p:nvSpPr>
          <p:cNvPr id="119860" name="Text Box 52"/>
          <p:cNvSpPr txBox="1">
            <a:spLocks noChangeArrowheads="1"/>
          </p:cNvSpPr>
          <p:nvPr/>
        </p:nvSpPr>
        <p:spPr bwMode="auto">
          <a:xfrm>
            <a:off x="250825" y="31242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  <a:flatTx/>
          </a:bodyPr>
          <a:lstStyle/>
          <a:p>
            <a:pPr algn="just">
              <a:spcBef>
                <a:spcPct val="50000"/>
              </a:spcBef>
            </a:pPr>
            <a:r>
              <a:rPr lang="es-ES" sz="1000" b="1">
                <a:solidFill>
                  <a:srgbClr val="000099"/>
                </a:solidFill>
                <a:latin typeface="Arial" charset="0"/>
              </a:rPr>
              <a:t>Como los electrones se mueven describiendo una trayectoria circular, se ejerce sobre éstos una fuerza centrípeta:</a:t>
            </a:r>
          </a:p>
        </p:txBody>
      </p:sp>
      <p:sp>
        <p:nvSpPr>
          <p:cNvPr id="119864" name="Text Box 56"/>
          <p:cNvSpPr txBox="1">
            <a:spLocks noChangeArrowheads="1"/>
          </p:cNvSpPr>
          <p:nvPr/>
        </p:nvSpPr>
        <p:spPr bwMode="auto">
          <a:xfrm>
            <a:off x="250825" y="4367213"/>
            <a:ext cx="3505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  <a:flatTx/>
          </a:bodyPr>
          <a:lstStyle/>
          <a:p>
            <a:pPr algn="just">
              <a:spcBef>
                <a:spcPct val="50000"/>
              </a:spcBef>
            </a:pPr>
            <a:r>
              <a:rPr lang="es-ES" sz="1000" b="1">
                <a:solidFill>
                  <a:srgbClr val="000099"/>
                </a:solidFill>
                <a:latin typeface="Arial" charset="0"/>
              </a:rPr>
              <a:t>Igualando F</a:t>
            </a:r>
            <a:r>
              <a:rPr lang="es-ES" sz="1000" b="1" baseline="-25000">
                <a:solidFill>
                  <a:srgbClr val="000099"/>
                </a:solidFill>
                <a:latin typeface="Arial" charset="0"/>
              </a:rPr>
              <a:t>m</a:t>
            </a:r>
            <a:r>
              <a:rPr lang="es-ES" sz="1000" b="1">
                <a:solidFill>
                  <a:srgbClr val="000099"/>
                </a:solidFill>
                <a:latin typeface="Arial" charset="0"/>
              </a:rPr>
              <a:t> y F</a:t>
            </a:r>
            <a:r>
              <a:rPr lang="es-ES" sz="1000" b="1" baseline="-25000">
                <a:solidFill>
                  <a:srgbClr val="000099"/>
                </a:solidFill>
                <a:latin typeface="Arial" charset="0"/>
              </a:rPr>
              <a:t>c</a:t>
            </a:r>
            <a:r>
              <a:rPr lang="es-ES" sz="1000" b="1">
                <a:solidFill>
                  <a:srgbClr val="000099"/>
                </a:solidFill>
                <a:latin typeface="Arial" charset="0"/>
              </a:rPr>
              <a:t> se obtiene:</a:t>
            </a:r>
          </a:p>
        </p:txBody>
      </p:sp>
      <p:sp>
        <p:nvSpPr>
          <p:cNvPr id="119869" name="Text Box 61"/>
          <p:cNvSpPr txBox="1">
            <a:spLocks noChangeArrowheads="1"/>
          </p:cNvSpPr>
          <p:nvPr/>
        </p:nvSpPr>
        <p:spPr bwMode="auto">
          <a:xfrm>
            <a:off x="250825" y="5305425"/>
            <a:ext cx="3505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  <a:flatTx/>
          </a:bodyPr>
          <a:lstStyle/>
          <a:p>
            <a:pPr algn="just">
              <a:spcBef>
                <a:spcPct val="50000"/>
              </a:spcBef>
            </a:pPr>
            <a:r>
              <a:rPr lang="es-ES" sz="1000" b="1">
                <a:solidFill>
                  <a:srgbClr val="000099"/>
                </a:solidFill>
                <a:latin typeface="Arial" charset="0"/>
              </a:rPr>
              <a:t>Despejando q/m, se obtiene:</a:t>
            </a:r>
          </a:p>
        </p:txBody>
      </p:sp>
      <p:sp>
        <p:nvSpPr>
          <p:cNvPr id="119880" name="Text Box 72"/>
          <p:cNvSpPr txBox="1">
            <a:spLocks noChangeArrowheads="1"/>
          </p:cNvSpPr>
          <p:nvPr/>
        </p:nvSpPr>
        <p:spPr bwMode="auto">
          <a:xfrm>
            <a:off x="2590800" y="765175"/>
            <a:ext cx="3962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 b="1" dirty="0">
                <a:solidFill>
                  <a:srgbClr val="000099"/>
                </a:solidFill>
                <a:latin typeface="Arial" charset="0"/>
              </a:rPr>
              <a:t>Desarrollo </a:t>
            </a:r>
            <a:r>
              <a:rPr lang="es-ES" sz="1800" b="1" dirty="0" smtClean="0">
                <a:solidFill>
                  <a:srgbClr val="000099"/>
                </a:solidFill>
                <a:latin typeface="Arial" charset="0"/>
              </a:rPr>
              <a:t>Matemático</a:t>
            </a:r>
            <a:endParaRPr lang="es-ES" sz="1800" b="1" u="sng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19881" name="Text Box 73"/>
          <p:cNvSpPr txBox="1">
            <a:spLocks noChangeArrowheads="1"/>
          </p:cNvSpPr>
          <p:nvPr/>
        </p:nvSpPr>
        <p:spPr bwMode="auto">
          <a:xfrm>
            <a:off x="250825" y="2344738"/>
            <a:ext cx="3505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  <a:flatTx/>
          </a:bodyPr>
          <a:lstStyle/>
          <a:p>
            <a:pPr algn="just">
              <a:spcBef>
                <a:spcPct val="50000"/>
              </a:spcBef>
            </a:pPr>
            <a:r>
              <a:rPr lang="es-ES" sz="1000" b="1">
                <a:solidFill>
                  <a:srgbClr val="000099"/>
                </a:solidFill>
                <a:latin typeface="Arial" charset="0"/>
              </a:rPr>
              <a:t>Cuando el ángulo </a:t>
            </a:r>
            <a:r>
              <a:rPr lang="es-ES" sz="1000" b="1">
                <a:solidFill>
                  <a:srgbClr val="000099"/>
                </a:solidFill>
                <a:latin typeface="Symbol" pitchFamily="18" charset="2"/>
              </a:rPr>
              <a:t>q</a:t>
            </a:r>
            <a:r>
              <a:rPr lang="es-ES" sz="1000" b="1">
                <a:solidFill>
                  <a:srgbClr val="000099"/>
                </a:solidFill>
                <a:latin typeface="Arial" charset="0"/>
              </a:rPr>
              <a:t> es de 90º, la expresión se simplifica.</a:t>
            </a:r>
          </a:p>
        </p:txBody>
      </p:sp>
      <p:sp>
        <p:nvSpPr>
          <p:cNvPr id="119882" name="Rectangle 74"/>
          <p:cNvSpPr>
            <a:spLocks noChangeAspect="1" noChangeArrowheads="1"/>
          </p:cNvSpPr>
          <p:nvPr/>
        </p:nvSpPr>
        <p:spPr bwMode="auto">
          <a:xfrm>
            <a:off x="955675" y="2627313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algn="l"/>
            <a:r>
              <a:rPr lang="es-ES" sz="1800">
                <a:solidFill>
                  <a:srgbClr val="000099"/>
                </a:solidFill>
                <a:latin typeface="Arial" charset="0"/>
                <a:cs typeface="Arial" charset="0"/>
              </a:rPr>
              <a:t>F</a:t>
            </a:r>
            <a:r>
              <a:rPr lang="es-ES" sz="1800" baseline="-25000">
                <a:solidFill>
                  <a:srgbClr val="000099"/>
                </a:solidFill>
                <a:latin typeface="Arial" charset="0"/>
                <a:cs typeface="Arial" charset="0"/>
              </a:rPr>
              <a:t>m</a:t>
            </a:r>
            <a:r>
              <a:rPr lang="es-ES" sz="1800">
                <a:solidFill>
                  <a:srgbClr val="000099"/>
                </a:solidFill>
                <a:latin typeface="Arial" charset="0"/>
                <a:cs typeface="Arial" charset="0"/>
              </a:rPr>
              <a:t> = q·</a:t>
            </a:r>
            <a:r>
              <a:rPr lang="es-ES" sz="1800" i="1">
                <a:solidFill>
                  <a:srgbClr val="000099"/>
                </a:solidFill>
                <a:cs typeface="Arial" charset="0"/>
              </a:rPr>
              <a:t>v</a:t>
            </a:r>
            <a:r>
              <a:rPr lang="es-ES" sz="1800">
                <a:solidFill>
                  <a:srgbClr val="000099"/>
                </a:solidFill>
                <a:latin typeface="Arial" charset="0"/>
                <a:cs typeface="Arial" charset="0"/>
              </a:rPr>
              <a:t>·B</a:t>
            </a:r>
            <a:endParaRPr lang="es-ES" sz="1800">
              <a:solidFill>
                <a:srgbClr val="000099"/>
              </a:solidFill>
              <a:latin typeface="Symbol" pitchFamily="18" charset="2"/>
            </a:endParaRPr>
          </a:p>
        </p:txBody>
      </p:sp>
      <p:grpSp>
        <p:nvGrpSpPr>
          <p:cNvPr id="119888" name="Group 80"/>
          <p:cNvGrpSpPr>
            <a:grpSpLocks/>
          </p:cNvGrpSpPr>
          <p:nvPr/>
        </p:nvGrpSpPr>
        <p:grpSpPr bwMode="auto">
          <a:xfrm>
            <a:off x="955675" y="3711575"/>
            <a:ext cx="1008063" cy="525463"/>
            <a:chOff x="385" y="2898"/>
            <a:chExt cx="635" cy="331"/>
          </a:xfrm>
        </p:grpSpPr>
        <p:sp>
          <p:nvSpPr>
            <p:cNvPr id="119883" name="Rectangle 75"/>
            <p:cNvSpPr>
              <a:spLocks noChangeAspect="1" noChangeArrowheads="1"/>
            </p:cNvSpPr>
            <p:nvPr/>
          </p:nvSpPr>
          <p:spPr bwMode="auto">
            <a:xfrm>
              <a:off x="385" y="2976"/>
              <a:ext cx="282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F</a:t>
              </a:r>
              <a:r>
                <a:rPr lang="es-ES" sz="1800" baseline="-25000">
                  <a:solidFill>
                    <a:srgbClr val="000099"/>
                  </a:solidFill>
                  <a:latin typeface="Arial" charset="0"/>
                  <a:cs typeface="Arial" charset="0"/>
                </a:rPr>
                <a:t>c</a:t>
              </a:r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 =</a:t>
              </a:r>
              <a:endParaRPr lang="es-ES" sz="18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grpSp>
          <p:nvGrpSpPr>
            <p:cNvPr id="119887" name="Group 79"/>
            <p:cNvGrpSpPr>
              <a:grpSpLocks/>
            </p:cNvGrpSpPr>
            <p:nvPr/>
          </p:nvGrpSpPr>
          <p:grpSpPr bwMode="auto">
            <a:xfrm>
              <a:off x="701" y="2898"/>
              <a:ext cx="319" cy="331"/>
              <a:chOff x="365" y="3067"/>
              <a:chExt cx="319" cy="331"/>
            </a:xfrm>
          </p:grpSpPr>
          <p:sp>
            <p:nvSpPr>
              <p:cNvPr id="119884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385" y="3067"/>
                <a:ext cx="299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8000" rIns="18000" bIns="18000">
                <a:spAutoFit/>
                <a:flatTx/>
              </a:bodyPr>
              <a:lstStyle/>
              <a:p>
                <a:pPr algn="l"/>
                <a:r>
                  <a:rPr lang="es-ES" sz="180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m·</a:t>
                </a:r>
                <a:r>
                  <a:rPr lang="es-ES" sz="1800" i="1">
                    <a:solidFill>
                      <a:srgbClr val="000099"/>
                    </a:solidFill>
                    <a:cs typeface="Arial" charset="0"/>
                  </a:rPr>
                  <a:t>v</a:t>
                </a:r>
                <a:r>
                  <a:rPr lang="es-ES" sz="1800" baseline="3000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2</a:t>
                </a:r>
                <a:endParaRPr lang="es-ES" sz="1800" baseline="30000">
                  <a:solidFill>
                    <a:srgbClr val="000099"/>
                  </a:solidFill>
                  <a:latin typeface="Symbol" pitchFamily="18" charset="2"/>
                </a:endParaRPr>
              </a:p>
            </p:txBody>
          </p:sp>
          <p:sp>
            <p:nvSpPr>
              <p:cNvPr id="119885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476" y="3203"/>
                <a:ext cx="70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8000" rIns="18000" bIns="18000">
                <a:spAutoFit/>
                <a:flatTx/>
              </a:bodyPr>
              <a:lstStyle/>
              <a:p>
                <a:pPr algn="l"/>
                <a:r>
                  <a:rPr lang="es-ES" sz="180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r</a:t>
                </a:r>
                <a:endParaRPr lang="es-ES" sz="1800" baseline="30000">
                  <a:solidFill>
                    <a:srgbClr val="000099"/>
                  </a:solidFill>
                  <a:latin typeface="Symbol" pitchFamily="18" charset="2"/>
                </a:endParaRPr>
              </a:p>
            </p:txBody>
          </p:sp>
          <p:sp>
            <p:nvSpPr>
              <p:cNvPr id="119886" name="Line 78"/>
              <p:cNvSpPr>
                <a:spLocks noChangeShapeType="1"/>
              </p:cNvSpPr>
              <p:nvPr/>
            </p:nvSpPr>
            <p:spPr bwMode="auto">
              <a:xfrm>
                <a:off x="365" y="3246"/>
                <a:ext cx="317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 wrap="none" lIns="18000" tIns="18000" rIns="18000" bIns="18000" anchor="ctr"/>
              <a:lstStyle/>
              <a:p>
                <a:endParaRPr lang="es-MX"/>
              </a:p>
            </p:txBody>
          </p:sp>
        </p:grpSp>
      </p:grpSp>
      <p:grpSp>
        <p:nvGrpSpPr>
          <p:cNvPr id="119895" name="Group 87"/>
          <p:cNvGrpSpPr>
            <a:grpSpLocks/>
          </p:cNvGrpSpPr>
          <p:nvPr/>
        </p:nvGrpSpPr>
        <p:grpSpPr bwMode="auto">
          <a:xfrm>
            <a:off x="955675" y="4649788"/>
            <a:ext cx="1035050" cy="525462"/>
            <a:chOff x="529" y="3476"/>
            <a:chExt cx="652" cy="331"/>
          </a:xfrm>
        </p:grpSpPr>
        <p:sp>
          <p:nvSpPr>
            <p:cNvPr id="119890" name="Rectangle 82"/>
            <p:cNvSpPr>
              <a:spLocks noChangeAspect="1" noChangeArrowheads="1"/>
            </p:cNvSpPr>
            <p:nvPr/>
          </p:nvSpPr>
          <p:spPr bwMode="auto">
            <a:xfrm>
              <a:off x="529" y="3558"/>
              <a:ext cx="362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q·B =</a:t>
              </a:r>
              <a:endParaRPr lang="es-ES" sz="18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19892" name="Rectangle 84"/>
            <p:cNvSpPr>
              <a:spLocks noChangeAspect="1" noChangeArrowheads="1"/>
            </p:cNvSpPr>
            <p:nvPr/>
          </p:nvSpPr>
          <p:spPr bwMode="auto">
            <a:xfrm>
              <a:off x="930" y="3476"/>
              <a:ext cx="246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m·</a:t>
              </a:r>
              <a:r>
                <a:rPr lang="es-ES" sz="1800" i="1">
                  <a:solidFill>
                    <a:srgbClr val="000099"/>
                  </a:solidFill>
                  <a:cs typeface="Arial" charset="0"/>
                </a:rPr>
                <a:t>v</a:t>
              </a:r>
              <a:endParaRPr lang="es-ES" sz="1800" baseline="300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19893" name="Rectangle 85"/>
            <p:cNvSpPr>
              <a:spLocks noChangeAspect="1" noChangeArrowheads="1"/>
            </p:cNvSpPr>
            <p:nvPr/>
          </p:nvSpPr>
          <p:spPr bwMode="auto">
            <a:xfrm>
              <a:off x="1018" y="3612"/>
              <a:ext cx="70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r</a:t>
              </a:r>
              <a:endParaRPr lang="es-ES" sz="1800" baseline="300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19894" name="Line 86"/>
            <p:cNvSpPr>
              <a:spLocks noChangeShapeType="1"/>
            </p:cNvSpPr>
            <p:nvPr/>
          </p:nvSpPr>
          <p:spPr bwMode="auto">
            <a:xfrm>
              <a:off x="925" y="3655"/>
              <a:ext cx="256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endParaRPr lang="es-MX"/>
            </a:p>
          </p:txBody>
        </p:sp>
      </p:grpSp>
      <p:grpSp>
        <p:nvGrpSpPr>
          <p:cNvPr id="119904" name="Group 96"/>
          <p:cNvGrpSpPr>
            <a:grpSpLocks/>
          </p:cNvGrpSpPr>
          <p:nvPr/>
        </p:nvGrpSpPr>
        <p:grpSpPr bwMode="auto">
          <a:xfrm>
            <a:off x="955675" y="5589588"/>
            <a:ext cx="1004888" cy="628650"/>
            <a:chOff x="460" y="3752"/>
            <a:chExt cx="633" cy="396"/>
          </a:xfrm>
        </p:grpSpPr>
        <p:sp>
          <p:nvSpPr>
            <p:cNvPr id="119897" name="Rectangle 89"/>
            <p:cNvSpPr>
              <a:spLocks noChangeAspect="1" noChangeArrowheads="1"/>
            </p:cNvSpPr>
            <p:nvPr/>
          </p:nvSpPr>
          <p:spPr bwMode="auto">
            <a:xfrm>
              <a:off x="491" y="3752"/>
              <a:ext cx="102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q</a:t>
              </a:r>
              <a:endParaRPr lang="es-ES" sz="18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19898" name="Rectangle 90"/>
            <p:cNvSpPr>
              <a:spLocks noChangeAspect="1" noChangeArrowheads="1"/>
            </p:cNvSpPr>
            <p:nvPr/>
          </p:nvSpPr>
          <p:spPr bwMode="auto">
            <a:xfrm>
              <a:off x="922" y="3793"/>
              <a:ext cx="86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 i="1">
                  <a:solidFill>
                    <a:srgbClr val="000099"/>
                  </a:solidFill>
                  <a:cs typeface="Arial" charset="0"/>
                </a:rPr>
                <a:t>v</a:t>
              </a:r>
              <a:endParaRPr lang="es-ES" sz="1800" baseline="300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19899" name="Rectangle 91"/>
            <p:cNvSpPr>
              <a:spLocks noChangeAspect="1" noChangeArrowheads="1"/>
            </p:cNvSpPr>
            <p:nvPr/>
          </p:nvSpPr>
          <p:spPr bwMode="auto">
            <a:xfrm>
              <a:off x="863" y="3953"/>
              <a:ext cx="206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B·r</a:t>
              </a:r>
              <a:endParaRPr lang="es-ES" sz="1800" baseline="300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19900" name="Line 92"/>
            <p:cNvSpPr>
              <a:spLocks noChangeShapeType="1"/>
            </p:cNvSpPr>
            <p:nvPr/>
          </p:nvSpPr>
          <p:spPr bwMode="auto">
            <a:xfrm>
              <a:off x="837" y="3972"/>
              <a:ext cx="256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endParaRPr lang="es-MX"/>
            </a:p>
          </p:txBody>
        </p:sp>
        <p:sp>
          <p:nvSpPr>
            <p:cNvPr id="119901" name="Line 93"/>
            <p:cNvSpPr>
              <a:spLocks noChangeShapeType="1"/>
            </p:cNvSpPr>
            <p:nvPr/>
          </p:nvSpPr>
          <p:spPr bwMode="auto">
            <a:xfrm>
              <a:off x="460" y="3974"/>
              <a:ext cx="165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endParaRPr lang="es-MX"/>
            </a:p>
          </p:txBody>
        </p:sp>
        <p:sp>
          <p:nvSpPr>
            <p:cNvPr id="119902" name="Rectangle 94"/>
            <p:cNvSpPr>
              <a:spLocks noChangeAspect="1" noChangeArrowheads="1"/>
            </p:cNvSpPr>
            <p:nvPr/>
          </p:nvSpPr>
          <p:spPr bwMode="auto">
            <a:xfrm>
              <a:off x="673" y="3868"/>
              <a:ext cx="106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=</a:t>
              </a:r>
              <a:endParaRPr lang="es-ES" sz="18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19903" name="Rectangle 95"/>
            <p:cNvSpPr>
              <a:spLocks noChangeAspect="1" noChangeArrowheads="1"/>
            </p:cNvSpPr>
            <p:nvPr/>
          </p:nvSpPr>
          <p:spPr bwMode="auto">
            <a:xfrm>
              <a:off x="471" y="3940"/>
              <a:ext cx="142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m</a:t>
              </a:r>
              <a:endParaRPr lang="es-ES" sz="1800">
                <a:solidFill>
                  <a:srgbClr val="000099"/>
                </a:solidFill>
                <a:latin typeface="Symbol" pitchFamily="18" charset="2"/>
              </a:endParaRPr>
            </a:p>
          </p:txBody>
        </p:sp>
      </p:grpSp>
      <p:sp>
        <p:nvSpPr>
          <p:cNvPr id="119905" name="Oval 97"/>
          <p:cNvSpPr>
            <a:spLocks noChangeAspect="1" noChangeArrowheads="1"/>
          </p:cNvSpPr>
          <p:nvPr/>
        </p:nvSpPr>
        <p:spPr bwMode="auto">
          <a:xfrm>
            <a:off x="539750" y="2708275"/>
            <a:ext cx="241300" cy="2397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sz="1400" b="1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119906" name="Oval 98"/>
          <p:cNvSpPr>
            <a:spLocks noChangeAspect="1" noChangeArrowheads="1"/>
          </p:cNvSpPr>
          <p:nvPr/>
        </p:nvSpPr>
        <p:spPr bwMode="auto">
          <a:xfrm>
            <a:off x="563563" y="3860800"/>
            <a:ext cx="241300" cy="2397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sz="1400" b="1">
                <a:solidFill>
                  <a:srgbClr val="FF0000"/>
                </a:solidFill>
                <a:latin typeface="Arial" charset="0"/>
              </a:rPr>
              <a:t>2</a:t>
            </a:r>
          </a:p>
        </p:txBody>
      </p:sp>
      <p:sp>
        <p:nvSpPr>
          <p:cNvPr id="119907" name="Oval 99"/>
          <p:cNvSpPr>
            <a:spLocks noChangeAspect="1" noChangeArrowheads="1"/>
          </p:cNvSpPr>
          <p:nvPr/>
        </p:nvSpPr>
        <p:spPr bwMode="auto">
          <a:xfrm>
            <a:off x="563563" y="5805488"/>
            <a:ext cx="241300" cy="23971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sz="1400" b="1">
                <a:solidFill>
                  <a:srgbClr val="FF0000"/>
                </a:solidFill>
                <a:latin typeface="Arial" charset="0"/>
              </a:rPr>
              <a:t>3</a:t>
            </a:r>
          </a:p>
        </p:txBody>
      </p:sp>
      <p:sp>
        <p:nvSpPr>
          <p:cNvPr id="119908" name="Text Box 100"/>
          <p:cNvSpPr txBox="1">
            <a:spLocks noChangeArrowheads="1"/>
          </p:cNvSpPr>
          <p:nvPr/>
        </p:nvSpPr>
        <p:spPr bwMode="auto">
          <a:xfrm>
            <a:off x="4572000" y="1484313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  <a:flatTx/>
          </a:bodyPr>
          <a:lstStyle/>
          <a:p>
            <a:pPr algn="just">
              <a:spcBef>
                <a:spcPct val="50000"/>
              </a:spcBef>
            </a:pPr>
            <a:r>
              <a:rPr lang="es-MX" sz="1000" b="1">
                <a:solidFill>
                  <a:srgbClr val="000099"/>
                </a:solidFill>
                <a:latin typeface="Arial" charset="0"/>
              </a:rPr>
              <a:t>La fuerza eléctrica que se ejerce sobre una partícula que pasa a través de un campo eléctrico se determina con:</a:t>
            </a:r>
          </a:p>
        </p:txBody>
      </p:sp>
      <p:sp>
        <p:nvSpPr>
          <p:cNvPr id="119909" name="Rectangle 101"/>
          <p:cNvSpPr>
            <a:spLocks noChangeAspect="1" noChangeArrowheads="1"/>
          </p:cNvSpPr>
          <p:nvPr/>
        </p:nvSpPr>
        <p:spPr bwMode="auto">
          <a:xfrm>
            <a:off x="5795963" y="1916113"/>
            <a:ext cx="1011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algn="l"/>
            <a:r>
              <a:rPr lang="es-ES" sz="1800">
                <a:solidFill>
                  <a:srgbClr val="000099"/>
                </a:solidFill>
                <a:latin typeface="Arial" charset="0"/>
                <a:cs typeface="Arial" charset="0"/>
              </a:rPr>
              <a:t>F</a:t>
            </a:r>
            <a:r>
              <a:rPr lang="es-ES" sz="1800" baseline="-25000">
                <a:solidFill>
                  <a:srgbClr val="000099"/>
                </a:solidFill>
                <a:latin typeface="Arial" charset="0"/>
                <a:cs typeface="Arial" charset="0"/>
              </a:rPr>
              <a:t>e</a:t>
            </a:r>
            <a:r>
              <a:rPr lang="es-ES" sz="1800">
                <a:solidFill>
                  <a:srgbClr val="000099"/>
                </a:solidFill>
                <a:latin typeface="Arial" charset="0"/>
                <a:cs typeface="Arial" charset="0"/>
              </a:rPr>
              <a:t> = q·E</a:t>
            </a:r>
            <a:endParaRPr lang="es-ES" sz="1800">
              <a:solidFill>
                <a:srgbClr val="000099"/>
              </a:solidFill>
              <a:latin typeface="Symbol" pitchFamily="18" charset="2"/>
            </a:endParaRPr>
          </a:p>
        </p:txBody>
      </p:sp>
      <p:sp>
        <p:nvSpPr>
          <p:cNvPr id="119910" name="Oval 102"/>
          <p:cNvSpPr>
            <a:spLocks noChangeAspect="1" noChangeArrowheads="1"/>
          </p:cNvSpPr>
          <p:nvPr/>
        </p:nvSpPr>
        <p:spPr bwMode="auto">
          <a:xfrm>
            <a:off x="5314950" y="1989138"/>
            <a:ext cx="241300" cy="23971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sz="1400" b="1">
                <a:solidFill>
                  <a:srgbClr val="FF0000"/>
                </a:solidFill>
                <a:latin typeface="Arial" charset="0"/>
              </a:rPr>
              <a:t>4</a:t>
            </a:r>
          </a:p>
        </p:txBody>
      </p:sp>
      <p:sp>
        <p:nvSpPr>
          <p:cNvPr id="119911" name="Text Box 103"/>
          <p:cNvSpPr txBox="1">
            <a:spLocks noChangeArrowheads="1"/>
          </p:cNvSpPr>
          <p:nvPr/>
        </p:nvSpPr>
        <p:spPr bwMode="auto">
          <a:xfrm>
            <a:off x="4572000" y="2492375"/>
            <a:ext cx="3505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  <a:flatTx/>
          </a:bodyPr>
          <a:lstStyle/>
          <a:p>
            <a:pPr algn="just">
              <a:spcBef>
                <a:spcPct val="50000"/>
              </a:spcBef>
            </a:pPr>
            <a:r>
              <a:rPr lang="es-MX" sz="1000" b="1">
                <a:solidFill>
                  <a:srgbClr val="000099"/>
                </a:solidFill>
                <a:latin typeface="Arial" charset="0"/>
              </a:rPr>
              <a:t>Cuando actúan los campos eléctrico y magnético, y el haz describe una trayectoria recta, las fuerzas eléctrica y magnética son de igual magnitud y sus expresiones se pueden igualar:</a:t>
            </a:r>
          </a:p>
        </p:txBody>
      </p:sp>
      <p:sp>
        <p:nvSpPr>
          <p:cNvPr id="119912" name="Rectangle 104"/>
          <p:cNvSpPr>
            <a:spLocks noChangeAspect="1" noChangeArrowheads="1"/>
          </p:cNvSpPr>
          <p:nvPr/>
        </p:nvSpPr>
        <p:spPr bwMode="auto">
          <a:xfrm>
            <a:off x="5795963" y="316865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algn="l"/>
            <a:r>
              <a:rPr lang="es-ES" sz="1800">
                <a:solidFill>
                  <a:srgbClr val="000099"/>
                </a:solidFill>
                <a:latin typeface="Arial" charset="0"/>
                <a:cs typeface="Arial" charset="0"/>
              </a:rPr>
              <a:t>q·</a:t>
            </a:r>
            <a:r>
              <a:rPr lang="es-ES" sz="1800" i="1">
                <a:solidFill>
                  <a:srgbClr val="000099"/>
                </a:solidFill>
                <a:cs typeface="Arial" charset="0"/>
              </a:rPr>
              <a:t>v</a:t>
            </a:r>
            <a:r>
              <a:rPr lang="es-ES" sz="1800">
                <a:solidFill>
                  <a:srgbClr val="000099"/>
                </a:solidFill>
                <a:latin typeface="Arial" charset="0"/>
                <a:cs typeface="Arial" charset="0"/>
              </a:rPr>
              <a:t>·B = q·E</a:t>
            </a:r>
            <a:endParaRPr lang="es-ES" sz="1800">
              <a:solidFill>
                <a:srgbClr val="000099"/>
              </a:solidFill>
              <a:latin typeface="Symbol" pitchFamily="18" charset="2"/>
            </a:endParaRPr>
          </a:p>
        </p:txBody>
      </p:sp>
      <p:sp>
        <p:nvSpPr>
          <p:cNvPr id="119913" name="Text Box 105"/>
          <p:cNvSpPr txBox="1">
            <a:spLocks noChangeArrowheads="1"/>
          </p:cNvSpPr>
          <p:nvPr/>
        </p:nvSpPr>
        <p:spPr bwMode="auto">
          <a:xfrm>
            <a:off x="4572000" y="3716338"/>
            <a:ext cx="3505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  <a:flatTx/>
          </a:bodyPr>
          <a:lstStyle/>
          <a:p>
            <a:pPr algn="just">
              <a:spcBef>
                <a:spcPct val="50000"/>
              </a:spcBef>
            </a:pPr>
            <a:r>
              <a:rPr lang="es-MX" sz="1000" b="1">
                <a:solidFill>
                  <a:srgbClr val="000099"/>
                </a:solidFill>
                <a:latin typeface="Arial" charset="0"/>
              </a:rPr>
              <a:t>Simplificando y despejando </a:t>
            </a:r>
            <a:r>
              <a:rPr lang="es-MX" sz="1200" i="1">
                <a:solidFill>
                  <a:srgbClr val="000099"/>
                </a:solidFill>
              </a:rPr>
              <a:t>v</a:t>
            </a:r>
            <a:r>
              <a:rPr lang="es-MX" sz="1000" b="1">
                <a:solidFill>
                  <a:srgbClr val="000099"/>
                </a:solidFill>
                <a:latin typeface="Arial" charset="0"/>
              </a:rPr>
              <a:t>, se obtiene:</a:t>
            </a:r>
          </a:p>
        </p:txBody>
      </p:sp>
      <p:grpSp>
        <p:nvGrpSpPr>
          <p:cNvPr id="119919" name="Group 111"/>
          <p:cNvGrpSpPr>
            <a:grpSpLocks/>
          </p:cNvGrpSpPr>
          <p:nvPr/>
        </p:nvGrpSpPr>
        <p:grpSpPr bwMode="auto">
          <a:xfrm>
            <a:off x="5867400" y="4005263"/>
            <a:ext cx="647700" cy="574675"/>
            <a:chOff x="3424" y="2614"/>
            <a:chExt cx="408" cy="362"/>
          </a:xfrm>
        </p:grpSpPr>
        <p:sp>
          <p:nvSpPr>
            <p:cNvPr id="119915" name="Rectangle 107"/>
            <p:cNvSpPr>
              <a:spLocks noChangeAspect="1" noChangeArrowheads="1"/>
            </p:cNvSpPr>
            <p:nvPr/>
          </p:nvSpPr>
          <p:spPr bwMode="auto">
            <a:xfrm>
              <a:off x="3424" y="2696"/>
              <a:ext cx="210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 i="1">
                  <a:solidFill>
                    <a:srgbClr val="000099"/>
                  </a:solidFill>
                  <a:cs typeface="Arial" charset="0"/>
                </a:rPr>
                <a:t>v</a:t>
              </a:r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 =</a:t>
              </a:r>
              <a:endParaRPr lang="es-ES" sz="18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19916" name="Rectangle 108"/>
            <p:cNvSpPr>
              <a:spLocks noChangeAspect="1" noChangeArrowheads="1"/>
            </p:cNvSpPr>
            <p:nvPr/>
          </p:nvSpPr>
          <p:spPr bwMode="auto">
            <a:xfrm>
              <a:off x="3690" y="2614"/>
              <a:ext cx="118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E</a:t>
              </a:r>
              <a:endParaRPr lang="es-ES" sz="1800" baseline="300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19917" name="Rectangle 109"/>
            <p:cNvSpPr>
              <a:spLocks noChangeAspect="1" noChangeArrowheads="1"/>
            </p:cNvSpPr>
            <p:nvPr/>
          </p:nvSpPr>
          <p:spPr bwMode="auto">
            <a:xfrm>
              <a:off x="3691" y="2781"/>
              <a:ext cx="118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8000" rIns="18000" bIns="18000">
              <a:spAutoFit/>
              <a:flatTx/>
            </a:bodyPr>
            <a:lstStyle/>
            <a:p>
              <a:pPr algn="l"/>
              <a:r>
                <a:rPr lang="es-ES" sz="1800">
                  <a:solidFill>
                    <a:srgbClr val="000099"/>
                  </a:solidFill>
                  <a:latin typeface="Arial" charset="0"/>
                  <a:cs typeface="Arial" charset="0"/>
                </a:rPr>
                <a:t>B</a:t>
              </a:r>
              <a:endParaRPr lang="es-ES" sz="1800" baseline="30000">
                <a:solidFill>
                  <a:srgbClr val="000099"/>
                </a:solidFill>
                <a:latin typeface="Symbol" pitchFamily="18" charset="2"/>
              </a:endParaRPr>
            </a:p>
          </p:txBody>
        </p:sp>
        <p:sp>
          <p:nvSpPr>
            <p:cNvPr id="119918" name="Line 110"/>
            <p:cNvSpPr>
              <a:spLocks noChangeShapeType="1"/>
            </p:cNvSpPr>
            <p:nvPr/>
          </p:nvSpPr>
          <p:spPr bwMode="auto">
            <a:xfrm>
              <a:off x="3667" y="2793"/>
              <a:ext cx="165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endParaRPr lang="es-MX"/>
            </a:p>
          </p:txBody>
        </p:sp>
      </p:grpSp>
      <p:sp>
        <p:nvSpPr>
          <p:cNvPr id="119920" name="Oval 112"/>
          <p:cNvSpPr>
            <a:spLocks noChangeAspect="1" noChangeArrowheads="1"/>
          </p:cNvSpPr>
          <p:nvPr/>
        </p:nvSpPr>
        <p:spPr bwMode="auto">
          <a:xfrm>
            <a:off x="5314950" y="4221163"/>
            <a:ext cx="241300" cy="23971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s-ES" sz="1400" b="1">
                <a:solidFill>
                  <a:srgbClr val="FF0000"/>
                </a:solidFill>
                <a:latin typeface="Arial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1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1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1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11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11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500"/>
                                        <p:tgtEl>
                                          <p:spTgt spid="11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2" grpId="0"/>
      <p:bldP spid="119858" grpId="0"/>
      <p:bldP spid="119860" grpId="0"/>
      <p:bldP spid="119864" grpId="0"/>
      <p:bldP spid="119869" grpId="0"/>
      <p:bldP spid="119881" grpId="0"/>
      <p:bldP spid="119882" grpId="0"/>
      <p:bldP spid="119905" grpId="0" animBg="1"/>
      <p:bldP spid="119906" grpId="0" animBg="1"/>
      <p:bldP spid="119907" grpId="0" animBg="1"/>
      <p:bldP spid="119908" grpId="0"/>
      <p:bldP spid="119909" grpId="0"/>
      <p:bldP spid="119910" grpId="0" animBg="1"/>
      <p:bldP spid="119911" grpId="0"/>
      <p:bldP spid="119912" grpId="0"/>
      <p:bldP spid="119913" grpId="0"/>
      <p:bldP spid="119920" grpId="0" animBg="1"/>
    </p:bldLst>
  </p:timing>
</p:sld>
</file>

<file path=ppt/theme/theme1.xml><?xml version="1.0" encoding="utf-8"?>
<a:theme xmlns:a="http://schemas.openxmlformats.org/drawingml/2006/main" name="Ingeniería3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66"/>
      </a:hlink>
      <a:folHlink>
        <a:srgbClr val="000066"/>
      </a:folHlink>
    </a:clrScheme>
    <a:fontScheme name="Ingeniería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900000" lon="900000" rev="0"/>
          </a:camera>
          <a:lightRig rig="legacyFlat4" dir="b"/>
        </a:scene3d>
        <a:sp3d extrusionH="239700" prstMaterial="legacyMatte">
          <a:bevelT w="13500" h="13500" prst="angle"/>
          <a:bevelB w="13500" h="13500" prst="angle"/>
          <a:extrusionClr>
            <a:srgbClr val="FFCC00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900000" lon="900000" rev="0"/>
          </a:camera>
          <a:lightRig rig="legacyFlat4" dir="b"/>
        </a:scene3d>
        <a:sp3d extrusionH="239700" prstMaterial="legacyMatte">
          <a:bevelT w="13500" h="13500" prst="angle"/>
          <a:bevelB w="13500" h="13500" prst="angle"/>
          <a:extrusionClr>
            <a:srgbClr val="FFCC00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geniería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geniería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geniería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geniería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geniería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geniería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geniería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Settings\Alfredo\Datos de programa\Microsoft\Plantillas\Ingeniería3.pot</Template>
  <TotalTime>4202</TotalTime>
  <Words>909</Words>
  <Application>Microsoft Office PowerPoint</Application>
  <PresentationFormat>Presentación en pantalla (4:3)</PresentationFormat>
  <Paragraphs>291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Ingeniería3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Alfredo Velásquez Márquez</dc:creator>
  <cp:lastModifiedBy>Coord</cp:lastModifiedBy>
  <cp:revision>145</cp:revision>
  <dcterms:created xsi:type="dcterms:W3CDTF">2005-07-23T04:28:49Z</dcterms:created>
  <dcterms:modified xsi:type="dcterms:W3CDTF">2014-02-13T03:48:43Z</dcterms:modified>
</cp:coreProperties>
</file>