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Rundeck" charset="1" panose="00000000000000000000"/>
      <p:regular r:id="rId14"/>
    </p:embeddedFont>
    <p:embeddedFont>
      <p:font typeface="Cormorant Garamond Italics" charset="1" panose="00000500000000000000"/>
      <p:regular r:id="rId15"/>
    </p:embeddedFont>
    <p:embeddedFont>
      <p:font typeface="Poppins" charset="1" panose="00000500000000000000"/>
      <p:regular r:id="rId16"/>
    </p:embeddedFont>
    <p:embeddedFont>
      <p:font typeface="Open Sans Extra Bold" charset="1" panose="020B0906030804020204"/>
      <p:regular r:id="rId17"/>
    </p:embeddedFont>
    <p:embeddedFont>
      <p:font typeface="Cormorant Garamond Bold Italics" charset="1" panose="00000800000000000000"/>
      <p:regular r:id="rId18"/>
    </p:embeddedFont>
    <p:embeddedFont>
      <p:font typeface="Open Sans Italics" charset="1" panose="020B0606030504020204"/>
      <p:regular r:id="rId19"/>
    </p:embeddedFont>
    <p:embeddedFont>
      <p:font typeface="Open Sans Light Italics" charset="1" panose="020B0306030504020204"/>
      <p:regular r:id="rId20"/>
    </p:embeddedFont>
    <p:embeddedFont>
      <p:font typeface="Open Sans Bold Italics" charset="1" panose="020B0806030504020204"/>
      <p:regular r:id="rId21"/>
    </p:embeddedFont>
    <p:embeddedFont>
      <p:font typeface="Open Sans" charset="1" panose="020B0606030504020204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2.pn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2.png" Type="http://schemas.openxmlformats.org/officeDocument/2006/relationships/image"/><Relationship Id="rId5" Target="../media/image1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jpeg" Type="http://schemas.openxmlformats.org/officeDocument/2006/relationships/image"/><Relationship Id="rId4" Target="../media/image18.jpeg" Type="http://schemas.openxmlformats.org/officeDocument/2006/relationships/image"/><Relationship Id="rId5" Target="../media/image2.png" Type="http://schemas.openxmlformats.org/officeDocument/2006/relationships/image"/><Relationship Id="rId6" Target="../media/image19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.pn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2.png" Type="http://schemas.openxmlformats.org/officeDocument/2006/relationships/image"/><Relationship Id="rId5" Target="../media/image17.jpeg" Type="http://schemas.openxmlformats.org/officeDocument/2006/relationships/image"/><Relationship Id="rId6" Target="../media/image19.jpe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895" t="-29689" r="-14895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526897" y="934897"/>
            <a:ext cx="7971969" cy="3468716"/>
          </a:xfrm>
          <a:custGeom>
            <a:avLst/>
            <a:gdLst/>
            <a:ahLst/>
            <a:cxnLst/>
            <a:rect r="r" b="b" t="t" l="l"/>
            <a:pathLst>
              <a:path h="3468716" w="7971969">
                <a:moveTo>
                  <a:pt x="0" y="0"/>
                </a:moveTo>
                <a:lnTo>
                  <a:pt x="7971970" y="0"/>
                </a:lnTo>
                <a:lnTo>
                  <a:pt x="7971970" y="3468716"/>
                </a:lnTo>
                <a:lnTo>
                  <a:pt x="0" y="346871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8434" t="-84938" r="-22356" b="-138633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803295" y="4250856"/>
            <a:ext cx="12044505" cy="42027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560"/>
              </a:lnSpc>
            </a:pPr>
            <a:r>
              <a:rPr lang="en-US" sz="13257">
                <a:solidFill>
                  <a:srgbClr val="FDFDFD"/>
                </a:solidFill>
                <a:latin typeface="Rundeck"/>
              </a:rPr>
              <a:t>EletroNet</a:t>
            </a:r>
          </a:p>
          <a:p>
            <a:pPr algn="ctr">
              <a:lnSpc>
                <a:spcPts val="11648"/>
              </a:lnSpc>
              <a:spcBef>
                <a:spcPct val="0"/>
              </a:spcBef>
            </a:pPr>
            <a:r>
              <a:rPr lang="en-US" sz="8320">
                <a:solidFill>
                  <a:srgbClr val="FDFDFD"/>
                </a:solidFill>
                <a:latin typeface="Cormorant Garamond Italics"/>
              </a:rPr>
              <a:t>Tecnology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125460" y="1875872"/>
            <a:ext cx="11912464" cy="6472720"/>
            <a:chOff x="0" y="0"/>
            <a:chExt cx="3137439" cy="170474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37439" cy="1704749"/>
            </a:xfrm>
            <a:custGeom>
              <a:avLst/>
              <a:gdLst/>
              <a:ahLst/>
              <a:cxnLst/>
              <a:rect r="r" b="b" t="t" l="l"/>
              <a:pathLst>
                <a:path h="1704749" w="3137439">
                  <a:moveTo>
                    <a:pt x="0" y="0"/>
                  </a:moveTo>
                  <a:lnTo>
                    <a:pt x="3137439" y="0"/>
                  </a:lnTo>
                  <a:lnTo>
                    <a:pt x="3137439" y="1704749"/>
                  </a:lnTo>
                  <a:lnTo>
                    <a:pt x="0" y="1704749"/>
                  </a:lnTo>
                  <a:close/>
                </a:path>
              </a:pathLst>
            </a:custGeom>
            <a:gradFill rotWithShape="true">
              <a:gsLst>
                <a:gs pos="0">
                  <a:srgbClr val="00569E">
                    <a:alpha val="100000"/>
                  </a:srgbClr>
                </a:gs>
                <a:gs pos="100000">
                  <a:srgbClr val="014074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137439" cy="17428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0" y="115122"/>
            <a:ext cx="3125460" cy="1827157"/>
          </a:xfrm>
          <a:custGeom>
            <a:avLst/>
            <a:gdLst/>
            <a:ahLst/>
            <a:cxnLst/>
            <a:rect r="r" b="b" t="t" l="l"/>
            <a:pathLst>
              <a:path h="1827157" w="3125460">
                <a:moveTo>
                  <a:pt x="0" y="0"/>
                </a:moveTo>
                <a:lnTo>
                  <a:pt x="3125460" y="0"/>
                </a:lnTo>
                <a:lnTo>
                  <a:pt x="3125460" y="1827156"/>
                </a:lnTo>
                <a:lnTo>
                  <a:pt x="0" y="18271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6625" t="-57424" r="-24827" b="-101643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9258300"/>
            <a:ext cx="18459973" cy="1028700"/>
          </a:xfrm>
          <a:custGeom>
            <a:avLst/>
            <a:gdLst/>
            <a:ahLst/>
            <a:cxnLst/>
            <a:rect r="r" b="b" t="t" l="l"/>
            <a:pathLst>
              <a:path h="1028700" w="18459973">
                <a:moveTo>
                  <a:pt x="0" y="0"/>
                </a:moveTo>
                <a:lnTo>
                  <a:pt x="18459973" y="0"/>
                </a:lnTo>
                <a:lnTo>
                  <a:pt x="18459973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36202" r="0" b="-77320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081926" y="2555523"/>
            <a:ext cx="5748323" cy="2009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95"/>
              </a:lnSpc>
            </a:pPr>
            <a:r>
              <a:rPr lang="en-US" sz="5854">
                <a:solidFill>
                  <a:srgbClr val="FDFDFD"/>
                </a:solidFill>
                <a:latin typeface="Rundeck"/>
              </a:rPr>
              <a:t>EletroNet</a:t>
            </a:r>
          </a:p>
          <a:p>
            <a:pPr algn="ctr" marL="0" indent="0" lvl="0">
              <a:lnSpc>
                <a:spcPts val="6516"/>
              </a:lnSpc>
              <a:spcBef>
                <a:spcPct val="0"/>
              </a:spcBef>
            </a:pPr>
            <a:r>
              <a:rPr lang="en-US" sz="4654">
                <a:solidFill>
                  <a:srgbClr val="FDFDFD"/>
                </a:solidFill>
                <a:latin typeface="Cormorant Garamond Italics"/>
              </a:rPr>
              <a:t>Tecnology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896755" y="4849251"/>
            <a:ext cx="10494490" cy="2342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08"/>
              </a:lnSpc>
              <a:spcBef>
                <a:spcPct val="0"/>
              </a:spcBef>
            </a:pPr>
            <a:r>
              <a:rPr lang="en-US" sz="2648" spc="-52">
                <a:solidFill>
                  <a:srgbClr val="FDFDFD"/>
                </a:solidFill>
                <a:latin typeface="Poppins"/>
              </a:rPr>
              <a:t>Somos uma empresa que oferece uma plataforma de cadastro de produtos. Essa plataforma tem como principal objetivo otimizar e simplificar o registro e a organização de produtos, permitindo uma gestão mais eficiente e integrada dos dados de estoque.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517814" y="-315404"/>
            <a:ext cx="3964281" cy="10917809"/>
            <a:chOff x="0" y="0"/>
            <a:chExt cx="1044090" cy="28754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44090" cy="2875472"/>
            </a:xfrm>
            <a:custGeom>
              <a:avLst/>
              <a:gdLst/>
              <a:ahLst/>
              <a:cxnLst/>
              <a:rect r="r" b="b" t="t" l="l"/>
              <a:pathLst>
                <a:path h="2875472" w="1044090">
                  <a:moveTo>
                    <a:pt x="0" y="0"/>
                  </a:moveTo>
                  <a:lnTo>
                    <a:pt x="1044090" y="0"/>
                  </a:lnTo>
                  <a:lnTo>
                    <a:pt x="1044090" y="2875472"/>
                  </a:lnTo>
                  <a:lnTo>
                    <a:pt x="0" y="2875472"/>
                  </a:lnTo>
                  <a:close/>
                </a:path>
              </a:pathLst>
            </a:custGeom>
            <a:gradFill rotWithShape="true">
              <a:gsLst>
                <a:gs pos="0">
                  <a:srgbClr val="00569E">
                    <a:alpha val="100000"/>
                  </a:srgbClr>
                </a:gs>
                <a:gs pos="100000">
                  <a:srgbClr val="014074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044090" cy="2913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5400000">
            <a:off x="1599187" y="3406287"/>
            <a:ext cx="510937" cy="453341"/>
          </a:xfrm>
          <a:custGeom>
            <a:avLst/>
            <a:gdLst/>
            <a:ahLst/>
            <a:cxnLst/>
            <a:rect r="r" b="b" t="t" l="l"/>
            <a:pathLst>
              <a:path h="453341" w="510937">
                <a:moveTo>
                  <a:pt x="0" y="0"/>
                </a:moveTo>
                <a:lnTo>
                  <a:pt x="510937" y="0"/>
                </a:lnTo>
                <a:lnTo>
                  <a:pt x="510937" y="453340"/>
                </a:lnTo>
                <a:lnTo>
                  <a:pt x="0" y="4533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366514" y="-130547"/>
            <a:ext cx="3125460" cy="1827157"/>
          </a:xfrm>
          <a:custGeom>
            <a:avLst/>
            <a:gdLst/>
            <a:ahLst/>
            <a:cxnLst/>
            <a:rect r="r" b="b" t="t" l="l"/>
            <a:pathLst>
              <a:path h="1827157" w="3125460">
                <a:moveTo>
                  <a:pt x="0" y="0"/>
                </a:moveTo>
                <a:lnTo>
                  <a:pt x="3125460" y="0"/>
                </a:lnTo>
                <a:lnTo>
                  <a:pt x="3125460" y="1827156"/>
                </a:lnTo>
                <a:lnTo>
                  <a:pt x="0" y="18271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6625" t="-57424" r="-24827" b="-101643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634994">
            <a:off x="8746849" y="5403151"/>
            <a:ext cx="3026214" cy="854905"/>
          </a:xfrm>
          <a:custGeom>
            <a:avLst/>
            <a:gdLst/>
            <a:ahLst/>
            <a:cxnLst/>
            <a:rect r="r" b="b" t="t" l="l"/>
            <a:pathLst>
              <a:path h="854905" w="3026214">
                <a:moveTo>
                  <a:pt x="0" y="0"/>
                </a:moveTo>
                <a:lnTo>
                  <a:pt x="3026213" y="0"/>
                </a:lnTo>
                <a:lnTo>
                  <a:pt x="3026213" y="854905"/>
                </a:lnTo>
                <a:lnTo>
                  <a:pt x="0" y="85490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69396" y="6004886"/>
            <a:ext cx="917179" cy="125070"/>
          </a:xfrm>
          <a:custGeom>
            <a:avLst/>
            <a:gdLst/>
            <a:ahLst/>
            <a:cxnLst/>
            <a:rect r="r" b="b" t="t" l="l"/>
            <a:pathLst>
              <a:path h="125070" w="917179">
                <a:moveTo>
                  <a:pt x="0" y="0"/>
                </a:moveTo>
                <a:lnTo>
                  <a:pt x="917179" y="0"/>
                </a:lnTo>
                <a:lnTo>
                  <a:pt x="917179" y="125070"/>
                </a:lnTo>
                <a:lnTo>
                  <a:pt x="0" y="1250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69396" y="7048418"/>
            <a:ext cx="917179" cy="125070"/>
          </a:xfrm>
          <a:custGeom>
            <a:avLst/>
            <a:gdLst/>
            <a:ahLst/>
            <a:cxnLst/>
            <a:rect r="r" b="b" t="t" l="l"/>
            <a:pathLst>
              <a:path h="125070" w="917179">
                <a:moveTo>
                  <a:pt x="0" y="0"/>
                </a:moveTo>
                <a:lnTo>
                  <a:pt x="917179" y="0"/>
                </a:lnTo>
                <a:lnTo>
                  <a:pt x="917179" y="125070"/>
                </a:lnTo>
                <a:lnTo>
                  <a:pt x="0" y="1250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96216" y="8087888"/>
            <a:ext cx="917179" cy="125070"/>
          </a:xfrm>
          <a:custGeom>
            <a:avLst/>
            <a:gdLst/>
            <a:ahLst/>
            <a:cxnLst/>
            <a:rect r="r" b="b" t="t" l="l"/>
            <a:pathLst>
              <a:path h="125070" w="917179">
                <a:moveTo>
                  <a:pt x="0" y="0"/>
                </a:moveTo>
                <a:lnTo>
                  <a:pt x="917180" y="0"/>
                </a:lnTo>
                <a:lnTo>
                  <a:pt x="917180" y="125070"/>
                </a:lnTo>
                <a:lnTo>
                  <a:pt x="0" y="1250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96216" y="9195765"/>
            <a:ext cx="917179" cy="125070"/>
          </a:xfrm>
          <a:custGeom>
            <a:avLst/>
            <a:gdLst/>
            <a:ahLst/>
            <a:cxnLst/>
            <a:rect r="r" b="b" t="t" l="l"/>
            <a:pathLst>
              <a:path h="125070" w="917179">
                <a:moveTo>
                  <a:pt x="0" y="0"/>
                </a:moveTo>
                <a:lnTo>
                  <a:pt x="917180" y="0"/>
                </a:lnTo>
                <a:lnTo>
                  <a:pt x="917180" y="125070"/>
                </a:lnTo>
                <a:lnTo>
                  <a:pt x="0" y="1250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3283841" y="820322"/>
            <a:ext cx="3216114" cy="7710963"/>
          </a:xfrm>
          <a:custGeom>
            <a:avLst/>
            <a:gdLst/>
            <a:ahLst/>
            <a:cxnLst/>
            <a:rect r="r" b="b" t="t" l="l"/>
            <a:pathLst>
              <a:path h="7710963" w="3216114">
                <a:moveTo>
                  <a:pt x="0" y="0"/>
                </a:moveTo>
                <a:lnTo>
                  <a:pt x="3216114" y="0"/>
                </a:lnTo>
                <a:lnTo>
                  <a:pt x="3216114" y="7710963"/>
                </a:lnTo>
                <a:lnTo>
                  <a:pt x="0" y="771096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3238170" y="1582309"/>
            <a:ext cx="6760246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6000" u="sng">
                <a:solidFill>
                  <a:srgbClr val="051D40"/>
                </a:solidFill>
                <a:latin typeface="Open Sans Extra Bold"/>
              </a:rPr>
              <a:t>Estruturando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342161" y="3226286"/>
            <a:ext cx="2641997" cy="737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95"/>
              </a:lnSpc>
              <a:spcBef>
                <a:spcPct val="0"/>
              </a:spcBef>
            </a:pPr>
            <a:r>
              <a:rPr lang="en-US" sz="4353" spc="-87">
                <a:solidFill>
                  <a:srgbClr val="051D40"/>
                </a:solidFill>
                <a:latin typeface="Cormorant Garamond Bold Italics"/>
              </a:rPr>
              <a:t>Prototipagem: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758946" y="4406563"/>
            <a:ext cx="6755661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 Italics"/>
              </a:rPr>
              <a:t>Como pensamos em fazer o projeto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342161" y="5782979"/>
            <a:ext cx="5239172" cy="4118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99"/>
              </a:lnSpc>
            </a:pPr>
            <a:r>
              <a:rPr lang="en-US" sz="2999">
                <a:solidFill>
                  <a:srgbClr val="134163"/>
                </a:solidFill>
                <a:latin typeface="Open Sans Light Italics"/>
              </a:rPr>
              <a:t>Definição da logo;</a:t>
            </a:r>
          </a:p>
          <a:p>
            <a:pPr algn="just">
              <a:lnSpc>
                <a:spcPts val="4199"/>
              </a:lnSpc>
            </a:pPr>
          </a:p>
          <a:p>
            <a:pPr algn="just">
              <a:lnSpc>
                <a:spcPts val="4199"/>
              </a:lnSpc>
            </a:pPr>
            <a:r>
              <a:rPr lang="en-US" sz="2999">
                <a:solidFill>
                  <a:srgbClr val="134163"/>
                </a:solidFill>
                <a:latin typeface="Open Sans Light Italics"/>
              </a:rPr>
              <a:t>Seleção da paleta de cores;</a:t>
            </a:r>
          </a:p>
          <a:p>
            <a:pPr algn="just">
              <a:lnSpc>
                <a:spcPts val="4199"/>
              </a:lnSpc>
            </a:pPr>
          </a:p>
          <a:p>
            <a:pPr algn="just">
              <a:lnSpc>
                <a:spcPts val="4199"/>
              </a:lnSpc>
            </a:pPr>
            <a:r>
              <a:rPr lang="en-US" sz="2999">
                <a:solidFill>
                  <a:srgbClr val="134163"/>
                </a:solidFill>
                <a:latin typeface="Open Sans Light Italics"/>
              </a:rPr>
              <a:t>Layout do site;</a:t>
            </a:r>
          </a:p>
          <a:p>
            <a:pPr algn="just">
              <a:lnSpc>
                <a:spcPts val="4199"/>
              </a:lnSpc>
            </a:pPr>
          </a:p>
          <a:p>
            <a:pPr algn="just">
              <a:lnSpc>
                <a:spcPts val="4199"/>
              </a:lnSpc>
            </a:pPr>
            <a:r>
              <a:rPr lang="en-US" sz="2999">
                <a:solidFill>
                  <a:srgbClr val="134163"/>
                </a:solidFill>
                <a:latin typeface="Open Sans Light Italics"/>
              </a:rPr>
              <a:t>Funcionalidades;</a:t>
            </a:r>
          </a:p>
          <a:p>
            <a:pPr algn="just">
              <a:lnSpc>
                <a:spcPts val="377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656283" y="-2445901"/>
            <a:ext cx="15178802" cy="15178802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6007842" y="-1797460"/>
            <a:ext cx="13881919" cy="13881919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569E">
                    <a:alpha val="100000"/>
                  </a:srgbClr>
                </a:gs>
                <a:gs pos="100000">
                  <a:srgbClr val="014074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028700" y="3399437"/>
            <a:ext cx="6033363" cy="795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553"/>
              </a:lnSpc>
              <a:spcBef>
                <a:spcPct val="0"/>
              </a:spcBef>
            </a:pPr>
            <a:r>
              <a:rPr lang="en-US" sz="4680" u="sng">
                <a:solidFill>
                  <a:srgbClr val="FDFDFD"/>
                </a:solidFill>
                <a:latin typeface="Open Sans Extra Bold"/>
              </a:rPr>
              <a:t>Divisão das Tarefas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7944228" y="334429"/>
            <a:ext cx="1424256" cy="1424256"/>
          </a:xfrm>
          <a:custGeom>
            <a:avLst/>
            <a:gdLst/>
            <a:ahLst/>
            <a:cxnLst/>
            <a:rect r="r" b="b" t="t" l="l"/>
            <a:pathLst>
              <a:path h="1424256" w="1424256">
                <a:moveTo>
                  <a:pt x="0" y="0"/>
                </a:moveTo>
                <a:lnTo>
                  <a:pt x="1424255" y="0"/>
                </a:lnTo>
                <a:lnTo>
                  <a:pt x="1424255" y="1424256"/>
                </a:lnTo>
                <a:lnTo>
                  <a:pt x="0" y="14242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0" id="10"/>
          <p:cNvSpPr txBox="true"/>
          <p:nvPr/>
        </p:nvSpPr>
        <p:spPr>
          <a:xfrm rot="0">
            <a:off x="8089286" y="589784"/>
            <a:ext cx="1134140" cy="801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697"/>
              </a:lnSpc>
              <a:spcBef>
                <a:spcPct val="0"/>
              </a:spcBef>
            </a:pPr>
            <a:r>
              <a:rPr lang="en-US" sz="4784">
                <a:solidFill>
                  <a:srgbClr val="FDFDFD"/>
                </a:solidFill>
                <a:latin typeface="Open Sans Extra Bold"/>
              </a:rPr>
              <a:t>01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8683067" y="2017533"/>
            <a:ext cx="1424256" cy="1424256"/>
          </a:xfrm>
          <a:custGeom>
            <a:avLst/>
            <a:gdLst/>
            <a:ahLst/>
            <a:cxnLst/>
            <a:rect r="r" b="b" t="t" l="l"/>
            <a:pathLst>
              <a:path h="1424256" w="1424256">
                <a:moveTo>
                  <a:pt x="0" y="0"/>
                </a:moveTo>
                <a:lnTo>
                  <a:pt x="1424256" y="0"/>
                </a:lnTo>
                <a:lnTo>
                  <a:pt x="1424256" y="1424256"/>
                </a:lnTo>
                <a:lnTo>
                  <a:pt x="0" y="14242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2" id="12"/>
          <p:cNvSpPr txBox="true"/>
          <p:nvPr/>
        </p:nvSpPr>
        <p:spPr>
          <a:xfrm rot="0">
            <a:off x="8828125" y="2287732"/>
            <a:ext cx="1134140" cy="801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697"/>
              </a:lnSpc>
              <a:spcBef>
                <a:spcPct val="0"/>
              </a:spcBef>
            </a:pPr>
            <a:r>
              <a:rPr lang="en-US" sz="4784">
                <a:solidFill>
                  <a:srgbClr val="FDFDFD"/>
                </a:solidFill>
                <a:latin typeface="Open Sans Extra Bold"/>
              </a:rPr>
              <a:t>02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8828125" y="3841818"/>
            <a:ext cx="1424256" cy="1424256"/>
          </a:xfrm>
          <a:custGeom>
            <a:avLst/>
            <a:gdLst/>
            <a:ahLst/>
            <a:cxnLst/>
            <a:rect r="r" b="b" t="t" l="l"/>
            <a:pathLst>
              <a:path h="1424256" w="1424256">
                <a:moveTo>
                  <a:pt x="0" y="0"/>
                </a:moveTo>
                <a:lnTo>
                  <a:pt x="1424256" y="0"/>
                </a:lnTo>
                <a:lnTo>
                  <a:pt x="1424256" y="1424256"/>
                </a:lnTo>
                <a:lnTo>
                  <a:pt x="0" y="14242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4" id="14"/>
          <p:cNvSpPr txBox="true"/>
          <p:nvPr/>
        </p:nvSpPr>
        <p:spPr>
          <a:xfrm rot="0">
            <a:off x="8958736" y="4122315"/>
            <a:ext cx="1134140" cy="801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697"/>
              </a:lnSpc>
              <a:spcBef>
                <a:spcPct val="0"/>
              </a:spcBef>
            </a:pPr>
            <a:r>
              <a:rPr lang="en-US" sz="4784">
                <a:solidFill>
                  <a:srgbClr val="FDFDFD"/>
                </a:solidFill>
                <a:latin typeface="Open Sans Extra Bold"/>
              </a:rPr>
              <a:t>03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8828125" y="5758093"/>
            <a:ext cx="1424256" cy="1424256"/>
          </a:xfrm>
          <a:custGeom>
            <a:avLst/>
            <a:gdLst/>
            <a:ahLst/>
            <a:cxnLst/>
            <a:rect r="r" b="b" t="t" l="l"/>
            <a:pathLst>
              <a:path h="1424256" w="1424256">
                <a:moveTo>
                  <a:pt x="0" y="0"/>
                </a:moveTo>
                <a:lnTo>
                  <a:pt x="1424256" y="0"/>
                </a:lnTo>
                <a:lnTo>
                  <a:pt x="1424256" y="1424255"/>
                </a:lnTo>
                <a:lnTo>
                  <a:pt x="0" y="14242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8912690" y="6031305"/>
            <a:ext cx="1134140" cy="801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697"/>
              </a:lnSpc>
              <a:spcBef>
                <a:spcPct val="0"/>
              </a:spcBef>
            </a:pPr>
            <a:r>
              <a:rPr lang="en-US" sz="4784">
                <a:solidFill>
                  <a:srgbClr val="FDFDFD"/>
                </a:solidFill>
                <a:latin typeface="Open Sans Extra Bold"/>
              </a:rPr>
              <a:t>04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7368659" y="1204612"/>
            <a:ext cx="373607" cy="373607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DFD"/>
            </a:solidFill>
            <a:ln w="38100" cap="sq">
              <a:solidFill>
                <a:srgbClr val="00569E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8003853" y="2729661"/>
            <a:ext cx="373607" cy="373607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DFD"/>
            </a:solidFill>
            <a:ln w="38100" cap="sq">
              <a:solidFill>
                <a:srgbClr val="00569E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8282748" y="4367142"/>
            <a:ext cx="373607" cy="373607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DFD"/>
            </a:solidFill>
            <a:ln w="38100" cap="sq">
              <a:solidFill>
                <a:srgbClr val="00569E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sp>
        <p:nvSpPr>
          <p:cNvPr name="Freeform 26" id="26"/>
          <p:cNvSpPr/>
          <p:nvPr/>
        </p:nvSpPr>
        <p:spPr>
          <a:xfrm flipH="false" flipV="false" rot="0">
            <a:off x="-366514" y="-130547"/>
            <a:ext cx="3125460" cy="1827157"/>
          </a:xfrm>
          <a:custGeom>
            <a:avLst/>
            <a:gdLst/>
            <a:ahLst/>
            <a:cxnLst/>
            <a:rect r="r" b="b" t="t" l="l"/>
            <a:pathLst>
              <a:path h="1827157" w="3125460">
                <a:moveTo>
                  <a:pt x="0" y="0"/>
                </a:moveTo>
                <a:lnTo>
                  <a:pt x="3125460" y="0"/>
                </a:lnTo>
                <a:lnTo>
                  <a:pt x="3125460" y="1827156"/>
                </a:lnTo>
                <a:lnTo>
                  <a:pt x="0" y="18271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6625" t="-57424" r="-24827" b="-101643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7570620" y="8241764"/>
            <a:ext cx="373607" cy="373607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DFD"/>
            </a:solidFill>
            <a:ln w="38100" cap="sq">
              <a:solidFill>
                <a:srgbClr val="00569E"/>
              </a:solidFill>
              <a:prstDash val="solid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sp>
        <p:nvSpPr>
          <p:cNvPr name="Freeform 30" id="30"/>
          <p:cNvSpPr/>
          <p:nvPr/>
        </p:nvSpPr>
        <p:spPr>
          <a:xfrm flipH="false" flipV="false" rot="0">
            <a:off x="8261055" y="7716440"/>
            <a:ext cx="1424256" cy="1424256"/>
          </a:xfrm>
          <a:custGeom>
            <a:avLst/>
            <a:gdLst/>
            <a:ahLst/>
            <a:cxnLst/>
            <a:rect r="r" b="b" t="t" l="l"/>
            <a:pathLst>
              <a:path h="1424256" w="1424256">
                <a:moveTo>
                  <a:pt x="0" y="0"/>
                </a:moveTo>
                <a:lnTo>
                  <a:pt x="1424256" y="0"/>
                </a:lnTo>
                <a:lnTo>
                  <a:pt x="1424256" y="1424255"/>
                </a:lnTo>
                <a:lnTo>
                  <a:pt x="0" y="14242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1" id="31"/>
          <p:cNvSpPr txBox="true"/>
          <p:nvPr/>
        </p:nvSpPr>
        <p:spPr>
          <a:xfrm rot="0">
            <a:off x="8406113" y="7961328"/>
            <a:ext cx="1134140" cy="801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697"/>
              </a:lnSpc>
              <a:spcBef>
                <a:spcPct val="0"/>
              </a:spcBef>
            </a:pPr>
            <a:r>
              <a:rPr lang="en-US" sz="4784">
                <a:solidFill>
                  <a:srgbClr val="FDFDFD"/>
                </a:solidFill>
                <a:latin typeface="Open Sans Extra Bold"/>
              </a:rPr>
              <a:t>05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0395256" y="6024639"/>
            <a:ext cx="4670537" cy="763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80"/>
              </a:lnSpc>
            </a:pPr>
            <a:r>
              <a:rPr lang="en-US" sz="2200">
                <a:solidFill>
                  <a:srgbClr val="134163"/>
                </a:solidFill>
                <a:latin typeface="Open Sans Bold Italics"/>
              </a:rPr>
              <a:t>Roger</a:t>
            </a:r>
            <a:r>
              <a:rPr lang="en-US" sz="2200">
                <a:solidFill>
                  <a:srgbClr val="134163"/>
                </a:solidFill>
                <a:latin typeface="Open Sans"/>
              </a:rPr>
              <a:t>: Página inicial; comentários no BackEnd; Protótipo no figma. 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0046830" y="7820523"/>
            <a:ext cx="4466519" cy="1153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80"/>
              </a:lnSpc>
            </a:pPr>
            <a:r>
              <a:rPr lang="en-US" sz="2200">
                <a:solidFill>
                  <a:srgbClr val="134163"/>
                </a:solidFill>
                <a:latin typeface="Open Sans Bold Italics"/>
              </a:rPr>
              <a:t>Victor</a:t>
            </a:r>
            <a:r>
              <a:rPr lang="en-US" sz="2200">
                <a:solidFill>
                  <a:srgbClr val="134163"/>
                </a:solidFill>
                <a:latin typeface="Open Sans"/>
              </a:rPr>
              <a:t>: Mapa mental; Descrição Técnica do projeto; Auxilio nas etapas do projeto.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0395256" y="3957998"/>
            <a:ext cx="3991496" cy="1153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80"/>
              </a:lnSpc>
            </a:pPr>
            <a:r>
              <a:rPr lang="en-US" sz="2200">
                <a:solidFill>
                  <a:srgbClr val="134163"/>
                </a:solidFill>
                <a:latin typeface="Open Sans Bold Italics"/>
              </a:rPr>
              <a:t>João Vitor</a:t>
            </a:r>
            <a:r>
              <a:rPr lang="en-US" sz="2200">
                <a:solidFill>
                  <a:srgbClr val="134163"/>
                </a:solidFill>
                <a:latin typeface="Open Sans"/>
              </a:rPr>
              <a:t>: Section de imagens da página inicial,  Auxilio nas etapas do projeto.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0395256" y="1979433"/>
            <a:ext cx="4254237" cy="1544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80"/>
              </a:lnSpc>
            </a:pPr>
            <a:r>
              <a:rPr lang="en-US" sz="2200">
                <a:solidFill>
                  <a:srgbClr val="134163"/>
                </a:solidFill>
                <a:latin typeface="Open Sans Bold Italics"/>
              </a:rPr>
              <a:t>João Paulo:</a:t>
            </a:r>
            <a:r>
              <a:rPr lang="en-US" sz="2200">
                <a:solidFill>
                  <a:srgbClr val="134163"/>
                </a:solidFill>
                <a:latin typeface="Open Sans"/>
              </a:rPr>
              <a:t> BackEnd da página principal; Tela de cadastro de produtos; Header e Footer das páginas.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9587558" y="424425"/>
            <a:ext cx="3288780" cy="1153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80"/>
              </a:lnSpc>
            </a:pPr>
            <a:r>
              <a:rPr lang="en-US" sz="2200">
                <a:solidFill>
                  <a:srgbClr val="134163"/>
                </a:solidFill>
                <a:latin typeface="Open Sans Bold Italics"/>
              </a:rPr>
              <a:t>Giovanna</a:t>
            </a:r>
            <a:r>
              <a:rPr lang="en-US" sz="2200">
                <a:solidFill>
                  <a:srgbClr val="134163"/>
                </a:solidFill>
                <a:latin typeface="Open Sans"/>
              </a:rPr>
              <a:t>: Apresentação no PowerPoint; Manual do Usuário.</a:t>
            </a:r>
          </a:p>
        </p:txBody>
      </p:sp>
      <p:sp>
        <p:nvSpPr>
          <p:cNvPr name="Freeform 37" id="37"/>
          <p:cNvSpPr/>
          <p:nvPr/>
        </p:nvSpPr>
        <p:spPr>
          <a:xfrm flipH="false" flipV="false" rot="0">
            <a:off x="780633" y="5360830"/>
            <a:ext cx="6281430" cy="2106944"/>
          </a:xfrm>
          <a:custGeom>
            <a:avLst/>
            <a:gdLst/>
            <a:ahLst/>
            <a:cxnLst/>
            <a:rect r="r" b="b" t="t" l="l"/>
            <a:pathLst>
              <a:path h="2106944" w="6281430">
                <a:moveTo>
                  <a:pt x="0" y="0"/>
                </a:moveTo>
                <a:lnTo>
                  <a:pt x="6281430" y="0"/>
                </a:lnTo>
                <a:lnTo>
                  <a:pt x="6281430" y="2106944"/>
                </a:lnTo>
                <a:lnTo>
                  <a:pt x="0" y="210694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464" r="0" b="-464"/>
            </a:stretch>
          </a:blipFill>
        </p:spPr>
      </p:sp>
      <p:grpSp>
        <p:nvGrpSpPr>
          <p:cNvPr name="Group 38" id="38"/>
          <p:cNvGrpSpPr/>
          <p:nvPr/>
        </p:nvGrpSpPr>
        <p:grpSpPr>
          <a:xfrm rot="0">
            <a:off x="8190657" y="6414302"/>
            <a:ext cx="373607" cy="373607"/>
            <a:chOff x="0" y="0"/>
            <a:chExt cx="812800" cy="8128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DFD"/>
            </a:solidFill>
            <a:ln w="38100" cap="sq">
              <a:solidFill>
                <a:srgbClr val="00569E"/>
              </a:solidFill>
              <a:prstDash val="solid"/>
              <a:miter/>
            </a:ln>
          </p:spPr>
        </p:sp>
        <p:sp>
          <p:nvSpPr>
            <p:cNvPr name="TextBox 40" id="4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sp>
        <p:nvSpPr>
          <p:cNvPr name="TextBox 41" id="41"/>
          <p:cNvSpPr txBox="true"/>
          <p:nvPr/>
        </p:nvSpPr>
        <p:spPr>
          <a:xfrm rot="0">
            <a:off x="2203350" y="4112790"/>
            <a:ext cx="3435995" cy="73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sz="4299">
                <a:solidFill>
                  <a:srgbClr val="FDFDFD"/>
                </a:solidFill>
                <a:latin typeface="Cormorant Garamond Italics"/>
              </a:rPr>
              <a:t>utilizando o</a:t>
            </a:r>
            <a:r>
              <a:rPr lang="en-US" sz="4299">
                <a:solidFill>
                  <a:srgbClr val="FDFDFD"/>
                </a:solidFill>
                <a:latin typeface="Cormorant Garamond Italics"/>
              </a:rPr>
              <a:t> trello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569E">
                <a:alpha val="100000"/>
              </a:srgbClr>
            </a:gs>
            <a:gs pos="100000">
              <a:srgbClr val="014074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18491" y="3921864"/>
            <a:ext cx="14586028" cy="5088907"/>
            <a:chOff x="0" y="0"/>
            <a:chExt cx="3841588" cy="134028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841588" cy="1340288"/>
            </a:xfrm>
            <a:custGeom>
              <a:avLst/>
              <a:gdLst/>
              <a:ahLst/>
              <a:cxnLst/>
              <a:rect r="r" b="b" t="t" l="l"/>
              <a:pathLst>
                <a:path h="1340288" w="3841588">
                  <a:moveTo>
                    <a:pt x="9023" y="0"/>
                  </a:moveTo>
                  <a:lnTo>
                    <a:pt x="3832565" y="0"/>
                  </a:lnTo>
                  <a:cubicBezTo>
                    <a:pt x="3837548" y="0"/>
                    <a:pt x="3841588" y="4040"/>
                    <a:pt x="3841588" y="9023"/>
                  </a:cubicBezTo>
                  <a:lnTo>
                    <a:pt x="3841588" y="1331265"/>
                  </a:lnTo>
                  <a:cubicBezTo>
                    <a:pt x="3841588" y="1336248"/>
                    <a:pt x="3837548" y="1340288"/>
                    <a:pt x="3832565" y="1340288"/>
                  </a:cubicBezTo>
                  <a:lnTo>
                    <a:pt x="9023" y="1340288"/>
                  </a:lnTo>
                  <a:cubicBezTo>
                    <a:pt x="4040" y="1340288"/>
                    <a:pt x="0" y="1336248"/>
                    <a:pt x="0" y="1331265"/>
                  </a:cubicBezTo>
                  <a:lnTo>
                    <a:pt x="0" y="9023"/>
                  </a:lnTo>
                  <a:cubicBezTo>
                    <a:pt x="0" y="4040"/>
                    <a:pt x="4040" y="0"/>
                    <a:pt x="9023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841588" cy="13783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958632" y="4338743"/>
            <a:ext cx="1361742" cy="1052255"/>
          </a:xfrm>
          <a:custGeom>
            <a:avLst/>
            <a:gdLst/>
            <a:ahLst/>
            <a:cxnLst/>
            <a:rect r="r" b="b" t="t" l="l"/>
            <a:pathLst>
              <a:path h="1052255" w="1361742">
                <a:moveTo>
                  <a:pt x="0" y="0"/>
                </a:moveTo>
                <a:lnTo>
                  <a:pt x="1361742" y="0"/>
                </a:lnTo>
                <a:lnTo>
                  <a:pt x="1361742" y="1052255"/>
                </a:lnTo>
                <a:lnTo>
                  <a:pt x="0" y="10522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6" id="6"/>
          <p:cNvGrpSpPr/>
          <p:nvPr/>
        </p:nvGrpSpPr>
        <p:grpSpPr>
          <a:xfrm rot="0">
            <a:off x="15573718" y="7940477"/>
            <a:ext cx="4693046" cy="4693046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FFFFF">
                  <a:alpha val="15686"/>
                </a:srgbClr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9" id="9"/>
          <p:cNvSpPr/>
          <p:nvPr/>
        </p:nvSpPr>
        <p:spPr>
          <a:xfrm>
            <a:off x="6213903" y="4181637"/>
            <a:ext cx="0" cy="4410340"/>
          </a:xfrm>
          <a:prstGeom prst="line">
            <a:avLst/>
          </a:prstGeom>
          <a:ln cap="flat" w="38100">
            <a:solidFill>
              <a:srgbClr val="145DA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11056196" y="4236241"/>
            <a:ext cx="0" cy="4410340"/>
          </a:xfrm>
          <a:prstGeom prst="line">
            <a:avLst/>
          </a:prstGeom>
          <a:ln cap="flat" w="38100">
            <a:solidFill>
              <a:srgbClr val="145DA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-366514" y="-130547"/>
            <a:ext cx="3125460" cy="1827157"/>
          </a:xfrm>
          <a:custGeom>
            <a:avLst/>
            <a:gdLst/>
            <a:ahLst/>
            <a:cxnLst/>
            <a:rect r="r" b="b" t="t" l="l"/>
            <a:pathLst>
              <a:path h="1827157" w="3125460">
                <a:moveTo>
                  <a:pt x="0" y="0"/>
                </a:moveTo>
                <a:lnTo>
                  <a:pt x="3125460" y="0"/>
                </a:lnTo>
                <a:lnTo>
                  <a:pt x="3125460" y="1827156"/>
                </a:lnTo>
                <a:lnTo>
                  <a:pt x="0" y="18271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6625" t="-57424" r="-24827" b="-101643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726313" y="659206"/>
            <a:ext cx="9970383" cy="10780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27"/>
              </a:lnSpc>
              <a:spcBef>
                <a:spcPct val="0"/>
              </a:spcBef>
            </a:pPr>
            <a:r>
              <a:rPr lang="en-US" sz="6305" u="sng">
                <a:solidFill>
                  <a:srgbClr val="FDFDFD"/>
                </a:solidFill>
                <a:latin typeface="Open Sans Extra Bold"/>
              </a:rPr>
              <a:t>Ferramentas utilizadas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726313" y="2554725"/>
            <a:ext cx="9913189" cy="8886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18"/>
              </a:lnSpc>
            </a:pPr>
            <a:r>
              <a:rPr lang="en-US" sz="2513" spc="-50">
                <a:solidFill>
                  <a:srgbClr val="FDFDFD"/>
                </a:solidFill>
                <a:latin typeface="Poppins"/>
              </a:rPr>
              <a:t>Ao decorrer do semestre aprendemos sobre algumas ferramentas, então colocamos em prática isso...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09219" y="6409167"/>
            <a:ext cx="4161784" cy="1721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63"/>
              </a:lnSpc>
            </a:pPr>
            <a:r>
              <a:rPr lang="en-US" sz="1973" spc="-39">
                <a:solidFill>
                  <a:srgbClr val="051D40"/>
                </a:solidFill>
                <a:latin typeface="Poppins"/>
              </a:rPr>
              <a:t>Inicialmente escolhemos as cores que iriamos utilizar; a logo; como o site iria funcionar; e principalmente os recursos oferecidos.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758946" y="5756734"/>
            <a:ext cx="2348490" cy="465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59"/>
              </a:lnSpc>
              <a:spcBef>
                <a:spcPct val="0"/>
              </a:spcBef>
            </a:pPr>
            <a:r>
              <a:rPr lang="en-US" sz="2685">
                <a:solidFill>
                  <a:srgbClr val="145DA0"/>
                </a:solidFill>
                <a:latin typeface="Open Sans Extra Bold"/>
              </a:rPr>
              <a:t>Estruturação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630613" y="6409167"/>
            <a:ext cx="4161784" cy="1035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63"/>
              </a:lnSpc>
            </a:pPr>
            <a:r>
              <a:rPr lang="en-US" sz="1973" spc="-39">
                <a:solidFill>
                  <a:srgbClr val="051D40"/>
                </a:solidFill>
                <a:latin typeface="Poppins"/>
              </a:rPr>
              <a:t>Em FrontEnd utilizamos o HTML, CSS, JAVASCRIPT e React., estruturando o visual do site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537260" y="5756734"/>
            <a:ext cx="2348490" cy="465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59"/>
              </a:lnSpc>
              <a:spcBef>
                <a:spcPct val="0"/>
              </a:spcBef>
            </a:pPr>
            <a:r>
              <a:rPr lang="en-US" sz="2685">
                <a:solidFill>
                  <a:srgbClr val="145DA0"/>
                </a:solidFill>
                <a:latin typeface="Open Sans Extra Bold"/>
              </a:rPr>
              <a:t>FrontEnd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401504" y="6409167"/>
            <a:ext cx="4161784" cy="1035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63"/>
              </a:lnSpc>
            </a:pPr>
            <a:r>
              <a:rPr lang="en-US" sz="1973" spc="-39">
                <a:solidFill>
                  <a:srgbClr val="051D40"/>
                </a:solidFill>
                <a:latin typeface="Poppins"/>
              </a:rPr>
              <a:t>Em BackEnd utilizamos a base de dados JSON, e os recursos de NODE.JS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465258" y="5756734"/>
            <a:ext cx="2348490" cy="465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59"/>
              </a:lnSpc>
              <a:spcBef>
                <a:spcPct val="0"/>
              </a:spcBef>
            </a:pPr>
            <a:r>
              <a:rPr lang="en-US" sz="2685">
                <a:solidFill>
                  <a:srgbClr val="145DA0"/>
                </a:solidFill>
                <a:latin typeface="Open Sans Extra Bold"/>
              </a:rPr>
              <a:t>BackEnd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7956978" y="4428728"/>
            <a:ext cx="1361742" cy="1052255"/>
          </a:xfrm>
          <a:custGeom>
            <a:avLst/>
            <a:gdLst/>
            <a:ahLst/>
            <a:cxnLst/>
            <a:rect r="r" b="b" t="t" l="l"/>
            <a:pathLst>
              <a:path h="1052255" w="1361742">
                <a:moveTo>
                  <a:pt x="0" y="0"/>
                </a:moveTo>
                <a:lnTo>
                  <a:pt x="1361742" y="0"/>
                </a:lnTo>
                <a:lnTo>
                  <a:pt x="1361742" y="1052255"/>
                </a:lnTo>
                <a:lnTo>
                  <a:pt x="0" y="10522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1" id="21"/>
          <p:cNvSpPr/>
          <p:nvPr/>
        </p:nvSpPr>
        <p:spPr>
          <a:xfrm flipH="false" flipV="false" rot="0">
            <a:off x="3109240" y="4428728"/>
            <a:ext cx="1361742" cy="1052255"/>
          </a:xfrm>
          <a:custGeom>
            <a:avLst/>
            <a:gdLst/>
            <a:ahLst/>
            <a:cxnLst/>
            <a:rect r="r" b="b" t="t" l="l"/>
            <a:pathLst>
              <a:path h="1052255" w="1361742">
                <a:moveTo>
                  <a:pt x="0" y="0"/>
                </a:moveTo>
                <a:lnTo>
                  <a:pt x="1361742" y="0"/>
                </a:lnTo>
                <a:lnTo>
                  <a:pt x="1361742" y="1052255"/>
                </a:lnTo>
                <a:lnTo>
                  <a:pt x="0" y="10522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569E">
                <a:alpha val="100000"/>
              </a:srgbClr>
            </a:gs>
            <a:gs pos="100000">
              <a:srgbClr val="014074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32204" y="7686324"/>
            <a:ext cx="5841799" cy="1153755"/>
          </a:xfrm>
          <a:custGeom>
            <a:avLst/>
            <a:gdLst/>
            <a:ahLst/>
            <a:cxnLst/>
            <a:rect r="r" b="b" t="t" l="l"/>
            <a:pathLst>
              <a:path h="1153755" w="5841799">
                <a:moveTo>
                  <a:pt x="0" y="0"/>
                </a:moveTo>
                <a:lnTo>
                  <a:pt x="5841799" y="0"/>
                </a:lnTo>
                <a:lnTo>
                  <a:pt x="5841799" y="1153755"/>
                </a:lnTo>
                <a:lnTo>
                  <a:pt x="0" y="11537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224860" y="7686324"/>
            <a:ext cx="5841799" cy="1153755"/>
          </a:xfrm>
          <a:custGeom>
            <a:avLst/>
            <a:gdLst/>
            <a:ahLst/>
            <a:cxnLst/>
            <a:rect r="r" b="b" t="t" l="l"/>
            <a:pathLst>
              <a:path h="1153755" w="5841799">
                <a:moveTo>
                  <a:pt x="0" y="0"/>
                </a:moveTo>
                <a:lnTo>
                  <a:pt x="5841799" y="0"/>
                </a:lnTo>
                <a:lnTo>
                  <a:pt x="5841799" y="1153755"/>
                </a:lnTo>
                <a:lnTo>
                  <a:pt x="0" y="11537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213997" y="7686324"/>
            <a:ext cx="5841799" cy="1153755"/>
          </a:xfrm>
          <a:custGeom>
            <a:avLst/>
            <a:gdLst/>
            <a:ahLst/>
            <a:cxnLst/>
            <a:rect r="r" b="b" t="t" l="l"/>
            <a:pathLst>
              <a:path h="1153755" w="5841799">
                <a:moveTo>
                  <a:pt x="0" y="0"/>
                </a:moveTo>
                <a:lnTo>
                  <a:pt x="5841799" y="0"/>
                </a:lnTo>
                <a:lnTo>
                  <a:pt x="5841799" y="1153755"/>
                </a:lnTo>
                <a:lnTo>
                  <a:pt x="0" y="11537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2213997" y="2518059"/>
            <a:ext cx="5841799" cy="5927243"/>
            <a:chOff x="0" y="0"/>
            <a:chExt cx="1554321" cy="157705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54321" cy="1577055"/>
            </a:xfrm>
            <a:custGeom>
              <a:avLst/>
              <a:gdLst/>
              <a:ahLst/>
              <a:cxnLst/>
              <a:rect r="r" b="b" t="t" l="l"/>
              <a:pathLst>
                <a:path h="1577055" w="1554321">
                  <a:moveTo>
                    <a:pt x="58312" y="0"/>
                  </a:moveTo>
                  <a:lnTo>
                    <a:pt x="1496009" y="0"/>
                  </a:lnTo>
                  <a:cubicBezTo>
                    <a:pt x="1511474" y="0"/>
                    <a:pt x="1526306" y="6144"/>
                    <a:pt x="1537241" y="17079"/>
                  </a:cubicBezTo>
                  <a:cubicBezTo>
                    <a:pt x="1548177" y="28015"/>
                    <a:pt x="1554321" y="42846"/>
                    <a:pt x="1554321" y="58312"/>
                  </a:cubicBezTo>
                  <a:lnTo>
                    <a:pt x="1554321" y="1518743"/>
                  </a:lnTo>
                  <a:cubicBezTo>
                    <a:pt x="1554321" y="1534208"/>
                    <a:pt x="1548177" y="1549040"/>
                    <a:pt x="1537241" y="1559975"/>
                  </a:cubicBezTo>
                  <a:cubicBezTo>
                    <a:pt x="1526306" y="1570911"/>
                    <a:pt x="1511474" y="1577055"/>
                    <a:pt x="1496009" y="1577055"/>
                  </a:cubicBezTo>
                  <a:lnTo>
                    <a:pt x="58312" y="1577055"/>
                  </a:lnTo>
                  <a:cubicBezTo>
                    <a:pt x="42846" y="1577055"/>
                    <a:pt x="28015" y="1570911"/>
                    <a:pt x="17079" y="1559975"/>
                  </a:cubicBezTo>
                  <a:cubicBezTo>
                    <a:pt x="6144" y="1549040"/>
                    <a:pt x="0" y="1534208"/>
                    <a:pt x="0" y="1518743"/>
                  </a:cubicBezTo>
                  <a:lnTo>
                    <a:pt x="0" y="58312"/>
                  </a:lnTo>
                  <a:cubicBezTo>
                    <a:pt x="0" y="42846"/>
                    <a:pt x="6144" y="28015"/>
                    <a:pt x="17079" y="17079"/>
                  </a:cubicBezTo>
                  <a:cubicBezTo>
                    <a:pt x="28015" y="6144"/>
                    <a:pt x="42846" y="0"/>
                    <a:pt x="58312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554321" cy="16151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224860" y="2518059"/>
            <a:ext cx="5841799" cy="5927243"/>
            <a:chOff x="0" y="0"/>
            <a:chExt cx="1554321" cy="157705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554321" cy="1577055"/>
            </a:xfrm>
            <a:custGeom>
              <a:avLst/>
              <a:gdLst/>
              <a:ahLst/>
              <a:cxnLst/>
              <a:rect r="r" b="b" t="t" l="l"/>
              <a:pathLst>
                <a:path h="1577055" w="1554321">
                  <a:moveTo>
                    <a:pt x="58312" y="0"/>
                  </a:moveTo>
                  <a:lnTo>
                    <a:pt x="1496009" y="0"/>
                  </a:lnTo>
                  <a:cubicBezTo>
                    <a:pt x="1511474" y="0"/>
                    <a:pt x="1526306" y="6144"/>
                    <a:pt x="1537241" y="17079"/>
                  </a:cubicBezTo>
                  <a:cubicBezTo>
                    <a:pt x="1548177" y="28015"/>
                    <a:pt x="1554321" y="42846"/>
                    <a:pt x="1554321" y="58312"/>
                  </a:cubicBezTo>
                  <a:lnTo>
                    <a:pt x="1554321" y="1518743"/>
                  </a:lnTo>
                  <a:cubicBezTo>
                    <a:pt x="1554321" y="1534208"/>
                    <a:pt x="1548177" y="1549040"/>
                    <a:pt x="1537241" y="1559975"/>
                  </a:cubicBezTo>
                  <a:cubicBezTo>
                    <a:pt x="1526306" y="1570911"/>
                    <a:pt x="1511474" y="1577055"/>
                    <a:pt x="1496009" y="1577055"/>
                  </a:cubicBezTo>
                  <a:lnTo>
                    <a:pt x="58312" y="1577055"/>
                  </a:lnTo>
                  <a:cubicBezTo>
                    <a:pt x="42846" y="1577055"/>
                    <a:pt x="28015" y="1570911"/>
                    <a:pt x="17079" y="1559975"/>
                  </a:cubicBezTo>
                  <a:cubicBezTo>
                    <a:pt x="6144" y="1549040"/>
                    <a:pt x="0" y="1534208"/>
                    <a:pt x="0" y="1518743"/>
                  </a:cubicBezTo>
                  <a:lnTo>
                    <a:pt x="0" y="58312"/>
                  </a:lnTo>
                  <a:cubicBezTo>
                    <a:pt x="0" y="42846"/>
                    <a:pt x="6144" y="28015"/>
                    <a:pt x="17079" y="17079"/>
                  </a:cubicBezTo>
                  <a:cubicBezTo>
                    <a:pt x="28015" y="6144"/>
                    <a:pt x="42846" y="0"/>
                    <a:pt x="58312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554321" cy="16151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32204" y="2518059"/>
            <a:ext cx="5841799" cy="5927243"/>
            <a:chOff x="0" y="0"/>
            <a:chExt cx="1554321" cy="157705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554321" cy="1577055"/>
            </a:xfrm>
            <a:custGeom>
              <a:avLst/>
              <a:gdLst/>
              <a:ahLst/>
              <a:cxnLst/>
              <a:rect r="r" b="b" t="t" l="l"/>
              <a:pathLst>
                <a:path h="1577055" w="1554321">
                  <a:moveTo>
                    <a:pt x="58312" y="0"/>
                  </a:moveTo>
                  <a:lnTo>
                    <a:pt x="1496009" y="0"/>
                  </a:lnTo>
                  <a:cubicBezTo>
                    <a:pt x="1511474" y="0"/>
                    <a:pt x="1526306" y="6144"/>
                    <a:pt x="1537241" y="17079"/>
                  </a:cubicBezTo>
                  <a:cubicBezTo>
                    <a:pt x="1548177" y="28015"/>
                    <a:pt x="1554321" y="42846"/>
                    <a:pt x="1554321" y="58312"/>
                  </a:cubicBezTo>
                  <a:lnTo>
                    <a:pt x="1554321" y="1518743"/>
                  </a:lnTo>
                  <a:cubicBezTo>
                    <a:pt x="1554321" y="1534208"/>
                    <a:pt x="1548177" y="1549040"/>
                    <a:pt x="1537241" y="1559975"/>
                  </a:cubicBezTo>
                  <a:cubicBezTo>
                    <a:pt x="1526306" y="1570911"/>
                    <a:pt x="1511474" y="1577055"/>
                    <a:pt x="1496009" y="1577055"/>
                  </a:cubicBezTo>
                  <a:lnTo>
                    <a:pt x="58312" y="1577055"/>
                  </a:lnTo>
                  <a:cubicBezTo>
                    <a:pt x="42846" y="1577055"/>
                    <a:pt x="28015" y="1570911"/>
                    <a:pt x="17079" y="1559975"/>
                  </a:cubicBezTo>
                  <a:cubicBezTo>
                    <a:pt x="6144" y="1549040"/>
                    <a:pt x="0" y="1534208"/>
                    <a:pt x="0" y="1518743"/>
                  </a:cubicBezTo>
                  <a:lnTo>
                    <a:pt x="0" y="58312"/>
                  </a:lnTo>
                  <a:cubicBezTo>
                    <a:pt x="0" y="42846"/>
                    <a:pt x="6144" y="28015"/>
                    <a:pt x="17079" y="17079"/>
                  </a:cubicBezTo>
                  <a:cubicBezTo>
                    <a:pt x="28015" y="6144"/>
                    <a:pt x="42846" y="0"/>
                    <a:pt x="58312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554321" cy="16151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5573718" y="7940477"/>
            <a:ext cx="4693046" cy="4693046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FFFFF">
                  <a:alpha val="15686"/>
                </a:srgbClr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6358655" y="2676036"/>
            <a:ext cx="5570690" cy="3903724"/>
            <a:chOff x="0" y="0"/>
            <a:chExt cx="11289030" cy="791091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1287760" cy="7910916"/>
            </a:xfrm>
            <a:custGeom>
              <a:avLst/>
              <a:gdLst/>
              <a:ahLst/>
              <a:cxnLst/>
              <a:rect r="r" b="b" t="t" l="l"/>
              <a:pathLst>
                <a:path h="7910916" w="11287760">
                  <a:moveTo>
                    <a:pt x="0" y="7255893"/>
                  </a:moveTo>
                  <a:lnTo>
                    <a:pt x="0" y="655024"/>
                  </a:lnTo>
                  <a:cubicBezTo>
                    <a:pt x="0" y="292704"/>
                    <a:pt x="234950" y="0"/>
                    <a:pt x="525780" y="0"/>
                  </a:cubicBezTo>
                  <a:lnTo>
                    <a:pt x="10761980" y="0"/>
                  </a:lnTo>
                  <a:cubicBezTo>
                    <a:pt x="11052810" y="0"/>
                    <a:pt x="11287760" y="292704"/>
                    <a:pt x="11287760" y="655024"/>
                  </a:cubicBezTo>
                  <a:lnTo>
                    <a:pt x="11287760" y="7254310"/>
                  </a:lnTo>
                  <a:cubicBezTo>
                    <a:pt x="11287760" y="7616630"/>
                    <a:pt x="11052810" y="7909334"/>
                    <a:pt x="10761980" y="7909334"/>
                  </a:cubicBezTo>
                  <a:lnTo>
                    <a:pt x="525780" y="7909334"/>
                  </a:lnTo>
                  <a:cubicBezTo>
                    <a:pt x="236220" y="7910916"/>
                    <a:pt x="0" y="7618213"/>
                    <a:pt x="0" y="7255893"/>
                  </a:cubicBezTo>
                  <a:close/>
                </a:path>
              </a:pathLst>
            </a:custGeom>
            <a:blipFill>
              <a:blip r:embed="rId3"/>
              <a:stretch>
                <a:fillRect l="0" t="-1329" r="0" b="-1329"/>
              </a:stretch>
            </a:blip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12340027" y="2676036"/>
            <a:ext cx="5570690" cy="3903724"/>
            <a:chOff x="0" y="0"/>
            <a:chExt cx="11289030" cy="7910916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1287760" cy="7910916"/>
            </a:xfrm>
            <a:custGeom>
              <a:avLst/>
              <a:gdLst/>
              <a:ahLst/>
              <a:cxnLst/>
              <a:rect r="r" b="b" t="t" l="l"/>
              <a:pathLst>
                <a:path h="7910916" w="11287760">
                  <a:moveTo>
                    <a:pt x="0" y="7255893"/>
                  </a:moveTo>
                  <a:lnTo>
                    <a:pt x="0" y="655024"/>
                  </a:lnTo>
                  <a:cubicBezTo>
                    <a:pt x="0" y="292704"/>
                    <a:pt x="234950" y="0"/>
                    <a:pt x="525780" y="0"/>
                  </a:cubicBezTo>
                  <a:lnTo>
                    <a:pt x="10761980" y="0"/>
                  </a:lnTo>
                  <a:cubicBezTo>
                    <a:pt x="11052810" y="0"/>
                    <a:pt x="11287760" y="292704"/>
                    <a:pt x="11287760" y="655024"/>
                  </a:cubicBezTo>
                  <a:lnTo>
                    <a:pt x="11287760" y="7254310"/>
                  </a:lnTo>
                  <a:cubicBezTo>
                    <a:pt x="11287760" y="7616630"/>
                    <a:pt x="11052810" y="7909334"/>
                    <a:pt x="10761980" y="7909334"/>
                  </a:cubicBezTo>
                  <a:lnTo>
                    <a:pt x="525780" y="7909334"/>
                  </a:lnTo>
                  <a:cubicBezTo>
                    <a:pt x="236220" y="7910916"/>
                    <a:pt x="0" y="7618213"/>
                    <a:pt x="0" y="7255893"/>
                  </a:cubicBezTo>
                  <a:close/>
                </a:path>
              </a:pathLst>
            </a:custGeom>
            <a:blipFill>
              <a:blip r:embed="rId4"/>
              <a:stretch>
                <a:fillRect l="0" t="-421" r="0" b="-421"/>
              </a:stretch>
            </a:blipFill>
          </p:spPr>
        </p:sp>
      </p:grpSp>
      <p:sp>
        <p:nvSpPr>
          <p:cNvPr name="Freeform 21" id="21"/>
          <p:cNvSpPr/>
          <p:nvPr/>
        </p:nvSpPr>
        <p:spPr>
          <a:xfrm flipH="false" flipV="false" rot="0">
            <a:off x="-366514" y="-130547"/>
            <a:ext cx="3125460" cy="1827157"/>
          </a:xfrm>
          <a:custGeom>
            <a:avLst/>
            <a:gdLst/>
            <a:ahLst/>
            <a:cxnLst/>
            <a:rect r="r" b="b" t="t" l="l"/>
            <a:pathLst>
              <a:path h="1827157" w="3125460">
                <a:moveTo>
                  <a:pt x="0" y="0"/>
                </a:moveTo>
                <a:lnTo>
                  <a:pt x="3125460" y="0"/>
                </a:lnTo>
                <a:lnTo>
                  <a:pt x="3125460" y="1827156"/>
                </a:lnTo>
                <a:lnTo>
                  <a:pt x="0" y="182715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6625" t="-57424" r="-24827" b="-101643"/>
            </a:stretch>
          </a:blipFill>
        </p:spPr>
      </p:sp>
      <p:grpSp>
        <p:nvGrpSpPr>
          <p:cNvPr name="Group 22" id="22"/>
          <p:cNvGrpSpPr/>
          <p:nvPr/>
        </p:nvGrpSpPr>
        <p:grpSpPr>
          <a:xfrm rot="0">
            <a:off x="367759" y="2676036"/>
            <a:ext cx="5570690" cy="3903724"/>
            <a:chOff x="0" y="0"/>
            <a:chExt cx="11289030" cy="7910916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1287760" cy="7910916"/>
            </a:xfrm>
            <a:custGeom>
              <a:avLst/>
              <a:gdLst/>
              <a:ahLst/>
              <a:cxnLst/>
              <a:rect r="r" b="b" t="t" l="l"/>
              <a:pathLst>
                <a:path h="7910916" w="11287760">
                  <a:moveTo>
                    <a:pt x="0" y="7255893"/>
                  </a:moveTo>
                  <a:lnTo>
                    <a:pt x="0" y="655024"/>
                  </a:lnTo>
                  <a:cubicBezTo>
                    <a:pt x="0" y="292704"/>
                    <a:pt x="234950" y="0"/>
                    <a:pt x="525780" y="0"/>
                  </a:cubicBezTo>
                  <a:lnTo>
                    <a:pt x="10761980" y="0"/>
                  </a:lnTo>
                  <a:cubicBezTo>
                    <a:pt x="11052810" y="0"/>
                    <a:pt x="11287760" y="292704"/>
                    <a:pt x="11287760" y="655024"/>
                  </a:cubicBezTo>
                  <a:lnTo>
                    <a:pt x="11287760" y="7254310"/>
                  </a:lnTo>
                  <a:cubicBezTo>
                    <a:pt x="11287760" y="7616630"/>
                    <a:pt x="11052810" y="7909334"/>
                    <a:pt x="10761980" y="7909334"/>
                  </a:cubicBezTo>
                  <a:lnTo>
                    <a:pt x="525780" y="7909334"/>
                  </a:lnTo>
                  <a:cubicBezTo>
                    <a:pt x="236220" y="7910916"/>
                    <a:pt x="0" y="7618213"/>
                    <a:pt x="0" y="7255893"/>
                  </a:cubicBezTo>
                  <a:close/>
                </a:path>
              </a:pathLst>
            </a:custGeom>
            <a:blipFill>
              <a:blip r:embed="rId6"/>
              <a:stretch>
                <a:fillRect l="0" t="-10600" r="0" b="-10600"/>
              </a:stretch>
            </a:blipFill>
          </p:spPr>
        </p:sp>
      </p:grpSp>
      <p:sp>
        <p:nvSpPr>
          <p:cNvPr name="TextBox 24" id="24"/>
          <p:cNvSpPr txBox="true"/>
          <p:nvPr/>
        </p:nvSpPr>
        <p:spPr>
          <a:xfrm rot="0">
            <a:off x="5298777" y="1313843"/>
            <a:ext cx="7453950" cy="936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711"/>
              </a:lnSpc>
              <a:spcBef>
                <a:spcPct val="0"/>
              </a:spcBef>
            </a:pPr>
            <a:r>
              <a:rPr lang="en-US" sz="5508" u="sng">
                <a:solidFill>
                  <a:srgbClr val="FDFDFD"/>
                </a:solidFill>
                <a:latin typeface="Open Sans Extra Bold"/>
              </a:rPr>
              <a:t>Acesse Nosso Site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491020" y="7116897"/>
            <a:ext cx="5297877" cy="10367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05"/>
              </a:lnSpc>
              <a:spcBef>
                <a:spcPct val="0"/>
              </a:spcBef>
            </a:pPr>
            <a:r>
              <a:rPr lang="en-US" sz="1932" spc="-38">
                <a:solidFill>
                  <a:srgbClr val="051D40"/>
                </a:solidFill>
                <a:latin typeface="Poppins"/>
              </a:rPr>
              <a:t>Na teloa de cadastro você pode adidonar as informações do produto que deseja cadastrar, e anexar uma imagem dele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714400" y="6659120"/>
            <a:ext cx="2877407" cy="389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00"/>
              </a:lnSpc>
              <a:spcBef>
                <a:spcPct val="0"/>
              </a:spcBef>
            </a:pPr>
            <a:r>
              <a:rPr lang="en-US" sz="2286">
                <a:solidFill>
                  <a:srgbClr val="051D40"/>
                </a:solidFill>
                <a:latin typeface="Open Sans Extra Bold"/>
              </a:rPr>
              <a:t>Página Inicial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7587049" y="6659120"/>
            <a:ext cx="2877407" cy="389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00"/>
              </a:lnSpc>
              <a:spcBef>
                <a:spcPct val="0"/>
              </a:spcBef>
            </a:pPr>
            <a:r>
              <a:rPr lang="en-US" sz="2286">
                <a:solidFill>
                  <a:srgbClr val="051D40"/>
                </a:solidFill>
                <a:latin typeface="Open Sans Extra Bold"/>
              </a:rPr>
              <a:t>Página Principal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3696193" y="6658289"/>
            <a:ext cx="2877407" cy="389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00"/>
              </a:lnSpc>
              <a:spcBef>
                <a:spcPct val="0"/>
              </a:spcBef>
            </a:pPr>
            <a:r>
              <a:rPr lang="en-US" sz="2286">
                <a:solidFill>
                  <a:srgbClr val="051D40"/>
                </a:solidFill>
                <a:latin typeface="Open Sans Extra Bold"/>
              </a:rPr>
              <a:t>Tela de Cadastro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521010" y="7116897"/>
            <a:ext cx="5297877" cy="693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05"/>
              </a:lnSpc>
              <a:spcBef>
                <a:spcPct val="0"/>
              </a:spcBef>
            </a:pPr>
            <a:r>
              <a:rPr lang="en-US" sz="1932" spc="-38">
                <a:solidFill>
                  <a:srgbClr val="051D40"/>
                </a:solidFill>
                <a:latin typeface="Poppins"/>
              </a:rPr>
              <a:t>Na página inicial, apresentamos um pouco da empresa e de como funciona o sistema.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6495061" y="7116897"/>
            <a:ext cx="5297877" cy="693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05"/>
              </a:lnSpc>
              <a:spcBef>
                <a:spcPct val="0"/>
              </a:spcBef>
            </a:pPr>
            <a:r>
              <a:rPr lang="en-US" sz="1932" spc="-38">
                <a:solidFill>
                  <a:srgbClr val="051D40"/>
                </a:solidFill>
                <a:latin typeface="Poppins"/>
              </a:rPr>
              <a:t>Na página principal, temos os produtos cadastrados e algumas abas so sistema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39603" y="1122782"/>
            <a:ext cx="7019697" cy="10556306"/>
            <a:chOff x="0" y="0"/>
            <a:chExt cx="660400" cy="99311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993118"/>
            </a:xfrm>
            <a:custGeom>
              <a:avLst/>
              <a:gdLst/>
              <a:ahLst/>
              <a:cxnLst/>
              <a:rect r="r" b="b" t="t" l="l"/>
              <a:pathLst>
                <a:path h="993118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32507"/>
                  </a:cubicBezTo>
                  <a:lnTo>
                    <a:pt x="660400" y="993118"/>
                  </a:lnTo>
                  <a:lnTo>
                    <a:pt x="0" y="993118"/>
                  </a:lnTo>
                  <a:lnTo>
                    <a:pt x="0" y="332998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569E">
                    <a:alpha val="100000"/>
                  </a:srgbClr>
                </a:gs>
                <a:gs pos="100000">
                  <a:srgbClr val="014074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88900"/>
              <a:ext cx="660400" cy="9042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0614313" y="1459818"/>
            <a:ext cx="6270276" cy="6270276"/>
            <a:chOff x="0" y="0"/>
            <a:chExt cx="8916670" cy="891667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6350" y="6350"/>
              <a:ext cx="8903970" cy="8903970"/>
            </a:xfrm>
            <a:custGeom>
              <a:avLst/>
              <a:gdLst/>
              <a:ahLst/>
              <a:cxnLst/>
              <a:rect r="r" b="b" t="t" l="l"/>
              <a:pathLst>
                <a:path h="8903970" w="8903970">
                  <a:moveTo>
                    <a:pt x="4451350" y="8903970"/>
                  </a:moveTo>
                  <a:cubicBezTo>
                    <a:pt x="1997710" y="8903970"/>
                    <a:pt x="0" y="6906260"/>
                    <a:pt x="0" y="4451350"/>
                  </a:cubicBezTo>
                  <a:cubicBezTo>
                    <a:pt x="0" y="1996440"/>
                    <a:pt x="1997710" y="0"/>
                    <a:pt x="4451350" y="0"/>
                  </a:cubicBezTo>
                  <a:cubicBezTo>
                    <a:pt x="6904990" y="0"/>
                    <a:pt x="8903970" y="1997710"/>
                    <a:pt x="8903970" y="4451350"/>
                  </a:cubicBezTo>
                  <a:cubicBezTo>
                    <a:pt x="8903970" y="6904990"/>
                    <a:pt x="6906260" y="8903970"/>
                    <a:pt x="4451350" y="8903970"/>
                  </a:cubicBezTo>
                  <a:close/>
                  <a:moveTo>
                    <a:pt x="4451350" y="19050"/>
                  </a:moveTo>
                  <a:cubicBezTo>
                    <a:pt x="2007870" y="19050"/>
                    <a:pt x="19050" y="2007870"/>
                    <a:pt x="19050" y="4451350"/>
                  </a:cubicBezTo>
                  <a:cubicBezTo>
                    <a:pt x="19050" y="6894830"/>
                    <a:pt x="2007870" y="8883650"/>
                    <a:pt x="4451350" y="8883650"/>
                  </a:cubicBezTo>
                  <a:cubicBezTo>
                    <a:pt x="6894830" y="8883650"/>
                    <a:pt x="8883650" y="6894830"/>
                    <a:pt x="8883650" y="4451350"/>
                  </a:cubicBezTo>
                  <a:cubicBezTo>
                    <a:pt x="8883650" y="2007870"/>
                    <a:pt x="6896100" y="19050"/>
                    <a:pt x="4451350" y="1905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54940" y="154940"/>
              <a:ext cx="8605520" cy="8605520"/>
            </a:xfrm>
            <a:custGeom>
              <a:avLst/>
              <a:gdLst/>
              <a:ahLst/>
              <a:cxnLst/>
              <a:rect r="r" b="b" t="t" l="l"/>
              <a:pathLst>
                <a:path h="8605520" w="8605520">
                  <a:moveTo>
                    <a:pt x="8605520" y="4302760"/>
                  </a:moveTo>
                  <a:cubicBezTo>
                    <a:pt x="8605520" y="6678930"/>
                    <a:pt x="6678930" y="8605520"/>
                    <a:pt x="4302760" y="8605520"/>
                  </a:cubicBezTo>
                  <a:cubicBezTo>
                    <a:pt x="1926590" y="8605520"/>
                    <a:pt x="0" y="6680200"/>
                    <a:pt x="0" y="4302760"/>
                  </a:cubicBezTo>
                  <a:cubicBezTo>
                    <a:pt x="0" y="1925320"/>
                    <a:pt x="1926590" y="0"/>
                    <a:pt x="4302760" y="0"/>
                  </a:cubicBezTo>
                  <a:cubicBezTo>
                    <a:pt x="6678930" y="0"/>
                    <a:pt x="8605520" y="1926590"/>
                    <a:pt x="8605520" y="4302760"/>
                  </a:cubicBezTo>
                  <a:close/>
                </a:path>
              </a:pathLst>
            </a:custGeom>
            <a:blipFill>
              <a:blip r:embed="rId2"/>
              <a:stretch>
                <a:fillRect l="-37719" t="0" r="-37719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-366514" y="-130547"/>
            <a:ext cx="3125460" cy="1827157"/>
          </a:xfrm>
          <a:custGeom>
            <a:avLst/>
            <a:gdLst/>
            <a:ahLst/>
            <a:cxnLst/>
            <a:rect r="r" b="b" t="t" l="l"/>
            <a:pathLst>
              <a:path h="1827157" w="3125460">
                <a:moveTo>
                  <a:pt x="0" y="0"/>
                </a:moveTo>
                <a:lnTo>
                  <a:pt x="3125460" y="0"/>
                </a:lnTo>
                <a:lnTo>
                  <a:pt x="3125460" y="1827156"/>
                </a:lnTo>
                <a:lnTo>
                  <a:pt x="0" y="18271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6625" t="-57424" r="-24827" b="-101643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5400000">
            <a:off x="1599187" y="3406287"/>
            <a:ext cx="510937" cy="453341"/>
          </a:xfrm>
          <a:custGeom>
            <a:avLst/>
            <a:gdLst/>
            <a:ahLst/>
            <a:cxnLst/>
            <a:rect r="r" b="b" t="t" l="l"/>
            <a:pathLst>
              <a:path h="453341" w="510937">
                <a:moveTo>
                  <a:pt x="0" y="0"/>
                </a:moveTo>
                <a:lnTo>
                  <a:pt x="510937" y="0"/>
                </a:lnTo>
                <a:lnTo>
                  <a:pt x="510937" y="453340"/>
                </a:lnTo>
                <a:lnTo>
                  <a:pt x="0" y="4533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772213" y="7886434"/>
            <a:ext cx="1832250" cy="1832250"/>
          </a:xfrm>
          <a:custGeom>
            <a:avLst/>
            <a:gdLst/>
            <a:ahLst/>
            <a:cxnLst/>
            <a:rect r="r" b="b" t="t" l="l"/>
            <a:pathLst>
              <a:path h="1832250" w="1832250">
                <a:moveTo>
                  <a:pt x="0" y="0"/>
                </a:moveTo>
                <a:lnTo>
                  <a:pt x="1832250" y="0"/>
                </a:lnTo>
                <a:lnTo>
                  <a:pt x="1832250" y="1832250"/>
                </a:lnTo>
                <a:lnTo>
                  <a:pt x="0" y="183225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518345" y="1582309"/>
            <a:ext cx="8881922" cy="979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79"/>
              </a:lnSpc>
              <a:spcBef>
                <a:spcPct val="0"/>
              </a:spcBef>
            </a:pPr>
            <a:r>
              <a:rPr lang="en-US" sz="5699" u="sng">
                <a:solidFill>
                  <a:srgbClr val="051D40"/>
                </a:solidFill>
                <a:latin typeface="Open Sans Extra Bold"/>
              </a:rPr>
              <a:t>Público Alvo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342161" y="3226286"/>
            <a:ext cx="4951214" cy="737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95"/>
              </a:lnSpc>
              <a:spcBef>
                <a:spcPct val="0"/>
              </a:spcBef>
            </a:pPr>
            <a:r>
              <a:rPr lang="en-US" sz="4353" spc="-87">
                <a:solidFill>
                  <a:srgbClr val="051D40"/>
                </a:solidFill>
                <a:latin typeface="Cormorant Garamond Bold Italics"/>
              </a:rPr>
              <a:t>Quem queremos alcançar?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854656" y="4696853"/>
            <a:ext cx="6426163" cy="2582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04"/>
              </a:lnSpc>
              <a:spcBef>
                <a:spcPct val="0"/>
              </a:spcBef>
            </a:pPr>
            <a:r>
              <a:rPr lang="en-US" sz="2932" spc="-58">
                <a:solidFill>
                  <a:srgbClr val="051D40"/>
                </a:solidFill>
                <a:latin typeface="Poppins"/>
              </a:rPr>
              <a:t>Nós queremos alcançar as empresas que trabalha com a alta demanda de produtos, e precisa de uma plataforma para agilizar nessas  horas....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69206" y="4025643"/>
            <a:ext cx="9398047" cy="1326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871"/>
              </a:lnSpc>
              <a:spcBef>
                <a:spcPct val="0"/>
              </a:spcBef>
            </a:pPr>
            <a:r>
              <a:rPr lang="en-US" sz="7765" u="sng">
                <a:solidFill>
                  <a:srgbClr val="051D40"/>
                </a:solidFill>
                <a:latin typeface="Open Sans Extra Bold"/>
              </a:rPr>
              <a:t>HORA DOS TESTES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2398912" y="0"/>
            <a:ext cx="5889088" cy="756959"/>
            <a:chOff x="0" y="0"/>
            <a:chExt cx="1551036" cy="19936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551036" cy="199364"/>
            </a:xfrm>
            <a:custGeom>
              <a:avLst/>
              <a:gdLst/>
              <a:ahLst/>
              <a:cxnLst/>
              <a:rect r="r" b="b" t="t" l="l"/>
              <a:pathLst>
                <a:path h="199364" w="1551036">
                  <a:moveTo>
                    <a:pt x="0" y="0"/>
                  </a:moveTo>
                  <a:lnTo>
                    <a:pt x="1551036" y="0"/>
                  </a:lnTo>
                  <a:lnTo>
                    <a:pt x="1551036" y="199364"/>
                  </a:lnTo>
                  <a:lnTo>
                    <a:pt x="0" y="199364"/>
                  </a:lnTo>
                  <a:close/>
                </a:path>
              </a:pathLst>
            </a:custGeom>
            <a:solidFill>
              <a:srgbClr val="5B98BA"/>
            </a:soli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551036" cy="2374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2398912" y="9530041"/>
            <a:ext cx="5889088" cy="756959"/>
            <a:chOff x="0" y="0"/>
            <a:chExt cx="1551036" cy="19936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551036" cy="199364"/>
            </a:xfrm>
            <a:custGeom>
              <a:avLst/>
              <a:gdLst/>
              <a:ahLst/>
              <a:cxnLst/>
              <a:rect r="r" b="b" t="t" l="l"/>
              <a:pathLst>
                <a:path h="199364" w="1551036">
                  <a:moveTo>
                    <a:pt x="0" y="0"/>
                  </a:moveTo>
                  <a:lnTo>
                    <a:pt x="1551036" y="0"/>
                  </a:lnTo>
                  <a:lnTo>
                    <a:pt x="1551036" y="199364"/>
                  </a:lnTo>
                  <a:lnTo>
                    <a:pt x="0" y="199364"/>
                  </a:lnTo>
                  <a:close/>
                </a:path>
              </a:pathLst>
            </a:custGeom>
            <a:solidFill>
              <a:srgbClr val="5B98BA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551036" cy="2374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-4925441" y="3609788"/>
            <a:ext cx="9392643" cy="9529477"/>
          </a:xfrm>
          <a:custGeom>
            <a:avLst/>
            <a:gdLst/>
            <a:ahLst/>
            <a:cxnLst/>
            <a:rect r="r" b="b" t="t" l="l"/>
            <a:pathLst>
              <a:path h="9529477" w="9392643">
                <a:moveTo>
                  <a:pt x="0" y="0"/>
                </a:moveTo>
                <a:lnTo>
                  <a:pt x="9392643" y="0"/>
                </a:lnTo>
                <a:lnTo>
                  <a:pt x="9392643" y="9529476"/>
                </a:lnTo>
                <a:lnTo>
                  <a:pt x="0" y="95294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66514" y="-130547"/>
            <a:ext cx="3125460" cy="1827157"/>
          </a:xfrm>
          <a:custGeom>
            <a:avLst/>
            <a:gdLst/>
            <a:ahLst/>
            <a:cxnLst/>
            <a:rect r="r" b="b" t="t" l="l"/>
            <a:pathLst>
              <a:path h="1827157" w="3125460">
                <a:moveTo>
                  <a:pt x="0" y="0"/>
                </a:moveTo>
                <a:lnTo>
                  <a:pt x="3125460" y="0"/>
                </a:lnTo>
                <a:lnTo>
                  <a:pt x="3125460" y="1827156"/>
                </a:lnTo>
                <a:lnTo>
                  <a:pt x="0" y="18271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6625" t="-57424" r="-24827" b="-101643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2398912" y="1516401"/>
            <a:ext cx="5570690" cy="3133474"/>
            <a:chOff x="0" y="0"/>
            <a:chExt cx="11289030" cy="63500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1287760" cy="6350000"/>
            </a:xfrm>
            <a:custGeom>
              <a:avLst/>
              <a:gdLst/>
              <a:ahLst/>
              <a:cxnLst/>
              <a:rect r="r" b="b" t="t" l="l"/>
              <a:pathLst>
                <a:path h="6350000" w="11287760">
                  <a:moveTo>
                    <a:pt x="0" y="5824220"/>
                  </a:moveTo>
                  <a:lnTo>
                    <a:pt x="0" y="525780"/>
                  </a:lnTo>
                  <a:cubicBezTo>
                    <a:pt x="0" y="234950"/>
                    <a:pt x="234950" y="0"/>
                    <a:pt x="525780" y="0"/>
                  </a:cubicBezTo>
                  <a:lnTo>
                    <a:pt x="10761980" y="0"/>
                  </a:lnTo>
                  <a:cubicBezTo>
                    <a:pt x="11052810" y="0"/>
                    <a:pt x="11287760" y="234950"/>
                    <a:pt x="11287760" y="525780"/>
                  </a:cubicBezTo>
                  <a:lnTo>
                    <a:pt x="11287760" y="5822950"/>
                  </a:lnTo>
                  <a:cubicBezTo>
                    <a:pt x="11287760" y="6113780"/>
                    <a:pt x="11052810" y="6348730"/>
                    <a:pt x="10761980" y="6348730"/>
                  </a:cubicBezTo>
                  <a:lnTo>
                    <a:pt x="525780" y="6348730"/>
                  </a:lnTo>
                  <a:cubicBezTo>
                    <a:pt x="236220" y="6350000"/>
                    <a:pt x="0" y="6115050"/>
                    <a:pt x="0" y="5824220"/>
                  </a:cubicBezTo>
                  <a:close/>
                </a:path>
              </a:pathLst>
            </a:custGeom>
            <a:blipFill>
              <a:blip r:embed="rId5"/>
              <a:stretch>
                <a:fillRect l="0" t="-13844" r="0" b="-13844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2329335" y="5143500"/>
            <a:ext cx="5709843" cy="3574784"/>
            <a:chOff x="0" y="0"/>
            <a:chExt cx="11223227" cy="702657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1221964" cy="7026571"/>
            </a:xfrm>
            <a:custGeom>
              <a:avLst/>
              <a:gdLst/>
              <a:ahLst/>
              <a:cxnLst/>
              <a:rect r="r" b="b" t="t" l="l"/>
              <a:pathLst>
                <a:path h="7026571" w="11221964">
                  <a:moveTo>
                    <a:pt x="0" y="6444771"/>
                  </a:moveTo>
                  <a:lnTo>
                    <a:pt x="0" y="581800"/>
                  </a:lnTo>
                  <a:cubicBezTo>
                    <a:pt x="0" y="259983"/>
                    <a:pt x="233580" y="0"/>
                    <a:pt x="522715" y="0"/>
                  </a:cubicBezTo>
                  <a:lnTo>
                    <a:pt x="10699249" y="0"/>
                  </a:lnTo>
                  <a:cubicBezTo>
                    <a:pt x="10988384" y="0"/>
                    <a:pt x="11221964" y="259983"/>
                    <a:pt x="11221964" y="581800"/>
                  </a:cubicBezTo>
                  <a:lnTo>
                    <a:pt x="11221964" y="6443366"/>
                  </a:lnTo>
                  <a:cubicBezTo>
                    <a:pt x="11221964" y="6765182"/>
                    <a:pt x="10988384" y="7025167"/>
                    <a:pt x="10699249" y="7025167"/>
                  </a:cubicBezTo>
                  <a:lnTo>
                    <a:pt x="522715" y="7025167"/>
                  </a:lnTo>
                  <a:cubicBezTo>
                    <a:pt x="234843" y="7026571"/>
                    <a:pt x="0" y="6766588"/>
                    <a:pt x="0" y="6444771"/>
                  </a:cubicBezTo>
                  <a:close/>
                </a:path>
              </a:pathLst>
            </a:custGeom>
            <a:blipFill>
              <a:blip r:embed="rId6"/>
              <a:stretch>
                <a:fillRect l="0" t="-17816" r="0" b="-17816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-7411895">
            <a:off x="7148980" y="7412438"/>
            <a:ext cx="2498577" cy="340715"/>
          </a:xfrm>
          <a:custGeom>
            <a:avLst/>
            <a:gdLst/>
            <a:ahLst/>
            <a:cxnLst/>
            <a:rect r="r" b="b" t="t" l="l"/>
            <a:pathLst>
              <a:path h="340715" w="2498577">
                <a:moveTo>
                  <a:pt x="0" y="0"/>
                </a:moveTo>
                <a:lnTo>
                  <a:pt x="2498577" y="0"/>
                </a:lnTo>
                <a:lnTo>
                  <a:pt x="2498577" y="340715"/>
                </a:lnTo>
                <a:lnTo>
                  <a:pt x="0" y="34071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2406964">
            <a:off x="2204297" y="2002154"/>
            <a:ext cx="2442944" cy="333129"/>
          </a:xfrm>
          <a:custGeom>
            <a:avLst/>
            <a:gdLst/>
            <a:ahLst/>
            <a:cxnLst/>
            <a:rect r="r" b="b" t="t" l="l"/>
            <a:pathLst>
              <a:path h="333129" w="2442944">
                <a:moveTo>
                  <a:pt x="0" y="0"/>
                </a:moveTo>
                <a:lnTo>
                  <a:pt x="2442944" y="0"/>
                </a:lnTo>
                <a:lnTo>
                  <a:pt x="2442944" y="333129"/>
                </a:lnTo>
                <a:lnTo>
                  <a:pt x="0" y="33312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DAGHwnJODAA</dc:identifier>
  <dcterms:modified xsi:type="dcterms:W3CDTF">2011-08-01T06:04:30Z</dcterms:modified>
  <cp:revision>1</cp:revision>
  <dc:title>Elegant and Professional Company Business Proposal Presentation</dc:title>
</cp:coreProperties>
</file>