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49"/>
  </p:notesMasterIdLst>
  <p:handoutMasterIdLst>
    <p:handoutMasterId r:id="rId50"/>
  </p:handoutMasterIdLst>
  <p:sldIdLst>
    <p:sldId id="306" r:id="rId2"/>
    <p:sldId id="256" r:id="rId3"/>
    <p:sldId id="312" r:id="rId4"/>
    <p:sldId id="257" r:id="rId5"/>
    <p:sldId id="262" r:id="rId6"/>
    <p:sldId id="264" r:id="rId7"/>
    <p:sldId id="258" r:id="rId8"/>
    <p:sldId id="265" r:id="rId9"/>
    <p:sldId id="268" r:id="rId10"/>
    <p:sldId id="267" r:id="rId11"/>
    <p:sldId id="269" r:id="rId12"/>
    <p:sldId id="272" r:id="rId13"/>
    <p:sldId id="259" r:id="rId14"/>
    <p:sldId id="274" r:id="rId15"/>
    <p:sldId id="275" r:id="rId16"/>
    <p:sldId id="276" r:id="rId17"/>
    <p:sldId id="277" r:id="rId18"/>
    <p:sldId id="278" r:id="rId19"/>
    <p:sldId id="279" r:id="rId20"/>
    <p:sldId id="282" r:id="rId21"/>
    <p:sldId id="281" r:id="rId22"/>
    <p:sldId id="313" r:id="rId23"/>
    <p:sldId id="260" r:id="rId24"/>
    <p:sldId id="284" r:id="rId25"/>
    <p:sldId id="300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1" r:id="rId41"/>
    <p:sldId id="302" r:id="rId42"/>
    <p:sldId id="303" r:id="rId43"/>
    <p:sldId id="304" r:id="rId44"/>
    <p:sldId id="305" r:id="rId45"/>
    <p:sldId id="261" r:id="rId46"/>
    <p:sldId id="310" r:id="rId47"/>
    <p:sldId id="314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DDB36-142D-4BB5-95E8-B5313FD7A81B}" type="datetimeFigureOut">
              <a:rPr lang="pt-BR" smtClean="0"/>
              <a:t>27/06/2018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862E8-6257-4F40-A8E9-BDC98FE709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29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6E275-FC7F-441F-9ACD-C06548207A11}" type="datetimeFigureOut">
              <a:rPr lang="pt-BR" smtClean="0"/>
              <a:t>27/06/2018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413DD-B823-4DE1-94C2-2C2516A979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353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413DD-B823-4DE1-94C2-2C2516A9793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829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413DD-B823-4DE1-94C2-2C2516A9793C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4313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66842-E1C4-4968-8600-8AAC3240C81D}" type="datetime1">
              <a:rPr lang="pt-BR" smtClean="0"/>
              <a:t>27/06/2018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1111-1D3E-4E64-9665-BC78C43AE4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9044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C05CC-9532-4234-AFE1-D916476EBB92}" type="datetime1">
              <a:rPr lang="pt-BR" smtClean="0"/>
              <a:t>27/06/2018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1111-1D3E-4E64-9665-BC78C43AE4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323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6008-59DC-4710-B3A1-41E41E90B9C9}" type="datetime1">
              <a:rPr lang="pt-BR" smtClean="0"/>
              <a:t>27/06/2018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1111-1D3E-4E64-9665-BC78C43AE4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7831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73A8-C125-4263-B99C-8F6B5BD860E4}" type="datetime1">
              <a:rPr lang="pt-BR" smtClean="0"/>
              <a:t>27/06/2018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1111-1D3E-4E64-9665-BC78C43AE4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0145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066F4-6A4D-4239-B90E-00A13259EB4A}" type="datetime1">
              <a:rPr lang="pt-BR" smtClean="0"/>
              <a:t>27/06/2018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1111-1D3E-4E64-9665-BC78C43AE4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935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A493-D602-4675-9619-BE82B351C816}" type="datetime1">
              <a:rPr lang="pt-BR" smtClean="0"/>
              <a:t>27/06/2018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1111-1D3E-4E64-9665-BC78C43AE4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437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4EC0-4672-4A0E-8B1D-8174E99E3E42}" type="datetime1">
              <a:rPr lang="pt-BR" smtClean="0"/>
              <a:t>27/06/2018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1111-1D3E-4E64-9665-BC78C43AE4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190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453B-08BE-45F7-969E-043A63AA67C7}" type="datetime1">
              <a:rPr lang="pt-BR" smtClean="0"/>
              <a:t>27/06/2018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1111-1D3E-4E64-9665-BC78C43AE4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3225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A4C04-B447-48CD-9103-199C827ED24D}" type="datetime1">
              <a:rPr lang="pt-BR" smtClean="0"/>
              <a:t>27/06/2018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1111-1D3E-4E64-9665-BC78C43AE4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115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CBD6F-7FBF-418E-9126-29F4B2114EA4}" type="datetime1">
              <a:rPr lang="pt-BR" smtClean="0"/>
              <a:t>27/06/2018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1111-1D3E-4E64-9665-BC78C43AE4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8059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791F-0BE0-4025-BEFC-50F7EC31320E}" type="datetime1">
              <a:rPr lang="pt-BR" smtClean="0"/>
              <a:t>27/06/2018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1111-1D3E-4E64-9665-BC78C43AE4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449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3000"/>
            <a:duotone>
              <a:prstClr val="black"/>
              <a:schemeClr val="tx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35000"/>
                    </a14:imgEffect>
                    <a14:imgEffect>
                      <a14:colorTemperature colorTemp="4521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B9D97-6256-42E2-98D5-A8FA05773E0F}" type="datetime1">
              <a:rPr lang="pt-BR" smtClean="0"/>
              <a:t>27/06/2018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01111-1D3E-4E64-9665-BC78C43AE4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8783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9349" y="1285875"/>
            <a:ext cx="6858000" cy="1932645"/>
          </a:xfrm>
        </p:spPr>
        <p:txBody>
          <a:bodyPr>
            <a:normAutofit/>
          </a:bodyPr>
          <a:lstStyle/>
          <a:p>
            <a:r>
              <a:rPr lang="pt-BR" sz="3600" b="1" dirty="0">
                <a:latin typeface="Arial Narrow" panose="020B0606020202030204" pitchFamily="34" charset="0"/>
              </a:rPr>
              <a:t>Zeugma: Aplicativo Móvel para Controle de Entretenimento Online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74263" y="2511397"/>
            <a:ext cx="7001950" cy="3617116"/>
          </a:xfrm>
        </p:spPr>
        <p:txBody>
          <a:bodyPr>
            <a:normAutofit/>
          </a:bodyPr>
          <a:lstStyle/>
          <a:p>
            <a:pPr algn="r"/>
            <a:r>
              <a:rPr lang="pt-BR" dirty="0"/>
              <a:t>Leandro Cezar Pavin</a:t>
            </a:r>
          </a:p>
          <a:p>
            <a:pPr algn="r"/>
            <a:r>
              <a:rPr lang="pt-BR" dirty="0"/>
              <a:t>Pedro Luiz Weselowski da Cunha</a:t>
            </a:r>
          </a:p>
          <a:p>
            <a:pPr algn="r"/>
            <a:r>
              <a:rPr lang="pt-BR" dirty="0"/>
              <a:t>Roger Paulino </a:t>
            </a:r>
            <a:r>
              <a:rPr lang="pt-BR" dirty="0" smtClean="0"/>
              <a:t>Donegati</a:t>
            </a:r>
          </a:p>
          <a:p>
            <a:pPr algn="r"/>
            <a:endParaRPr lang="pt-BR" dirty="0" smtClean="0"/>
          </a:p>
          <a:p>
            <a:pPr algn="r"/>
            <a:r>
              <a:rPr lang="pt-BR" dirty="0" smtClean="0"/>
              <a:t>Banca Examinadora:</a:t>
            </a:r>
          </a:p>
          <a:p>
            <a:pPr algn="r"/>
            <a:r>
              <a:rPr lang="pt-BR" dirty="0" smtClean="0"/>
              <a:t>Prof</a:t>
            </a:r>
            <a:r>
              <a:rPr lang="pt-BR" dirty="0"/>
              <a:t>. </a:t>
            </a:r>
            <a:r>
              <a:rPr lang="pt-BR" dirty="0" smtClean="0"/>
              <a:t>Dra. Maria Márcia Matos Pinto</a:t>
            </a:r>
          </a:p>
          <a:p>
            <a:pPr algn="r"/>
            <a:r>
              <a:rPr lang="pt-BR" dirty="0" smtClean="0"/>
              <a:t>Prof. Me. Rosangela </a:t>
            </a:r>
            <a:r>
              <a:rPr lang="pt-BR" dirty="0" err="1" smtClean="0"/>
              <a:t>Kronig</a:t>
            </a:r>
            <a:endParaRPr lang="pt-BR" dirty="0" smtClean="0"/>
          </a:p>
          <a:p>
            <a:pPr algn="r"/>
            <a:r>
              <a:rPr lang="pt-BR" dirty="0" smtClean="0"/>
              <a:t>Prof. </a:t>
            </a:r>
            <a:r>
              <a:rPr lang="pt-BR" dirty="0"/>
              <a:t>Me. Wilson </a:t>
            </a:r>
            <a:r>
              <a:rPr lang="pt-BR" dirty="0" err="1" smtClean="0"/>
              <a:t>Vendramel</a:t>
            </a:r>
            <a:r>
              <a:rPr lang="pt-BR" dirty="0"/>
              <a:t> (</a:t>
            </a:r>
            <a:r>
              <a:rPr lang="pt-BR" dirty="0" smtClean="0"/>
              <a:t>Orientador)</a:t>
            </a:r>
            <a:endParaRPr lang="pt-BR" dirty="0"/>
          </a:p>
        </p:txBody>
      </p:sp>
      <p:pic>
        <p:nvPicPr>
          <p:cNvPr id="1027" name="image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081" y="-8286"/>
            <a:ext cx="2247836" cy="1089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image8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917" y="-10257"/>
            <a:ext cx="2520280" cy="1091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image8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198" y="-10258"/>
            <a:ext cx="2320450" cy="1091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350" y="1285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           </a:t>
            </a: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350" y="2095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  </a:t>
            </a: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350" y="2914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kumimoji="0" lang="pt-BR" altLang="pt-BR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6350" y="6429591"/>
            <a:ext cx="914399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None/>
            </a:pPr>
            <a:r>
              <a:rPr lang="pt-BR" altLang="pt-BR" sz="2000" b="1" dirty="0" smtClean="0">
                <a:latin typeface="Arial" panose="020B0604020202020204" pitchFamily="34" charset="0"/>
              </a:rPr>
              <a:t>São</a:t>
            </a:r>
            <a:r>
              <a:rPr lang="pt-BR" altLang="pt-BR" sz="2000" b="1" dirty="0">
                <a:latin typeface="Arial" panose="020B0604020202020204" pitchFamily="34" charset="0"/>
              </a:rPr>
              <a:t> </a:t>
            </a:r>
            <a:r>
              <a:rPr lang="pt-BR" altLang="pt-BR" sz="2000" b="1" dirty="0" smtClean="0">
                <a:latin typeface="Arial" panose="020B0604020202020204" pitchFamily="34" charset="0"/>
              </a:rPr>
              <a:t>Caetano do Sul, 08 de dezembro de 2017</a:t>
            </a:r>
            <a:endParaRPr kumimoji="0" lang="pt-BR" altLang="pt-BR" sz="2000" b="1" baseline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74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autoUpdateAnimBg="0" advAuto="200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300" b="1" dirty="0" smtClean="0">
                <a:latin typeface="Arial Narrow" panose="020B0606020202030204" pitchFamily="34" charset="0"/>
              </a:rPr>
              <a:t>Web </a:t>
            </a:r>
            <a:r>
              <a:rPr lang="pt-BR" sz="4300" b="1" dirty="0" err="1" smtClean="0">
                <a:latin typeface="Arial Narrow" panose="020B0606020202030204" pitchFamily="34" charset="0"/>
              </a:rPr>
              <a:t>services</a:t>
            </a:r>
            <a:endParaRPr lang="pt-BR" sz="4300" b="1" dirty="0">
              <a:latin typeface="Arial Narrow" panose="020B0606020202030204" pitchFamily="34" charset="0"/>
            </a:endParaRPr>
          </a:p>
        </p:txBody>
      </p:sp>
      <p:pic>
        <p:nvPicPr>
          <p:cNvPr id="4" name="image10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690689"/>
            <a:ext cx="7886700" cy="4618631"/>
          </a:xfrm>
          <a:prstGeom prst="rect">
            <a:avLst/>
          </a:prstGeom>
          <a:ln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1111-1D3E-4E64-9665-BC78C43AE45B}" type="slidenum">
              <a:rPr lang="pt-BR" sz="1800" b="1" smtClean="0">
                <a:solidFill>
                  <a:schemeClr val="tx1"/>
                </a:solidFill>
              </a:rPr>
              <a:t>10</a:t>
            </a:fld>
            <a:endParaRPr lang="pt-BR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15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pt-BR" sz="4300" b="1" dirty="0">
                <a:latin typeface="Arial Narrow" panose="020B0606020202030204" pitchFamily="34" charset="0"/>
              </a:rPr>
              <a:t>REST</a:t>
            </a:r>
            <a:r>
              <a:rPr lang="pt-BR" sz="2000" b="1" dirty="0"/>
              <a:t/>
            </a:r>
            <a:br>
              <a:rPr lang="pt-BR" sz="2000" b="1" dirty="0"/>
            </a:br>
            <a:endParaRPr lang="pt-BR" dirty="0"/>
          </a:p>
        </p:txBody>
      </p:sp>
      <p:pic>
        <p:nvPicPr>
          <p:cNvPr id="4" name="image83.jpg" descr="C:\Users\aluno\Desktop\rest-api.jp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690688"/>
            <a:ext cx="7886700" cy="4762647"/>
          </a:xfrm>
          <a:prstGeom prst="rect">
            <a:avLst/>
          </a:prstGeom>
          <a:ln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457950" y="6470668"/>
            <a:ext cx="2057400" cy="365125"/>
          </a:xfrm>
        </p:spPr>
        <p:txBody>
          <a:bodyPr/>
          <a:lstStyle/>
          <a:p>
            <a:fld id="{DB001111-1D3E-4E64-9665-BC78C43AE45B}" type="slidenum">
              <a:rPr lang="pt-BR" sz="1800" b="1" smtClean="0">
                <a:solidFill>
                  <a:schemeClr val="tx1"/>
                </a:solidFill>
              </a:rPr>
              <a:t>11</a:t>
            </a:fld>
            <a:endParaRPr lang="pt-BR" sz="18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52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300" b="1" dirty="0" smtClean="0">
                <a:latin typeface="Arial Narrow" panose="020B0606020202030204" pitchFamily="34" charset="0"/>
              </a:rPr>
              <a:t>JSON</a:t>
            </a:r>
            <a:endParaRPr lang="pt-BR" sz="4300" b="1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dirty="0" smtClean="0"/>
              <a:t>Protocolo de transferência de dados;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Acesso a bases externas;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Facilidade de uso.</a:t>
            </a:r>
          </a:p>
          <a:p>
            <a:endParaRPr lang="pt-BR" dirty="0"/>
          </a:p>
        </p:txBody>
      </p:sp>
      <p:pic>
        <p:nvPicPr>
          <p:cNvPr id="4" name="image87.png" descr="C:\Users\aluno\Desktop\json.pn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2648034"/>
            <a:ext cx="3096344" cy="4077072"/>
          </a:xfrm>
          <a:prstGeom prst="rect">
            <a:avLst/>
          </a:prstGeom>
          <a:ln w="76200">
            <a:solidFill>
              <a:srgbClr val="292929"/>
            </a:solidFill>
            <a:prstDash val="solid"/>
          </a:ln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804248" y="6332271"/>
            <a:ext cx="2057400" cy="365125"/>
          </a:xfrm>
        </p:spPr>
        <p:txBody>
          <a:bodyPr/>
          <a:lstStyle/>
          <a:p>
            <a:fld id="{DB001111-1D3E-4E64-9665-BC78C43AE45B}" type="slidenum">
              <a:rPr lang="pt-BR" sz="1800" b="1" smtClean="0">
                <a:solidFill>
                  <a:schemeClr val="tx1"/>
                </a:solidFill>
              </a:rPr>
              <a:t>12</a:t>
            </a:fld>
            <a:endParaRPr lang="pt-BR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16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300" b="1" dirty="0" smtClean="0">
                <a:latin typeface="Arial Narrow" panose="020B0606020202030204" pitchFamily="34" charset="0"/>
              </a:rPr>
              <a:t>Desenvolvimento do Projeto</a:t>
            </a:r>
            <a:endParaRPr lang="pt-BR" sz="4300" b="1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pt-BR" dirty="0" smtClean="0">
                <a:latin typeface="Arial Narrow" panose="020B0606020202030204" pitchFamily="34" charset="0"/>
              </a:rPr>
              <a:t>O desenvolvimento do aplicativo Zeugma teve como base o modelo de prototipação.</a:t>
            </a:r>
          </a:p>
          <a:p>
            <a:pPr algn="just">
              <a:lnSpc>
                <a:spcPct val="150000"/>
              </a:lnSpc>
            </a:pPr>
            <a:r>
              <a:rPr lang="pt-BR" dirty="0" smtClean="0">
                <a:latin typeface="Arial Narrow" panose="020B0606020202030204" pitchFamily="34" charset="0"/>
              </a:rPr>
              <a:t> Com esse modelo, foram gerados protótipos até o projeto estar na versão definitiva do aplicativo</a:t>
            </a:r>
            <a:endParaRPr lang="pt-BR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1111-1D3E-4E64-9665-BC78C43AE45B}" type="slidenum">
              <a:rPr lang="pt-BR" sz="1800" b="1" smtClean="0">
                <a:solidFill>
                  <a:schemeClr val="tx1"/>
                </a:solidFill>
              </a:rPr>
              <a:t>13</a:t>
            </a:fld>
            <a:endParaRPr lang="pt-BR" sz="18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96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300" b="1" dirty="0" smtClean="0">
                <a:latin typeface="Arial Narrow" panose="020B0606020202030204" pitchFamily="34" charset="0"/>
              </a:rPr>
              <a:t>Requisitos Funcionais</a:t>
            </a:r>
            <a:endParaRPr lang="pt-BR" sz="4300" b="1" dirty="0">
              <a:latin typeface="Arial Narrow" panose="020B060602020203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0998540"/>
              </p:ext>
            </p:extLst>
          </p:nvPr>
        </p:nvGraphicFramePr>
        <p:xfrm>
          <a:off x="628650" y="1690692"/>
          <a:ext cx="7687766" cy="469063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38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8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8104">
                <a:tc>
                  <a:txBody>
                    <a:bodyPr/>
                    <a:lstStyle/>
                    <a:p>
                      <a:pPr marL="1905" marR="51435" indent="-6350" algn="just">
                        <a:lnSpc>
                          <a:spcPct val="111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Arial Narrow" panose="020B0606020202030204" pitchFamily="34" charset="0"/>
                        </a:rPr>
                        <a:t>ID do Requisito </a:t>
                      </a:r>
                      <a:endParaRPr lang="pt-BR" sz="1600" b="1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Arial"/>
                      </a:endParaRPr>
                    </a:p>
                  </a:txBody>
                  <a:tcPr marL="31750" marR="31750" marT="0" marB="0"/>
                </a:tc>
                <a:tc>
                  <a:txBody>
                    <a:bodyPr/>
                    <a:lstStyle/>
                    <a:p>
                      <a:pPr marL="6350" marR="51435" indent="-6350" algn="just">
                        <a:lnSpc>
                          <a:spcPct val="111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Arial Narrow" panose="020B0606020202030204" pitchFamily="34" charset="0"/>
                        </a:rPr>
                        <a:t>Descrição </a:t>
                      </a:r>
                      <a:endParaRPr lang="pt-BR" sz="1600" b="1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Arial"/>
                      </a:endParaRPr>
                    </a:p>
                  </a:txBody>
                  <a:tcPr marL="31750" marR="3175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8073">
                <a:tc>
                  <a:txBody>
                    <a:bodyPr/>
                    <a:lstStyle/>
                    <a:p>
                      <a:pPr marL="1905" marR="51435" indent="-6350" algn="just">
                        <a:lnSpc>
                          <a:spcPct val="111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Arial Narrow" panose="020B0606020202030204" pitchFamily="34" charset="0"/>
                        </a:rPr>
                        <a:t>RF01 </a:t>
                      </a:r>
                    </a:p>
                    <a:p>
                      <a:pPr marL="1905" marR="51435" indent="-6350" algn="just">
                        <a:lnSpc>
                          <a:spcPct val="111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Arial Narrow" panose="020B0606020202030204" pitchFamily="34" charset="0"/>
                        </a:rPr>
                        <a:t>(Usabilidade)</a:t>
                      </a:r>
                      <a:endParaRPr lang="pt-BR" sz="160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Arial"/>
                      </a:endParaRPr>
                    </a:p>
                  </a:txBody>
                  <a:tcPr marL="31750" marR="31750" marT="0" marB="0"/>
                </a:tc>
                <a:tc>
                  <a:txBody>
                    <a:bodyPr/>
                    <a:lstStyle/>
                    <a:p>
                      <a:pPr marL="6350" marR="51435" indent="-6350" algn="just">
                        <a:lnSpc>
                          <a:spcPct val="111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Arial Narrow" panose="020B0606020202030204" pitchFamily="34" charset="0"/>
                        </a:rPr>
                        <a:t>O aplicativo deverá ser capaz de armazenar o cadastro dos usuários. </a:t>
                      </a:r>
                      <a:endParaRPr lang="pt-BR" sz="160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Arial"/>
                      </a:endParaRPr>
                    </a:p>
                  </a:txBody>
                  <a:tcPr marL="31750" marR="3175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8073">
                <a:tc>
                  <a:txBody>
                    <a:bodyPr/>
                    <a:lstStyle/>
                    <a:p>
                      <a:pPr marL="1905" marR="51435" indent="-6350" algn="just">
                        <a:lnSpc>
                          <a:spcPct val="111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Arial Narrow" panose="020B0606020202030204" pitchFamily="34" charset="0"/>
                        </a:rPr>
                        <a:t>RF02 </a:t>
                      </a:r>
                    </a:p>
                    <a:p>
                      <a:pPr marL="1905" marR="51435" indent="-6350" algn="just">
                        <a:lnSpc>
                          <a:spcPct val="111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Arial Narrow" panose="020B0606020202030204" pitchFamily="34" charset="0"/>
                        </a:rPr>
                        <a:t>(Segurança)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Arial"/>
                      </a:endParaRPr>
                    </a:p>
                  </a:txBody>
                  <a:tcPr marL="31750" marR="31750" marT="0" marB="0"/>
                </a:tc>
                <a:tc>
                  <a:txBody>
                    <a:bodyPr/>
                    <a:lstStyle/>
                    <a:p>
                      <a:pPr marL="6350" marR="51435" indent="-6350" algn="just">
                        <a:lnSpc>
                          <a:spcPct val="111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Arial Narrow" panose="020B0606020202030204" pitchFamily="34" charset="0"/>
                        </a:rPr>
                        <a:t>O aplicativo deverá disponibilizar login no mesmo via os dados necessários. </a:t>
                      </a:r>
                      <a:endParaRPr lang="pt-BR" sz="160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Arial"/>
                      </a:endParaRPr>
                    </a:p>
                  </a:txBody>
                  <a:tcPr marL="31750" marR="3175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8073">
                <a:tc>
                  <a:txBody>
                    <a:bodyPr/>
                    <a:lstStyle/>
                    <a:p>
                      <a:pPr marL="1905" marR="51435" indent="-6350" algn="just">
                        <a:lnSpc>
                          <a:spcPct val="111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Arial Narrow" panose="020B0606020202030204" pitchFamily="34" charset="0"/>
                        </a:rPr>
                        <a:t>RF03 </a:t>
                      </a:r>
                    </a:p>
                    <a:p>
                      <a:pPr marL="1905" marR="51435" indent="-6350" algn="just">
                        <a:lnSpc>
                          <a:spcPct val="111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Arial Narrow" panose="020B0606020202030204" pitchFamily="34" charset="0"/>
                        </a:rPr>
                        <a:t>(Interoperabilidade) </a:t>
                      </a:r>
                      <a:endParaRPr lang="pt-BR" sz="160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Arial"/>
                      </a:endParaRPr>
                    </a:p>
                  </a:txBody>
                  <a:tcPr marL="31750" marR="31750" marT="0" marB="0"/>
                </a:tc>
                <a:tc>
                  <a:txBody>
                    <a:bodyPr/>
                    <a:lstStyle/>
                    <a:p>
                      <a:pPr marL="6350" marR="51435" indent="-6350" algn="just">
                        <a:lnSpc>
                          <a:spcPct val="111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Arial Narrow" panose="020B0606020202030204" pitchFamily="34" charset="0"/>
                        </a:rPr>
                        <a:t>O aplicativo deverá será capaz de realizar login via API externa (Facebook). </a:t>
                      </a:r>
                      <a:endParaRPr lang="pt-BR" sz="160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Arial"/>
                      </a:endParaRPr>
                    </a:p>
                  </a:txBody>
                  <a:tcPr marL="31750" marR="3175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80239">
                <a:tc>
                  <a:txBody>
                    <a:bodyPr/>
                    <a:lstStyle/>
                    <a:p>
                      <a:pPr marL="1905" marR="51435" indent="-6350" algn="just">
                        <a:lnSpc>
                          <a:spcPct val="111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  <a:latin typeface="Arial Narrow" panose="020B0606020202030204" pitchFamily="34" charset="0"/>
                        </a:rPr>
                        <a:t>RF04 </a:t>
                      </a:r>
                    </a:p>
                    <a:p>
                      <a:pPr marL="1905" marR="51435" indent="-6350" algn="just">
                        <a:lnSpc>
                          <a:spcPct val="111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  <a:latin typeface="Arial Narrow" panose="020B0606020202030204" pitchFamily="34" charset="0"/>
                        </a:rPr>
                        <a:t>(Usabilidade)</a:t>
                      </a:r>
                      <a:endParaRPr lang="pt-BR" sz="1600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Arial"/>
                      </a:endParaRPr>
                    </a:p>
                    <a:p>
                      <a:pPr marL="1905" marR="51435" indent="-6350" algn="just">
                        <a:lnSpc>
                          <a:spcPct val="111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Arial"/>
                      </a:endParaRPr>
                    </a:p>
                  </a:txBody>
                  <a:tcPr marL="31750" marR="31750" marT="0" marB="0"/>
                </a:tc>
                <a:tc>
                  <a:txBody>
                    <a:bodyPr/>
                    <a:lstStyle/>
                    <a:p>
                      <a:pPr marL="6350" marR="51435" lvl="0" indent="-6350" algn="just" defTabSz="914400" rtl="0" eaLnBrk="1" fontAlgn="auto" latinLnBrk="0" hangingPunct="1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>
                          <a:effectLst/>
                          <a:latin typeface="Arial Narrow" panose="020B0606020202030204" pitchFamily="34" charset="0"/>
                        </a:rPr>
                        <a:t>O aplicativo deverá disponibilizar listas de conteúdos para os usuários, sendo possível remover e editar as listas conforme desejado.</a:t>
                      </a:r>
                      <a:endParaRPr lang="pt-BR" sz="1600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Arial"/>
                      </a:endParaRPr>
                    </a:p>
                    <a:p>
                      <a:pPr marL="6350" marR="51435" indent="-6350" algn="just">
                        <a:lnSpc>
                          <a:spcPct val="111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Arial"/>
                      </a:endParaRPr>
                    </a:p>
                  </a:txBody>
                  <a:tcPr marL="31750" marR="31750" marT="0" marB="0" anchor="b"/>
                </a:tc>
                <a:extLst>
                  <a:ext uri="{0D108BD9-81ED-4DB2-BD59-A6C34878D82A}">
                    <a16:rowId xmlns:a16="http://schemas.microsoft.com/office/drawing/2014/main" val="2475708472"/>
                  </a:ext>
                </a:extLst>
              </a:tr>
              <a:tr h="738073">
                <a:tc>
                  <a:txBody>
                    <a:bodyPr/>
                    <a:lstStyle/>
                    <a:p>
                      <a:pPr marL="1905" marR="51435" indent="-6350" algn="just">
                        <a:lnSpc>
                          <a:spcPct val="111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Arial Narrow" panose="020B0606020202030204" pitchFamily="34" charset="0"/>
                        </a:rPr>
                        <a:t>RF05</a:t>
                      </a:r>
                    </a:p>
                    <a:p>
                      <a:pPr marL="1905" marR="51435" indent="-6350" algn="just">
                        <a:lnSpc>
                          <a:spcPct val="111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Arial Narrow" panose="020B0606020202030204" pitchFamily="34" charset="0"/>
                        </a:rPr>
                        <a:t>(Usabilidade)</a:t>
                      </a:r>
                      <a:endParaRPr lang="pt-BR" sz="160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Arial"/>
                      </a:endParaRPr>
                    </a:p>
                  </a:txBody>
                  <a:tcPr marL="31750" marR="31750" marT="0" marB="0"/>
                </a:tc>
                <a:tc>
                  <a:txBody>
                    <a:bodyPr/>
                    <a:lstStyle/>
                    <a:p>
                      <a:pPr marL="6350" marR="51435" indent="-6350" algn="just">
                        <a:lnSpc>
                          <a:spcPct val="111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Arial Narrow" panose="020B0606020202030204" pitchFamily="34" charset="0"/>
                        </a:rPr>
                        <a:t>O aplicativo irá filtrar os conteúdos melhor avaliados e irá mostrar na tela determinada. </a:t>
                      </a:r>
                      <a:endParaRPr lang="pt-BR" sz="160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Arial"/>
                      </a:endParaRPr>
                    </a:p>
                  </a:txBody>
                  <a:tcPr marL="31750" marR="3175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457950" y="6425626"/>
            <a:ext cx="2057400" cy="365125"/>
          </a:xfrm>
        </p:spPr>
        <p:txBody>
          <a:bodyPr/>
          <a:lstStyle/>
          <a:p>
            <a:fld id="{DB001111-1D3E-4E64-9665-BC78C43AE45B}" type="slidenum">
              <a:rPr lang="pt-BR" sz="1800" b="1" smtClean="0">
                <a:solidFill>
                  <a:schemeClr val="tx1"/>
                </a:solidFill>
              </a:rPr>
              <a:t>14</a:t>
            </a:fld>
            <a:endParaRPr lang="pt-BR" sz="18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65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300" b="1" dirty="0" smtClean="0">
                <a:latin typeface="Arial Narrow" panose="020B0606020202030204" pitchFamily="34" charset="0"/>
              </a:rPr>
              <a:t>Requisitos Não Funcionais</a:t>
            </a:r>
            <a:endParaRPr lang="pt-BR" sz="4300" b="1" dirty="0">
              <a:latin typeface="Arial Narrow" panose="020B060602020203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0076668"/>
              </p:ext>
            </p:extLst>
          </p:nvPr>
        </p:nvGraphicFramePr>
        <p:xfrm>
          <a:off x="628650" y="1690690"/>
          <a:ext cx="7886700" cy="506790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63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2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637">
                <a:tc>
                  <a:txBody>
                    <a:bodyPr/>
                    <a:lstStyle/>
                    <a:p>
                      <a:pPr marL="3175" marR="51435" indent="-6350" algn="just">
                        <a:lnSpc>
                          <a:spcPct val="111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  <a:latin typeface="Arial Narrow" panose="020B0606020202030204" pitchFamily="34" charset="0"/>
                        </a:rPr>
                        <a:t>ID do Requisito </a:t>
                      </a:r>
                      <a:endParaRPr lang="pt-BR" sz="1600" b="1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Arial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1270" marR="51435" indent="-6350" algn="just">
                        <a:lnSpc>
                          <a:spcPct val="111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Arial Narrow" panose="020B0606020202030204" pitchFamily="34" charset="0"/>
                        </a:rPr>
                        <a:t>Descrição </a:t>
                      </a:r>
                      <a:endParaRPr lang="pt-BR" sz="1600" b="1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Arial"/>
                      </a:endParaRPr>
                    </a:p>
                  </a:txBody>
                  <a:tcPr marL="34290" marR="3429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0909">
                <a:tc>
                  <a:txBody>
                    <a:bodyPr/>
                    <a:lstStyle/>
                    <a:p>
                      <a:pPr marL="3175" marR="51435" indent="-6350" algn="just">
                        <a:lnSpc>
                          <a:spcPct val="111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 smtClean="0">
                          <a:effectLst/>
                          <a:latin typeface="Arial Narrow" panose="020B0606020202030204" pitchFamily="34" charset="0"/>
                        </a:rPr>
                        <a:t>RNF01 </a:t>
                      </a:r>
                    </a:p>
                    <a:p>
                      <a:pPr marL="3175" marR="51435" indent="-6350" algn="just">
                        <a:lnSpc>
                          <a:spcPct val="111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 smtClean="0">
                          <a:effectLst/>
                          <a:latin typeface="Arial Narrow" panose="020B0606020202030204" pitchFamily="34" charset="0"/>
                        </a:rPr>
                        <a:t>(Usabilidade)</a:t>
                      </a:r>
                      <a:endParaRPr lang="pt-BR" sz="1600" b="0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Arial"/>
                      </a:endParaRPr>
                    </a:p>
                    <a:p>
                      <a:pPr marL="3175" marR="51435" indent="-6350" algn="just">
                        <a:lnSpc>
                          <a:spcPct val="111000"/>
                        </a:lnSpc>
                        <a:spcAft>
                          <a:spcPts val="0"/>
                        </a:spcAft>
                      </a:pPr>
                      <a:endParaRPr lang="pt-BR" sz="1600" b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Arial"/>
                      </a:endParaRPr>
                    </a:p>
                  </a:txBody>
                  <a:tcPr marL="34290" marR="34290" marT="0" marB="0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" marR="51435" lvl="0" indent="-6350" algn="just" defTabSz="914400" rtl="0" eaLnBrk="1" fontAlgn="auto" latinLnBrk="0" hangingPunct="1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dirty="0" smtClean="0">
                          <a:effectLst/>
                          <a:latin typeface="Arial Narrow" panose="020B0606020202030204" pitchFamily="34" charset="0"/>
                        </a:rPr>
                        <a:t>O aplicativo deverá ter uma interface baseada nas heurísticas de Nielsen, de forma que dispense muitas explicações. </a:t>
                      </a:r>
                    </a:p>
                    <a:p>
                      <a:pPr marL="1270" marR="51435" indent="-6350" algn="just">
                        <a:lnSpc>
                          <a:spcPct val="111000"/>
                        </a:lnSpc>
                        <a:spcAft>
                          <a:spcPts val="0"/>
                        </a:spcAft>
                      </a:pPr>
                      <a:endParaRPr lang="pt-BR" sz="1600" b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Arial"/>
                      </a:endParaRPr>
                    </a:p>
                  </a:txBody>
                  <a:tcPr marL="34290" marR="34290" marT="0" marB="0" anchor="b"/>
                </a:tc>
                <a:extLst>
                  <a:ext uri="{0D108BD9-81ED-4DB2-BD59-A6C34878D82A}">
                    <a16:rowId xmlns:a16="http://schemas.microsoft.com/office/drawing/2014/main" val="2757462690"/>
                  </a:ext>
                </a:extLst>
              </a:tr>
              <a:tr h="623106">
                <a:tc>
                  <a:txBody>
                    <a:bodyPr/>
                    <a:lstStyle/>
                    <a:p>
                      <a:pPr marL="3175" marR="51435" indent="-6350" algn="just">
                        <a:lnSpc>
                          <a:spcPct val="111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 smtClean="0">
                          <a:effectLst/>
                          <a:latin typeface="Arial Narrow" panose="020B0606020202030204" pitchFamily="34" charset="0"/>
                        </a:rPr>
                        <a:t>RNF02 </a:t>
                      </a:r>
                    </a:p>
                    <a:p>
                      <a:pPr marL="3175" marR="51435" indent="-6350" algn="just">
                        <a:lnSpc>
                          <a:spcPct val="111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 smtClean="0">
                          <a:effectLst/>
                          <a:latin typeface="Arial Narrow" panose="020B0606020202030204" pitchFamily="34" charset="0"/>
                        </a:rPr>
                        <a:t>(Segurança)</a:t>
                      </a:r>
                      <a:endParaRPr lang="pt-BR" sz="1600" b="0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Arial"/>
                      </a:endParaRPr>
                    </a:p>
                  </a:txBody>
                  <a:tcPr marL="34290" marR="3429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270" marR="51435" lvl="0" indent="-6350" algn="just" defTabSz="914400" rtl="0" eaLnBrk="1" fontAlgn="auto" latinLnBrk="0" hangingPunct="1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dirty="0" smtClean="0">
                          <a:effectLst/>
                          <a:latin typeface="Arial Narrow" panose="020B0606020202030204" pitchFamily="34" charset="0"/>
                        </a:rPr>
                        <a:t>O aplicativo deve utilizar um servidor externo que proteja suas conexões para armazenar os dados dos usuários.</a:t>
                      </a:r>
                    </a:p>
                    <a:p>
                      <a:pPr marL="1270" marR="51435" lvl="0" indent="-6350" algn="just" defTabSz="914400" rtl="0" eaLnBrk="1" fontAlgn="auto" latinLnBrk="0" hangingPunct="1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b="0" dirty="0" smtClean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4290" marR="34290" marT="0" marB="0" anchor="b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35789097"/>
                  </a:ext>
                </a:extLst>
              </a:tr>
              <a:tr h="625635">
                <a:tc>
                  <a:txBody>
                    <a:bodyPr/>
                    <a:lstStyle/>
                    <a:p>
                      <a:pPr marL="3175" marR="51435" indent="-6350" algn="just">
                        <a:lnSpc>
                          <a:spcPct val="111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 smtClean="0">
                          <a:effectLst/>
                          <a:latin typeface="Arial Narrow" panose="020B0606020202030204" pitchFamily="34" charset="0"/>
                        </a:rPr>
                        <a:t>RNF03 </a:t>
                      </a:r>
                    </a:p>
                    <a:p>
                      <a:pPr marL="3175" marR="51435" indent="-6350" algn="just">
                        <a:lnSpc>
                          <a:spcPct val="111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 smtClean="0">
                          <a:effectLst/>
                          <a:latin typeface="Arial Narrow" panose="020B0606020202030204" pitchFamily="34" charset="0"/>
                        </a:rPr>
                        <a:t>(Portabilidade)</a:t>
                      </a:r>
                      <a:endParaRPr lang="pt-BR" sz="1600" b="0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Arial"/>
                      </a:endParaRPr>
                    </a:p>
                  </a:txBody>
                  <a:tcPr marL="34290" marR="34290" marT="0" marB="0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270" marR="51435" lvl="0" indent="-6350" algn="just" defTabSz="914400" rtl="0" eaLnBrk="1" fontAlgn="auto" latinLnBrk="0" hangingPunct="1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dirty="0" smtClean="0">
                          <a:effectLst/>
                          <a:latin typeface="Arial Narrow" panose="020B0606020202030204" pitchFamily="34" charset="0"/>
                        </a:rPr>
                        <a:t>O aplicativo deve ser funcionar em todos dispositivos Android acima da versão 4.0.</a:t>
                      </a:r>
                    </a:p>
                  </a:txBody>
                  <a:tcPr marL="34290" marR="34290" marT="0" marB="0"/>
                </a:tc>
                <a:extLst>
                  <a:ext uri="{0D108BD9-81ED-4DB2-BD59-A6C34878D82A}">
                    <a16:rowId xmlns:a16="http://schemas.microsoft.com/office/drawing/2014/main" val="1648985638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marL="3175" marR="51435" indent="-6350" algn="just">
                        <a:lnSpc>
                          <a:spcPct val="111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 smtClean="0">
                          <a:effectLst/>
                          <a:latin typeface="Arial Narrow" panose="020B0606020202030204" pitchFamily="34" charset="0"/>
                        </a:rPr>
                        <a:t>RNF04 </a:t>
                      </a:r>
                    </a:p>
                    <a:p>
                      <a:pPr marL="3175" marR="51435" indent="-6350" algn="just">
                        <a:lnSpc>
                          <a:spcPct val="111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 smtClean="0">
                          <a:effectLst/>
                          <a:latin typeface="Arial Narrow" panose="020B0606020202030204" pitchFamily="34" charset="0"/>
                        </a:rPr>
                        <a:t>(Portabilidade)</a:t>
                      </a:r>
                      <a:endParaRPr lang="pt-BR" sz="1600" b="0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Arial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1270" marR="51435" lvl="0" indent="-6350" algn="just" defTabSz="914400" rtl="0" eaLnBrk="1" fontAlgn="auto" latinLnBrk="0" hangingPunct="1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dirty="0" smtClean="0">
                          <a:effectLst/>
                          <a:latin typeface="Arial Narrow" panose="020B0606020202030204" pitchFamily="34" charset="0"/>
                        </a:rPr>
                        <a:t>O aplicativo deve ser feito permitindo uma fácil portabilidade para com os dados, caso seja necessário a troca de servidor e até mesmo de linguagem para com o banco de dados. </a:t>
                      </a:r>
                      <a:endParaRPr lang="pt-BR" sz="1600" b="0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  <a:p>
                      <a:pPr marL="1270" marR="51435" lvl="0" indent="-6350" algn="just" defTabSz="914400" rtl="0" eaLnBrk="1" fontAlgn="auto" latinLnBrk="0" hangingPunct="1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b="0" dirty="0" smtClean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4290" marR="34290" marT="0" marB="0" anchor="b"/>
                </a:tc>
                <a:extLst>
                  <a:ext uri="{0D108BD9-81ED-4DB2-BD59-A6C34878D82A}">
                    <a16:rowId xmlns:a16="http://schemas.microsoft.com/office/drawing/2014/main" val="2719712116"/>
                  </a:ext>
                </a:extLst>
              </a:tr>
              <a:tr h="740014">
                <a:tc>
                  <a:txBody>
                    <a:bodyPr/>
                    <a:lstStyle/>
                    <a:p>
                      <a:pPr marL="3175" marR="51435" indent="-6350" algn="just">
                        <a:lnSpc>
                          <a:spcPct val="111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 smtClean="0">
                          <a:effectLst/>
                          <a:latin typeface="Arial Narrow" panose="020B0606020202030204" pitchFamily="34" charset="0"/>
                        </a:rPr>
                        <a:t>RNF05 </a:t>
                      </a:r>
                    </a:p>
                    <a:p>
                      <a:pPr marL="3175" marR="51435" indent="-6350" algn="just">
                        <a:lnSpc>
                          <a:spcPct val="111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 smtClean="0">
                          <a:effectLst/>
                          <a:latin typeface="Arial Narrow" panose="020B0606020202030204" pitchFamily="34" charset="0"/>
                        </a:rPr>
                        <a:t>(Interoperabilidade)</a:t>
                      </a:r>
                      <a:endParaRPr lang="pt-BR" sz="1600" b="0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Arial"/>
                      </a:endParaRPr>
                    </a:p>
                    <a:p>
                      <a:pPr marL="3175" marR="51435" indent="-6350" algn="just">
                        <a:lnSpc>
                          <a:spcPct val="111000"/>
                        </a:lnSpc>
                        <a:spcAft>
                          <a:spcPts val="0"/>
                        </a:spcAft>
                      </a:pPr>
                      <a:endParaRPr lang="pt-BR" sz="1600" b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Arial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1270" marR="51435" lvl="0" indent="-6350" algn="just" defTabSz="914400" rtl="0" eaLnBrk="1" fontAlgn="auto" latinLnBrk="0" hangingPunct="1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dirty="0" smtClean="0">
                          <a:effectLst/>
                          <a:latin typeface="Arial Narrow" panose="020B0606020202030204" pitchFamily="34" charset="0"/>
                        </a:rPr>
                        <a:t>O aplicativo deve possibilitar a implantação futura de mais </a:t>
                      </a:r>
                      <a:r>
                        <a:rPr lang="pt-BR" sz="1600" b="0" dirty="0" err="1" smtClean="0">
                          <a:effectLst/>
                          <a:latin typeface="Arial Narrow" panose="020B0606020202030204" pitchFamily="34" charset="0"/>
                        </a:rPr>
                        <a:t>API’s</a:t>
                      </a:r>
                      <a:r>
                        <a:rPr lang="pt-BR" sz="1600" b="0" dirty="0" smtClean="0">
                          <a:effectLst/>
                          <a:latin typeface="Arial Narrow" panose="020B0606020202030204" pitchFamily="34" charset="0"/>
                        </a:rPr>
                        <a:t> externas para absorver dados necessários. </a:t>
                      </a:r>
                      <a:endParaRPr lang="pt-BR" sz="1600" b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  <a:p>
                      <a:pPr marL="1270" marR="51435" lvl="0" indent="-6350" algn="just" defTabSz="914400" rtl="0" eaLnBrk="1" fontAlgn="auto" latinLnBrk="0" hangingPunct="1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b="0" dirty="0" smtClean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4290" marR="34290" marT="0" marB="0" anchor="b"/>
                </a:tc>
                <a:extLst>
                  <a:ext uri="{0D108BD9-81ED-4DB2-BD59-A6C34878D82A}">
                    <a16:rowId xmlns:a16="http://schemas.microsoft.com/office/drawing/2014/main" val="2547175203"/>
                  </a:ext>
                </a:extLst>
              </a:tr>
              <a:tr h="653352">
                <a:tc>
                  <a:txBody>
                    <a:bodyPr/>
                    <a:lstStyle/>
                    <a:p>
                      <a:pPr marL="1905" marR="51435" indent="-6350" algn="just">
                        <a:lnSpc>
                          <a:spcPct val="111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>
                          <a:effectLst/>
                          <a:latin typeface="Arial Narrow" panose="020B0606020202030204" pitchFamily="34" charset="0"/>
                        </a:rPr>
                        <a:t>RNF06 </a:t>
                      </a:r>
                    </a:p>
                    <a:p>
                      <a:pPr marL="1905" marR="51435" indent="-6350" algn="just">
                        <a:lnSpc>
                          <a:spcPct val="111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>
                          <a:effectLst/>
                          <a:latin typeface="Arial Narrow" panose="020B0606020202030204" pitchFamily="34" charset="0"/>
                        </a:rPr>
                        <a:t>(Segurança)</a:t>
                      </a:r>
                      <a:endParaRPr lang="pt-BR" sz="1600" b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Arial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6350" marR="51435" indent="-6350" algn="just">
                        <a:lnSpc>
                          <a:spcPct val="111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>
                          <a:effectLst/>
                          <a:latin typeface="Arial Narrow" panose="020B0606020202030204" pitchFamily="34" charset="0"/>
                        </a:rPr>
                        <a:t>O aplicativo deve realizar conexões seguras com sistemas externos sem expor dados importantes do usuário. </a:t>
                      </a:r>
                      <a:endParaRPr lang="pt-BR" sz="1600" b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Arial"/>
                      </a:endParaRPr>
                    </a:p>
                  </a:txBody>
                  <a:tcPr marL="34290" marR="3429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7079526" y="6393470"/>
            <a:ext cx="2057400" cy="365125"/>
          </a:xfrm>
        </p:spPr>
        <p:txBody>
          <a:bodyPr/>
          <a:lstStyle/>
          <a:p>
            <a:fld id="{DB001111-1D3E-4E64-9665-BC78C43AE45B}" type="slidenum">
              <a:rPr lang="pt-BR" sz="1800" b="1" smtClean="0">
                <a:solidFill>
                  <a:schemeClr val="tx1"/>
                </a:solidFill>
              </a:rPr>
              <a:t>15</a:t>
            </a:fld>
            <a:endParaRPr lang="pt-BR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49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pt-BR" sz="4300" b="1" dirty="0">
                <a:latin typeface="Arial Narrow" panose="020B0606020202030204" pitchFamily="34" charset="0"/>
              </a:rPr>
              <a:t>Tecnologias Utilizadas </a:t>
            </a:r>
            <a:r>
              <a:rPr lang="pt-BR" sz="2000" b="1" dirty="0"/>
              <a:t/>
            </a:r>
            <a:br>
              <a:rPr lang="pt-BR" sz="2000" b="1" dirty="0"/>
            </a:b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pt-BR" dirty="0">
                <a:latin typeface="Arial Narrow" panose="020B0606020202030204" pitchFamily="34" charset="0"/>
              </a:rPr>
              <a:t>C</a:t>
            </a:r>
            <a:r>
              <a:rPr lang="pt-BR" dirty="0" smtClean="0">
                <a:latin typeface="Arial Narrow" panose="020B0606020202030204" pitchFamily="34" charset="0"/>
              </a:rPr>
              <a:t>onceitos </a:t>
            </a:r>
            <a:r>
              <a:rPr lang="pt-BR" dirty="0">
                <a:latin typeface="Arial Narrow" panose="020B0606020202030204" pitchFamily="34" charset="0"/>
              </a:rPr>
              <a:t>fundamentais relacionados ao projeto e como eles foram </a:t>
            </a:r>
            <a:r>
              <a:rPr lang="pt-BR" dirty="0" smtClean="0">
                <a:latin typeface="Arial Narrow" panose="020B0606020202030204" pitchFamily="34" charset="0"/>
              </a:rPr>
              <a:t>aplicado.</a:t>
            </a:r>
          </a:p>
          <a:p>
            <a:pPr lvl="1" algn="just">
              <a:lnSpc>
                <a:spcPct val="150000"/>
              </a:lnSpc>
            </a:pPr>
            <a:r>
              <a:rPr lang="pt-BR" dirty="0" smtClean="0">
                <a:latin typeface="Arial Narrow" panose="020B0606020202030204" pitchFamily="34" charset="0"/>
              </a:rPr>
              <a:t>JAVA</a:t>
            </a:r>
          </a:p>
          <a:p>
            <a:pPr lvl="1" algn="just">
              <a:lnSpc>
                <a:spcPct val="150000"/>
              </a:lnSpc>
            </a:pPr>
            <a:r>
              <a:rPr lang="pt-BR" dirty="0" err="1" smtClean="0">
                <a:latin typeface="Arial Narrow" panose="020B0606020202030204" pitchFamily="34" charset="0"/>
              </a:rPr>
              <a:t>API’s</a:t>
            </a:r>
            <a:r>
              <a:rPr lang="pt-BR" dirty="0" smtClean="0">
                <a:latin typeface="Arial Narrow" panose="020B0606020202030204" pitchFamily="34" charset="0"/>
              </a:rPr>
              <a:t> </a:t>
            </a:r>
          </a:p>
          <a:p>
            <a:pPr lvl="1" algn="just">
              <a:lnSpc>
                <a:spcPct val="150000"/>
              </a:lnSpc>
            </a:pPr>
            <a:r>
              <a:rPr lang="pt-BR" dirty="0" err="1" smtClean="0">
                <a:latin typeface="Arial Narrow" panose="020B0606020202030204" pitchFamily="34" charset="0"/>
              </a:rPr>
              <a:t>Firebase</a:t>
            </a:r>
            <a:endParaRPr lang="pt-BR" dirty="0">
              <a:latin typeface="Arial Narrow" panose="020B0606020202030204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1111-1D3E-4E64-9665-BC78C43AE45B}" type="slidenum">
              <a:rPr lang="pt-BR" sz="1800" b="1" smtClean="0">
                <a:solidFill>
                  <a:schemeClr val="tx1"/>
                </a:solidFill>
              </a:rPr>
              <a:t>16</a:t>
            </a:fld>
            <a:endParaRPr lang="pt-BR" sz="18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12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l" rtl="0">
              <a:spcBef>
                <a:spcPct val="0"/>
              </a:spcBef>
            </a:pPr>
            <a:r>
              <a:rPr lang="pt-BR" sz="4300" b="1" dirty="0">
                <a:latin typeface="Arial Narrow" panose="020B0606020202030204" pitchFamily="34" charset="0"/>
              </a:rPr>
              <a:t>Java 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pt-BR" dirty="0" smtClean="0">
                <a:latin typeface="Arial Narrow" panose="020B0606020202030204" pitchFamily="34" charset="0"/>
              </a:rPr>
              <a:t>Linguagem de Programação</a:t>
            </a:r>
          </a:p>
          <a:p>
            <a:pPr algn="just">
              <a:lnSpc>
                <a:spcPct val="150000"/>
              </a:lnSpc>
            </a:pPr>
            <a:r>
              <a:rPr lang="pt-BR" dirty="0" smtClean="0">
                <a:latin typeface="Arial Narrow" panose="020B0606020202030204" pitchFamily="34" charset="0"/>
              </a:rPr>
              <a:t>O </a:t>
            </a:r>
            <a:r>
              <a:rPr lang="pt-BR" dirty="0">
                <a:latin typeface="Arial Narrow" panose="020B0606020202030204" pitchFamily="34" charset="0"/>
              </a:rPr>
              <a:t>Java foi utilizado nesse projeto por ser uma linguagem de conhecimento dos integrantes do </a:t>
            </a:r>
            <a:r>
              <a:rPr lang="pt-BR" dirty="0" smtClean="0">
                <a:latin typeface="Arial Narrow" panose="020B0606020202030204" pitchFamily="34" charset="0"/>
              </a:rPr>
              <a:t>grupo, e pelo fato do Android conter a maior abrangência de dispositivos no mercado.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1111-1D3E-4E64-9665-BC78C43AE45B}" type="slidenum">
              <a:rPr lang="pt-BR" sz="1800" b="1" smtClean="0">
                <a:solidFill>
                  <a:schemeClr val="tx1"/>
                </a:solidFill>
              </a:rPr>
              <a:t>17</a:t>
            </a:fld>
            <a:endParaRPr lang="pt-BR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69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l" rtl="0">
              <a:spcBef>
                <a:spcPct val="0"/>
              </a:spcBef>
            </a:pPr>
            <a:r>
              <a:rPr lang="pt-BR" sz="4300" b="1" dirty="0">
                <a:latin typeface="Arial Narrow" panose="020B0606020202030204" pitchFamily="34" charset="0"/>
              </a:rPr>
              <a:t>API’s utilizadas 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dirty="0" smtClean="0">
                <a:latin typeface="Arial Narrow" panose="020B0606020202030204" pitchFamily="34" charset="0"/>
              </a:rPr>
              <a:t>API: </a:t>
            </a:r>
            <a:r>
              <a:rPr lang="pt-BR" dirty="0">
                <a:latin typeface="Arial Narrow" panose="020B0606020202030204" pitchFamily="34" charset="0"/>
              </a:rPr>
              <a:t>Interface de Programação de Aplicativos</a:t>
            </a:r>
            <a:r>
              <a:rPr lang="pt-BR" dirty="0" smtClean="0">
                <a:latin typeface="Arial Narrow" panose="020B060602020203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pt-BR" dirty="0" smtClean="0">
                <a:latin typeface="Arial Narrow" panose="020B0606020202030204" pitchFamily="34" charset="0"/>
              </a:rPr>
              <a:t>Conjunto </a:t>
            </a:r>
            <a:r>
              <a:rPr lang="pt-BR" dirty="0">
                <a:latin typeface="Arial Narrow" panose="020B0606020202030204" pitchFamily="34" charset="0"/>
              </a:rPr>
              <a:t>de padrões de programação que permite a construção de aplicativos e a sua utilização de maneira não tão evidente para os usuários</a:t>
            </a:r>
            <a:r>
              <a:rPr lang="pt-BR" dirty="0" smtClean="0">
                <a:latin typeface="Arial Narrow" panose="020B060602020203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pt-BR" dirty="0" smtClean="0">
                <a:latin typeface="Arial Narrow" panose="020B0606020202030204" pitchFamily="34" charset="0"/>
              </a:rPr>
              <a:t>API </a:t>
            </a:r>
            <a:r>
              <a:rPr lang="pt-BR" dirty="0">
                <a:latin typeface="Arial Narrow" panose="020B0606020202030204" pitchFamily="34" charset="0"/>
              </a:rPr>
              <a:t>base de desenvolvimento foi o TheMovieDB que fornece toda biblioteca de informações e </a:t>
            </a:r>
            <a:r>
              <a:rPr lang="pt-BR" dirty="0" smtClean="0">
                <a:latin typeface="Arial Narrow" panose="020B0606020202030204" pitchFamily="34" charset="0"/>
              </a:rPr>
              <a:t>ferramentas.</a:t>
            </a:r>
            <a:endParaRPr lang="pt-BR" dirty="0">
              <a:latin typeface="Arial Narrow" panose="020B0606020202030204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1111-1D3E-4E64-9665-BC78C43AE45B}" type="slidenum">
              <a:rPr lang="pt-BR" sz="1800" b="1" smtClean="0">
                <a:solidFill>
                  <a:schemeClr val="tx1"/>
                </a:solidFill>
              </a:rPr>
              <a:t>18</a:t>
            </a:fld>
            <a:endParaRPr lang="pt-BR" sz="18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23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l" rtl="0">
              <a:spcBef>
                <a:spcPct val="0"/>
              </a:spcBef>
            </a:pPr>
            <a:r>
              <a:rPr lang="pt-BR" sz="4300" b="1" dirty="0" err="1" smtClean="0">
                <a:latin typeface="Arial Narrow" panose="020B0606020202030204" pitchFamily="34" charset="0"/>
              </a:rPr>
              <a:t>Firebase</a:t>
            </a:r>
            <a:endParaRPr lang="pt-BR" sz="4300" b="1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pt-BR" dirty="0">
                <a:latin typeface="Arial Narrow" panose="020B0606020202030204" pitchFamily="34" charset="0"/>
              </a:rPr>
              <a:t>S</a:t>
            </a:r>
            <a:r>
              <a:rPr lang="pt-BR" dirty="0" smtClean="0">
                <a:latin typeface="Arial Narrow" panose="020B0606020202030204" pitchFamily="34" charset="0"/>
              </a:rPr>
              <a:t>olução </a:t>
            </a:r>
            <a:r>
              <a:rPr lang="pt-BR" dirty="0">
                <a:latin typeface="Arial Narrow" panose="020B0606020202030204" pitchFamily="34" charset="0"/>
              </a:rPr>
              <a:t>de mensagens entre plataformas que permite o envio confiável de notificações sem custo.</a:t>
            </a:r>
          </a:p>
          <a:p>
            <a:pPr algn="just">
              <a:lnSpc>
                <a:spcPct val="150000"/>
              </a:lnSpc>
            </a:pPr>
            <a:r>
              <a:rPr lang="pt-BR" dirty="0" smtClean="0">
                <a:latin typeface="Arial Narrow" panose="020B0606020202030204" pitchFamily="34" charset="0"/>
              </a:rPr>
              <a:t>Envio de mensagem de notificação </a:t>
            </a:r>
            <a:r>
              <a:rPr lang="pt-BR" dirty="0">
                <a:latin typeface="Arial Narrow" panose="020B0606020202030204" pitchFamily="34" charset="0"/>
              </a:rPr>
              <a:t>para promover novas </a:t>
            </a:r>
            <a:r>
              <a:rPr lang="pt-BR" dirty="0" smtClean="0">
                <a:latin typeface="Arial Narrow" panose="020B0606020202030204" pitchFamily="34" charset="0"/>
              </a:rPr>
              <a:t>interações de </a:t>
            </a:r>
            <a:r>
              <a:rPr lang="pt-BR" dirty="0">
                <a:latin typeface="Arial Narrow" panose="020B0606020202030204" pitchFamily="34" charset="0"/>
              </a:rPr>
              <a:t>usuários.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1111-1D3E-4E64-9665-BC78C43AE45B}" type="slidenum">
              <a:rPr lang="pt-BR" sz="1800" b="1" smtClean="0">
                <a:solidFill>
                  <a:schemeClr val="tx1"/>
                </a:solidFill>
              </a:rPr>
              <a:t>19</a:t>
            </a:fld>
            <a:endParaRPr lang="pt-BR" sz="18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45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16632"/>
            <a:ext cx="7772400" cy="1470025"/>
          </a:xfrm>
        </p:spPr>
        <p:txBody>
          <a:bodyPr>
            <a:normAutofit/>
          </a:bodyPr>
          <a:lstStyle/>
          <a:p>
            <a:r>
              <a:rPr lang="pt-BR" sz="4300" b="1" dirty="0" smtClean="0">
                <a:latin typeface="Arial Narrow" panose="020B0606020202030204" pitchFamily="34" charset="0"/>
              </a:rPr>
              <a:t>Agenda da Apresentação</a:t>
            </a:r>
            <a:endParaRPr lang="pt-BR" sz="4300" b="1" dirty="0">
              <a:latin typeface="Arial Narrow" panose="020B0606020202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1916832"/>
            <a:ext cx="6400800" cy="3888432"/>
          </a:xfrm>
        </p:spPr>
        <p:txBody>
          <a:bodyPr>
            <a:normAutofit/>
          </a:bodyPr>
          <a:lstStyle/>
          <a:p>
            <a:pPr marL="457200" lvl="0" indent="-457200" algn="just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 Narrow" panose="020B0606020202030204" pitchFamily="34" charset="0"/>
              </a:rPr>
              <a:t>Introdução</a:t>
            </a:r>
          </a:p>
          <a:p>
            <a:pPr marL="457200" lvl="0" indent="-457200" algn="just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altLang="pt-BR" sz="2800" dirty="0" smtClean="0">
                <a:latin typeface="Arial Narrow" panose="020B0606020202030204" pitchFamily="34" charset="0"/>
              </a:rPr>
              <a:t>Fundamentação Teórica</a:t>
            </a:r>
            <a:endParaRPr lang="pt-BR" altLang="pt-BR" sz="2800" dirty="0">
              <a:latin typeface="Arial Narrow" panose="020B0606020202030204" pitchFamily="34" charset="0"/>
            </a:endParaRPr>
          </a:p>
          <a:p>
            <a:pPr marL="457200" lvl="0" indent="-457200" algn="just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altLang="pt-BR" sz="2800" dirty="0" smtClean="0">
                <a:latin typeface="Arial Narrow" panose="020B0606020202030204" pitchFamily="34" charset="0"/>
              </a:rPr>
              <a:t>Desenvolvimento do Aplicativo</a:t>
            </a:r>
            <a:endParaRPr lang="pt-BR" altLang="pt-BR" sz="2800" dirty="0">
              <a:latin typeface="Arial Narrow" panose="020B0606020202030204" pitchFamily="34" charset="0"/>
            </a:endParaRPr>
          </a:p>
          <a:p>
            <a:pPr marL="457200" lvl="0" indent="-457200" algn="just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 Narrow" panose="020B0606020202030204" pitchFamily="34" charset="0"/>
              </a:rPr>
              <a:t>A</a:t>
            </a:r>
            <a:r>
              <a:rPr lang="pt-BR" altLang="pt-BR" sz="2800" dirty="0" smtClean="0">
                <a:latin typeface="Arial Narrow" panose="020B0606020202030204" pitchFamily="34" charset="0"/>
              </a:rPr>
              <a:t>presentação </a:t>
            </a:r>
            <a:r>
              <a:rPr lang="pt-BR" altLang="pt-BR" sz="2800" dirty="0">
                <a:latin typeface="Arial Narrow" panose="020B0606020202030204" pitchFamily="34" charset="0"/>
              </a:rPr>
              <a:t>e discussão dos resultados</a:t>
            </a:r>
          </a:p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1111-1D3E-4E64-9665-BC78C43AE45B}" type="slidenum">
              <a:rPr lang="pt-BR" sz="1800" b="1" smtClean="0">
                <a:solidFill>
                  <a:schemeClr val="tx1"/>
                </a:solidFill>
              </a:rPr>
              <a:t>2</a:t>
            </a:fld>
            <a:endParaRPr lang="pt-BR" sz="18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26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pt-BR" sz="4300" b="1" dirty="0">
                <a:latin typeface="Arial Narrow" panose="020B0606020202030204" pitchFamily="34" charset="0"/>
              </a:rPr>
              <a:t>Padrão Arquitetural do Aplicativo</a:t>
            </a:r>
            <a:r>
              <a:rPr lang="pt-BR" sz="2000" b="1" dirty="0"/>
              <a:t/>
            </a:r>
            <a:br>
              <a:rPr lang="pt-BR" sz="2000" b="1" dirty="0"/>
            </a:br>
            <a:endParaRPr lang="pt-BR" dirty="0"/>
          </a:p>
        </p:txBody>
      </p:sp>
      <p:pic>
        <p:nvPicPr>
          <p:cNvPr id="4" name="image85.png" descr="C:\Users\aluno\Downloads\Diagrama Arquitetural1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690690"/>
            <a:ext cx="7886700" cy="4546622"/>
          </a:xfrm>
          <a:prstGeom prst="rect">
            <a:avLst/>
          </a:prstGeom>
          <a:ln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1111-1D3E-4E64-9665-BC78C43AE45B}" type="slidenum">
              <a:rPr lang="pt-BR" sz="1800" b="1" smtClean="0">
                <a:solidFill>
                  <a:schemeClr val="tx1"/>
                </a:solidFill>
              </a:rPr>
              <a:t>20</a:t>
            </a:fld>
            <a:endParaRPr lang="pt-BR" sz="18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65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pt-BR" sz="4300" b="1" dirty="0">
                <a:latin typeface="Arial Narrow" panose="020B0606020202030204" pitchFamily="34" charset="0"/>
              </a:rPr>
              <a:t>Diagrama de Classes </a:t>
            </a:r>
            <a:r>
              <a:rPr lang="pt-BR" sz="2000" b="1" dirty="0"/>
              <a:t/>
            </a:r>
            <a:br>
              <a:rPr lang="pt-BR" sz="2000" b="1" dirty="0"/>
            </a:br>
            <a:endParaRPr lang="pt-BR" dirty="0"/>
          </a:p>
        </p:txBody>
      </p:sp>
      <p:pic>
        <p:nvPicPr>
          <p:cNvPr id="4" name="image69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690689"/>
            <a:ext cx="7886700" cy="4402607"/>
          </a:xfrm>
          <a:prstGeom prst="rect">
            <a:avLst/>
          </a:prstGeom>
          <a:ln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1111-1D3E-4E64-9665-BC78C43AE45B}" type="slidenum">
              <a:rPr lang="pt-BR" sz="1800" b="1" smtClean="0">
                <a:solidFill>
                  <a:schemeClr val="tx1"/>
                </a:solidFill>
              </a:rPr>
              <a:t>21</a:t>
            </a:fld>
            <a:endParaRPr lang="pt-BR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41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pt-BR" sz="4300" b="1" dirty="0" smtClean="0">
                <a:latin typeface="Arial Narrow" panose="020B0606020202030204" pitchFamily="34" charset="0"/>
              </a:rPr>
              <a:t>Demonstração do Aplicativo</a:t>
            </a:r>
            <a:endParaRPr lang="pt-BR" dirty="0"/>
          </a:p>
        </p:txBody>
      </p:sp>
      <p:pic>
        <p:nvPicPr>
          <p:cNvPr id="4" name="image90.jp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3728" y="1916832"/>
            <a:ext cx="4716524" cy="3826543"/>
          </a:xfrm>
          <a:prstGeom prst="rect">
            <a:avLst/>
          </a:prstGeom>
          <a:ln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1111-1D3E-4E64-9665-BC78C43AE45B}" type="slidenum">
              <a:rPr lang="pt-BR" sz="1800" b="1" smtClean="0">
                <a:solidFill>
                  <a:schemeClr val="tx1"/>
                </a:solidFill>
              </a:rPr>
              <a:t>22</a:t>
            </a:fld>
            <a:endParaRPr lang="pt-BR" sz="18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98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300" b="1" dirty="0" smtClean="0">
                <a:latin typeface="Arial Narrow" panose="020B0606020202030204" pitchFamily="34" charset="0"/>
              </a:rPr>
              <a:t>Avaliação do Aplicativo</a:t>
            </a:r>
            <a:endParaRPr lang="pt-BR" sz="4300" b="1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dirty="0" smtClean="0"/>
              <a:t>A seguir será ilustrado de forma simples os métodos e avaliações sobre a usabilidade do aplicativo.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As avaliações foram realizadas com base nas heurísticas de Nielsen.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1111-1D3E-4E64-9665-BC78C43AE45B}" type="slidenum">
              <a:rPr lang="pt-BR" sz="1800" b="1" smtClean="0">
                <a:solidFill>
                  <a:schemeClr val="tx1"/>
                </a:solidFill>
              </a:rPr>
              <a:t>23</a:t>
            </a:fld>
            <a:endParaRPr lang="pt-BR" sz="18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45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329" y="188640"/>
            <a:ext cx="7886700" cy="1325563"/>
          </a:xfrm>
        </p:spPr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pt-BR" sz="4300" b="1" dirty="0">
                <a:latin typeface="Arial Narrow" panose="020B0606020202030204" pitchFamily="34" charset="0"/>
              </a:rPr>
              <a:t>Avaliação Heurística de Nielsen</a:t>
            </a:r>
            <a:r>
              <a:rPr lang="pt-BR" sz="2000" b="1" dirty="0"/>
              <a:t/>
            </a:r>
            <a:br>
              <a:rPr lang="pt-BR" sz="2000" b="1" dirty="0"/>
            </a:b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 algn="just">
              <a:lnSpc>
                <a:spcPct val="150000"/>
              </a:lnSpc>
            </a:pPr>
            <a:r>
              <a:rPr lang="pt-BR" sz="2800" b="1" dirty="0">
                <a:latin typeface="Arial Narrow" panose="020B0606020202030204" pitchFamily="34" charset="0"/>
              </a:rPr>
              <a:t>Visibilidade do status do </a:t>
            </a:r>
            <a:r>
              <a:rPr lang="pt-BR" sz="2800" b="1" dirty="0" smtClean="0">
                <a:latin typeface="Arial Narrow" panose="020B0606020202030204" pitchFamily="34" charset="0"/>
              </a:rPr>
              <a:t>sistema:</a:t>
            </a:r>
          </a:p>
          <a:p>
            <a:pPr marL="0" lvl="2" indent="0" algn="just">
              <a:lnSpc>
                <a:spcPct val="150000"/>
              </a:lnSpc>
              <a:buNone/>
            </a:pPr>
            <a:r>
              <a:rPr lang="pt-BR" sz="2800" dirty="0" smtClean="0">
                <a:latin typeface="Arial Narrow" panose="020B0606020202030204" pitchFamily="34" charset="0"/>
              </a:rPr>
              <a:t>O </a:t>
            </a:r>
            <a:r>
              <a:rPr lang="pt-BR" sz="2800" dirty="0">
                <a:latin typeface="Arial Narrow" panose="020B0606020202030204" pitchFamily="34" charset="0"/>
              </a:rPr>
              <a:t>sistema deve sempre manter os usuários informados sobre o que está acontecendo, através de feedback adequado dentro de um prazo razoável.</a:t>
            </a:r>
          </a:p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1111-1D3E-4E64-9665-BC78C43AE45B}" type="slidenum">
              <a:rPr lang="pt-BR" sz="1800" b="1" smtClean="0">
                <a:solidFill>
                  <a:schemeClr val="tx1"/>
                </a:solidFill>
              </a:rPr>
              <a:t>24</a:t>
            </a:fld>
            <a:endParaRPr lang="pt-BR" sz="18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30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300" b="1" dirty="0" smtClean="0">
                <a:latin typeface="Arial Narrow" panose="020B0606020202030204" pitchFamily="34" charset="0"/>
              </a:rPr>
              <a:t>Avaliação Heurística de Nielsen</a:t>
            </a:r>
            <a:r>
              <a:rPr lang="pt-BR" sz="4800" b="1" dirty="0" smtClean="0"/>
              <a:t/>
            </a:r>
            <a:br>
              <a:rPr lang="pt-BR" sz="4800" b="1" dirty="0" smtClean="0"/>
            </a:b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90"/>
            <a:ext cx="7886700" cy="4762646"/>
          </a:xfrm>
        </p:spPr>
        <p:txBody>
          <a:bodyPr>
            <a:normAutofit fontScale="92500" lnSpcReduction="20000"/>
          </a:bodyPr>
          <a:lstStyle/>
          <a:p>
            <a:pPr lvl="0" algn="just"/>
            <a:r>
              <a:rPr lang="pt-BR" sz="2600" dirty="0" smtClean="0">
                <a:latin typeface="Arial Narrow" panose="020B0606020202030204" pitchFamily="34" charset="0"/>
              </a:rPr>
              <a:t>1-) Ao </a:t>
            </a:r>
            <a:r>
              <a:rPr lang="pt-BR" sz="2600" dirty="0">
                <a:latin typeface="Arial Narrow" panose="020B0606020202030204" pitchFamily="34" charset="0"/>
              </a:rPr>
              <a:t>utilizar o aplicativo, fica clara a visibilidade do status? Ou seja, é bem definida a tarefa que você está realizando no aplicativo</a:t>
            </a:r>
            <a:r>
              <a:rPr lang="pt-BR" sz="2600" dirty="0" smtClean="0">
                <a:latin typeface="Arial Narrow" panose="020B0606020202030204" pitchFamily="34" charset="0"/>
              </a:rPr>
              <a:t>?</a:t>
            </a:r>
            <a:r>
              <a:rPr lang="pt-BR" sz="2600" dirty="0">
                <a:latin typeface="Arial Narrow" panose="020B0606020202030204" pitchFamily="34" charset="0"/>
              </a:rPr>
              <a:t> </a:t>
            </a:r>
            <a:endParaRPr lang="pt-BR" sz="2600" dirty="0" smtClean="0">
              <a:latin typeface="Arial Narrow" panose="020B0606020202030204" pitchFamily="34" charset="0"/>
            </a:endParaRPr>
          </a:p>
          <a:p>
            <a:pPr lvl="0" algn="just"/>
            <a:endParaRPr lang="pt-BR" sz="2600" dirty="0">
              <a:latin typeface="Arial Narrow" panose="020B0606020202030204" pitchFamily="34" charset="0"/>
            </a:endParaRPr>
          </a:p>
          <a:p>
            <a:pPr lvl="0" algn="just"/>
            <a:endParaRPr lang="pt-BR" sz="2600" dirty="0" smtClean="0">
              <a:latin typeface="Arial Narrow" panose="020B0606020202030204" pitchFamily="34" charset="0"/>
            </a:endParaRPr>
          </a:p>
          <a:p>
            <a:pPr lvl="0" algn="just"/>
            <a:endParaRPr lang="pt-BR" sz="2600" dirty="0">
              <a:latin typeface="Arial Narrow" panose="020B0606020202030204" pitchFamily="34" charset="0"/>
            </a:endParaRPr>
          </a:p>
          <a:p>
            <a:pPr lvl="0" algn="just"/>
            <a:endParaRPr lang="pt-BR" sz="2600" dirty="0" smtClean="0">
              <a:latin typeface="Arial Narrow" panose="020B0606020202030204" pitchFamily="34" charset="0"/>
            </a:endParaRPr>
          </a:p>
          <a:p>
            <a:pPr lvl="0" algn="just"/>
            <a:endParaRPr lang="pt-BR" sz="2600" dirty="0">
              <a:latin typeface="Arial Narrow" panose="020B0606020202030204" pitchFamily="34" charset="0"/>
            </a:endParaRPr>
          </a:p>
          <a:p>
            <a:pPr lvl="0" algn="just"/>
            <a:endParaRPr lang="pt-BR" sz="2600" dirty="0" smtClean="0">
              <a:latin typeface="Arial Narrow" panose="020B0606020202030204" pitchFamily="34" charset="0"/>
            </a:endParaRPr>
          </a:p>
          <a:p>
            <a:pPr lvl="0" algn="just"/>
            <a:endParaRPr lang="pt-BR" sz="2600" dirty="0">
              <a:latin typeface="Arial Narrow" panose="020B0606020202030204" pitchFamily="34" charset="0"/>
            </a:endParaRPr>
          </a:p>
          <a:p>
            <a:pPr lvl="0" algn="just"/>
            <a:endParaRPr lang="pt-BR" sz="2600" dirty="0" smtClean="0">
              <a:latin typeface="Arial Narrow" panose="020B0606020202030204" pitchFamily="34" charset="0"/>
            </a:endParaRPr>
          </a:p>
          <a:p>
            <a:pPr marL="0" lvl="0" indent="0" algn="just">
              <a:buNone/>
            </a:pPr>
            <a:r>
              <a:rPr lang="pt-BR" sz="2600" dirty="0" smtClean="0">
                <a:latin typeface="Arial Narrow" panose="020B0606020202030204" pitchFamily="34" charset="0"/>
              </a:rPr>
              <a:t>Com </a:t>
            </a:r>
            <a:r>
              <a:rPr lang="pt-BR" sz="2600" dirty="0">
                <a:latin typeface="Arial Narrow" panose="020B0606020202030204" pitchFamily="34" charset="0"/>
              </a:rPr>
              <a:t>base na pesquisa é possível afirmar que a heurística de visibilidade de status do sistema é atendida.</a:t>
            </a:r>
          </a:p>
          <a:p>
            <a:endParaRPr lang="pt-BR" dirty="0"/>
          </a:p>
        </p:txBody>
      </p:sp>
      <p:pic>
        <p:nvPicPr>
          <p:cNvPr id="4" name="Imagem 52" descr="C:\Users\Duperron Tecnologia\Desktop\Nova pasta (2)\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636912"/>
            <a:ext cx="7886700" cy="28083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1111-1D3E-4E64-9665-BC78C43AE45B}" type="slidenum">
              <a:rPr lang="pt-BR" sz="1800" b="1" smtClean="0">
                <a:solidFill>
                  <a:schemeClr val="tx1"/>
                </a:solidFill>
              </a:rPr>
              <a:t>25</a:t>
            </a:fld>
            <a:endParaRPr lang="pt-BR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50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300" b="1" dirty="0" smtClean="0">
                <a:latin typeface="Arial Narrow" panose="020B0606020202030204" pitchFamily="34" charset="0"/>
              </a:rPr>
              <a:t>Avaliação Heurística de Nielsen</a:t>
            </a:r>
            <a:r>
              <a:rPr lang="pt-BR" sz="4800" b="1" dirty="0" smtClean="0"/>
              <a:t/>
            </a:r>
            <a:br>
              <a:rPr lang="pt-BR" sz="4800" b="1" dirty="0" smtClean="0"/>
            </a:b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 algn="just">
              <a:lnSpc>
                <a:spcPct val="150000"/>
              </a:lnSpc>
            </a:pPr>
            <a:r>
              <a:rPr lang="pt-BR" sz="2800" b="1" dirty="0">
                <a:latin typeface="Arial Narrow" panose="020B0606020202030204" pitchFamily="34" charset="0"/>
              </a:rPr>
              <a:t>Correspondência entre sistema e mundo </a:t>
            </a:r>
            <a:r>
              <a:rPr lang="pt-BR" sz="2800" b="1" dirty="0" smtClean="0">
                <a:latin typeface="Arial Narrow" panose="020B0606020202030204" pitchFamily="34" charset="0"/>
              </a:rPr>
              <a:t>real:</a:t>
            </a:r>
          </a:p>
          <a:p>
            <a:pPr marL="0" lvl="2" indent="0" algn="just">
              <a:lnSpc>
                <a:spcPct val="150000"/>
              </a:lnSpc>
              <a:buNone/>
            </a:pPr>
            <a:r>
              <a:rPr lang="pt-BR" sz="2800" dirty="0">
                <a:latin typeface="Arial Narrow" panose="020B0606020202030204" pitchFamily="34" charset="0"/>
              </a:rPr>
              <a:t>O sistema deve falar o idioma dos usuários, com palavras, frases e conceitos familiares para o usuário, em vez de termos orientados para o sistema. Siga as convenções do mundo real, fazendo com que a informação apareça de forma natural e lógica.</a:t>
            </a:r>
          </a:p>
          <a:p>
            <a:pPr marL="0" lvl="2" indent="0">
              <a:buNone/>
            </a:pPr>
            <a:endParaRPr lang="pt-BR" b="1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1111-1D3E-4E64-9665-BC78C43AE45B}" type="slidenum">
              <a:rPr lang="pt-BR" sz="1800" b="1" smtClean="0">
                <a:solidFill>
                  <a:schemeClr val="tx1"/>
                </a:solidFill>
              </a:rPr>
              <a:t>26</a:t>
            </a:fld>
            <a:endParaRPr lang="pt-BR" sz="18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46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300" b="1" dirty="0" smtClean="0">
                <a:latin typeface="Arial Narrow" panose="020B0606020202030204" pitchFamily="34" charset="0"/>
              </a:rPr>
              <a:t>Avaliação Heurística de Nielsen</a:t>
            </a:r>
            <a:r>
              <a:rPr lang="pt-BR" sz="4800" b="1" dirty="0" smtClean="0"/>
              <a:t/>
            </a:r>
            <a:br>
              <a:rPr lang="pt-BR" sz="4800" b="1" dirty="0" smtClean="0"/>
            </a:b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978671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2400" dirty="0" smtClean="0">
                <a:latin typeface="Arial Narrow" panose="020B0606020202030204" pitchFamily="34" charset="0"/>
              </a:rPr>
              <a:t>2-) Quanto </a:t>
            </a:r>
            <a:r>
              <a:rPr lang="pt-BR" sz="2400" dirty="0">
                <a:latin typeface="Arial Narrow" panose="020B0606020202030204" pitchFamily="34" charset="0"/>
              </a:rPr>
              <a:t>ao aplicativo, há uma boa correspondência entre o sistema e o mundo real? Considerando suas representações gráficas como ícones e imagens. São de fácil entendimento e autoexplicativas</a:t>
            </a:r>
            <a:r>
              <a:rPr lang="pt-BR" sz="2400" dirty="0" smtClean="0">
                <a:latin typeface="Arial Narrow" panose="020B0606020202030204" pitchFamily="34" charset="0"/>
              </a:rPr>
              <a:t>?</a:t>
            </a:r>
            <a:r>
              <a:rPr lang="pt-BR" sz="2400" dirty="0">
                <a:latin typeface="Arial Narrow" panose="020B0606020202030204" pitchFamily="34" charset="0"/>
              </a:rPr>
              <a:t> </a:t>
            </a:r>
            <a:endParaRPr lang="pt-BR" sz="2400" dirty="0" smtClean="0">
              <a:latin typeface="Arial Narrow" panose="020B0606020202030204" pitchFamily="34" charset="0"/>
            </a:endParaRPr>
          </a:p>
          <a:p>
            <a:pPr algn="just"/>
            <a:endParaRPr lang="pt-BR" sz="2400" dirty="0">
              <a:latin typeface="Arial Narrow" panose="020B0606020202030204" pitchFamily="34" charset="0"/>
            </a:endParaRPr>
          </a:p>
          <a:p>
            <a:pPr algn="just"/>
            <a:endParaRPr lang="pt-BR" sz="2400" dirty="0" smtClean="0">
              <a:latin typeface="Arial Narrow" panose="020B0606020202030204" pitchFamily="34" charset="0"/>
            </a:endParaRPr>
          </a:p>
          <a:p>
            <a:pPr algn="just"/>
            <a:endParaRPr lang="pt-BR" sz="2400" dirty="0">
              <a:latin typeface="Arial Narrow" panose="020B0606020202030204" pitchFamily="34" charset="0"/>
            </a:endParaRPr>
          </a:p>
          <a:p>
            <a:pPr algn="just"/>
            <a:endParaRPr lang="pt-BR" sz="2400" dirty="0" smtClean="0">
              <a:latin typeface="Arial Narrow" panose="020B0606020202030204" pitchFamily="34" charset="0"/>
            </a:endParaRPr>
          </a:p>
          <a:p>
            <a:pPr algn="just"/>
            <a:endParaRPr lang="pt-BR" sz="2400" dirty="0">
              <a:latin typeface="Arial Narrow" panose="020B0606020202030204" pitchFamily="34" charset="0"/>
            </a:endParaRPr>
          </a:p>
          <a:p>
            <a:pPr algn="just"/>
            <a:endParaRPr lang="pt-BR" sz="2400" dirty="0" smtClean="0">
              <a:latin typeface="Arial Narrow" panose="020B0606020202030204" pitchFamily="34" charset="0"/>
            </a:endParaRPr>
          </a:p>
          <a:p>
            <a:pPr marL="0" indent="0" algn="just">
              <a:buNone/>
            </a:pPr>
            <a:endParaRPr lang="pt-BR" sz="2400" dirty="0" smtClean="0">
              <a:latin typeface="Arial Narrow" panose="020B0606020202030204" pitchFamily="34" charset="0"/>
            </a:endParaRPr>
          </a:p>
          <a:p>
            <a:pPr marL="0" indent="0" algn="just">
              <a:buNone/>
            </a:pPr>
            <a:r>
              <a:rPr lang="pt-BR" sz="2400" dirty="0" smtClean="0">
                <a:latin typeface="Arial Narrow" panose="020B0606020202030204" pitchFamily="34" charset="0"/>
              </a:rPr>
              <a:t>Com </a:t>
            </a:r>
            <a:r>
              <a:rPr lang="pt-BR" sz="2400" dirty="0">
                <a:latin typeface="Arial Narrow" panose="020B0606020202030204" pitchFamily="34" charset="0"/>
              </a:rPr>
              <a:t>base na pesquisa é possível afirmar que a heurística de correspondência entre sistema e mundo real é atendida.</a:t>
            </a:r>
          </a:p>
          <a:p>
            <a:pPr lvl="0"/>
            <a:endParaRPr lang="pt-BR" sz="1800" dirty="0"/>
          </a:p>
          <a:p>
            <a:endParaRPr lang="pt-BR" dirty="0"/>
          </a:p>
        </p:txBody>
      </p:sp>
      <p:pic>
        <p:nvPicPr>
          <p:cNvPr id="4" name="Imagem 53" descr="C:\Users\Duperron Tecnologia\Desktop\Nova pasta (2)\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3016252"/>
            <a:ext cx="7886700" cy="27890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804248" y="6340181"/>
            <a:ext cx="2057400" cy="365125"/>
          </a:xfrm>
        </p:spPr>
        <p:txBody>
          <a:bodyPr/>
          <a:lstStyle/>
          <a:p>
            <a:fld id="{DB001111-1D3E-4E64-9665-BC78C43AE45B}" type="slidenum">
              <a:rPr lang="pt-BR" sz="1800" b="1" smtClean="0">
                <a:solidFill>
                  <a:schemeClr val="tx1"/>
                </a:solidFill>
              </a:rPr>
              <a:t>27</a:t>
            </a:fld>
            <a:endParaRPr lang="pt-BR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50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300" b="1" dirty="0" smtClean="0">
                <a:latin typeface="Arial Narrow" panose="020B0606020202030204" pitchFamily="34" charset="0"/>
              </a:rPr>
              <a:t>Avaliação Heurística de Nielsen</a:t>
            </a:r>
            <a:r>
              <a:rPr lang="pt-BR" sz="4800" b="1" dirty="0" smtClean="0"/>
              <a:t/>
            </a:r>
            <a:br>
              <a:rPr lang="pt-BR" sz="4800" b="1" dirty="0" smtClean="0"/>
            </a:b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 algn="just">
              <a:lnSpc>
                <a:spcPct val="150000"/>
              </a:lnSpc>
            </a:pPr>
            <a:r>
              <a:rPr lang="pt-BR" sz="2800" b="1" dirty="0">
                <a:latin typeface="Arial Narrow" panose="020B0606020202030204" pitchFamily="34" charset="0"/>
              </a:rPr>
              <a:t>Controle e liberdade do </a:t>
            </a:r>
            <a:r>
              <a:rPr lang="pt-BR" sz="2800" b="1" dirty="0" smtClean="0">
                <a:latin typeface="Arial Narrow" panose="020B0606020202030204" pitchFamily="34" charset="0"/>
              </a:rPr>
              <a:t>usuário:</a:t>
            </a:r>
            <a:endParaRPr lang="pt-BR" sz="2800" b="1" dirty="0">
              <a:latin typeface="Arial Narrow" panose="020B060602020203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pt-BR" dirty="0">
                <a:latin typeface="Arial Narrow" panose="020B0606020202030204" pitchFamily="34" charset="0"/>
              </a:rPr>
              <a:t>Os usuários geralmente escolhem as funções do sistema por engano e precisarão de uma "saída de emergência" claramente marcada para deixar o estado indesejado sem ter que passar por um diálogo prolongado. Apoie desfazer e refazer.</a:t>
            </a:r>
          </a:p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1111-1D3E-4E64-9665-BC78C43AE45B}" type="slidenum">
              <a:rPr lang="pt-BR" sz="1800" b="1" smtClean="0">
                <a:solidFill>
                  <a:schemeClr val="tx1"/>
                </a:solidFill>
              </a:rPr>
              <a:t>28</a:t>
            </a:fld>
            <a:endParaRPr lang="pt-BR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50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300" b="1" dirty="0" smtClean="0">
                <a:latin typeface="Arial Narrow" panose="020B0606020202030204" pitchFamily="34" charset="0"/>
              </a:rPr>
              <a:t>Avaliação Heurística de Nielsen</a:t>
            </a:r>
            <a:br>
              <a:rPr lang="pt-BR" sz="4300" b="1" dirty="0" smtClean="0">
                <a:latin typeface="Arial Narrow" panose="020B0606020202030204" pitchFamily="34" charset="0"/>
              </a:rPr>
            </a:b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15743"/>
          </a:xfrm>
        </p:spPr>
        <p:txBody>
          <a:bodyPr>
            <a:normAutofit lnSpcReduction="10000"/>
          </a:bodyPr>
          <a:lstStyle/>
          <a:p>
            <a:pPr lvl="0" algn="just"/>
            <a:r>
              <a:rPr lang="pt-BR" sz="2400" dirty="0" smtClean="0">
                <a:latin typeface="Arial Narrow" panose="020B0606020202030204" pitchFamily="34" charset="0"/>
              </a:rPr>
              <a:t>3-) Ao </a:t>
            </a:r>
            <a:r>
              <a:rPr lang="pt-BR" sz="2400" dirty="0">
                <a:latin typeface="Arial Narrow" panose="020B0606020202030204" pitchFamily="34" charset="0"/>
              </a:rPr>
              <a:t>utilizar o aplicativo, você sente que tem controle e liberdade para realizar as tarefas desejadas</a:t>
            </a:r>
            <a:r>
              <a:rPr lang="pt-BR" sz="2400" dirty="0" smtClean="0">
                <a:latin typeface="Arial Narrow" panose="020B0606020202030204" pitchFamily="34" charset="0"/>
              </a:rPr>
              <a:t>?</a:t>
            </a:r>
          </a:p>
          <a:p>
            <a:pPr lvl="0"/>
            <a:endParaRPr lang="pt-BR" sz="1800" dirty="0"/>
          </a:p>
          <a:p>
            <a:pPr lvl="0"/>
            <a:endParaRPr lang="pt-BR" sz="1800" dirty="0" smtClean="0"/>
          </a:p>
          <a:p>
            <a:pPr lvl="0"/>
            <a:endParaRPr lang="pt-BR" sz="1800" dirty="0"/>
          </a:p>
          <a:p>
            <a:pPr lvl="0"/>
            <a:endParaRPr lang="pt-BR" sz="1800" dirty="0" smtClean="0"/>
          </a:p>
          <a:p>
            <a:pPr lvl="0"/>
            <a:endParaRPr lang="pt-BR" sz="1800" dirty="0" smtClean="0"/>
          </a:p>
          <a:p>
            <a:pPr lvl="0"/>
            <a:endParaRPr lang="pt-BR" sz="1800" dirty="0"/>
          </a:p>
          <a:p>
            <a:pPr lvl="0"/>
            <a:endParaRPr lang="pt-BR" sz="1800" dirty="0" smtClean="0"/>
          </a:p>
          <a:p>
            <a:pPr lvl="0" algn="just"/>
            <a:endParaRPr lang="pt-BR" sz="2400" dirty="0">
              <a:latin typeface="Arial Narrow" panose="020B0606020202030204" pitchFamily="34" charset="0"/>
            </a:endParaRPr>
          </a:p>
          <a:p>
            <a:pPr marL="0" lvl="0" indent="0" algn="just">
              <a:buNone/>
            </a:pPr>
            <a:endParaRPr lang="pt-BR" sz="2400" dirty="0" smtClean="0">
              <a:latin typeface="Arial Narrow" panose="020B0606020202030204" pitchFamily="34" charset="0"/>
            </a:endParaRPr>
          </a:p>
          <a:p>
            <a:pPr marL="0" lvl="0" indent="0" algn="just">
              <a:buNone/>
            </a:pPr>
            <a:r>
              <a:rPr lang="pt-BR" sz="2400" dirty="0" smtClean="0">
                <a:latin typeface="Arial Narrow" panose="020B0606020202030204" pitchFamily="34" charset="0"/>
              </a:rPr>
              <a:t>Com </a:t>
            </a:r>
            <a:r>
              <a:rPr lang="pt-BR" sz="2400" dirty="0">
                <a:latin typeface="Arial Narrow" panose="020B0606020202030204" pitchFamily="34" charset="0"/>
              </a:rPr>
              <a:t>base na pesquisa é possível afirmar que a heurística de controle e liberdade do usuário é atendida.</a:t>
            </a:r>
          </a:p>
          <a:p>
            <a:endParaRPr lang="pt-BR" dirty="0"/>
          </a:p>
        </p:txBody>
      </p:sp>
      <p:pic>
        <p:nvPicPr>
          <p:cNvPr id="4" name="Imagem 54" descr="C:\Users\Duperron Tecnologia\Desktop\Nova pasta (2)\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636912"/>
            <a:ext cx="7886700" cy="309634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1111-1D3E-4E64-9665-BC78C43AE45B}" type="slidenum">
              <a:rPr lang="pt-BR" sz="1800" b="1" smtClean="0">
                <a:solidFill>
                  <a:schemeClr val="tx1"/>
                </a:solidFill>
              </a:rPr>
              <a:t>29</a:t>
            </a:fld>
            <a:endParaRPr lang="pt-BR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50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300" b="1" dirty="0" smtClean="0">
                <a:latin typeface="Arial Narrow" panose="020B0606020202030204" pitchFamily="34" charset="0"/>
              </a:rPr>
              <a:t>Introdução</a:t>
            </a:r>
            <a:endParaRPr lang="pt-BR" sz="4300" b="1" dirty="0">
              <a:latin typeface="Arial Narrow" panose="020B0606020202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altLang="pt-BR" dirty="0">
                <a:latin typeface="Arial Narrow" panose="020B0606020202030204" pitchFamily="34" charset="0"/>
              </a:rPr>
              <a:t>Entretenimento </a:t>
            </a:r>
            <a:r>
              <a:rPr lang="pt-BR" altLang="pt-BR" dirty="0" smtClean="0">
                <a:latin typeface="Arial Narrow" panose="020B0606020202030204" pitchFamily="34" charset="0"/>
              </a:rPr>
              <a:t>online</a:t>
            </a:r>
          </a:p>
          <a:p>
            <a:pPr lvl="0">
              <a:lnSpc>
                <a:spcPct val="150000"/>
              </a:lnSpc>
            </a:pPr>
            <a:r>
              <a:rPr lang="pt-BR" altLang="pt-BR" dirty="0" smtClean="0">
                <a:latin typeface="Arial Narrow" panose="020B0606020202030204" pitchFamily="34" charset="0"/>
              </a:rPr>
              <a:t>História do aplicativo</a:t>
            </a:r>
          </a:p>
          <a:p>
            <a:pPr marL="0" lvl="0" indent="0">
              <a:buNone/>
            </a:pPr>
            <a:endParaRPr lang="pt-BR" altLang="pt-BR" dirty="0" smtClean="0">
              <a:latin typeface="Arial Narrow" panose="020B0606020202030204" pitchFamily="34" charset="0"/>
            </a:endParaRPr>
          </a:p>
          <a:p>
            <a:pPr lv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1111-1D3E-4E64-9665-BC78C43AE45B}" type="slidenum">
              <a:rPr lang="pt-BR" sz="1800" b="1" smtClean="0">
                <a:solidFill>
                  <a:schemeClr val="tx1"/>
                </a:solidFill>
              </a:rPr>
              <a:t>3</a:t>
            </a:fld>
            <a:endParaRPr lang="pt-BR" sz="18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23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300" b="1" dirty="0" smtClean="0">
                <a:latin typeface="Arial Narrow" panose="020B0606020202030204" pitchFamily="34" charset="0"/>
              </a:rPr>
              <a:t>Avaliação Heurística de Nielsen</a:t>
            </a:r>
            <a:r>
              <a:rPr lang="pt-BR" sz="4800" b="1" dirty="0" smtClean="0"/>
              <a:t/>
            </a:r>
            <a:br>
              <a:rPr lang="pt-BR" sz="4800" b="1" dirty="0" smtClean="0"/>
            </a:b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 algn="just">
              <a:lnSpc>
                <a:spcPct val="150000"/>
              </a:lnSpc>
            </a:pPr>
            <a:r>
              <a:rPr lang="pt-BR" sz="2800" b="1" dirty="0">
                <a:latin typeface="Arial Narrow" panose="020B0606020202030204" pitchFamily="34" charset="0"/>
              </a:rPr>
              <a:t>Consistência e </a:t>
            </a:r>
            <a:r>
              <a:rPr lang="pt-BR" sz="2800" b="1" dirty="0" smtClean="0">
                <a:latin typeface="Arial Narrow" panose="020B0606020202030204" pitchFamily="34" charset="0"/>
              </a:rPr>
              <a:t>padrões:</a:t>
            </a:r>
          </a:p>
          <a:p>
            <a:pPr marL="0" lvl="2" indent="0" algn="just">
              <a:lnSpc>
                <a:spcPct val="150000"/>
              </a:lnSpc>
              <a:buNone/>
            </a:pPr>
            <a:r>
              <a:rPr lang="pt-BR" sz="2800" dirty="0">
                <a:latin typeface="Arial Narrow" panose="020B0606020202030204" pitchFamily="34" charset="0"/>
              </a:rPr>
              <a:t>Os usuários não devem ter que se perguntar se diferentes palavras, situações ou ações significam o mesmo. Siga as convenções da plataforma.</a:t>
            </a:r>
          </a:p>
          <a:p>
            <a:pPr marL="0" lvl="2" indent="0">
              <a:buNone/>
            </a:pPr>
            <a:endParaRPr lang="pt-BR" b="1" dirty="0"/>
          </a:p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1111-1D3E-4E64-9665-BC78C43AE45B}" type="slidenum">
              <a:rPr lang="pt-BR" sz="1800" b="1" smtClean="0">
                <a:solidFill>
                  <a:schemeClr val="tx1"/>
                </a:solidFill>
              </a:rPr>
              <a:t>30</a:t>
            </a:fld>
            <a:endParaRPr lang="pt-BR" sz="18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50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300" b="1" dirty="0" smtClean="0">
                <a:latin typeface="Arial Narrow" panose="020B0606020202030204" pitchFamily="34" charset="0"/>
              </a:rPr>
              <a:t>Avaliação Heurística de Nielsen</a:t>
            </a:r>
            <a:r>
              <a:rPr lang="pt-BR" sz="4800" b="1" dirty="0" smtClean="0"/>
              <a:t/>
            </a:r>
            <a:br>
              <a:rPr lang="pt-BR" sz="4800" b="1" dirty="0" smtClean="0"/>
            </a:b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43736"/>
          </a:xfrm>
        </p:spPr>
        <p:txBody>
          <a:bodyPr>
            <a:normAutofit lnSpcReduction="10000"/>
          </a:bodyPr>
          <a:lstStyle/>
          <a:p>
            <a:pPr lvl="0" algn="just"/>
            <a:r>
              <a:rPr lang="pt-BR" sz="2400" dirty="0" smtClean="0">
                <a:latin typeface="Arial Narrow" panose="020B0606020202030204" pitchFamily="34" charset="0"/>
              </a:rPr>
              <a:t>4-) Quanto </a:t>
            </a:r>
            <a:r>
              <a:rPr lang="pt-BR" sz="2400" dirty="0">
                <a:latin typeface="Arial Narrow" panose="020B0606020202030204" pitchFamily="34" charset="0"/>
              </a:rPr>
              <a:t>ao design do aplicativo, o mesmo segue os padrões utilizados em dispositivos móveis Android</a:t>
            </a:r>
            <a:r>
              <a:rPr lang="pt-BR" sz="2400" dirty="0" smtClean="0">
                <a:latin typeface="Arial Narrow" panose="020B0606020202030204" pitchFamily="34" charset="0"/>
              </a:rPr>
              <a:t>?</a:t>
            </a:r>
          </a:p>
          <a:p>
            <a:pPr lvl="0"/>
            <a:endParaRPr lang="pt-BR" sz="1800" dirty="0"/>
          </a:p>
          <a:p>
            <a:pPr lvl="0"/>
            <a:endParaRPr lang="pt-BR" sz="1800" dirty="0" smtClean="0"/>
          </a:p>
          <a:p>
            <a:pPr lvl="0"/>
            <a:endParaRPr lang="pt-BR" sz="1800" dirty="0"/>
          </a:p>
          <a:p>
            <a:pPr lvl="0"/>
            <a:endParaRPr lang="pt-BR" sz="1800" dirty="0" smtClean="0"/>
          </a:p>
          <a:p>
            <a:pPr lvl="0"/>
            <a:endParaRPr lang="pt-BR" sz="1800" dirty="0"/>
          </a:p>
          <a:p>
            <a:pPr lvl="0"/>
            <a:endParaRPr lang="pt-BR" sz="1800" dirty="0" smtClean="0"/>
          </a:p>
          <a:p>
            <a:pPr lvl="0"/>
            <a:endParaRPr lang="pt-BR" sz="1800" dirty="0"/>
          </a:p>
          <a:p>
            <a:pPr lvl="0"/>
            <a:endParaRPr lang="pt-BR" sz="1800" dirty="0" smtClean="0"/>
          </a:p>
          <a:p>
            <a:pPr marL="0" lvl="0" indent="0" algn="just">
              <a:buNone/>
            </a:pPr>
            <a:endParaRPr lang="pt-BR" sz="2400" dirty="0" smtClean="0">
              <a:latin typeface="Arial Narrow" panose="020B0606020202030204" pitchFamily="34" charset="0"/>
            </a:endParaRPr>
          </a:p>
          <a:p>
            <a:pPr marL="0" lvl="0" indent="0" algn="just">
              <a:buNone/>
            </a:pPr>
            <a:r>
              <a:rPr lang="pt-BR" sz="2400" dirty="0" smtClean="0">
                <a:latin typeface="Arial Narrow" panose="020B0606020202030204" pitchFamily="34" charset="0"/>
              </a:rPr>
              <a:t>Com </a:t>
            </a:r>
            <a:r>
              <a:rPr lang="pt-BR" sz="2400" dirty="0">
                <a:latin typeface="Arial Narrow" panose="020B0606020202030204" pitchFamily="34" charset="0"/>
              </a:rPr>
              <a:t>base na pesquisa realizada é possível afirmar que a heurística de consistência e padrões foi satisfeita.</a:t>
            </a:r>
          </a:p>
          <a:p>
            <a:endParaRPr lang="pt-BR" dirty="0"/>
          </a:p>
        </p:txBody>
      </p:sp>
      <p:pic>
        <p:nvPicPr>
          <p:cNvPr id="4" name="Imagem 55" descr="C:\Users\Duperron Tecnologia\Desktop\Nova pasta (2)\4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636912"/>
            <a:ext cx="7886700" cy="302433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1111-1D3E-4E64-9665-BC78C43AE45B}" type="slidenum">
              <a:rPr lang="pt-BR" sz="1800" b="1" smtClean="0">
                <a:solidFill>
                  <a:schemeClr val="tx1"/>
                </a:solidFill>
              </a:rPr>
              <a:t>31</a:t>
            </a:fld>
            <a:endParaRPr lang="pt-BR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50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300" b="1" dirty="0" smtClean="0">
                <a:latin typeface="Arial Narrow" panose="020B0606020202030204" pitchFamily="34" charset="0"/>
              </a:rPr>
              <a:t>Avaliação Heurística de Nielsen</a:t>
            </a:r>
            <a:r>
              <a:rPr lang="pt-BR" sz="4800" b="1" dirty="0"/>
              <a:t/>
            </a:r>
            <a:br>
              <a:rPr lang="pt-BR" sz="4800" b="1" dirty="0"/>
            </a:b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 algn="just">
              <a:lnSpc>
                <a:spcPct val="150000"/>
              </a:lnSpc>
            </a:pPr>
            <a:r>
              <a:rPr lang="pt-BR" sz="2800" b="1" dirty="0">
                <a:latin typeface="Arial Narrow" panose="020B0606020202030204" pitchFamily="34" charset="0"/>
              </a:rPr>
              <a:t>Prevenção de </a:t>
            </a:r>
            <a:r>
              <a:rPr lang="pt-BR" sz="2800" b="1" dirty="0" smtClean="0">
                <a:latin typeface="Arial Narrow" panose="020B0606020202030204" pitchFamily="34" charset="0"/>
              </a:rPr>
              <a:t>erros:</a:t>
            </a:r>
            <a:endParaRPr lang="pt-BR" sz="2800" b="1" dirty="0">
              <a:latin typeface="Arial Narrow" panose="020B060602020203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pt-BR" dirty="0">
                <a:latin typeface="Arial Narrow" panose="020B0606020202030204" pitchFamily="34" charset="0"/>
              </a:rPr>
              <a:t>Mesmo melhor do que boas mensagens de erro é um design cuidadoso que impede que ocorra um problema em primeiro lugar. Elimine as condições propensas a erros ou verifique por elas e apresente aos usuários uma opção de confirmação antes de se comprometerem com a ação.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1111-1D3E-4E64-9665-BC78C43AE45B}" type="slidenum">
              <a:rPr lang="pt-BR" sz="1800" b="1" smtClean="0">
                <a:solidFill>
                  <a:schemeClr val="tx1"/>
                </a:solidFill>
              </a:rPr>
              <a:t>32</a:t>
            </a:fld>
            <a:endParaRPr lang="pt-BR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50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300" b="1" dirty="0" smtClean="0">
                <a:latin typeface="Arial Narrow" panose="020B0606020202030204" pitchFamily="34" charset="0"/>
              </a:rPr>
              <a:t>Avaliação Heurística de Nielsen</a:t>
            </a:r>
            <a:r>
              <a:rPr lang="pt-BR" sz="4800" b="1" dirty="0" smtClean="0"/>
              <a:t/>
            </a:r>
            <a:br>
              <a:rPr lang="pt-BR" sz="4800" b="1" dirty="0" smtClean="0"/>
            </a:b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15744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2400" dirty="0" smtClean="0">
                <a:latin typeface="Arial Narrow" panose="020B0606020202030204" pitchFamily="34" charset="0"/>
              </a:rPr>
              <a:t>5-) O </a:t>
            </a:r>
            <a:r>
              <a:rPr lang="pt-BR" sz="2400" dirty="0">
                <a:latin typeface="Arial Narrow" panose="020B0606020202030204" pitchFamily="34" charset="0"/>
              </a:rPr>
              <a:t>aplicativo fornece uma interface que te ajuda a prevenir erros durante a utilização? </a:t>
            </a:r>
            <a:endParaRPr lang="pt-BR" sz="2400" dirty="0" smtClean="0">
              <a:latin typeface="Arial Narrow" panose="020B0606020202030204" pitchFamily="34" charset="0"/>
            </a:endParaRPr>
          </a:p>
          <a:p>
            <a:pPr algn="just"/>
            <a:endParaRPr lang="pt-BR" sz="2400" dirty="0">
              <a:latin typeface="Arial Narrow" panose="020B0606020202030204" pitchFamily="34" charset="0"/>
            </a:endParaRPr>
          </a:p>
          <a:p>
            <a:pPr algn="just"/>
            <a:endParaRPr lang="pt-BR" sz="2400" dirty="0" smtClean="0">
              <a:latin typeface="Arial Narrow" panose="020B0606020202030204" pitchFamily="34" charset="0"/>
            </a:endParaRPr>
          </a:p>
          <a:p>
            <a:pPr algn="just"/>
            <a:endParaRPr lang="pt-BR" sz="2400" dirty="0">
              <a:latin typeface="Arial Narrow" panose="020B0606020202030204" pitchFamily="34" charset="0"/>
            </a:endParaRPr>
          </a:p>
          <a:p>
            <a:pPr algn="just"/>
            <a:endParaRPr lang="pt-BR" sz="2400" dirty="0" smtClean="0">
              <a:latin typeface="Arial Narrow" panose="020B0606020202030204" pitchFamily="34" charset="0"/>
            </a:endParaRPr>
          </a:p>
          <a:p>
            <a:pPr algn="just"/>
            <a:endParaRPr lang="pt-BR" sz="2400" dirty="0">
              <a:latin typeface="Arial Narrow" panose="020B0606020202030204" pitchFamily="34" charset="0"/>
            </a:endParaRPr>
          </a:p>
          <a:p>
            <a:pPr algn="just"/>
            <a:endParaRPr lang="pt-BR" sz="2400" dirty="0" smtClean="0">
              <a:latin typeface="Arial Narrow" panose="020B0606020202030204" pitchFamily="34" charset="0"/>
            </a:endParaRPr>
          </a:p>
          <a:p>
            <a:pPr algn="just"/>
            <a:endParaRPr lang="pt-BR" sz="2400" dirty="0">
              <a:latin typeface="Arial Narrow" panose="020B0606020202030204" pitchFamily="34" charset="0"/>
            </a:endParaRPr>
          </a:p>
          <a:p>
            <a:pPr marL="0" indent="0" algn="just">
              <a:buNone/>
            </a:pPr>
            <a:endParaRPr lang="pt-BR" sz="2400" dirty="0" smtClean="0">
              <a:latin typeface="Arial Narrow" panose="020B0606020202030204" pitchFamily="34" charset="0"/>
            </a:endParaRPr>
          </a:p>
          <a:p>
            <a:pPr marL="0" indent="0" algn="just">
              <a:buNone/>
            </a:pPr>
            <a:r>
              <a:rPr lang="pt-BR" sz="2400" dirty="0" smtClean="0">
                <a:latin typeface="Arial Narrow" panose="020B0606020202030204" pitchFamily="34" charset="0"/>
              </a:rPr>
              <a:t>Com </a:t>
            </a:r>
            <a:r>
              <a:rPr lang="pt-BR" sz="2400" dirty="0">
                <a:latin typeface="Arial Narrow" panose="020B0606020202030204" pitchFamily="34" charset="0"/>
              </a:rPr>
              <a:t>base na pesquisa realizada é possível afirmar que a heurística de prevenções de erros foi satisfeita.</a:t>
            </a:r>
          </a:p>
          <a:p>
            <a:endParaRPr lang="pt-BR" sz="1800" dirty="0"/>
          </a:p>
        </p:txBody>
      </p:sp>
      <p:pic>
        <p:nvPicPr>
          <p:cNvPr id="4" name="Imagem 56" descr="C:\Users\Duperron Tecnologia\Desktop\Nova pasta (2)\5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636912"/>
            <a:ext cx="7886700" cy="309634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876256" y="6354036"/>
            <a:ext cx="2057400" cy="365125"/>
          </a:xfrm>
        </p:spPr>
        <p:txBody>
          <a:bodyPr/>
          <a:lstStyle/>
          <a:p>
            <a:fld id="{DB001111-1D3E-4E64-9665-BC78C43AE45B}" type="slidenum">
              <a:rPr lang="pt-BR" sz="1800" b="1" smtClean="0">
                <a:solidFill>
                  <a:schemeClr val="tx1"/>
                </a:solidFill>
              </a:rPr>
              <a:t>33</a:t>
            </a:fld>
            <a:endParaRPr lang="pt-BR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50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300" b="1" dirty="0" smtClean="0">
                <a:latin typeface="Arial Narrow" panose="020B0606020202030204" pitchFamily="34" charset="0"/>
              </a:rPr>
              <a:t>Avaliação Heurística de Nielsen</a:t>
            </a:r>
            <a:br>
              <a:rPr lang="pt-BR" sz="4300" b="1" dirty="0" smtClean="0">
                <a:latin typeface="Arial Narrow" panose="020B0606020202030204" pitchFamily="34" charset="0"/>
              </a:rPr>
            </a:br>
            <a:endParaRPr lang="pt-BR" sz="4300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 algn="just">
              <a:lnSpc>
                <a:spcPct val="150000"/>
              </a:lnSpc>
            </a:pPr>
            <a:r>
              <a:rPr lang="pt-BR" sz="2800" b="1" dirty="0">
                <a:latin typeface="Arial Narrow" panose="020B0606020202030204" pitchFamily="34" charset="0"/>
              </a:rPr>
              <a:t>Reconhecimento em vez de </a:t>
            </a:r>
            <a:r>
              <a:rPr lang="pt-BR" sz="2800" b="1" dirty="0" smtClean="0">
                <a:latin typeface="Arial Narrow" panose="020B0606020202030204" pitchFamily="34" charset="0"/>
              </a:rPr>
              <a:t>recordar:</a:t>
            </a:r>
            <a:endParaRPr lang="pt-BR" sz="2800" b="1" dirty="0">
              <a:latin typeface="Arial Narrow" panose="020B060602020203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pt-BR" dirty="0">
                <a:latin typeface="Arial Narrow" panose="020B0606020202030204" pitchFamily="34" charset="0"/>
              </a:rPr>
              <a:t>Minimize a carga de memória do usuário, tornando visíveis objetos, ações e opções. O usuário não deve ter que lembrar as informações de uma parte do diálogo para outra. As instruções para o uso do sistema devem ser visíveis ou facilmente recuperáveis ​​sempre que apropriado.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1111-1D3E-4E64-9665-BC78C43AE45B}" type="slidenum">
              <a:rPr lang="pt-BR" sz="1800" b="1" smtClean="0">
                <a:solidFill>
                  <a:schemeClr val="tx1"/>
                </a:solidFill>
              </a:rPr>
              <a:t>34</a:t>
            </a:fld>
            <a:endParaRPr lang="pt-BR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50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300" b="1" dirty="0" smtClean="0">
                <a:latin typeface="Arial Narrow" panose="020B0606020202030204" pitchFamily="34" charset="0"/>
              </a:rPr>
              <a:t>Avaliação Heurística de Nielsen</a:t>
            </a:r>
            <a:r>
              <a:rPr lang="pt-BR" sz="4800" b="1" dirty="0" smtClean="0"/>
              <a:t/>
            </a:r>
            <a:br>
              <a:rPr lang="pt-BR" sz="4800" b="1" dirty="0" smtClean="0"/>
            </a:b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sz="2600" dirty="0" smtClean="0">
                <a:latin typeface="Arial Narrow" panose="020B0606020202030204" pitchFamily="34" charset="0"/>
              </a:rPr>
              <a:t>6-) Para </a:t>
            </a:r>
            <a:r>
              <a:rPr lang="pt-BR" sz="2600" dirty="0">
                <a:latin typeface="Arial Narrow" panose="020B0606020202030204" pitchFamily="34" charset="0"/>
              </a:rPr>
              <a:t>navegar entre as telas do aplicativo, é necessário a memorização dos “caminhos” para chegar no destino desejado</a:t>
            </a:r>
            <a:r>
              <a:rPr lang="pt-BR" sz="2600" dirty="0" smtClean="0">
                <a:latin typeface="Arial Narrow" panose="020B0606020202030204" pitchFamily="34" charset="0"/>
              </a:rPr>
              <a:t>?</a:t>
            </a:r>
            <a:r>
              <a:rPr lang="pt-BR" sz="2600" dirty="0">
                <a:latin typeface="Arial Narrow" panose="020B0606020202030204" pitchFamily="34" charset="0"/>
              </a:rPr>
              <a:t> </a:t>
            </a:r>
            <a:endParaRPr lang="pt-BR" sz="2600" dirty="0" smtClean="0">
              <a:latin typeface="Arial Narrow" panose="020B0606020202030204" pitchFamily="34" charset="0"/>
            </a:endParaRPr>
          </a:p>
          <a:p>
            <a:pPr algn="just"/>
            <a:endParaRPr lang="pt-BR" sz="2600" dirty="0">
              <a:latin typeface="Arial Narrow" panose="020B0606020202030204" pitchFamily="34" charset="0"/>
            </a:endParaRPr>
          </a:p>
          <a:p>
            <a:pPr algn="just"/>
            <a:endParaRPr lang="pt-BR" sz="2600" dirty="0" smtClean="0">
              <a:latin typeface="Arial Narrow" panose="020B0606020202030204" pitchFamily="34" charset="0"/>
            </a:endParaRPr>
          </a:p>
          <a:p>
            <a:pPr algn="just"/>
            <a:endParaRPr lang="pt-BR" sz="2600" dirty="0">
              <a:latin typeface="Arial Narrow" panose="020B0606020202030204" pitchFamily="34" charset="0"/>
            </a:endParaRPr>
          </a:p>
          <a:p>
            <a:pPr algn="just"/>
            <a:endParaRPr lang="pt-BR" sz="2600" dirty="0" smtClean="0">
              <a:latin typeface="Arial Narrow" panose="020B0606020202030204" pitchFamily="34" charset="0"/>
            </a:endParaRPr>
          </a:p>
          <a:p>
            <a:pPr algn="just"/>
            <a:endParaRPr lang="pt-BR" sz="2600" dirty="0">
              <a:latin typeface="Arial Narrow" panose="020B0606020202030204" pitchFamily="34" charset="0"/>
            </a:endParaRPr>
          </a:p>
          <a:p>
            <a:pPr algn="just"/>
            <a:endParaRPr lang="pt-BR" sz="2600" dirty="0" smtClean="0">
              <a:latin typeface="Arial Narrow" panose="020B0606020202030204" pitchFamily="34" charset="0"/>
            </a:endParaRPr>
          </a:p>
          <a:p>
            <a:pPr algn="just"/>
            <a:endParaRPr lang="pt-BR" sz="2600" dirty="0">
              <a:latin typeface="Arial Narrow" panose="020B0606020202030204" pitchFamily="34" charset="0"/>
            </a:endParaRPr>
          </a:p>
          <a:p>
            <a:pPr algn="just"/>
            <a:endParaRPr lang="pt-BR" sz="2600" dirty="0" smtClean="0">
              <a:latin typeface="Arial Narrow" panose="020B0606020202030204" pitchFamily="34" charset="0"/>
            </a:endParaRPr>
          </a:p>
          <a:p>
            <a:pPr marL="0" indent="0" algn="just">
              <a:buNone/>
            </a:pPr>
            <a:endParaRPr lang="pt-BR" sz="2600" dirty="0" smtClean="0">
              <a:latin typeface="Arial Narrow" panose="020B0606020202030204" pitchFamily="34" charset="0"/>
            </a:endParaRPr>
          </a:p>
          <a:p>
            <a:pPr marL="0" indent="0" algn="just">
              <a:buNone/>
            </a:pPr>
            <a:r>
              <a:rPr lang="pt-BR" sz="2600" dirty="0" smtClean="0">
                <a:latin typeface="Arial Narrow" panose="020B0606020202030204" pitchFamily="34" charset="0"/>
              </a:rPr>
              <a:t>Com </a:t>
            </a:r>
            <a:r>
              <a:rPr lang="pt-BR" sz="2600" dirty="0">
                <a:latin typeface="Arial Narrow" panose="020B0606020202030204" pitchFamily="34" charset="0"/>
              </a:rPr>
              <a:t>base na pesquisa realizada é possível afirmar que a heurística reconhecimento em vez de recordar é atendida.</a:t>
            </a:r>
          </a:p>
          <a:p>
            <a:pPr lvl="0"/>
            <a:endParaRPr lang="pt-BR" sz="1800" dirty="0"/>
          </a:p>
          <a:p>
            <a:endParaRPr lang="pt-BR" dirty="0"/>
          </a:p>
        </p:txBody>
      </p:sp>
      <p:pic>
        <p:nvPicPr>
          <p:cNvPr id="4" name="Imagem 57" descr="C:\Users\Duperron Tecnologia\Desktop\Nova pasta (2)\6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71" y="2564904"/>
            <a:ext cx="7851079" cy="316835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1111-1D3E-4E64-9665-BC78C43AE45B}" type="slidenum">
              <a:rPr lang="pt-BR" sz="1800" b="1" smtClean="0">
                <a:solidFill>
                  <a:schemeClr val="tx1"/>
                </a:solidFill>
              </a:rPr>
              <a:t>35</a:t>
            </a:fld>
            <a:endParaRPr lang="pt-BR" sz="18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50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300" b="1" dirty="0" smtClean="0">
                <a:latin typeface="Arial Narrow" panose="020B0606020202030204" pitchFamily="34" charset="0"/>
              </a:rPr>
              <a:t>Avaliação Heurística de Nielsen</a:t>
            </a:r>
            <a:r>
              <a:rPr lang="pt-BR" sz="4800" b="1" dirty="0" smtClean="0"/>
              <a:t/>
            </a:r>
            <a:br>
              <a:rPr lang="pt-BR" sz="4800" b="1" dirty="0" smtClean="0"/>
            </a:b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 algn="just">
              <a:lnSpc>
                <a:spcPct val="150000"/>
              </a:lnSpc>
            </a:pPr>
            <a:r>
              <a:rPr lang="pt-BR" sz="2800" b="1" dirty="0">
                <a:latin typeface="Arial Narrow" panose="020B0606020202030204" pitchFamily="34" charset="0"/>
              </a:rPr>
              <a:t>Flexibilidade e eficiência de </a:t>
            </a:r>
            <a:r>
              <a:rPr lang="pt-BR" sz="2800" b="1" dirty="0" smtClean="0">
                <a:latin typeface="Arial Narrow" panose="020B0606020202030204" pitchFamily="34" charset="0"/>
              </a:rPr>
              <a:t>uso:</a:t>
            </a:r>
          </a:p>
          <a:p>
            <a:pPr marL="0" lvl="2" indent="0" algn="just">
              <a:lnSpc>
                <a:spcPct val="150000"/>
              </a:lnSpc>
              <a:buNone/>
            </a:pPr>
            <a:r>
              <a:rPr lang="pt-BR" sz="2800" dirty="0">
                <a:latin typeface="Arial Narrow" panose="020B0606020202030204" pitchFamily="34" charset="0"/>
              </a:rPr>
              <a:t>Aceleradores - não vistos pelo usuário novato - muitas vezes podem acelerar a interação para o usuário especialista, de modo que o sistema possa atender a usuários inexperientes e experientes. Permitir que os usuários adaptem as ações frequentes.</a:t>
            </a:r>
          </a:p>
          <a:p>
            <a:pPr marL="0" lvl="2" indent="0">
              <a:buNone/>
            </a:pPr>
            <a:endParaRPr lang="pt-BR" b="1" dirty="0"/>
          </a:p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1111-1D3E-4E64-9665-BC78C43AE45B}" type="slidenum">
              <a:rPr lang="pt-BR" sz="1800" b="1" smtClean="0">
                <a:solidFill>
                  <a:schemeClr val="tx1"/>
                </a:solidFill>
              </a:rPr>
              <a:t>36</a:t>
            </a:fld>
            <a:endParaRPr lang="pt-BR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50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300" b="1" dirty="0" smtClean="0">
                <a:latin typeface="Arial Narrow" panose="020B0606020202030204" pitchFamily="34" charset="0"/>
              </a:rPr>
              <a:t>Avaliação Heurística de Nielsen</a:t>
            </a:r>
            <a:r>
              <a:rPr lang="pt-BR" sz="4800" b="1" dirty="0" smtClean="0"/>
              <a:t/>
            </a:r>
            <a:br>
              <a:rPr lang="pt-BR" sz="4800" b="1" dirty="0" smtClean="0"/>
            </a:b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Autofit/>
          </a:bodyPr>
          <a:lstStyle/>
          <a:p>
            <a:pPr algn="just"/>
            <a:r>
              <a:rPr lang="pt-BR" sz="2400" dirty="0" smtClean="0">
                <a:latin typeface="Arial Narrow" panose="020B0606020202030204" pitchFamily="34" charset="0"/>
              </a:rPr>
              <a:t>7-)	O </a:t>
            </a:r>
            <a:r>
              <a:rPr lang="pt-BR" sz="2400" dirty="0">
                <a:latin typeface="Arial Narrow" panose="020B0606020202030204" pitchFamily="34" charset="0"/>
              </a:rPr>
              <a:t>aplicativo disponibiliza uma navegação flexível e eficiente? </a:t>
            </a:r>
            <a:endParaRPr lang="pt-BR" sz="2400" dirty="0" smtClean="0">
              <a:latin typeface="Arial Narrow" panose="020B0606020202030204" pitchFamily="34" charset="0"/>
            </a:endParaRPr>
          </a:p>
          <a:p>
            <a:pPr algn="just"/>
            <a:endParaRPr lang="pt-BR" sz="2400" dirty="0">
              <a:latin typeface="Arial Narrow" panose="020B0606020202030204" pitchFamily="34" charset="0"/>
            </a:endParaRPr>
          </a:p>
          <a:p>
            <a:pPr algn="just"/>
            <a:endParaRPr lang="pt-BR" sz="2400" dirty="0" smtClean="0">
              <a:latin typeface="Arial Narrow" panose="020B0606020202030204" pitchFamily="34" charset="0"/>
            </a:endParaRPr>
          </a:p>
          <a:p>
            <a:pPr algn="just"/>
            <a:endParaRPr lang="pt-BR" sz="2400" dirty="0">
              <a:latin typeface="Arial Narrow" panose="020B0606020202030204" pitchFamily="34" charset="0"/>
            </a:endParaRPr>
          </a:p>
          <a:p>
            <a:pPr marL="0" indent="0" algn="just">
              <a:buNone/>
            </a:pPr>
            <a:endParaRPr lang="pt-BR" sz="2400" dirty="0">
              <a:latin typeface="Arial Narrow" panose="020B0606020202030204" pitchFamily="34" charset="0"/>
            </a:endParaRPr>
          </a:p>
          <a:p>
            <a:pPr algn="just"/>
            <a:endParaRPr lang="pt-BR" sz="2400" dirty="0" smtClean="0">
              <a:latin typeface="Arial Narrow" panose="020B0606020202030204" pitchFamily="34" charset="0"/>
            </a:endParaRPr>
          </a:p>
          <a:p>
            <a:pPr algn="just"/>
            <a:endParaRPr lang="pt-BR" sz="2400" dirty="0" smtClean="0">
              <a:latin typeface="Arial Narrow" panose="020B0606020202030204" pitchFamily="34" charset="0"/>
            </a:endParaRPr>
          </a:p>
          <a:p>
            <a:pPr marL="0" indent="0" algn="just">
              <a:buNone/>
            </a:pPr>
            <a:endParaRPr lang="pt-BR" sz="2400" dirty="0" smtClean="0">
              <a:latin typeface="Arial Narrow" panose="020B0606020202030204" pitchFamily="34" charset="0"/>
            </a:endParaRPr>
          </a:p>
          <a:p>
            <a:pPr marL="0" indent="0" algn="just">
              <a:buNone/>
            </a:pPr>
            <a:r>
              <a:rPr lang="pt-BR" sz="2400" dirty="0" smtClean="0">
                <a:latin typeface="Arial Narrow" panose="020B0606020202030204" pitchFamily="34" charset="0"/>
              </a:rPr>
              <a:t>Com </a:t>
            </a:r>
            <a:r>
              <a:rPr lang="pt-BR" sz="2400" dirty="0">
                <a:latin typeface="Arial Narrow" panose="020B0606020202030204" pitchFamily="34" charset="0"/>
              </a:rPr>
              <a:t>base na pesquisa realizada é possível afirmar que a heurística flexibilidade e eficiência de uso foi satisfeita.</a:t>
            </a:r>
          </a:p>
        </p:txBody>
      </p:sp>
      <p:pic>
        <p:nvPicPr>
          <p:cNvPr id="4" name="Imagem 58" descr="C:\Users\Duperron Tecnologia\Desktop\Nova pasta (2)\7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41" y="2564904"/>
            <a:ext cx="7864209" cy="295232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1111-1D3E-4E64-9665-BC78C43AE45B}" type="slidenum">
              <a:rPr lang="pt-BR" sz="1800" b="1" smtClean="0">
                <a:solidFill>
                  <a:schemeClr val="tx1"/>
                </a:solidFill>
              </a:rPr>
              <a:t>37</a:t>
            </a:fld>
            <a:endParaRPr lang="pt-BR" sz="18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50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300" b="1" dirty="0" smtClean="0">
                <a:latin typeface="Arial Narrow" panose="020B0606020202030204" pitchFamily="34" charset="0"/>
              </a:rPr>
              <a:t>Avaliação Heurística de Nielsen</a:t>
            </a:r>
            <a:r>
              <a:rPr lang="pt-BR" sz="4800" b="1" dirty="0" smtClean="0"/>
              <a:t/>
            </a:r>
            <a:br>
              <a:rPr lang="pt-BR" sz="4800" b="1" dirty="0" smtClean="0"/>
            </a:b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 algn="just">
              <a:lnSpc>
                <a:spcPct val="150000"/>
              </a:lnSpc>
            </a:pPr>
            <a:r>
              <a:rPr lang="pt-BR" sz="2800" b="1" dirty="0">
                <a:latin typeface="Arial Narrow" panose="020B0606020202030204" pitchFamily="34" charset="0"/>
              </a:rPr>
              <a:t>Design estético e </a:t>
            </a:r>
            <a:r>
              <a:rPr lang="pt-BR" sz="2800" b="1" dirty="0" smtClean="0">
                <a:latin typeface="Arial Narrow" panose="020B0606020202030204" pitchFamily="34" charset="0"/>
              </a:rPr>
              <a:t>minimalista:</a:t>
            </a:r>
            <a:endParaRPr lang="pt-BR" sz="2800" b="1" dirty="0">
              <a:latin typeface="Arial Narrow" panose="020B060602020203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pt-BR" dirty="0">
                <a:latin typeface="Arial Narrow" panose="020B0606020202030204" pitchFamily="34" charset="0"/>
              </a:rPr>
              <a:t>Os diálogos não devem conter informações que sejam irrelevantes ou raramente necessárias. Toda unidade extra de informação num diálogo compete com as unidades de informação relevantes e diminui a sua visibilidade relativa.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1111-1D3E-4E64-9665-BC78C43AE45B}" type="slidenum">
              <a:rPr lang="pt-BR" sz="1800" b="1" smtClean="0">
                <a:solidFill>
                  <a:schemeClr val="tx1"/>
                </a:solidFill>
              </a:rPr>
              <a:t>38</a:t>
            </a:fld>
            <a:endParaRPr lang="pt-BR" sz="18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50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300" b="1" dirty="0" smtClean="0">
                <a:latin typeface="Arial Narrow" panose="020B0606020202030204" pitchFamily="34" charset="0"/>
              </a:rPr>
              <a:t>Avaliação Heurística de Nielsen</a:t>
            </a:r>
            <a:r>
              <a:rPr lang="pt-BR" sz="4800" b="1" dirty="0" smtClean="0"/>
              <a:t/>
            </a:r>
            <a:br>
              <a:rPr lang="pt-BR" sz="4800" b="1" dirty="0" smtClean="0"/>
            </a:b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2400" dirty="0" smtClean="0">
                <a:latin typeface="Arial Narrow" panose="020B0606020202030204" pitchFamily="34" charset="0"/>
              </a:rPr>
              <a:t>8-) As </a:t>
            </a:r>
            <a:r>
              <a:rPr lang="pt-BR" sz="2400" dirty="0">
                <a:latin typeface="Arial Narrow" panose="020B0606020202030204" pitchFamily="34" charset="0"/>
              </a:rPr>
              <a:t>telas do aplicativo são esteticamente limpas, e sem muita informação desnecessária</a:t>
            </a:r>
            <a:r>
              <a:rPr lang="pt-BR" sz="2400" dirty="0" smtClean="0">
                <a:latin typeface="Arial Narrow" panose="020B0606020202030204" pitchFamily="34" charset="0"/>
              </a:rPr>
              <a:t>?</a:t>
            </a:r>
            <a:r>
              <a:rPr lang="pt-BR" sz="2400" dirty="0">
                <a:latin typeface="Arial Narrow" panose="020B0606020202030204" pitchFamily="34" charset="0"/>
              </a:rPr>
              <a:t> </a:t>
            </a:r>
            <a:endParaRPr lang="pt-BR" sz="2400" dirty="0" smtClean="0">
              <a:latin typeface="Arial Narrow" panose="020B0606020202030204" pitchFamily="34" charset="0"/>
            </a:endParaRPr>
          </a:p>
          <a:p>
            <a:pPr algn="just"/>
            <a:endParaRPr lang="pt-BR" sz="2400" dirty="0">
              <a:latin typeface="Arial Narrow" panose="020B0606020202030204" pitchFamily="34" charset="0"/>
            </a:endParaRPr>
          </a:p>
          <a:p>
            <a:pPr algn="just"/>
            <a:endParaRPr lang="pt-BR" sz="2400" dirty="0" smtClean="0">
              <a:latin typeface="Arial Narrow" panose="020B0606020202030204" pitchFamily="34" charset="0"/>
            </a:endParaRPr>
          </a:p>
          <a:p>
            <a:pPr algn="just"/>
            <a:endParaRPr lang="pt-BR" sz="2400" dirty="0">
              <a:latin typeface="Arial Narrow" panose="020B0606020202030204" pitchFamily="34" charset="0"/>
            </a:endParaRPr>
          </a:p>
          <a:p>
            <a:pPr algn="just"/>
            <a:endParaRPr lang="pt-BR" sz="2400" dirty="0" smtClean="0">
              <a:latin typeface="Arial Narrow" panose="020B0606020202030204" pitchFamily="34" charset="0"/>
            </a:endParaRPr>
          </a:p>
          <a:p>
            <a:pPr algn="just"/>
            <a:endParaRPr lang="pt-BR" sz="2400" dirty="0">
              <a:latin typeface="Arial Narrow" panose="020B0606020202030204" pitchFamily="34" charset="0"/>
            </a:endParaRPr>
          </a:p>
          <a:p>
            <a:pPr marL="0" indent="0" algn="just">
              <a:buNone/>
            </a:pPr>
            <a:endParaRPr lang="pt-BR" sz="2400" dirty="0" smtClean="0">
              <a:latin typeface="Arial Narrow" panose="020B0606020202030204" pitchFamily="34" charset="0"/>
            </a:endParaRPr>
          </a:p>
          <a:p>
            <a:pPr marL="0" indent="0" algn="just">
              <a:buNone/>
            </a:pPr>
            <a:endParaRPr lang="pt-BR" sz="2400" dirty="0" smtClean="0">
              <a:latin typeface="Arial Narrow" panose="020B0606020202030204" pitchFamily="34" charset="0"/>
            </a:endParaRPr>
          </a:p>
          <a:p>
            <a:pPr marL="0" indent="0" algn="just">
              <a:buNone/>
            </a:pPr>
            <a:r>
              <a:rPr lang="pt-BR" sz="2400" dirty="0" smtClean="0">
                <a:latin typeface="Arial Narrow" panose="020B0606020202030204" pitchFamily="34" charset="0"/>
              </a:rPr>
              <a:t>Com </a:t>
            </a:r>
            <a:r>
              <a:rPr lang="pt-BR" sz="2400" dirty="0">
                <a:latin typeface="Arial Narrow" panose="020B0606020202030204" pitchFamily="34" charset="0"/>
              </a:rPr>
              <a:t>base na pesquisa realizada é possível afirmar que a heurística de design estético e minimalista é atendida</a:t>
            </a:r>
          </a:p>
        </p:txBody>
      </p:sp>
      <p:pic>
        <p:nvPicPr>
          <p:cNvPr id="4" name="Imagem 59" descr="C:\Users\Duperron Tecnologia\Desktop\Nova pasta (2)\8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636912"/>
            <a:ext cx="7886700" cy="302433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1111-1D3E-4E64-9665-BC78C43AE45B}" type="slidenum">
              <a:rPr lang="pt-BR" sz="1800" b="1" smtClean="0">
                <a:solidFill>
                  <a:schemeClr val="tx1"/>
                </a:solidFill>
              </a:rPr>
              <a:t>39</a:t>
            </a:fld>
            <a:endParaRPr lang="pt-BR" sz="18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50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300" b="1" dirty="0" smtClean="0">
                <a:latin typeface="Arial Narrow" panose="020B0606020202030204" pitchFamily="34" charset="0"/>
              </a:rPr>
              <a:t>Objetivos Gerais</a:t>
            </a:r>
            <a:endParaRPr lang="pt-BR" sz="4300" b="1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pt-BR" dirty="0" smtClean="0">
                <a:latin typeface="Arial Narrow" panose="020B0606020202030204" pitchFamily="34" charset="0"/>
              </a:rPr>
              <a:t>Desenvolver um </a:t>
            </a:r>
            <a:r>
              <a:rPr lang="pt-BR" dirty="0">
                <a:latin typeface="Arial Narrow" panose="020B0606020202030204" pitchFamily="34" charset="0"/>
              </a:rPr>
              <a:t>aplicativo que </a:t>
            </a:r>
            <a:r>
              <a:rPr lang="pt-BR" dirty="0" smtClean="0">
                <a:latin typeface="Arial Narrow" panose="020B0606020202030204" pitchFamily="34" charset="0"/>
              </a:rPr>
              <a:t>permita </a:t>
            </a:r>
            <a:r>
              <a:rPr lang="pt-BR" dirty="0">
                <a:latin typeface="Arial Narrow" panose="020B0606020202030204" pitchFamily="34" charset="0"/>
              </a:rPr>
              <a:t>integrar diversos conteúdos em um único local, auxiliando o usuário a acompanhar informações gerais e curiosidades sobre filmes e séries, sem a necessidade de acesso à sites externos para obter tais informações.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1111-1D3E-4E64-9665-BC78C43AE45B}" type="slidenum">
              <a:rPr lang="pt-BR" sz="1800" b="1" smtClean="0">
                <a:solidFill>
                  <a:schemeClr val="tx1"/>
                </a:solidFill>
              </a:rPr>
              <a:t>4</a:t>
            </a:fld>
            <a:endParaRPr lang="pt-BR" sz="18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55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300" b="1" dirty="0" smtClean="0">
                <a:latin typeface="Arial Narrow" panose="020B0606020202030204" pitchFamily="34" charset="0"/>
              </a:rPr>
              <a:t>Avaliação Heurística de Nielsen</a:t>
            </a:r>
            <a:r>
              <a:rPr lang="pt-BR" sz="4800" b="1" dirty="0" smtClean="0"/>
              <a:t/>
            </a:r>
            <a:br>
              <a:rPr lang="pt-BR" sz="4800" b="1" dirty="0" smtClean="0"/>
            </a:b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 algn="just">
              <a:lnSpc>
                <a:spcPct val="150000"/>
              </a:lnSpc>
            </a:pPr>
            <a:r>
              <a:rPr lang="pt-BR" sz="2800" b="1" dirty="0">
                <a:latin typeface="Arial Narrow" panose="020B0606020202030204" pitchFamily="34" charset="0"/>
              </a:rPr>
              <a:t>Ajude os usuários a reconhecer, diagnosticar e recuperar </a:t>
            </a:r>
            <a:r>
              <a:rPr lang="pt-BR" sz="2800" b="1" dirty="0" smtClean="0">
                <a:latin typeface="Arial Narrow" panose="020B0606020202030204" pitchFamily="34" charset="0"/>
              </a:rPr>
              <a:t>erros:</a:t>
            </a:r>
          </a:p>
          <a:p>
            <a:pPr marL="0" lvl="2" indent="0" algn="just">
              <a:lnSpc>
                <a:spcPct val="150000"/>
              </a:lnSpc>
              <a:buNone/>
            </a:pPr>
            <a:r>
              <a:rPr lang="pt-BR" sz="2800" dirty="0">
                <a:latin typeface="Arial Narrow" panose="020B0606020202030204" pitchFamily="34" charset="0"/>
              </a:rPr>
              <a:t>As mensagens de erro devem ser expressas em linguagem simples (sem códigos), indicam com precisão o problema e sugerem de forma construtiva uma solução.</a:t>
            </a:r>
          </a:p>
          <a:p>
            <a:pPr marL="0" lvl="2" indent="0">
              <a:buNone/>
            </a:pPr>
            <a:endParaRPr lang="pt-BR" b="1" dirty="0"/>
          </a:p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1111-1D3E-4E64-9665-BC78C43AE45B}" type="slidenum">
              <a:rPr lang="pt-BR" sz="1800" b="1" smtClean="0">
                <a:solidFill>
                  <a:schemeClr val="tx1"/>
                </a:solidFill>
              </a:rPr>
              <a:t>40</a:t>
            </a:fld>
            <a:endParaRPr lang="pt-BR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59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300" b="1" dirty="0" smtClean="0">
                <a:latin typeface="Arial Narrow" panose="020B0606020202030204" pitchFamily="34" charset="0"/>
              </a:rPr>
              <a:t>Avaliação </a:t>
            </a:r>
            <a:r>
              <a:rPr lang="pt-BR" sz="4300" b="1" dirty="0">
                <a:latin typeface="Arial Narrow" panose="020B0606020202030204" pitchFamily="34" charset="0"/>
              </a:rPr>
              <a:t>Heurística de Nielsen</a:t>
            </a:r>
            <a:endParaRPr lang="pt-BR" sz="4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921534" cy="4690639"/>
          </a:xfrm>
        </p:spPr>
        <p:txBody>
          <a:bodyPr>
            <a:normAutofit/>
          </a:bodyPr>
          <a:lstStyle/>
          <a:p>
            <a:pPr lvl="0" algn="just"/>
            <a:r>
              <a:rPr lang="pt-BR" sz="2400" dirty="0" smtClean="0">
                <a:latin typeface="Arial Narrow" panose="020B0606020202030204" pitchFamily="34" charset="0"/>
              </a:rPr>
              <a:t>9-)	Existe </a:t>
            </a:r>
            <a:r>
              <a:rPr lang="pt-BR" sz="2400" dirty="0">
                <a:latin typeface="Arial Narrow" panose="020B0606020202030204" pitchFamily="34" charset="0"/>
              </a:rPr>
              <a:t>a opção de feedback no aplicativo, sobre erros e sugestões</a:t>
            </a:r>
            <a:r>
              <a:rPr lang="pt-BR" sz="2400" dirty="0" smtClean="0">
                <a:latin typeface="Arial Narrow" panose="020B0606020202030204" pitchFamily="34" charset="0"/>
              </a:rPr>
              <a:t>.</a:t>
            </a:r>
            <a:r>
              <a:rPr lang="pt-BR" sz="2400" dirty="0">
                <a:latin typeface="Arial Narrow" panose="020B0606020202030204" pitchFamily="34" charset="0"/>
              </a:rPr>
              <a:t> </a:t>
            </a:r>
            <a:endParaRPr lang="pt-BR" sz="2400" dirty="0" smtClean="0">
              <a:latin typeface="Arial Narrow" panose="020B0606020202030204" pitchFamily="34" charset="0"/>
            </a:endParaRPr>
          </a:p>
          <a:p>
            <a:pPr lvl="0" algn="just"/>
            <a:endParaRPr lang="pt-BR" sz="2400" dirty="0">
              <a:latin typeface="Arial Narrow" panose="020B0606020202030204" pitchFamily="34" charset="0"/>
            </a:endParaRPr>
          </a:p>
          <a:p>
            <a:pPr lvl="0" algn="just"/>
            <a:endParaRPr lang="pt-BR" sz="2400" dirty="0" smtClean="0">
              <a:latin typeface="Arial Narrow" panose="020B0606020202030204" pitchFamily="34" charset="0"/>
            </a:endParaRPr>
          </a:p>
          <a:p>
            <a:pPr lvl="0" algn="just"/>
            <a:endParaRPr lang="pt-BR" sz="2400" dirty="0">
              <a:latin typeface="Arial Narrow" panose="020B0606020202030204" pitchFamily="34" charset="0"/>
            </a:endParaRPr>
          </a:p>
          <a:p>
            <a:pPr lvl="0" algn="just"/>
            <a:endParaRPr lang="pt-BR" sz="2400" dirty="0" smtClean="0">
              <a:latin typeface="Arial Narrow" panose="020B0606020202030204" pitchFamily="34" charset="0"/>
            </a:endParaRPr>
          </a:p>
          <a:p>
            <a:pPr lvl="0" algn="just"/>
            <a:endParaRPr lang="pt-BR" sz="2400" dirty="0">
              <a:latin typeface="Arial Narrow" panose="020B0606020202030204" pitchFamily="34" charset="0"/>
            </a:endParaRPr>
          </a:p>
          <a:p>
            <a:pPr marL="0" lvl="0" indent="0" algn="just">
              <a:buNone/>
            </a:pPr>
            <a:endParaRPr lang="pt-BR" sz="2400" dirty="0" smtClean="0">
              <a:latin typeface="Arial Narrow" panose="020B0606020202030204" pitchFamily="34" charset="0"/>
            </a:endParaRPr>
          </a:p>
          <a:p>
            <a:pPr marL="0" lvl="0" indent="0" algn="just">
              <a:buNone/>
            </a:pPr>
            <a:r>
              <a:rPr lang="pt-BR" sz="2400" dirty="0" smtClean="0">
                <a:latin typeface="Arial Narrow" panose="020B0606020202030204" pitchFamily="34" charset="0"/>
              </a:rPr>
              <a:t>O </a:t>
            </a:r>
            <a:r>
              <a:rPr lang="pt-BR" sz="2400" dirty="0">
                <a:latin typeface="Arial Narrow" panose="020B0606020202030204" pitchFamily="34" charset="0"/>
              </a:rPr>
              <a:t>aplicativo não prove de uma interface de feedback para reportar erros e sugestões de usuários. A heurística de ajuda aos usuários de reconhecer, diagnosticar e recuperar erros não foi atendida.</a:t>
            </a:r>
          </a:p>
          <a:p>
            <a:endParaRPr lang="pt-BR" dirty="0"/>
          </a:p>
        </p:txBody>
      </p:sp>
      <p:pic>
        <p:nvPicPr>
          <p:cNvPr id="4" name="Imagem 60" descr="C:\Users\Duperron Tecnologia\Desktop\Nova pasta (2)\9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420888"/>
            <a:ext cx="7886700" cy="266429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1111-1D3E-4E64-9665-BC78C43AE45B}" type="slidenum">
              <a:rPr lang="pt-BR" sz="1800" b="1" smtClean="0">
                <a:solidFill>
                  <a:schemeClr val="tx1"/>
                </a:solidFill>
              </a:rPr>
              <a:t>41</a:t>
            </a:fld>
            <a:endParaRPr lang="pt-BR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59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300" b="1" dirty="0" smtClean="0">
                <a:latin typeface="Arial Narrow" panose="020B0606020202030204" pitchFamily="34" charset="0"/>
              </a:rPr>
              <a:t>Avaliação Heurística de Nielsen</a:t>
            </a:r>
            <a:r>
              <a:rPr lang="pt-BR" sz="4800" b="1" dirty="0" smtClean="0"/>
              <a:t/>
            </a:r>
            <a:br>
              <a:rPr lang="pt-BR" sz="4800" b="1" dirty="0" smtClean="0"/>
            </a:b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 algn="just">
              <a:lnSpc>
                <a:spcPct val="150000"/>
              </a:lnSpc>
            </a:pPr>
            <a:r>
              <a:rPr lang="pt-BR" sz="2800" b="1" dirty="0">
                <a:latin typeface="Arial Narrow" panose="020B0606020202030204" pitchFamily="34" charset="0"/>
              </a:rPr>
              <a:t>Ajuda e </a:t>
            </a:r>
            <a:r>
              <a:rPr lang="pt-BR" sz="2800" b="1" dirty="0" smtClean="0">
                <a:latin typeface="Arial Narrow" panose="020B0606020202030204" pitchFamily="34" charset="0"/>
              </a:rPr>
              <a:t>documentação:</a:t>
            </a:r>
          </a:p>
          <a:p>
            <a:pPr marL="0" lvl="2" indent="0" algn="just">
              <a:lnSpc>
                <a:spcPct val="150000"/>
              </a:lnSpc>
              <a:buNone/>
            </a:pPr>
            <a:r>
              <a:rPr lang="pt-BR" sz="2800" dirty="0">
                <a:latin typeface="Arial Narrow" panose="020B0606020202030204" pitchFamily="34" charset="0"/>
              </a:rPr>
              <a:t>Mesmo que seja melhor se o sistema pode ser usado sem documentação, pode ser necessário fornecer ajuda e documentação. Qualquer informação desse tipo deve ser fácil de pesquisar, focada na tarefa do usuário, listar etapas concretas a serem realizadas e não ser muito grande.</a:t>
            </a:r>
          </a:p>
          <a:p>
            <a:pPr marL="0" lvl="2" indent="0">
              <a:buNone/>
            </a:pPr>
            <a:endParaRPr lang="pt-BR" b="1" dirty="0"/>
          </a:p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1111-1D3E-4E64-9665-BC78C43AE45B}" type="slidenum">
              <a:rPr lang="pt-BR" sz="1800" b="1" smtClean="0">
                <a:solidFill>
                  <a:schemeClr val="tx1"/>
                </a:solidFill>
              </a:rPr>
              <a:t>42</a:t>
            </a:fld>
            <a:endParaRPr lang="pt-BR" sz="18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59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300" b="1" dirty="0" smtClean="0">
                <a:latin typeface="Arial Narrow" panose="020B0606020202030204" pitchFamily="34" charset="0"/>
              </a:rPr>
              <a:t>Avaliação Heurística de Nielsen</a:t>
            </a:r>
            <a:r>
              <a:rPr lang="pt-BR" sz="4800" b="1" dirty="0" smtClean="0"/>
              <a:t/>
            </a:r>
            <a:br>
              <a:rPr lang="pt-BR" sz="4800" b="1" dirty="0" smtClean="0"/>
            </a:b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71728"/>
          </a:xfrm>
        </p:spPr>
        <p:txBody>
          <a:bodyPr>
            <a:normAutofit lnSpcReduction="10000"/>
          </a:bodyPr>
          <a:lstStyle/>
          <a:p>
            <a:pPr lvl="0" algn="just"/>
            <a:r>
              <a:rPr lang="pt-BR" sz="2600" dirty="0">
                <a:latin typeface="Arial Narrow" panose="020B0606020202030204" pitchFamily="34" charset="0"/>
              </a:rPr>
              <a:t> </a:t>
            </a:r>
            <a:r>
              <a:rPr lang="pt-BR" sz="2400" dirty="0" smtClean="0">
                <a:latin typeface="Arial Narrow" panose="020B0606020202030204" pitchFamily="34" charset="0"/>
              </a:rPr>
              <a:t>10-) É </a:t>
            </a:r>
            <a:r>
              <a:rPr lang="pt-BR" sz="2400" dirty="0">
                <a:latin typeface="Arial Narrow" panose="020B0606020202030204" pitchFamily="34" charset="0"/>
              </a:rPr>
              <a:t>necessário ajuda e documentação para a navegação no aplicativo</a:t>
            </a:r>
            <a:r>
              <a:rPr lang="pt-BR" sz="2400" dirty="0" smtClean="0">
                <a:latin typeface="Arial Narrow" panose="020B0606020202030204" pitchFamily="34" charset="0"/>
              </a:rPr>
              <a:t>?</a:t>
            </a:r>
            <a:r>
              <a:rPr lang="pt-BR" sz="2400" dirty="0">
                <a:latin typeface="Arial Narrow" panose="020B0606020202030204" pitchFamily="34" charset="0"/>
              </a:rPr>
              <a:t> </a:t>
            </a:r>
            <a:endParaRPr lang="pt-BR" sz="2400" dirty="0" smtClean="0">
              <a:latin typeface="Arial Narrow" panose="020B0606020202030204" pitchFamily="34" charset="0"/>
            </a:endParaRPr>
          </a:p>
          <a:p>
            <a:pPr lvl="0" algn="just"/>
            <a:endParaRPr lang="pt-BR" sz="2400" dirty="0">
              <a:latin typeface="Arial Narrow" panose="020B0606020202030204" pitchFamily="34" charset="0"/>
            </a:endParaRPr>
          </a:p>
          <a:p>
            <a:pPr lvl="0" algn="just"/>
            <a:endParaRPr lang="pt-BR" sz="2400" dirty="0" smtClean="0">
              <a:latin typeface="Arial Narrow" panose="020B0606020202030204" pitchFamily="34" charset="0"/>
            </a:endParaRPr>
          </a:p>
          <a:p>
            <a:pPr lvl="0" algn="just"/>
            <a:endParaRPr lang="pt-BR" sz="2400" dirty="0">
              <a:latin typeface="Arial Narrow" panose="020B0606020202030204" pitchFamily="34" charset="0"/>
            </a:endParaRPr>
          </a:p>
          <a:p>
            <a:pPr lvl="0" algn="just"/>
            <a:endParaRPr lang="pt-BR" sz="2400" dirty="0" smtClean="0">
              <a:latin typeface="Arial Narrow" panose="020B0606020202030204" pitchFamily="34" charset="0"/>
            </a:endParaRPr>
          </a:p>
          <a:p>
            <a:pPr marL="0" lvl="0" indent="0" algn="just">
              <a:buNone/>
            </a:pPr>
            <a:endParaRPr lang="pt-BR" sz="2400" dirty="0" smtClean="0">
              <a:latin typeface="Arial Narrow" panose="020B0606020202030204" pitchFamily="34" charset="0"/>
            </a:endParaRPr>
          </a:p>
          <a:p>
            <a:pPr marL="0" lvl="0" indent="0" algn="just">
              <a:buNone/>
            </a:pPr>
            <a:endParaRPr lang="pt-BR" sz="2400" dirty="0" smtClean="0">
              <a:latin typeface="Arial Narrow" panose="020B0606020202030204" pitchFamily="34" charset="0"/>
            </a:endParaRPr>
          </a:p>
          <a:p>
            <a:pPr marL="0" lvl="0" indent="0" algn="just">
              <a:buNone/>
            </a:pPr>
            <a:endParaRPr lang="pt-BR" sz="2400" dirty="0" smtClean="0">
              <a:latin typeface="Arial Narrow" panose="020B0606020202030204" pitchFamily="34" charset="0"/>
            </a:endParaRPr>
          </a:p>
          <a:p>
            <a:pPr marL="0" lvl="0" indent="0" algn="just">
              <a:buNone/>
            </a:pPr>
            <a:r>
              <a:rPr lang="pt-BR" sz="2400" dirty="0" smtClean="0">
                <a:latin typeface="Arial Narrow" panose="020B0606020202030204" pitchFamily="34" charset="0"/>
              </a:rPr>
              <a:t>Com </a:t>
            </a:r>
            <a:r>
              <a:rPr lang="pt-BR" sz="2400" dirty="0">
                <a:latin typeface="Arial Narrow" panose="020B0606020202030204" pitchFamily="34" charset="0"/>
              </a:rPr>
              <a:t>base na pesquisa realizada é possível afirmar que a heurística de ajuda e documentação não foi satisfeita, pois os usuários optaram por dispensar materiais de ajuda e documentação.</a:t>
            </a:r>
          </a:p>
          <a:p>
            <a:endParaRPr lang="pt-BR" dirty="0"/>
          </a:p>
        </p:txBody>
      </p:sp>
      <p:pic>
        <p:nvPicPr>
          <p:cNvPr id="4" name="Imagem 5" descr="C:\Users\Duperron Tecnologia\Desktop\imagens questionario\10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95" y="2636912"/>
            <a:ext cx="7883055" cy="266429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1111-1D3E-4E64-9665-BC78C43AE45B}" type="slidenum">
              <a:rPr lang="pt-BR" sz="1800" b="1" smtClean="0">
                <a:solidFill>
                  <a:schemeClr val="tx1"/>
                </a:solidFill>
              </a:rPr>
              <a:t>43</a:t>
            </a:fld>
            <a:endParaRPr lang="pt-BR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59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l" rtl="0">
              <a:spcBef>
                <a:spcPct val="0"/>
              </a:spcBef>
            </a:pPr>
            <a:r>
              <a:rPr lang="pt-BR" sz="4300" b="1" dirty="0">
                <a:latin typeface="Arial Narrow" panose="020B0606020202030204" pitchFamily="34" charset="0"/>
              </a:rPr>
              <a:t>Considerações sobre a avaliação heurística</a:t>
            </a:r>
            <a:r>
              <a:rPr lang="pt-BR" b="1" dirty="0"/>
              <a:t>	</a:t>
            </a:r>
            <a:r>
              <a:rPr lang="pt-BR" sz="2000" b="1" dirty="0"/>
              <a:t/>
            </a:r>
            <a:br>
              <a:rPr lang="pt-BR" sz="2000" b="1" dirty="0"/>
            </a:b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407846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dirty="0">
                <a:latin typeface="Arial Narrow" panose="020B0606020202030204" pitchFamily="34" charset="0"/>
              </a:rPr>
              <a:t>P</a:t>
            </a:r>
            <a:r>
              <a:rPr lang="pt-BR" dirty="0" smtClean="0">
                <a:latin typeface="Arial Narrow" panose="020B0606020202030204" pitchFamily="34" charset="0"/>
              </a:rPr>
              <a:t>ontos fortes; </a:t>
            </a:r>
          </a:p>
          <a:p>
            <a:pPr algn="just">
              <a:lnSpc>
                <a:spcPct val="150000"/>
              </a:lnSpc>
            </a:pPr>
            <a:r>
              <a:rPr lang="pt-BR" dirty="0">
                <a:latin typeface="Arial Narrow" panose="020B0606020202030204" pitchFamily="34" charset="0"/>
              </a:rPr>
              <a:t>P</a:t>
            </a:r>
            <a:r>
              <a:rPr lang="pt-BR" dirty="0" smtClean="0">
                <a:latin typeface="Arial Narrow" panose="020B0606020202030204" pitchFamily="34" charset="0"/>
              </a:rPr>
              <a:t>ontos </a:t>
            </a:r>
            <a:r>
              <a:rPr lang="pt-BR" dirty="0">
                <a:latin typeface="Arial Narrow" panose="020B0606020202030204" pitchFamily="34" charset="0"/>
              </a:rPr>
              <a:t>onde o aplicativo pode ser </a:t>
            </a:r>
            <a:r>
              <a:rPr lang="pt-BR" dirty="0" smtClean="0">
                <a:latin typeface="Arial Narrow" panose="020B0606020202030204" pitchFamily="34" charset="0"/>
              </a:rPr>
              <a:t>melhorado; </a:t>
            </a:r>
          </a:p>
          <a:p>
            <a:pPr algn="just">
              <a:lnSpc>
                <a:spcPct val="150000"/>
              </a:lnSpc>
            </a:pPr>
            <a:r>
              <a:rPr lang="pt-BR" dirty="0">
                <a:latin typeface="Arial Narrow" panose="020B0606020202030204" pitchFamily="34" charset="0"/>
              </a:rPr>
              <a:t>H</a:t>
            </a:r>
            <a:r>
              <a:rPr lang="pt-BR" dirty="0" smtClean="0">
                <a:latin typeface="Arial Narrow" panose="020B0606020202030204" pitchFamily="34" charset="0"/>
              </a:rPr>
              <a:t>eurísticas </a:t>
            </a:r>
            <a:r>
              <a:rPr lang="pt-BR" dirty="0">
                <a:latin typeface="Arial Narrow" panose="020B0606020202030204" pitchFamily="34" charset="0"/>
              </a:rPr>
              <a:t>que não foram </a:t>
            </a:r>
            <a:r>
              <a:rPr lang="pt-BR" dirty="0" smtClean="0">
                <a:latin typeface="Arial Narrow" panose="020B0606020202030204" pitchFamily="34" charset="0"/>
              </a:rPr>
              <a:t>atendidas:</a:t>
            </a:r>
          </a:p>
          <a:p>
            <a:pPr marL="914400" lvl="1" indent="-457200" algn="just">
              <a:lnSpc>
                <a:spcPct val="150000"/>
              </a:lnSpc>
              <a:buSzPct val="75000"/>
              <a:buFont typeface="+mj-lt"/>
              <a:buAutoNum type="arabicPeriod"/>
            </a:pPr>
            <a:r>
              <a:rPr lang="pt-BR" sz="2500" dirty="0" smtClean="0">
                <a:latin typeface="Arial Narrow" panose="020B0606020202030204" pitchFamily="34" charset="0"/>
              </a:rPr>
              <a:t>ajude </a:t>
            </a:r>
            <a:r>
              <a:rPr lang="pt-BR" sz="2500" dirty="0">
                <a:latin typeface="Arial Narrow" panose="020B0606020202030204" pitchFamily="34" charset="0"/>
              </a:rPr>
              <a:t>os usuários a reconhecer, diagnosticar e recuperar </a:t>
            </a:r>
            <a:r>
              <a:rPr lang="pt-BR" sz="2500" dirty="0" smtClean="0">
                <a:latin typeface="Arial Narrow" panose="020B0606020202030204" pitchFamily="34" charset="0"/>
              </a:rPr>
              <a:t>erros;</a:t>
            </a:r>
          </a:p>
          <a:p>
            <a:pPr marL="971550" lvl="1" indent="-514350" algn="just">
              <a:lnSpc>
                <a:spcPct val="150000"/>
              </a:lnSpc>
              <a:buSzPct val="75000"/>
              <a:buFont typeface="+mj-lt"/>
              <a:buAutoNum type="arabicPeriod"/>
            </a:pPr>
            <a:r>
              <a:rPr lang="pt-BR" sz="2500" dirty="0" smtClean="0">
                <a:latin typeface="Arial Narrow" panose="020B0606020202030204" pitchFamily="34" charset="0"/>
              </a:rPr>
              <a:t>ajuda </a:t>
            </a:r>
            <a:r>
              <a:rPr lang="pt-BR" sz="2500" dirty="0">
                <a:latin typeface="Arial Narrow" panose="020B0606020202030204" pitchFamily="34" charset="0"/>
              </a:rPr>
              <a:t>e </a:t>
            </a:r>
            <a:r>
              <a:rPr lang="pt-BR" sz="2500" dirty="0" smtClean="0">
                <a:latin typeface="Arial Narrow" panose="020B0606020202030204" pitchFamily="34" charset="0"/>
              </a:rPr>
              <a:t>documentação.</a:t>
            </a:r>
            <a:endParaRPr lang="pt-BR" sz="2500" dirty="0">
              <a:latin typeface="Arial Narrow" panose="020B0606020202030204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1111-1D3E-4E64-9665-BC78C43AE45B}" type="slidenum">
              <a:rPr lang="pt-BR" sz="1800" b="1" smtClean="0">
                <a:solidFill>
                  <a:schemeClr val="tx1"/>
                </a:solidFill>
              </a:rPr>
              <a:t>44</a:t>
            </a:fld>
            <a:endParaRPr lang="pt-BR" sz="18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29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300" b="1" dirty="0" smtClean="0">
                <a:latin typeface="Arial Narrow" panose="020B0606020202030204" pitchFamily="34" charset="0"/>
              </a:rPr>
              <a:t>Considerações Finais</a:t>
            </a:r>
            <a:endParaRPr lang="pt-BR" sz="4300" b="1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dirty="0" smtClean="0"/>
              <a:t>Aprendizado;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Evolução;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Dificuldades;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Planejamentos futuros.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1111-1D3E-4E64-9665-BC78C43AE45B}" type="slidenum">
              <a:rPr lang="pt-BR" sz="1800" b="1" smtClean="0">
                <a:solidFill>
                  <a:schemeClr val="tx1"/>
                </a:solidFill>
              </a:rPr>
              <a:t>45</a:t>
            </a:fld>
            <a:endParaRPr lang="pt-BR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03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3447" y="0"/>
            <a:ext cx="7886700" cy="1325563"/>
          </a:xfrm>
        </p:spPr>
        <p:txBody>
          <a:bodyPr>
            <a:normAutofit/>
          </a:bodyPr>
          <a:lstStyle/>
          <a:p>
            <a:r>
              <a:rPr lang="pt-BR" altLang="pt-BR" sz="4300" b="1" dirty="0">
                <a:solidFill>
                  <a:srgbClr val="000000"/>
                </a:solidFill>
                <a:latin typeface="Arial Narrow"/>
              </a:rPr>
              <a:t>Referências</a:t>
            </a:r>
            <a:endParaRPr lang="pt-BR" sz="43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3446" y="1316791"/>
            <a:ext cx="8630553" cy="5282986"/>
          </a:xfrm>
        </p:spPr>
        <p:txBody>
          <a:bodyPr>
            <a:noAutofit/>
          </a:bodyPr>
          <a:lstStyle/>
          <a:p>
            <a:r>
              <a:rPr lang="pt-BR" sz="2400" dirty="0" smtClean="0"/>
              <a:t>BARTHES</a:t>
            </a:r>
            <a:r>
              <a:rPr lang="pt-BR" sz="2400" dirty="0"/>
              <a:t>, Roland. </a:t>
            </a:r>
            <a:r>
              <a:rPr lang="pt-BR" sz="2400" dirty="0" err="1"/>
              <a:t>Entretien</a:t>
            </a:r>
            <a:r>
              <a:rPr lang="pt-BR" sz="2400" dirty="0"/>
              <a:t> </a:t>
            </a:r>
            <a:r>
              <a:rPr lang="pt-BR" sz="2400" dirty="0" err="1"/>
              <a:t>avec</a:t>
            </a:r>
            <a:r>
              <a:rPr lang="pt-BR" sz="2400" dirty="0"/>
              <a:t> Roland Barthes – Entrevista com Michel </a:t>
            </a:r>
            <a:r>
              <a:rPr lang="pt-BR" sz="2400" dirty="0" err="1"/>
              <a:t>Delahaye</a:t>
            </a:r>
            <a:r>
              <a:rPr lang="pt-BR" sz="2400" dirty="0"/>
              <a:t> e Jacques </a:t>
            </a:r>
            <a:r>
              <a:rPr lang="pt-BR" sz="2400" dirty="0" err="1"/>
              <a:t>Rivette</a:t>
            </a:r>
            <a:r>
              <a:rPr lang="pt-BR" sz="2400" dirty="0"/>
              <a:t>. </a:t>
            </a:r>
            <a:r>
              <a:rPr lang="pt-BR" sz="2400" b="1" dirty="0" err="1"/>
              <a:t>Cahiers</a:t>
            </a:r>
            <a:r>
              <a:rPr lang="pt-BR" sz="2400" b="1" dirty="0"/>
              <a:t> </a:t>
            </a:r>
            <a:r>
              <a:rPr lang="pt-BR" sz="2400" b="1" dirty="0" err="1"/>
              <a:t>du</a:t>
            </a:r>
            <a:r>
              <a:rPr lang="pt-BR" sz="2400" b="1" dirty="0"/>
              <a:t> </a:t>
            </a:r>
            <a:r>
              <a:rPr lang="pt-BR" sz="2400" b="1" dirty="0" err="1"/>
              <a:t>cinéma</a:t>
            </a:r>
            <a:r>
              <a:rPr lang="pt-BR" sz="2400" dirty="0"/>
              <a:t>, n. 147, tomo XXV, setembro de 1963, p. 20-30</a:t>
            </a:r>
            <a:r>
              <a:rPr lang="pt-BR" sz="2400" dirty="0" smtClean="0"/>
              <a:t>.</a:t>
            </a:r>
            <a:endParaRPr lang="pt-BR" sz="2400" dirty="0"/>
          </a:p>
          <a:p>
            <a:r>
              <a:rPr lang="pt-BR" sz="2400" dirty="0"/>
              <a:t>CROCKFORD, DOUGLAS. </a:t>
            </a:r>
            <a:r>
              <a:rPr lang="en-US" sz="2400" b="1" dirty="0"/>
              <a:t>The application/JSON media type for </a:t>
            </a:r>
            <a:r>
              <a:rPr lang="en-US" sz="2400" b="1" dirty="0" err="1"/>
              <a:t>javascript</a:t>
            </a:r>
            <a:r>
              <a:rPr lang="en-US" sz="2400" b="1" dirty="0"/>
              <a:t> object notation (JSON)</a:t>
            </a:r>
            <a:r>
              <a:rPr lang="en-US" sz="2400" dirty="0"/>
              <a:t>. (2006</a:t>
            </a:r>
            <a:r>
              <a:rPr lang="en-US" sz="2400" dirty="0" smtClean="0"/>
              <a:t>).</a:t>
            </a:r>
            <a:r>
              <a:rPr lang="en-US" sz="2400" dirty="0"/>
              <a:t> </a:t>
            </a:r>
            <a:endParaRPr lang="pt-BR" sz="2400" dirty="0"/>
          </a:p>
          <a:p>
            <a:r>
              <a:rPr lang="en-US" sz="2400" dirty="0" smtClean="0"/>
              <a:t>DEITEL</a:t>
            </a:r>
            <a:r>
              <a:rPr lang="en-US" sz="2400" dirty="0"/>
              <a:t>, Harvey; DEITEL, Paul. </a:t>
            </a:r>
            <a:r>
              <a:rPr lang="en-US" sz="2400" b="1" dirty="0"/>
              <a:t>Java for programmers</a:t>
            </a:r>
            <a:r>
              <a:rPr lang="en-US" sz="2400" dirty="0"/>
              <a:t>. 2ª ed. EUA Springer, 2015</a:t>
            </a:r>
            <a:r>
              <a:rPr lang="en-US" sz="2400" dirty="0" smtClean="0"/>
              <a:t>.</a:t>
            </a:r>
            <a:endParaRPr lang="pt-BR" sz="2400" dirty="0"/>
          </a:p>
          <a:p>
            <a:r>
              <a:rPr lang="en-US" sz="2400" dirty="0" smtClean="0"/>
              <a:t>ERL</a:t>
            </a:r>
            <a:r>
              <a:rPr lang="en-US" sz="2400" dirty="0"/>
              <a:t>, Thomas. </a:t>
            </a:r>
            <a:r>
              <a:rPr lang="en-US" sz="2400" b="1" dirty="0" err="1"/>
              <a:t>Soa</a:t>
            </a:r>
            <a:r>
              <a:rPr lang="en-US" sz="2400" b="1" dirty="0"/>
              <a:t>: principles of service design</a:t>
            </a:r>
            <a:r>
              <a:rPr lang="en-US" sz="2400" dirty="0"/>
              <a:t>. Upper Saddle River: Prentice Hall, 2008</a:t>
            </a:r>
            <a:r>
              <a:rPr lang="en-US" sz="2400" dirty="0" smtClean="0"/>
              <a:t>.</a:t>
            </a:r>
            <a:endParaRPr lang="pt-BR" sz="2400" dirty="0" smtClean="0"/>
          </a:p>
          <a:p>
            <a:r>
              <a:rPr lang="en-US" sz="2400" dirty="0" smtClean="0"/>
              <a:t>FIELDING, Roy Thomas; </a:t>
            </a:r>
            <a:r>
              <a:rPr lang="en-US" sz="2400" b="1" dirty="0" smtClean="0"/>
              <a:t>Doctor of philosophy. </a:t>
            </a:r>
            <a:r>
              <a:rPr lang="en-US" sz="2400" dirty="0" smtClean="0"/>
              <a:t>University of California, Irvine 2000.</a:t>
            </a:r>
            <a:endParaRPr lang="pt-BR" sz="2400" dirty="0" smtClean="0"/>
          </a:p>
          <a:p>
            <a:r>
              <a:rPr lang="pt-BR" sz="2400" dirty="0" smtClean="0"/>
              <a:t>GAMA</a:t>
            </a:r>
            <a:r>
              <a:rPr lang="pt-BR" sz="2400" dirty="0"/>
              <a:t>, Alexandre. </a:t>
            </a:r>
            <a:r>
              <a:rPr lang="pt-BR" sz="2400" b="1" dirty="0"/>
              <a:t>O que é JSON</a:t>
            </a:r>
            <a:r>
              <a:rPr lang="pt-BR" sz="2400" dirty="0"/>
              <a:t>. Disponível em: </a:t>
            </a:r>
            <a:endParaRPr lang="pt-BR" sz="2400" dirty="0" smtClean="0"/>
          </a:p>
          <a:p>
            <a:pPr marL="0" indent="0">
              <a:buNone/>
            </a:pPr>
            <a:r>
              <a:rPr lang="pt-BR" sz="2400" dirty="0" smtClean="0"/>
              <a:t>&lt;www.devmedia.com.br/o-que-e-JSON</a:t>
            </a:r>
            <a:r>
              <a:rPr lang="pt-BR" sz="2400" dirty="0"/>
              <a:t>&gt; Acesso em 23 de </a:t>
            </a:r>
            <a:r>
              <a:rPr lang="pt-BR" sz="2400" dirty="0" err="1"/>
              <a:t>jun</a:t>
            </a:r>
            <a:r>
              <a:rPr lang="pt-BR" sz="2400" dirty="0"/>
              <a:t> 2017</a:t>
            </a:r>
            <a:r>
              <a:rPr lang="pt-BR" sz="2400" dirty="0" smtClean="0"/>
              <a:t>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7057109" y="6470667"/>
            <a:ext cx="2057400" cy="365125"/>
          </a:xfrm>
        </p:spPr>
        <p:txBody>
          <a:bodyPr/>
          <a:lstStyle/>
          <a:p>
            <a:fld id="{DB001111-1D3E-4E64-9665-BC78C43AE45B}" type="slidenum">
              <a:rPr lang="pt-BR" sz="1800" b="1" smtClean="0">
                <a:solidFill>
                  <a:schemeClr val="tx1"/>
                </a:solidFill>
              </a:rPr>
              <a:t>46</a:t>
            </a:fld>
            <a:endParaRPr lang="pt-BR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4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0" y="-96985"/>
            <a:ext cx="7886700" cy="1325563"/>
          </a:xfrm>
        </p:spPr>
        <p:txBody>
          <a:bodyPr>
            <a:normAutofit/>
          </a:bodyPr>
          <a:lstStyle/>
          <a:p>
            <a:r>
              <a:rPr lang="pt-BR" altLang="pt-BR" sz="4300" b="1" dirty="0">
                <a:solidFill>
                  <a:srgbClr val="000000"/>
                </a:solidFill>
                <a:latin typeface="Arial Narrow"/>
              </a:rPr>
              <a:t>Referências</a:t>
            </a:r>
            <a:endParaRPr lang="pt-BR" sz="43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1" y="1049131"/>
            <a:ext cx="8574957" cy="5282986"/>
          </a:xfrm>
        </p:spPr>
        <p:txBody>
          <a:bodyPr>
            <a:noAutofit/>
          </a:bodyPr>
          <a:lstStyle/>
          <a:p>
            <a:pPr lvl="0"/>
            <a:r>
              <a:rPr lang="pt-BR" sz="2400" dirty="0"/>
              <a:t>MAUERHOFER, Hugo. A psicologia da experiência cinematográfica. In: XAVIER, Ismail (org.).</a:t>
            </a:r>
            <a:r>
              <a:rPr lang="pt-BR" sz="2400" b="1" dirty="0"/>
              <a:t> A experiência do cinema: </a:t>
            </a:r>
            <a:r>
              <a:rPr lang="pt-BR" sz="2400" dirty="0"/>
              <a:t>antologia. Trad. Teresa Machado. Rio de Janeiro: Edições Graal; Embrafilme, 1983, p. 375-380.</a:t>
            </a:r>
          </a:p>
          <a:p>
            <a:pPr lvl="0"/>
            <a:r>
              <a:rPr lang="en-US" sz="2400" dirty="0"/>
              <a:t>NIELSEN, J. </a:t>
            </a:r>
            <a:r>
              <a:rPr lang="en-US" sz="2400" b="1" dirty="0"/>
              <a:t>Heuristic evaluation</a:t>
            </a:r>
            <a:r>
              <a:rPr lang="en-US" sz="2400" dirty="0"/>
              <a:t>. In NIELSEN, J., and MACK, R.L. (Eds.), </a:t>
            </a:r>
            <a:r>
              <a:rPr lang="en-US" sz="2400" i="1" dirty="0"/>
              <a:t>Usability Inspection Methods</a:t>
            </a:r>
            <a:r>
              <a:rPr lang="en-US" sz="2400" dirty="0"/>
              <a:t>, John Wiley &amp; Sons, New York, NY, 1994b.</a:t>
            </a:r>
            <a:endParaRPr lang="pt-BR" sz="2400" dirty="0"/>
          </a:p>
          <a:p>
            <a:pPr lvl="0"/>
            <a:r>
              <a:rPr lang="en-US" sz="2400" dirty="0"/>
              <a:t>PROLIFICS. </a:t>
            </a:r>
            <a:r>
              <a:rPr lang="en-US" sz="2400" b="1" dirty="0"/>
              <a:t>IT Solutions: Customized to Your Advantage.</a:t>
            </a:r>
            <a:r>
              <a:rPr lang="en-US" sz="2400" dirty="0"/>
              <a:t> </a:t>
            </a:r>
            <a:r>
              <a:rPr lang="pt-BR" sz="2400" dirty="0"/>
              <a:t>Disponível em: &lt;https://prolifics.com/blog/mobile-middleware-service-oriented-architecture-vs-mobility-service&gt; Acesso em 08 de </a:t>
            </a:r>
            <a:r>
              <a:rPr lang="pt-BR" sz="2400" dirty="0" err="1"/>
              <a:t>nov</a:t>
            </a:r>
            <a:r>
              <a:rPr lang="pt-BR" sz="2400" dirty="0"/>
              <a:t> de 2017</a:t>
            </a:r>
          </a:p>
          <a:p>
            <a:pPr lvl="0"/>
            <a:r>
              <a:rPr lang="en-US" sz="2400" dirty="0"/>
              <a:t>SIMBA TECH. </a:t>
            </a:r>
            <a:r>
              <a:rPr lang="en-US" sz="2400" b="1" dirty="0"/>
              <a:t>Data Connectivity and Data Integration Solutions.</a:t>
            </a:r>
            <a:r>
              <a:rPr lang="en-US" sz="2400" dirty="0"/>
              <a:t> </a:t>
            </a:r>
            <a:r>
              <a:rPr lang="pt-BR" sz="2400" dirty="0"/>
              <a:t>Disponível em: &lt;https://www.simba.com/blog/remote-data-access-on-mobile-devices/&gt; Acesso em 04 de </a:t>
            </a:r>
            <a:r>
              <a:rPr lang="pt-BR" sz="2400" dirty="0" err="1"/>
              <a:t>nov</a:t>
            </a:r>
            <a:r>
              <a:rPr lang="pt-BR" sz="2400" dirty="0"/>
              <a:t> de 2017</a:t>
            </a:r>
          </a:p>
          <a:p>
            <a:pPr lvl="0"/>
            <a:r>
              <a:rPr lang="pt-BR" sz="2400" dirty="0"/>
              <a:t>WAZLAWICK, Raul. </a:t>
            </a:r>
            <a:r>
              <a:rPr lang="pt-BR" sz="2400" b="1" dirty="0"/>
              <a:t>Metodologia de pesquisa para ciência da computação</a:t>
            </a:r>
            <a:r>
              <a:rPr lang="pt-BR" sz="2400" dirty="0"/>
              <a:t>. </a:t>
            </a:r>
            <a:r>
              <a:rPr lang="pt-BR" sz="2400" dirty="0" err="1"/>
              <a:t>Elsevier</a:t>
            </a:r>
            <a:r>
              <a:rPr lang="pt-BR" sz="2400" dirty="0"/>
              <a:t> Brasil, 2008. 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7057109" y="6470667"/>
            <a:ext cx="2057400" cy="365125"/>
          </a:xfrm>
        </p:spPr>
        <p:txBody>
          <a:bodyPr/>
          <a:lstStyle/>
          <a:p>
            <a:fld id="{DB001111-1D3E-4E64-9665-BC78C43AE45B}" type="slidenum">
              <a:rPr lang="pt-BR" sz="1800" b="1" smtClean="0">
                <a:solidFill>
                  <a:schemeClr val="tx1"/>
                </a:solidFill>
              </a:rPr>
              <a:t>47</a:t>
            </a:fld>
            <a:endParaRPr lang="pt-BR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48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pt-BR" sz="4300" b="1" dirty="0">
                <a:latin typeface="Arial Narrow" panose="020B0606020202030204" pitchFamily="34" charset="0"/>
              </a:rPr>
              <a:t>Objetivos Específicos </a:t>
            </a:r>
            <a:r>
              <a:rPr lang="pt-BR" sz="2000" b="1" dirty="0"/>
              <a:t/>
            </a:r>
            <a:br>
              <a:rPr lang="pt-BR" sz="2000" b="1" dirty="0"/>
            </a:b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556793"/>
            <a:ext cx="7975798" cy="5112568"/>
          </a:xfrm>
        </p:spPr>
        <p:txBody>
          <a:bodyPr>
            <a:normAutofit/>
          </a:bodyPr>
          <a:lstStyle/>
          <a:p>
            <a:pPr lvl="0" algn="just">
              <a:lnSpc>
                <a:spcPct val="150000"/>
              </a:lnSpc>
            </a:pPr>
            <a:r>
              <a:rPr lang="pt-BR" dirty="0">
                <a:latin typeface="Arial Narrow" panose="020B0606020202030204" pitchFamily="34" charset="0"/>
              </a:rPr>
              <a:t>Especificação dos </a:t>
            </a:r>
            <a:r>
              <a:rPr lang="pt-BR" dirty="0" smtClean="0">
                <a:latin typeface="Arial Narrow" panose="020B0606020202030204" pitchFamily="34" charset="0"/>
              </a:rPr>
              <a:t>requisitos;</a:t>
            </a:r>
            <a:endParaRPr lang="pt-BR" dirty="0">
              <a:latin typeface="Arial Narrow" panose="020B0606020202030204" pitchFamily="34" charset="0"/>
            </a:endParaRPr>
          </a:p>
          <a:p>
            <a:pPr lvl="0" algn="just">
              <a:lnSpc>
                <a:spcPct val="150000"/>
              </a:lnSpc>
            </a:pPr>
            <a:r>
              <a:rPr lang="pt-BR" dirty="0">
                <a:latin typeface="Arial Narrow" panose="020B0606020202030204" pitchFamily="34" charset="0"/>
              </a:rPr>
              <a:t>Desenvolver um aplicativo funcional para </a:t>
            </a:r>
            <a:r>
              <a:rPr lang="pt-BR" dirty="0" smtClean="0">
                <a:latin typeface="Arial Narrow" panose="020B0606020202030204" pitchFamily="34" charset="0"/>
              </a:rPr>
              <a:t>consumidores; </a:t>
            </a:r>
            <a:r>
              <a:rPr lang="pt-BR" dirty="0">
                <a:latin typeface="Arial Narrow" panose="020B0606020202030204" pitchFamily="34" charset="0"/>
              </a:rPr>
              <a:t>de entretenimento </a:t>
            </a:r>
            <a:r>
              <a:rPr lang="pt-BR" dirty="0" smtClean="0">
                <a:latin typeface="Arial Narrow" panose="020B0606020202030204" pitchFamily="34" charset="0"/>
              </a:rPr>
              <a:t>online</a:t>
            </a:r>
            <a:r>
              <a:rPr lang="pt-BR" dirty="0">
                <a:latin typeface="Arial Narrow" panose="020B0606020202030204" pitchFamily="34" charset="0"/>
              </a:rPr>
              <a:t>;</a:t>
            </a:r>
          </a:p>
          <a:p>
            <a:pPr lvl="0" algn="just">
              <a:lnSpc>
                <a:spcPct val="150000"/>
              </a:lnSpc>
            </a:pPr>
            <a:r>
              <a:rPr lang="pt-BR" dirty="0">
                <a:latin typeface="Arial Narrow" panose="020B0606020202030204" pitchFamily="34" charset="0"/>
              </a:rPr>
              <a:t>Promover disputas amigáveis entre pessoas, </a:t>
            </a:r>
            <a:r>
              <a:rPr lang="pt-BR" dirty="0" smtClean="0">
                <a:latin typeface="Arial Narrow" panose="020B0606020202030204" pitchFamily="34" charset="0"/>
              </a:rPr>
              <a:t>facilitando; </a:t>
            </a:r>
            <a:r>
              <a:rPr lang="pt-BR" dirty="0">
                <a:latin typeface="Arial Narrow" panose="020B0606020202030204" pitchFamily="34" charset="0"/>
              </a:rPr>
              <a:t>maneiras de interação entre </a:t>
            </a:r>
            <a:r>
              <a:rPr lang="pt-BR" dirty="0" smtClean="0">
                <a:latin typeface="Arial Narrow" panose="020B0606020202030204" pitchFamily="34" charset="0"/>
              </a:rPr>
              <a:t>usuários;</a:t>
            </a:r>
            <a:endParaRPr lang="pt-BR" dirty="0">
              <a:latin typeface="Arial Narrow" panose="020B0606020202030204" pitchFamily="34" charset="0"/>
            </a:endParaRPr>
          </a:p>
          <a:p>
            <a:pPr lvl="0" algn="just">
              <a:lnSpc>
                <a:spcPct val="150000"/>
              </a:lnSpc>
            </a:pPr>
            <a:r>
              <a:rPr lang="pt-BR" dirty="0">
                <a:latin typeface="Arial Narrow" panose="020B0606020202030204" pitchFamily="34" charset="0"/>
              </a:rPr>
              <a:t>Implementação de um padrão </a:t>
            </a:r>
            <a:r>
              <a:rPr lang="pt-BR" dirty="0" smtClean="0">
                <a:latin typeface="Arial Narrow" panose="020B0606020202030204" pitchFamily="34" charset="0"/>
              </a:rPr>
              <a:t>arquitetural;</a:t>
            </a:r>
            <a:endParaRPr lang="pt-BR" dirty="0">
              <a:latin typeface="Arial Narrow" panose="020B0606020202030204" pitchFamily="34" charset="0"/>
            </a:endParaRPr>
          </a:p>
          <a:p>
            <a:pPr lvl="0" algn="just">
              <a:lnSpc>
                <a:spcPct val="150000"/>
              </a:lnSpc>
            </a:pPr>
            <a:r>
              <a:rPr lang="pt-BR" dirty="0">
                <a:latin typeface="Arial Narrow" panose="020B0606020202030204" pitchFamily="34" charset="0"/>
              </a:rPr>
              <a:t>Avaliação heurística.</a:t>
            </a:r>
          </a:p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1111-1D3E-4E64-9665-BC78C43AE45B}" type="slidenum">
              <a:rPr lang="pt-BR" sz="1800" b="1" smtClean="0">
                <a:solidFill>
                  <a:schemeClr val="tx1"/>
                </a:solidFill>
              </a:rPr>
              <a:t>5</a:t>
            </a:fld>
            <a:endParaRPr lang="pt-BR" sz="18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73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pt-BR" sz="4300" b="1" dirty="0">
                <a:latin typeface="Arial Narrow" panose="020B0606020202030204" pitchFamily="34" charset="0"/>
              </a:rPr>
              <a:t>Metodologia</a:t>
            </a:r>
            <a:r>
              <a:rPr lang="pt-BR" sz="2000" b="1" dirty="0"/>
              <a:t/>
            </a:r>
            <a:br>
              <a:rPr lang="pt-BR" sz="2000" b="1" dirty="0"/>
            </a:b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pt-BR" dirty="0">
                <a:latin typeface="Arial Narrow" panose="020B0606020202030204" pitchFamily="34" charset="0"/>
              </a:rPr>
              <a:t>M</a:t>
            </a:r>
            <a:r>
              <a:rPr lang="pt-BR" dirty="0" smtClean="0">
                <a:latin typeface="Arial Narrow" panose="020B0606020202030204" pitchFamily="34" charset="0"/>
              </a:rPr>
              <a:t>etodologia </a:t>
            </a:r>
            <a:r>
              <a:rPr lang="pt-BR" dirty="0">
                <a:latin typeface="Arial Narrow" panose="020B0606020202030204" pitchFamily="34" charset="0"/>
              </a:rPr>
              <a:t>de pesquisa </a:t>
            </a:r>
            <a:r>
              <a:rPr lang="pt-BR" dirty="0" smtClean="0">
                <a:latin typeface="Arial Narrow" panose="020B0606020202030204" pitchFamily="34" charset="0"/>
              </a:rPr>
              <a:t>exploratória;</a:t>
            </a:r>
          </a:p>
          <a:p>
            <a:pPr algn="just">
              <a:lnSpc>
                <a:spcPct val="150000"/>
              </a:lnSpc>
            </a:pPr>
            <a:r>
              <a:rPr lang="pt-BR" dirty="0">
                <a:latin typeface="Arial Narrow" panose="020B0606020202030204" pitchFamily="34" charset="0"/>
              </a:rPr>
              <a:t>A</a:t>
            </a:r>
            <a:r>
              <a:rPr lang="pt-BR" dirty="0" smtClean="0">
                <a:latin typeface="Arial Narrow" panose="020B0606020202030204" pitchFamily="34" charset="0"/>
              </a:rPr>
              <a:t>poio </a:t>
            </a:r>
            <a:r>
              <a:rPr lang="pt-BR" dirty="0">
                <a:latin typeface="Arial Narrow" panose="020B0606020202030204" pitchFamily="34" charset="0"/>
              </a:rPr>
              <a:t>de bibliografias </a:t>
            </a:r>
            <a:r>
              <a:rPr lang="pt-BR" dirty="0" smtClean="0">
                <a:latin typeface="Arial Narrow" panose="020B0606020202030204" pitchFamily="34" charset="0"/>
              </a:rPr>
              <a:t>especializadas;</a:t>
            </a:r>
          </a:p>
          <a:p>
            <a:pPr algn="just">
              <a:lnSpc>
                <a:spcPct val="150000"/>
              </a:lnSpc>
            </a:pPr>
            <a:r>
              <a:rPr lang="pt-BR" dirty="0">
                <a:latin typeface="Arial Narrow" panose="020B0606020202030204" pitchFamily="34" charset="0"/>
              </a:rPr>
              <a:t>P</a:t>
            </a:r>
            <a:r>
              <a:rPr lang="pt-BR" dirty="0" smtClean="0">
                <a:latin typeface="Arial Narrow" panose="020B0606020202030204" pitchFamily="34" charset="0"/>
              </a:rPr>
              <a:t>esquisas </a:t>
            </a:r>
            <a:r>
              <a:rPr lang="pt-BR" dirty="0">
                <a:latin typeface="Arial Narrow" panose="020B0606020202030204" pitchFamily="34" charset="0"/>
              </a:rPr>
              <a:t>sobre tecnologias necessárias para o desenvolvimento do aplicativo.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1111-1D3E-4E64-9665-BC78C43AE45B}" type="slidenum">
              <a:rPr lang="pt-BR" sz="1800" b="1" smtClean="0">
                <a:solidFill>
                  <a:schemeClr val="tx1"/>
                </a:solidFill>
              </a:rPr>
              <a:t>6</a:t>
            </a:fld>
            <a:endParaRPr lang="pt-BR" sz="18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02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300" b="1" dirty="0" smtClean="0">
                <a:latin typeface="Arial Narrow" panose="020B0606020202030204" pitchFamily="34" charset="0"/>
              </a:rPr>
              <a:t>Fundamentação</a:t>
            </a:r>
            <a:r>
              <a:rPr lang="pt-BR" sz="4800" b="1" dirty="0" smtClean="0">
                <a:latin typeface="Arial Narrow" panose="020B0606020202030204" pitchFamily="34" charset="0"/>
              </a:rPr>
              <a:t> Teórica</a:t>
            </a:r>
            <a:endParaRPr lang="pt-BR" sz="4800" b="1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pt-BR" dirty="0">
                <a:latin typeface="Arial Narrow" panose="020B0606020202030204" pitchFamily="34" charset="0"/>
              </a:rPr>
              <a:t>C</a:t>
            </a:r>
            <a:r>
              <a:rPr lang="pt-BR" dirty="0" smtClean="0">
                <a:latin typeface="Arial Narrow" panose="020B0606020202030204" pitchFamily="34" charset="0"/>
              </a:rPr>
              <a:t>onceitos </a:t>
            </a:r>
            <a:r>
              <a:rPr lang="pt-BR" dirty="0">
                <a:latin typeface="Arial Narrow" panose="020B0606020202030204" pitchFamily="34" charset="0"/>
              </a:rPr>
              <a:t>utilizados para a realização do projeto</a:t>
            </a:r>
            <a:r>
              <a:rPr lang="pt-BR" dirty="0" smtClean="0">
                <a:latin typeface="Arial Narrow" panose="020B0606020202030204" pitchFamily="34" charset="0"/>
              </a:rPr>
              <a:t>.</a:t>
            </a:r>
          </a:p>
          <a:p>
            <a:pPr lvl="1" algn="just">
              <a:lnSpc>
                <a:spcPct val="150000"/>
              </a:lnSpc>
            </a:pPr>
            <a:r>
              <a:rPr lang="pt-BR" dirty="0" smtClean="0">
                <a:latin typeface="Arial Narrow" panose="020B0606020202030204" pitchFamily="34" charset="0"/>
              </a:rPr>
              <a:t>SOA</a:t>
            </a:r>
          </a:p>
          <a:p>
            <a:pPr lvl="1" algn="just">
              <a:lnSpc>
                <a:spcPct val="150000"/>
              </a:lnSpc>
            </a:pPr>
            <a:r>
              <a:rPr lang="pt-BR" dirty="0" smtClean="0">
                <a:latin typeface="Arial Narrow" panose="020B0606020202030204" pitchFamily="34" charset="0"/>
              </a:rPr>
              <a:t>WebService</a:t>
            </a:r>
          </a:p>
          <a:p>
            <a:pPr lvl="1" algn="just">
              <a:lnSpc>
                <a:spcPct val="150000"/>
              </a:lnSpc>
            </a:pPr>
            <a:r>
              <a:rPr lang="pt-BR" dirty="0" smtClean="0">
                <a:latin typeface="Arial Narrow" panose="020B0606020202030204" pitchFamily="34" charset="0"/>
              </a:rPr>
              <a:t>REST</a:t>
            </a:r>
          </a:p>
          <a:p>
            <a:pPr lvl="1" algn="just">
              <a:lnSpc>
                <a:spcPct val="150000"/>
              </a:lnSpc>
            </a:pPr>
            <a:r>
              <a:rPr lang="pt-BR" dirty="0" smtClean="0">
                <a:latin typeface="Arial Narrow" panose="020B0606020202030204" pitchFamily="34" charset="0"/>
              </a:rPr>
              <a:t>JSON</a:t>
            </a:r>
            <a:endParaRPr lang="pt-BR" dirty="0">
              <a:latin typeface="Arial Narrow" panose="020B0606020202030204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1111-1D3E-4E64-9665-BC78C43AE45B}" type="slidenum">
              <a:rPr lang="pt-BR" sz="1800" b="1" smtClean="0">
                <a:solidFill>
                  <a:schemeClr val="tx1"/>
                </a:solidFill>
              </a:rPr>
              <a:t>7</a:t>
            </a:fld>
            <a:endParaRPr lang="pt-BR" sz="18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24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pt-BR" sz="4800" b="1" dirty="0">
                <a:latin typeface="Arial Narrow" panose="020B0606020202030204" pitchFamily="34" charset="0"/>
              </a:rPr>
              <a:t>Padrão Arquitetural </a:t>
            </a:r>
            <a:r>
              <a:rPr lang="pt-BR" sz="4800" b="1" dirty="0" smtClean="0">
                <a:latin typeface="Arial Narrow" panose="020B0606020202030204" pitchFamily="34" charset="0"/>
              </a:rPr>
              <a:t>SOA</a:t>
            </a:r>
            <a:br>
              <a:rPr lang="pt-BR" sz="4800" b="1" dirty="0" smtClean="0">
                <a:latin typeface="Arial Narrow" panose="020B0606020202030204" pitchFamily="34" charset="0"/>
              </a:rPr>
            </a:br>
            <a:r>
              <a:rPr lang="pt-BR" sz="4800" b="1" dirty="0" smtClean="0">
                <a:latin typeface="Arial Narrow" panose="020B0606020202030204" pitchFamily="34" charset="0"/>
              </a:rPr>
              <a:t> (</a:t>
            </a:r>
            <a:r>
              <a:rPr lang="pt-BR" sz="4800" b="1" dirty="0">
                <a:latin typeface="Arial Narrow" panose="020B0606020202030204" pitchFamily="34" charset="0"/>
              </a:rPr>
              <a:t>Service-Oriented </a:t>
            </a:r>
            <a:r>
              <a:rPr lang="pt-BR" sz="4800" b="1" dirty="0" smtClean="0">
                <a:latin typeface="Arial Narrow" panose="020B0606020202030204" pitchFamily="34" charset="0"/>
              </a:rPr>
              <a:t>Architecture)</a:t>
            </a:r>
            <a:r>
              <a:rPr lang="pt-BR" sz="2000" b="1" dirty="0"/>
              <a:t/>
            </a:r>
            <a:br>
              <a:rPr lang="pt-BR" sz="2000" b="1" dirty="0"/>
            </a:b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 smtClean="0">
                <a:latin typeface="Arial Narrow" panose="020B0606020202030204" pitchFamily="34" charset="0"/>
              </a:rPr>
              <a:t>“</a:t>
            </a:r>
            <a:r>
              <a:rPr lang="pt-BR" dirty="0">
                <a:latin typeface="Arial Narrow" panose="020B0606020202030204" pitchFamily="34" charset="0"/>
              </a:rPr>
              <a:t>SOA é a transformação de recursos de TI em serviços de software descentralizados que podem se comunicar entre si aumentando a flexibilidade dos </a:t>
            </a:r>
            <a:r>
              <a:rPr lang="pt-BR" dirty="0" smtClean="0">
                <a:latin typeface="Arial Narrow" panose="020B0606020202030204" pitchFamily="34" charset="0"/>
              </a:rPr>
              <a:t>aplicativos de negócio. ”</a:t>
            </a:r>
          </a:p>
          <a:p>
            <a:pPr algn="just"/>
            <a:r>
              <a:rPr lang="pt-BR" dirty="0">
                <a:latin typeface="Arial Narrow" panose="020B0606020202030204" pitchFamily="34" charset="0"/>
              </a:rPr>
              <a:t>SOA deve ser visto como um paradigma arquitetural no qual componentes de aplicações são distribuídos, combinados e consumidos</a:t>
            </a:r>
            <a:r>
              <a:rPr lang="pt-BR" dirty="0" smtClean="0">
                <a:latin typeface="Arial Narrow" panose="020B0606020202030204" pitchFamily="34" charset="0"/>
              </a:rPr>
              <a:t>.</a:t>
            </a:r>
          </a:p>
          <a:p>
            <a:pPr algn="just"/>
            <a:r>
              <a:rPr lang="pt-BR" dirty="0" smtClean="0">
                <a:latin typeface="Arial Narrow" panose="020B0606020202030204" pitchFamily="34" charset="0"/>
              </a:rPr>
              <a:t> Não pode-se confundir </a:t>
            </a:r>
            <a:r>
              <a:rPr lang="pt-BR" dirty="0">
                <a:latin typeface="Arial Narrow" panose="020B0606020202030204" pitchFamily="34" charset="0"/>
              </a:rPr>
              <a:t>SOA com uma tecnologia, biblioteca de recursos de sistemas ou algo do gênero, e sim uma forma de projetar e organizar a infraestrutura de funcionalidades em um ambiente corporativo.</a:t>
            </a:r>
          </a:p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1111-1D3E-4E64-9665-BC78C43AE45B}" type="slidenum">
              <a:rPr lang="pt-BR" sz="1800" b="1" smtClean="0">
                <a:solidFill>
                  <a:schemeClr val="tx1"/>
                </a:solidFill>
              </a:rPr>
              <a:t>8</a:t>
            </a:fld>
            <a:endParaRPr lang="pt-BR" sz="18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34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300" b="1" dirty="0" smtClean="0">
                <a:latin typeface="Arial Narrow" panose="020B0606020202030204" pitchFamily="34" charset="0"/>
              </a:rPr>
              <a:t>Padrão Arquitetural SOA </a:t>
            </a:r>
            <a:br>
              <a:rPr lang="pt-BR" sz="4300" b="1" dirty="0" smtClean="0">
                <a:latin typeface="Arial Narrow" panose="020B0606020202030204" pitchFamily="34" charset="0"/>
              </a:rPr>
            </a:br>
            <a:r>
              <a:rPr lang="pt-BR" sz="4300" b="1" dirty="0" smtClean="0">
                <a:latin typeface="Arial Narrow" panose="020B0606020202030204" pitchFamily="34" charset="0"/>
              </a:rPr>
              <a:t>(Service-Oriented Architecture)</a:t>
            </a:r>
            <a:endParaRPr lang="pt-BR" sz="4300" dirty="0">
              <a:latin typeface="Arial Narrow" panose="020B0606020202030204" pitchFamily="34" charset="0"/>
            </a:endParaRPr>
          </a:p>
        </p:txBody>
      </p:sp>
      <p:pic>
        <p:nvPicPr>
          <p:cNvPr id="4" name="Imagem 2" descr="C:\Users\Duperron Tecnologia\Desktop\Sem título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650" y="1916832"/>
            <a:ext cx="7886699" cy="46805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948264" y="6414789"/>
            <a:ext cx="2057400" cy="365125"/>
          </a:xfrm>
        </p:spPr>
        <p:txBody>
          <a:bodyPr/>
          <a:lstStyle/>
          <a:p>
            <a:fld id="{DB001111-1D3E-4E64-9665-BC78C43AE45B}" type="slidenum">
              <a:rPr lang="pt-BR" sz="1800" b="1" smtClean="0">
                <a:solidFill>
                  <a:schemeClr val="tx1"/>
                </a:solidFill>
              </a:rPr>
              <a:t>9</a:t>
            </a:fld>
            <a:endParaRPr lang="pt-BR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77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285</TotalTime>
  <Words>1839</Words>
  <Application>Microsoft Office PowerPoint</Application>
  <PresentationFormat>Apresentação na tela (4:3)</PresentationFormat>
  <Paragraphs>324</Paragraphs>
  <Slides>47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47</vt:i4>
      </vt:variant>
    </vt:vector>
  </HeadingPairs>
  <TitlesOfParts>
    <vt:vector size="53" baseType="lpstr">
      <vt:lpstr>Arial</vt:lpstr>
      <vt:lpstr>Arial Narrow</vt:lpstr>
      <vt:lpstr>Calibri</vt:lpstr>
      <vt:lpstr>Calibri Light</vt:lpstr>
      <vt:lpstr>Wingdings</vt:lpstr>
      <vt:lpstr>Office Theme</vt:lpstr>
      <vt:lpstr>Zeugma: Aplicativo Móvel para Controle de Entretenimento Online </vt:lpstr>
      <vt:lpstr>Agenda da Apresentação</vt:lpstr>
      <vt:lpstr>Introdução</vt:lpstr>
      <vt:lpstr>Objetivos Gerais</vt:lpstr>
      <vt:lpstr>Objetivos Específicos  </vt:lpstr>
      <vt:lpstr>Metodologia </vt:lpstr>
      <vt:lpstr>Fundamentação Teórica</vt:lpstr>
      <vt:lpstr>Padrão Arquitetural SOA  (Service-Oriented Architecture) </vt:lpstr>
      <vt:lpstr>Padrão Arquitetural SOA  (Service-Oriented Architecture)</vt:lpstr>
      <vt:lpstr>Web services</vt:lpstr>
      <vt:lpstr>REST </vt:lpstr>
      <vt:lpstr>JSON</vt:lpstr>
      <vt:lpstr>Desenvolvimento do Projeto</vt:lpstr>
      <vt:lpstr>Requisitos Funcionais</vt:lpstr>
      <vt:lpstr>Requisitos Não Funcionais</vt:lpstr>
      <vt:lpstr>Tecnologias Utilizadas  </vt:lpstr>
      <vt:lpstr>Java  </vt:lpstr>
      <vt:lpstr>API’s utilizadas  </vt:lpstr>
      <vt:lpstr>Firebase</vt:lpstr>
      <vt:lpstr>Padrão Arquitetural do Aplicativo </vt:lpstr>
      <vt:lpstr>Diagrama de Classes  </vt:lpstr>
      <vt:lpstr>Demonstração do Aplicativo</vt:lpstr>
      <vt:lpstr>Avaliação do Aplicativo</vt:lpstr>
      <vt:lpstr>Avaliação Heurística de Nielsen </vt:lpstr>
      <vt:lpstr>Avaliação Heurística de Nielsen </vt:lpstr>
      <vt:lpstr>Avaliação Heurística de Nielsen </vt:lpstr>
      <vt:lpstr>Avaliação Heurística de Nielsen </vt:lpstr>
      <vt:lpstr>Avaliação Heurística de Nielsen </vt:lpstr>
      <vt:lpstr>Avaliação Heurística de Nielsen </vt:lpstr>
      <vt:lpstr>Avaliação Heurística de Nielsen </vt:lpstr>
      <vt:lpstr>Avaliação Heurística de Nielsen </vt:lpstr>
      <vt:lpstr>Avaliação Heurística de Nielsen </vt:lpstr>
      <vt:lpstr>Avaliação Heurística de Nielsen </vt:lpstr>
      <vt:lpstr>Avaliação Heurística de Nielsen </vt:lpstr>
      <vt:lpstr>Avaliação Heurística de Nielsen </vt:lpstr>
      <vt:lpstr>Avaliação Heurística de Nielsen </vt:lpstr>
      <vt:lpstr>Avaliação Heurística de Nielsen </vt:lpstr>
      <vt:lpstr>Avaliação Heurística de Nielsen </vt:lpstr>
      <vt:lpstr>Avaliação Heurística de Nielsen </vt:lpstr>
      <vt:lpstr>Avaliação Heurística de Nielsen </vt:lpstr>
      <vt:lpstr>Avaliação Heurística de Nielsen</vt:lpstr>
      <vt:lpstr>Avaliação Heurística de Nielsen </vt:lpstr>
      <vt:lpstr>Avaliação Heurística de Nielsen </vt:lpstr>
      <vt:lpstr>Considerações sobre a avaliação heurística  </vt:lpstr>
      <vt:lpstr>Considerações Finais</vt:lpstr>
      <vt:lpstr>Referências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</dc:title>
  <dc:creator>Pedro Luiz weselowski</dc:creator>
  <cp:lastModifiedBy>Roger Donegati</cp:lastModifiedBy>
  <cp:revision>31</cp:revision>
  <dcterms:created xsi:type="dcterms:W3CDTF">2017-12-01T03:02:03Z</dcterms:created>
  <dcterms:modified xsi:type="dcterms:W3CDTF">2018-06-27T04:53:53Z</dcterms:modified>
</cp:coreProperties>
</file>