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Inter"/>
      <p:regular r:id="rId28"/>
      <p:bold r:id="rId29"/>
      <p:italic r:id="rId30"/>
      <p:boldItalic r:id="rId31"/>
    </p:embeddedFont>
    <p:embeddedFont>
      <p:font typeface="Bebas Neue"/>
      <p:regular r:id="rId32"/>
    </p:embeddedFont>
    <p:embeddedFont>
      <p:font typeface="PT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hqfp6gP4rXLllj5SkDN1L9T7ir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Inter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ter-boldItalic.fntdata"/><Relationship Id="rId30" Type="http://schemas.openxmlformats.org/officeDocument/2006/relationships/font" Target="fonts/Inter-italic.fntdata"/><Relationship Id="rId11" Type="http://schemas.openxmlformats.org/officeDocument/2006/relationships/slide" Target="slides/slide7.xml"/><Relationship Id="rId33" Type="http://schemas.openxmlformats.org/officeDocument/2006/relationships/font" Target="fonts/PTSans-regular.fntdata"/><Relationship Id="rId10" Type="http://schemas.openxmlformats.org/officeDocument/2006/relationships/slide" Target="slides/slide6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9.xml"/><Relationship Id="rId35" Type="http://schemas.openxmlformats.org/officeDocument/2006/relationships/font" Target="fonts/PTSans-italic.fntdata"/><Relationship Id="rId12" Type="http://schemas.openxmlformats.org/officeDocument/2006/relationships/slide" Target="slides/slide8.xml"/><Relationship Id="rId34" Type="http://schemas.openxmlformats.org/officeDocument/2006/relationships/font" Target="fonts/PTSans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PT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88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f9a7db458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ff9a7db4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1d9d118c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01d9d118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f9a7db458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ff9a7db45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2acd12fbb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02acd12fb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2acd12fbb_3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02acd12fb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429476786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242947678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d037a52ff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fd037a52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1d9d118c0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01d9d118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492f9ca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2492f9ca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c26bd5d8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fc26bd5d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f9a7db458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ff9a7db4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hasCustomPrompt="1" type="title"/>
          </p:nvPr>
        </p:nvSpPr>
        <p:spPr>
          <a:xfrm>
            <a:off x="1762950" y="2167788"/>
            <a:ext cx="56181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24"/>
          <p:cNvSpPr txBox="1"/>
          <p:nvPr>
            <p:ph idx="1" type="subTitle"/>
          </p:nvPr>
        </p:nvSpPr>
        <p:spPr>
          <a:xfrm>
            <a:off x="1762950" y="3088213"/>
            <a:ext cx="5618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2223600" y="55929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subTitle"/>
          </p:nvPr>
        </p:nvSpPr>
        <p:spPr>
          <a:xfrm>
            <a:off x="2223600" y="1328198"/>
            <a:ext cx="4696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idx="2" type="title"/>
          </p:nvPr>
        </p:nvSpPr>
        <p:spPr>
          <a:xfrm>
            <a:off x="2223600" y="191155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5"/>
          <p:cNvSpPr txBox="1"/>
          <p:nvPr>
            <p:ph idx="3" type="subTitle"/>
          </p:nvPr>
        </p:nvSpPr>
        <p:spPr>
          <a:xfrm>
            <a:off x="2223600" y="2680454"/>
            <a:ext cx="4696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idx="4" type="title"/>
          </p:nvPr>
        </p:nvSpPr>
        <p:spPr>
          <a:xfrm>
            <a:off x="2223600" y="3263809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5" type="subTitle"/>
          </p:nvPr>
        </p:nvSpPr>
        <p:spPr>
          <a:xfrm>
            <a:off x="2223600" y="4032710"/>
            <a:ext cx="4696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5171488" y="933275"/>
            <a:ext cx="31437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6"/>
          <p:cNvSpPr txBox="1"/>
          <p:nvPr>
            <p:ph idx="1" type="subTitle"/>
          </p:nvPr>
        </p:nvSpPr>
        <p:spPr>
          <a:xfrm>
            <a:off x="5171488" y="3090350"/>
            <a:ext cx="31437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6"/>
          <p:cNvSpPr/>
          <p:nvPr>
            <p:ph idx="2" type="pic"/>
          </p:nvPr>
        </p:nvSpPr>
        <p:spPr>
          <a:xfrm>
            <a:off x="828813" y="994525"/>
            <a:ext cx="4008900" cy="315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>
            <p:ph type="title"/>
          </p:nvPr>
        </p:nvSpPr>
        <p:spPr>
          <a:xfrm>
            <a:off x="2268125" y="1651900"/>
            <a:ext cx="46077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543645" y="24789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9"/>
          <p:cNvSpPr txBox="1"/>
          <p:nvPr/>
        </p:nvSpPr>
        <p:spPr>
          <a:xfrm>
            <a:off x="139660" y="264931"/>
            <a:ext cx="502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idx="1" type="subTitle"/>
          </p:nvPr>
        </p:nvSpPr>
        <p:spPr>
          <a:xfrm>
            <a:off x="4629344" y="1608575"/>
            <a:ext cx="37947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0"/>
          <p:cNvSpPr txBox="1"/>
          <p:nvPr>
            <p:ph idx="2" type="subTitle"/>
          </p:nvPr>
        </p:nvSpPr>
        <p:spPr>
          <a:xfrm>
            <a:off x="720256" y="1608575"/>
            <a:ext cx="37941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30"/>
          <p:cNvSpPr txBox="1"/>
          <p:nvPr>
            <p:ph idx="3" type="subTitle"/>
          </p:nvPr>
        </p:nvSpPr>
        <p:spPr>
          <a:xfrm>
            <a:off x="719956" y="1294834"/>
            <a:ext cx="3794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30"/>
          <p:cNvSpPr txBox="1"/>
          <p:nvPr>
            <p:ph idx="4" type="subTitle"/>
          </p:nvPr>
        </p:nvSpPr>
        <p:spPr>
          <a:xfrm>
            <a:off x="4629344" y="1294834"/>
            <a:ext cx="3794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30"/>
          <p:cNvSpPr txBox="1"/>
          <p:nvPr>
            <p:ph type="title"/>
          </p:nvPr>
        </p:nvSpPr>
        <p:spPr>
          <a:xfrm>
            <a:off x="543645" y="24789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30"/>
          <p:cNvSpPr txBox="1"/>
          <p:nvPr/>
        </p:nvSpPr>
        <p:spPr>
          <a:xfrm>
            <a:off x="139660" y="264931"/>
            <a:ext cx="502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543645" y="24789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31"/>
          <p:cNvSpPr txBox="1"/>
          <p:nvPr/>
        </p:nvSpPr>
        <p:spPr>
          <a:xfrm>
            <a:off x="139660" y="264931"/>
            <a:ext cx="502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3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0"/>
          <p:cNvSpPr/>
          <p:nvPr/>
        </p:nvSpPr>
        <p:spPr>
          <a:xfrm>
            <a:off x="61546" y="0"/>
            <a:ext cx="9513277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727531" y="2193177"/>
            <a:ext cx="235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2" type="subTitle"/>
          </p:nvPr>
        </p:nvSpPr>
        <p:spPr>
          <a:xfrm>
            <a:off x="727531" y="3739399"/>
            <a:ext cx="235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3" type="subTitle"/>
          </p:nvPr>
        </p:nvSpPr>
        <p:spPr>
          <a:xfrm>
            <a:off x="3399150" y="3739388"/>
            <a:ext cx="23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4" type="subTitle"/>
          </p:nvPr>
        </p:nvSpPr>
        <p:spPr>
          <a:xfrm>
            <a:off x="3399150" y="2193175"/>
            <a:ext cx="23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5" type="title"/>
          </p:nvPr>
        </p:nvSpPr>
        <p:spPr>
          <a:xfrm>
            <a:off x="745115" y="13955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6" type="title"/>
          </p:nvPr>
        </p:nvSpPr>
        <p:spPr>
          <a:xfrm>
            <a:off x="3414634" y="29418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7" type="title"/>
          </p:nvPr>
        </p:nvSpPr>
        <p:spPr>
          <a:xfrm>
            <a:off x="745115" y="29418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8" type="title"/>
          </p:nvPr>
        </p:nvSpPr>
        <p:spPr>
          <a:xfrm>
            <a:off x="3414634" y="13955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9" type="subTitle"/>
          </p:nvPr>
        </p:nvSpPr>
        <p:spPr>
          <a:xfrm>
            <a:off x="6066569" y="3739388"/>
            <a:ext cx="23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13" type="subTitle"/>
          </p:nvPr>
        </p:nvSpPr>
        <p:spPr>
          <a:xfrm>
            <a:off x="6066569" y="2193175"/>
            <a:ext cx="23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4" type="title"/>
          </p:nvPr>
        </p:nvSpPr>
        <p:spPr>
          <a:xfrm>
            <a:off x="6084153" y="29418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5" type="title"/>
          </p:nvPr>
        </p:nvSpPr>
        <p:spPr>
          <a:xfrm>
            <a:off x="6084153" y="13955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16" type="subTitle"/>
          </p:nvPr>
        </p:nvSpPr>
        <p:spPr>
          <a:xfrm>
            <a:off x="727531" y="1911775"/>
            <a:ext cx="2354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7" type="subTitle"/>
          </p:nvPr>
        </p:nvSpPr>
        <p:spPr>
          <a:xfrm>
            <a:off x="727531" y="3458008"/>
            <a:ext cx="2354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18" type="subTitle"/>
          </p:nvPr>
        </p:nvSpPr>
        <p:spPr>
          <a:xfrm>
            <a:off x="3399150" y="3457998"/>
            <a:ext cx="234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9" type="subTitle"/>
          </p:nvPr>
        </p:nvSpPr>
        <p:spPr>
          <a:xfrm>
            <a:off x="3399150" y="1911775"/>
            <a:ext cx="234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20" type="subTitle"/>
          </p:nvPr>
        </p:nvSpPr>
        <p:spPr>
          <a:xfrm>
            <a:off x="6066569" y="3457998"/>
            <a:ext cx="234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21" type="subTitle"/>
          </p:nvPr>
        </p:nvSpPr>
        <p:spPr>
          <a:xfrm>
            <a:off x="6066569" y="1911775"/>
            <a:ext cx="234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69274" y="1902775"/>
            <a:ext cx="4985425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idx="2" type="title"/>
          </p:nvPr>
        </p:nvSpPr>
        <p:spPr>
          <a:xfrm>
            <a:off x="869274" y="796775"/>
            <a:ext cx="35732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1" i="0" sz="8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1" type="subTitle"/>
          </p:nvPr>
        </p:nvSpPr>
        <p:spPr>
          <a:xfrm>
            <a:off x="869275" y="3011025"/>
            <a:ext cx="35733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543645" y="24789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" type="subTitle"/>
          </p:nvPr>
        </p:nvSpPr>
        <p:spPr>
          <a:xfrm>
            <a:off x="641721" y="1582522"/>
            <a:ext cx="460614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2" type="subTitle"/>
          </p:nvPr>
        </p:nvSpPr>
        <p:spPr>
          <a:xfrm>
            <a:off x="641721" y="2702257"/>
            <a:ext cx="460614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3" type="subTitle"/>
          </p:nvPr>
        </p:nvSpPr>
        <p:spPr>
          <a:xfrm>
            <a:off x="641721" y="3823192"/>
            <a:ext cx="460614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2"/>
          <p:cNvSpPr txBox="1"/>
          <p:nvPr>
            <p:ph idx="4" type="subTitle"/>
          </p:nvPr>
        </p:nvSpPr>
        <p:spPr>
          <a:xfrm>
            <a:off x="641721" y="1241275"/>
            <a:ext cx="460614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5" type="subTitle"/>
          </p:nvPr>
        </p:nvSpPr>
        <p:spPr>
          <a:xfrm>
            <a:off x="641721" y="2350127"/>
            <a:ext cx="460614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22"/>
          <p:cNvSpPr txBox="1"/>
          <p:nvPr>
            <p:ph idx="6" type="subTitle"/>
          </p:nvPr>
        </p:nvSpPr>
        <p:spPr>
          <a:xfrm>
            <a:off x="641721" y="3470626"/>
            <a:ext cx="460614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22"/>
          <p:cNvSpPr txBox="1"/>
          <p:nvPr/>
        </p:nvSpPr>
        <p:spPr>
          <a:xfrm>
            <a:off x="139660" y="264931"/>
            <a:ext cx="502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>
            <p:ph type="title"/>
          </p:nvPr>
        </p:nvSpPr>
        <p:spPr>
          <a:xfrm>
            <a:off x="1883694" y="782371"/>
            <a:ext cx="5376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7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" type="subTitle"/>
          </p:nvPr>
        </p:nvSpPr>
        <p:spPr>
          <a:xfrm>
            <a:off x="1883706" y="1890775"/>
            <a:ext cx="53766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 1ra Jerarquía">
  <p:cSld name="SECTION_HEADER_1">
    <p:bg>
      <p:bgPr>
        <a:solidFill>
          <a:srgbClr val="3B85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f789168b6d_0_88"/>
          <p:cNvSpPr txBox="1"/>
          <p:nvPr>
            <p:ph idx="1" type="subTitle"/>
          </p:nvPr>
        </p:nvSpPr>
        <p:spPr>
          <a:xfrm>
            <a:off x="610450" y="1723675"/>
            <a:ext cx="77499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g2f789168b6d_0_88"/>
          <p:cNvSpPr txBox="1"/>
          <p:nvPr>
            <p:ph type="title"/>
          </p:nvPr>
        </p:nvSpPr>
        <p:spPr>
          <a:xfrm>
            <a:off x="599700" y="2063900"/>
            <a:ext cx="77499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ctrTitle"/>
          </p:nvPr>
        </p:nvSpPr>
        <p:spPr>
          <a:xfrm>
            <a:off x="1023750" y="1320975"/>
            <a:ext cx="7096800" cy="22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" type="subTitle"/>
          </p:nvPr>
        </p:nvSpPr>
        <p:spPr>
          <a:xfrm>
            <a:off x="1023750" y="3588575"/>
            <a:ext cx="6271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9"/>
          <p:cNvSpPr/>
          <p:nvPr/>
        </p:nvSpPr>
        <p:spPr>
          <a:xfrm>
            <a:off x="7924800" y="0"/>
            <a:ext cx="1219200" cy="85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800" y="231775"/>
            <a:ext cx="1038313" cy="3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7"/>
          <p:cNvSpPr txBox="1"/>
          <p:nvPr>
            <p:ph type="title"/>
          </p:nvPr>
        </p:nvSpPr>
        <p:spPr>
          <a:xfrm>
            <a:off x="2452325" y="3344975"/>
            <a:ext cx="4239300" cy="12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4327725" y="3744550"/>
            <a:ext cx="41031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3"/>
          <p:cNvSpPr txBox="1"/>
          <p:nvPr>
            <p:ph idx="1" type="subTitle"/>
          </p:nvPr>
        </p:nvSpPr>
        <p:spPr>
          <a:xfrm>
            <a:off x="684525" y="2011625"/>
            <a:ext cx="77463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2F2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75762" y="231289"/>
            <a:ext cx="387351" cy="3873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85">
          <p15:clr>
            <a:srgbClr val="F26B43"/>
          </p15:clr>
        </p15:guide>
        <p15:guide id="3" pos="5375">
          <p15:clr>
            <a:srgbClr val="F26B43"/>
          </p15:clr>
        </p15:guide>
        <p15:guide id="4" orient="horz">
          <p15:clr>
            <a:srgbClr val="F26B43"/>
          </p15:clr>
        </p15:guide>
        <p15:guide id="5" orient="horz" pos="3240">
          <p15:clr>
            <a:srgbClr val="F26B43"/>
          </p15:clr>
        </p15:guide>
        <p15:guide id="6" orient="horz" pos="3003">
          <p15:clr>
            <a:srgbClr val="F26B43"/>
          </p15:clr>
        </p15:guide>
        <p15:guide id="7" orient="horz" pos="237">
          <p15:clr>
            <a:srgbClr val="F26B43"/>
          </p15:clr>
        </p15:guide>
        <p15:guide id="8" orient="horz" pos="486">
          <p15:clr>
            <a:srgbClr val="F26B43"/>
          </p15:clr>
        </p15:guide>
        <p15:guide id="9">
          <p15:clr>
            <a:srgbClr val="F26B43"/>
          </p15:clr>
        </p15:guide>
        <p15:guide id="10" pos="5760">
          <p15:clr>
            <a:srgbClr val="F26B43"/>
          </p15:clr>
        </p15:guide>
        <p15:guide id="11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675" y="1879600"/>
            <a:ext cx="4692650" cy="94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f9a7db458_0_13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Primera Forma Normal (1FN)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3" name="Google Shape;163;g2ff9a7db458_0_13"/>
          <p:cNvSpPr txBox="1"/>
          <p:nvPr/>
        </p:nvSpPr>
        <p:spPr>
          <a:xfrm>
            <a:off x="780125" y="1143875"/>
            <a:ext cx="74880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600">
                <a:solidFill>
                  <a:schemeClr val="dk1"/>
                </a:solidFill>
              </a:rPr>
              <a:t>La </a:t>
            </a:r>
            <a:r>
              <a:rPr b="1" lang="es-CO" sz="1600">
                <a:solidFill>
                  <a:schemeClr val="dk1"/>
                </a:solidFill>
              </a:rPr>
              <a:t>Primera Forma Normal (1FN)</a:t>
            </a:r>
            <a:r>
              <a:rPr lang="es-CO" sz="1600">
                <a:solidFill>
                  <a:schemeClr val="dk1"/>
                </a:solidFill>
              </a:rPr>
              <a:t> es la primera regla en el proceso de normalización de una base de datos relacional. Para que una tabla esté en 1FN, debe cumplir con los siguientes requisitos: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-CO" sz="1600">
                <a:solidFill>
                  <a:schemeClr val="dk1"/>
                </a:solidFill>
              </a:rPr>
              <a:t>Valores atómicos:</a:t>
            </a:r>
            <a:r>
              <a:rPr lang="es-CO" sz="1600">
                <a:solidFill>
                  <a:schemeClr val="dk1"/>
                </a:solidFill>
              </a:rPr>
              <a:t> Cada columna debe contener </a:t>
            </a:r>
            <a:r>
              <a:rPr b="1" lang="es-CO" sz="1600">
                <a:solidFill>
                  <a:schemeClr val="dk1"/>
                </a:solidFill>
              </a:rPr>
              <a:t>valores indivisibles</a:t>
            </a:r>
            <a:r>
              <a:rPr lang="es-CO" sz="1600">
                <a:solidFill>
                  <a:schemeClr val="dk1"/>
                </a:solidFill>
              </a:rPr>
              <a:t>, es decir, no puede haber varios valores en una sola celda. Los valores deben ser únicos y no contener listas, matrices o grupos de datos.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s-CO" sz="1600">
                <a:solidFill>
                  <a:schemeClr val="dk1"/>
                </a:solidFill>
              </a:rPr>
              <a:t>No debe haber grupos repetitivos:</a:t>
            </a:r>
            <a:r>
              <a:rPr lang="es-CO" sz="1600">
                <a:solidFill>
                  <a:schemeClr val="dk1"/>
                </a:solidFill>
              </a:rPr>
              <a:t> No se deben repetir grupos de datos en una sola fila. Cada dato debe ocupar una fila distinta si hay múltiples valores para una columna.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1d9d118c0_0_15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Ejemplo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69" name="Google Shape;169;g301d9d118c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075" y="1494000"/>
            <a:ext cx="6439549" cy="13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01d9d118c0_0_15"/>
          <p:cNvSpPr txBox="1"/>
          <p:nvPr/>
        </p:nvSpPr>
        <p:spPr>
          <a:xfrm>
            <a:off x="1768400" y="3557000"/>
            <a:ext cx="259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300"/>
              <a:t>¿Que </a:t>
            </a:r>
            <a:r>
              <a:rPr b="1" lang="es-CO" sz="2300"/>
              <a:t>Problema?</a:t>
            </a:r>
            <a:endParaRPr b="1" sz="2300"/>
          </a:p>
        </p:txBody>
      </p:sp>
      <p:pic>
        <p:nvPicPr>
          <p:cNvPr id="171" name="Google Shape;171;g301d9d118c0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000" y="3557001"/>
            <a:ext cx="30480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f9a7db458_0_19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Ejemplo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77" name="Google Shape;177;g2ff9a7db458_0_19"/>
          <p:cNvSpPr txBox="1"/>
          <p:nvPr/>
        </p:nvSpPr>
        <p:spPr>
          <a:xfrm>
            <a:off x="638350" y="1590050"/>
            <a:ext cx="7656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500">
                <a:solidFill>
                  <a:schemeClr val="dk1"/>
                </a:solidFill>
              </a:rPr>
              <a:t>PROBLEMA DEL EJEMPLO </a:t>
            </a:r>
            <a:r>
              <a:rPr b="1" lang="es-CO" sz="1500">
                <a:solidFill>
                  <a:schemeClr val="dk1"/>
                </a:solidFill>
              </a:rPr>
              <a:t>ANTERIOR</a:t>
            </a:r>
            <a:r>
              <a:rPr b="1" lang="es-CO" sz="1500">
                <a:solidFill>
                  <a:schemeClr val="dk1"/>
                </a:solidFill>
              </a:rPr>
              <a:t> </a:t>
            </a:r>
            <a:r>
              <a:rPr b="1" lang="es-CO" sz="1500">
                <a:solidFill>
                  <a:schemeClr val="dk1"/>
                </a:solidFill>
              </a:rPr>
              <a:t>:</a:t>
            </a:r>
            <a:r>
              <a:rPr lang="es-CO" sz="1500">
                <a:solidFill>
                  <a:schemeClr val="dk1"/>
                </a:solidFill>
              </a:rPr>
              <a:t> En la columna </a:t>
            </a:r>
            <a:r>
              <a:rPr b="1" lang="es-CO" sz="1500">
                <a:solidFill>
                  <a:schemeClr val="dk1"/>
                </a:solidFill>
              </a:rPr>
              <a:t>Producto</a:t>
            </a:r>
            <a:r>
              <a:rPr lang="es-CO" sz="1500">
                <a:solidFill>
                  <a:schemeClr val="dk1"/>
                </a:solidFill>
              </a:rPr>
              <a:t>, los valores no son atómicos. En la primera y tercera fila, hay más de un producto almacenado en una sola celda (Televisor, Laptop y Laptop, Ratón). Esto viola la 1FN.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2acd12fbb_3_0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Ejemplo Solución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3" name="Google Shape;183;g302acd12fbb_3_0"/>
          <p:cNvSpPr txBox="1"/>
          <p:nvPr/>
        </p:nvSpPr>
        <p:spPr>
          <a:xfrm>
            <a:off x="638350" y="1105000"/>
            <a:ext cx="76566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900">
                <a:solidFill>
                  <a:schemeClr val="dk1"/>
                </a:solidFill>
              </a:rPr>
              <a:t>Solución (aplicando 1FN):</a:t>
            </a:r>
            <a:r>
              <a:rPr lang="es-CO" sz="1900">
                <a:solidFill>
                  <a:schemeClr val="dk1"/>
                </a:solidFill>
              </a:rPr>
              <a:t> Para cumplir con la 1FN, cada celda debe contener </a:t>
            </a:r>
            <a:r>
              <a:rPr b="1" lang="es-CO" sz="1900">
                <a:solidFill>
                  <a:schemeClr val="dk1"/>
                </a:solidFill>
              </a:rPr>
              <a:t>un solo valor atómico</a:t>
            </a:r>
            <a:r>
              <a:rPr lang="es-CO" sz="1900">
                <a:solidFill>
                  <a:schemeClr val="dk1"/>
                </a:solidFill>
              </a:rPr>
              <a:t>. La tabla corregida sería: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84" name="Google Shape;184;g302acd12fbb_3_0"/>
          <p:cNvPicPr preferRelativeResize="0"/>
          <p:nvPr/>
        </p:nvPicPr>
        <p:blipFill rotWithShape="1">
          <a:blip r:embed="rId3">
            <a:alphaModFix/>
          </a:blip>
          <a:srcRect b="0" l="773" r="0" t="2912"/>
          <a:stretch/>
        </p:blipFill>
        <p:spPr>
          <a:xfrm>
            <a:off x="1447050" y="2267575"/>
            <a:ext cx="6699677" cy="19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2acd12fbb_3_6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CONCLUSIÓN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90" name="Google Shape;190;g302acd12fbb_3_6"/>
          <p:cNvSpPr txBox="1"/>
          <p:nvPr/>
        </p:nvSpPr>
        <p:spPr>
          <a:xfrm>
            <a:off x="638350" y="1105000"/>
            <a:ext cx="76566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>
                <a:solidFill>
                  <a:schemeClr val="dk1"/>
                </a:solidFill>
              </a:rPr>
              <a:t>En resumen, la </a:t>
            </a:r>
            <a:r>
              <a:rPr b="1" lang="es-CO" sz="1900">
                <a:solidFill>
                  <a:schemeClr val="dk1"/>
                </a:solidFill>
              </a:rPr>
              <a:t>Primera Forma Normal (1FN)</a:t>
            </a:r>
            <a:r>
              <a:rPr lang="es-CO" sz="1900">
                <a:solidFill>
                  <a:schemeClr val="dk1"/>
                </a:solidFill>
              </a:rPr>
              <a:t> garantiza que cada columna tenga un solo valor indivisible y que no haya grupos repetitivos, lo que hace que los datos sean más fáciles de gestionar y consultar.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1883694" y="2143085"/>
            <a:ext cx="5376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GRACIAS</a:t>
            </a:r>
            <a:r>
              <a:rPr lang="es-CO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1883694" y="4015829"/>
            <a:ext cx="5376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Please keep this slide for attribution</a:t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1550" y="2531050"/>
            <a:ext cx="2612450" cy="2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11200" y="2469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AGENDA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4" name="Google Shape;104;p3"/>
          <p:cNvSpPr txBox="1"/>
          <p:nvPr>
            <p:ph idx="5" type="title"/>
          </p:nvPr>
        </p:nvSpPr>
        <p:spPr>
          <a:xfrm>
            <a:off x="727531" y="1348279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01</a:t>
            </a:r>
            <a:endParaRPr/>
          </a:p>
        </p:txBody>
      </p:sp>
      <p:sp>
        <p:nvSpPr>
          <p:cNvPr id="105" name="Google Shape;105;p3"/>
          <p:cNvSpPr txBox="1"/>
          <p:nvPr>
            <p:ph idx="7" type="title"/>
          </p:nvPr>
        </p:nvSpPr>
        <p:spPr>
          <a:xfrm>
            <a:off x="727531" y="2992546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04</a:t>
            </a:r>
            <a:endParaRPr/>
          </a:p>
        </p:txBody>
      </p:sp>
      <p:sp>
        <p:nvSpPr>
          <p:cNvPr id="106" name="Google Shape;106;p3"/>
          <p:cNvSpPr txBox="1"/>
          <p:nvPr>
            <p:ph idx="8" type="title"/>
          </p:nvPr>
        </p:nvSpPr>
        <p:spPr>
          <a:xfrm>
            <a:off x="3397050" y="1348279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02</a:t>
            </a:r>
            <a:endParaRPr/>
          </a:p>
        </p:txBody>
      </p:sp>
      <p:sp>
        <p:nvSpPr>
          <p:cNvPr id="107" name="Google Shape;107;p3"/>
          <p:cNvSpPr txBox="1"/>
          <p:nvPr>
            <p:ph idx="15" type="title"/>
          </p:nvPr>
        </p:nvSpPr>
        <p:spPr>
          <a:xfrm>
            <a:off x="6066569" y="1348279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03</a:t>
            </a:r>
            <a:endParaRPr/>
          </a:p>
        </p:txBody>
      </p:sp>
      <p:sp>
        <p:nvSpPr>
          <p:cNvPr id="108" name="Google Shape;108;p3"/>
          <p:cNvSpPr txBox="1"/>
          <p:nvPr>
            <p:ph idx="16" type="subTitle"/>
          </p:nvPr>
        </p:nvSpPr>
        <p:spPr>
          <a:xfrm>
            <a:off x="1215625" y="1318100"/>
            <a:ext cx="1899300" cy="17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Introducción a Bases de Datos: SQL y NoSQL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09" name="Google Shape;109;p3"/>
          <p:cNvSpPr txBox="1"/>
          <p:nvPr>
            <p:ph idx="17" type="subTitle"/>
          </p:nvPr>
        </p:nvSpPr>
        <p:spPr>
          <a:xfrm>
            <a:off x="1276250" y="3027550"/>
            <a:ext cx="23541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Primera Forma Normal (1FN)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  <p:sp>
        <p:nvSpPr>
          <p:cNvPr id="110" name="Google Shape;110;p3"/>
          <p:cNvSpPr txBox="1"/>
          <p:nvPr>
            <p:ph idx="19" type="subTitle"/>
          </p:nvPr>
        </p:nvSpPr>
        <p:spPr>
          <a:xfrm>
            <a:off x="3569725" y="1581450"/>
            <a:ext cx="2513400" cy="175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Tipos de Bases de Datos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  <p:sp>
        <p:nvSpPr>
          <p:cNvPr id="111" name="Google Shape;111;p3"/>
          <p:cNvSpPr txBox="1"/>
          <p:nvPr>
            <p:ph idx="21" type="subTitle"/>
          </p:nvPr>
        </p:nvSpPr>
        <p:spPr>
          <a:xfrm>
            <a:off x="6229275" y="1457300"/>
            <a:ext cx="32427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SQL vs NoSQL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25" y="85726"/>
            <a:ext cx="1300925" cy="13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>
            <p:ph idx="7" type="title"/>
          </p:nvPr>
        </p:nvSpPr>
        <p:spPr>
          <a:xfrm>
            <a:off x="3849906" y="3027546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05</a:t>
            </a:r>
            <a:endParaRPr/>
          </a:p>
        </p:txBody>
      </p:sp>
      <p:sp>
        <p:nvSpPr>
          <p:cNvPr id="114" name="Google Shape;114;p3"/>
          <p:cNvSpPr txBox="1"/>
          <p:nvPr>
            <p:ph idx="17" type="subTitle"/>
          </p:nvPr>
        </p:nvSpPr>
        <p:spPr>
          <a:xfrm>
            <a:off x="4434575" y="3086250"/>
            <a:ext cx="23541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Conclusión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311626" y="3760450"/>
            <a:ext cx="601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s-CO" sz="1700"/>
              <a:t>Introducción a Bases de Datos: SQL y NoSQL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120" name="Google Shape;120;p4"/>
          <p:cNvSpPr txBox="1"/>
          <p:nvPr>
            <p:ph idx="2" type="title"/>
          </p:nvPr>
        </p:nvSpPr>
        <p:spPr>
          <a:xfrm>
            <a:off x="1045374" y="2681100"/>
            <a:ext cx="1734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CO"/>
              <a:t>01</a:t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925" y="1044675"/>
            <a:ext cx="2792900" cy="16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429476786_0_37"/>
          <p:cNvSpPr txBox="1"/>
          <p:nvPr>
            <p:ph type="title"/>
          </p:nvPr>
        </p:nvSpPr>
        <p:spPr>
          <a:xfrm>
            <a:off x="611200" y="-6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¿Qué es una Base de Datos?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27" name="Google Shape;127;g22429476786_0_37"/>
          <p:cNvSpPr txBox="1"/>
          <p:nvPr>
            <p:ph idx="1" type="subTitle"/>
          </p:nvPr>
        </p:nvSpPr>
        <p:spPr>
          <a:xfrm>
            <a:off x="442450" y="1095450"/>
            <a:ext cx="80484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O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b="1" lang="es-CO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Qué es una Base de Datos?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O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lang="es-CO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</a:t>
            </a:r>
            <a:r>
              <a:rPr lang="es-CO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un sistema que almacena y organiza información de manera estructurada para facilitar su acceso, gestión y actualización. Las bases de datos permiten a los usuarios realizar operaciones como consultas, inserciones, actualizaciones y eliminaciones de datos de manera eficiente.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28" name="Google Shape;128;g22429476786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800" y="3247700"/>
            <a:ext cx="2792900" cy="16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d037a52ff_0_10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>
                <a:solidFill>
                  <a:schemeClr val="dk1"/>
                </a:solidFill>
              </a:rPr>
              <a:t>Tipos de Bases de Datos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34" name="Google Shape;134;g2fd037a52ff_0_10"/>
          <p:cNvSpPr txBox="1"/>
          <p:nvPr>
            <p:ph idx="1" type="subTitle"/>
          </p:nvPr>
        </p:nvSpPr>
        <p:spPr>
          <a:xfrm>
            <a:off x="653000" y="1030950"/>
            <a:ext cx="72054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Bases de Datos Relacionales (SQL)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bases de datos </a:t>
            </a:r>
            <a:r>
              <a:rPr b="1"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son aquellas que utilizan el lenguaje </a:t>
            </a:r>
            <a:r>
              <a:rPr b="1"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 Query Language (SQL)</a:t>
            </a:r>
            <a:r>
              <a:rPr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manejar y organizar los datos. La información se almacena en </a:t>
            </a:r>
            <a:r>
              <a:rPr b="1"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tablas</a:t>
            </a:r>
            <a:r>
              <a:rPr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(filas y columnas), que pueden estar relacionadas entre sí mediante </a:t>
            </a:r>
            <a:r>
              <a:rPr b="1"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claves</a:t>
            </a:r>
            <a:r>
              <a:rPr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Ejemplos de bases de datos SQL:</a:t>
            </a:r>
            <a:r>
              <a:rPr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MySQL, PostgreSQL, Oracle, Microsoft SQL Server.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 principales: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CO" sz="1100">
                <a:solidFill>
                  <a:schemeClr val="dk1"/>
                </a:solidFill>
              </a:rPr>
              <a:t>Esquemas estrictos:</a:t>
            </a:r>
            <a:r>
              <a:rPr lang="es-CO" sz="1100">
                <a:solidFill>
                  <a:schemeClr val="dk1"/>
                </a:solidFill>
              </a:rPr>
              <a:t> Se necesita definir previamente el esquema de la base de datos (es decir, las tablas, columnas y sus tipos de datos).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CO" sz="1100">
                <a:solidFill>
                  <a:schemeClr val="dk1"/>
                </a:solidFill>
              </a:rPr>
              <a:t>Relaciones entre tablas:</a:t>
            </a:r>
            <a:r>
              <a:rPr lang="es-CO" sz="1100">
                <a:solidFill>
                  <a:schemeClr val="dk1"/>
                </a:solidFill>
              </a:rPr>
              <a:t> Las tablas están relacionadas entre sí mediante claves foráneas.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CO" sz="1100">
                <a:solidFill>
                  <a:schemeClr val="dk1"/>
                </a:solidFill>
              </a:rPr>
              <a:t>ACID:</a:t>
            </a:r>
            <a:r>
              <a:rPr lang="es-CO" sz="1100">
                <a:solidFill>
                  <a:schemeClr val="dk1"/>
                </a:solidFill>
              </a:rPr>
              <a:t> Las bases de datos SQL siguen las propiedades ACID (Atomicidad, Consistencia, Aislamiento, Durabilidad) para garantizar la seguridad y coherencia de los datos.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1d9d118c0_0_29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>
                <a:solidFill>
                  <a:schemeClr val="dk1"/>
                </a:solidFill>
              </a:rPr>
              <a:t>Tipos de Bases de Datos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40" name="Google Shape;140;g301d9d118c0_0_29"/>
          <p:cNvSpPr txBox="1"/>
          <p:nvPr>
            <p:ph idx="1" type="subTitle"/>
          </p:nvPr>
        </p:nvSpPr>
        <p:spPr>
          <a:xfrm>
            <a:off x="653000" y="1030950"/>
            <a:ext cx="7205400" cy="4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s-CO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Bases de Datos No Relacionales (NoSQL)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bases de datos </a:t>
            </a:r>
            <a:r>
              <a:rPr b="1"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NoSQL</a:t>
            </a:r>
            <a:r>
              <a:rPr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son aquellas que no usan SQL como lenguaje principal. Generalmente, estas bases de datos están diseñadas para almacenar datos no estructurados o semiestructurados, como documentos JSON, pares clave-valor o grafos.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Ejemplos de bases de datos NoSQL:</a:t>
            </a:r>
            <a:r>
              <a:rPr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MongoDB, Cassandra, Redis, Neo4j.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 principales: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CO" sz="1100">
                <a:solidFill>
                  <a:schemeClr val="dk1"/>
                </a:solidFill>
              </a:rPr>
              <a:t>Esquema flexible:</a:t>
            </a:r>
            <a:r>
              <a:rPr lang="es-CO" sz="1100">
                <a:solidFill>
                  <a:schemeClr val="dk1"/>
                </a:solidFill>
              </a:rPr>
              <a:t> No es necesario definir un esquema fijo de antemano. Los documentos pueden tener diferentes estructuras.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CO" sz="1100">
                <a:solidFill>
                  <a:schemeClr val="dk1"/>
                </a:solidFill>
              </a:rPr>
              <a:t>Escalabilidad horizontal:</a:t>
            </a:r>
            <a:r>
              <a:rPr lang="es-CO" sz="1100">
                <a:solidFill>
                  <a:schemeClr val="dk1"/>
                </a:solidFill>
              </a:rPr>
              <a:t> Son más fáciles de escalar horizontalmente en entornos distribuidos.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CO" sz="1100">
                <a:solidFill>
                  <a:schemeClr val="dk1"/>
                </a:solidFill>
              </a:rPr>
              <a:t>Tipos de datos no estructurados:</a:t>
            </a:r>
            <a:r>
              <a:rPr lang="es-CO" sz="1100">
                <a:solidFill>
                  <a:schemeClr val="dk1"/>
                </a:solidFill>
              </a:rPr>
              <a:t> Permiten almacenar datos más complejos como documentos, listas o grafos.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CO" sz="1100">
                <a:solidFill>
                  <a:schemeClr val="dk1"/>
                </a:solidFill>
              </a:rPr>
              <a:t>Eventual Consistency:</a:t>
            </a:r>
            <a:r>
              <a:rPr lang="es-CO" sz="1100">
                <a:solidFill>
                  <a:schemeClr val="dk1"/>
                </a:solidFill>
              </a:rPr>
              <a:t> A diferencia de las bases de datos SQL, muchas bases de datos NoSQL optan por la consistencia eventual en lugar de las garantías ACID.</a:t>
            </a:r>
            <a:endParaRPr sz="15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22492f9cabe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975" y="236425"/>
            <a:ext cx="483869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c26bd5d8b_0_8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SQL vs NoSQL (Comparación general)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pic>
        <p:nvPicPr>
          <p:cNvPr id="151" name="Google Shape;151;g2fc26bd5d8b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13" y="1065369"/>
            <a:ext cx="7819367" cy="3844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f9a7db458_0_7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Importancia de la Normalización en Bases de Datos SQL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7" name="Google Shape;157;g2ff9a7db458_0_7"/>
          <p:cNvSpPr txBox="1"/>
          <p:nvPr/>
        </p:nvSpPr>
        <p:spPr>
          <a:xfrm>
            <a:off x="1244950" y="1666475"/>
            <a:ext cx="5931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E</a:t>
            </a:r>
            <a:r>
              <a:rPr lang="es-CO" sz="1100">
                <a:solidFill>
                  <a:schemeClr val="dk1"/>
                </a:solidFill>
              </a:rPr>
              <a:t>n bases de datos SQL, uno de los aspectos más importantes es </a:t>
            </a:r>
            <a:r>
              <a:rPr b="1" lang="es-CO" sz="1100">
                <a:solidFill>
                  <a:schemeClr val="dk1"/>
                </a:solidFill>
              </a:rPr>
              <a:t>la normalización</a:t>
            </a:r>
            <a:r>
              <a:rPr lang="es-CO" sz="1100">
                <a:solidFill>
                  <a:schemeClr val="dk1"/>
                </a:solidFill>
              </a:rPr>
              <a:t>, que es el proceso de estructurar las tablas para minimizar la redundancia y asegurar la integridad de los datos. La normalización se realiza a través de </a:t>
            </a:r>
            <a:r>
              <a:rPr b="1" lang="es-CO" sz="1100">
                <a:solidFill>
                  <a:schemeClr val="dk1"/>
                </a:solidFill>
              </a:rPr>
              <a:t>formas normales</a:t>
            </a:r>
            <a:r>
              <a:rPr lang="es-CO" sz="1100">
                <a:solidFill>
                  <a:schemeClr val="dk1"/>
                </a:solidFill>
              </a:rPr>
              <a:t>, comenzando con la </a:t>
            </a:r>
            <a:r>
              <a:rPr b="1" lang="es-CO" sz="1100">
                <a:solidFill>
                  <a:schemeClr val="dk1"/>
                </a:solidFill>
              </a:rPr>
              <a:t>Primera Forma Normal (1FN)</a:t>
            </a:r>
            <a:r>
              <a:rPr lang="es-CO" sz="1100">
                <a:solidFill>
                  <a:schemeClr val="dk1"/>
                </a:solidFill>
              </a:rPr>
              <a:t>, que requiere que las columnas tengan valores atómicos y no repetitivos.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ffects of School Bullying on Teenagers Thesis Defense by Slidesgo">
  <a:themeElements>
    <a:clrScheme name="Nodo">
      <a:dk1>
        <a:srgbClr val="000000"/>
      </a:dk1>
      <a:lt1>
        <a:srgbClr val="FFFFFF"/>
      </a:lt1>
      <a:dk2>
        <a:srgbClr val="000023"/>
      </a:dk2>
      <a:lt2>
        <a:srgbClr val="000066"/>
      </a:lt2>
      <a:accent1>
        <a:srgbClr val="006FFF"/>
      </a:accent1>
      <a:accent2>
        <a:srgbClr val="00D9AC"/>
      </a:accent2>
      <a:accent3>
        <a:srgbClr val="F8D300"/>
      </a:accent3>
      <a:accent4>
        <a:srgbClr val="FF8F1B"/>
      </a:accent4>
      <a:accent5>
        <a:srgbClr val="7979FF"/>
      </a:accent5>
      <a:accent6>
        <a:srgbClr val="CFD0D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0x0101002D3715C159A3E1429C79038F1E10A35A</vt:lpwstr>
  </property>
</Properties>
</file>