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Proxima Nova"/>
      <p:regular r:id="rId33"/>
      <p:bold r:id="rId34"/>
      <p:italic r:id="rId35"/>
      <p:boldItalic r:id="rId36"/>
    </p:embeddedFont>
    <p:embeddedFont>
      <p:font typeface="Inter"/>
      <p:regular r:id="rId37"/>
      <p:bold r:id="rId38"/>
      <p:italic r:id="rId39"/>
      <p:boldItalic r:id="rId40"/>
    </p:embeddedFont>
    <p:embeddedFont>
      <p:font typeface="Bebas Neue"/>
      <p:regular r:id="rId41"/>
    </p:embeddedFont>
    <p:embeddedFont>
      <p:font typeface="PT Sans"/>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hE//NoNBR580am84xnnTcFb3V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ter-boldItalic.fntdata"/><Relationship Id="rId42" Type="http://schemas.openxmlformats.org/officeDocument/2006/relationships/font" Target="fonts/PTSans-regular.fntdata"/><Relationship Id="rId41" Type="http://schemas.openxmlformats.org/officeDocument/2006/relationships/font" Target="fonts/BebasNeue-regular.fntdata"/><Relationship Id="rId44" Type="http://schemas.openxmlformats.org/officeDocument/2006/relationships/font" Target="fonts/PTSans-italic.fntdata"/><Relationship Id="rId43" Type="http://schemas.openxmlformats.org/officeDocument/2006/relationships/font" Target="fonts/PTSans-bold.fntdata"/><Relationship Id="rId46" Type="http://schemas.openxmlformats.org/officeDocument/2006/relationships/font" Target="fonts/RobotoMono-regular.fntdata"/><Relationship Id="rId45"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font" Target="fonts/ProximaNova-regular.fntdata"/><Relationship Id="rId32" Type="http://schemas.openxmlformats.org/officeDocument/2006/relationships/slide" Target="slides/slide28.xml"/><Relationship Id="rId35" Type="http://schemas.openxmlformats.org/officeDocument/2006/relationships/font" Target="fonts/ProximaNova-italic.fntdata"/><Relationship Id="rId34" Type="http://schemas.openxmlformats.org/officeDocument/2006/relationships/font" Target="fonts/ProximaNova-bold.fntdata"/><Relationship Id="rId37" Type="http://schemas.openxmlformats.org/officeDocument/2006/relationships/font" Target="fonts/Inter-regular.fntdata"/><Relationship Id="rId36" Type="http://schemas.openxmlformats.org/officeDocument/2006/relationships/font" Target="fonts/ProximaNova-boldItalic.fntdata"/><Relationship Id="rId39" Type="http://schemas.openxmlformats.org/officeDocument/2006/relationships/font" Target="fonts/Inter-italic.fntdata"/><Relationship Id="rId38" Type="http://schemas.openxmlformats.org/officeDocument/2006/relationships/font" Target="fonts/Inter-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348eca72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d348eca72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348eca727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d348eca72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348eca727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d348eca72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2acd12fbb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02acd12fbb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348eca727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d348eca727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348eca727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d348eca727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348eca727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d348eca727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348eca727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d348eca727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348eca72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d348eca727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348eca727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d348eca727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348eca72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d348eca727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348eca727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d348eca727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348eca727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d348eca727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348eca727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d348eca727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348eca727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d348eca727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348eca727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d348eca727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348eca727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d348eca727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348eca727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d348eca72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f9a7db458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ff9a7db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f9a7db458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ff9a7db45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1d9d118c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01d9d118c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f9a7db45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f9a7db45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2acd12fbb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02acd12fbb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348eca727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d348eca72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7" name="Shape 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24"/>
          <p:cNvSpPr txBox="1"/>
          <p:nvPr>
            <p:ph hasCustomPrompt="1" type="title"/>
          </p:nvPr>
        </p:nvSpPr>
        <p:spPr>
          <a:xfrm>
            <a:off x="1762950" y="2167788"/>
            <a:ext cx="5618100" cy="1112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9600"/>
              <a:buFont typeface="Arial"/>
              <a:buNone/>
              <a:defRPr b="1" i="0" sz="72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600"/>
              <a:buFont typeface="Arial"/>
              <a:buNone/>
              <a:defRPr b="0" i="0" sz="9600" u="none" cap="none" strike="noStrike">
                <a:solidFill>
                  <a:srgbClr val="000000"/>
                </a:solidFill>
                <a:latin typeface="Arial"/>
                <a:ea typeface="Arial"/>
                <a:cs typeface="Arial"/>
                <a:sym typeface="Arial"/>
              </a:defRPr>
            </a:lvl9pPr>
          </a:lstStyle>
          <a:p>
            <a:r>
              <a:t>xx%</a:t>
            </a:r>
          </a:p>
        </p:txBody>
      </p:sp>
      <p:sp>
        <p:nvSpPr>
          <p:cNvPr id="61" name="Google Shape;61;p24"/>
          <p:cNvSpPr txBox="1"/>
          <p:nvPr>
            <p:ph idx="1" type="subTitle"/>
          </p:nvPr>
        </p:nvSpPr>
        <p:spPr>
          <a:xfrm>
            <a:off x="1762950" y="3088213"/>
            <a:ext cx="5618100" cy="497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8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62" name="Shape 62"/>
        <p:cNvGrpSpPr/>
        <p:nvPr/>
      </p:nvGrpSpPr>
      <p:grpSpPr>
        <a:xfrm>
          <a:off x="0" y="0"/>
          <a:ext cx="0" cy="0"/>
          <a:chOff x="0" y="0"/>
          <a:chExt cx="0" cy="0"/>
        </a:xfrm>
      </p:grpSpPr>
      <p:sp>
        <p:nvSpPr>
          <p:cNvPr id="63" name="Google Shape;63;p25"/>
          <p:cNvSpPr txBox="1"/>
          <p:nvPr>
            <p:ph type="title"/>
          </p:nvPr>
        </p:nvSpPr>
        <p:spPr>
          <a:xfrm>
            <a:off x="2223600" y="559298"/>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4" name="Google Shape;64;p25"/>
          <p:cNvSpPr txBox="1"/>
          <p:nvPr>
            <p:ph idx="1" type="subTitle"/>
          </p:nvPr>
        </p:nvSpPr>
        <p:spPr>
          <a:xfrm>
            <a:off x="2223600" y="1328198"/>
            <a:ext cx="4696800" cy="419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5" name="Google Shape;65;p25"/>
          <p:cNvSpPr txBox="1"/>
          <p:nvPr>
            <p:ph idx="2" type="title"/>
          </p:nvPr>
        </p:nvSpPr>
        <p:spPr>
          <a:xfrm>
            <a:off x="2223600" y="1911554"/>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6" name="Google Shape;66;p25"/>
          <p:cNvSpPr txBox="1"/>
          <p:nvPr>
            <p:ph idx="3" type="subTitle"/>
          </p:nvPr>
        </p:nvSpPr>
        <p:spPr>
          <a:xfrm>
            <a:off x="2223600" y="2680454"/>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
        <p:nvSpPr>
          <p:cNvPr id="67" name="Google Shape;67;p25"/>
          <p:cNvSpPr txBox="1"/>
          <p:nvPr>
            <p:ph idx="4" type="title"/>
          </p:nvPr>
        </p:nvSpPr>
        <p:spPr>
          <a:xfrm>
            <a:off x="2223600" y="3263809"/>
            <a:ext cx="4696800" cy="768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6000"/>
              <a:buFont typeface="Arial"/>
              <a:buNone/>
              <a:defRPr b="1" i="0" sz="6000" u="none" cap="none" strike="noStrike">
                <a:solidFill>
                  <a:schemeClr val="accent1"/>
                </a:solidFill>
                <a:latin typeface="Arial"/>
                <a:ea typeface="Arial"/>
                <a:cs typeface="Arial"/>
                <a:sym typeface="Arial"/>
              </a:defRPr>
            </a:lvl1pPr>
            <a:lvl2pPr lvl="1"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2pPr>
            <a:lvl3pPr lvl="2"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3pPr>
            <a:lvl4pPr lvl="3"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4pPr>
            <a:lvl5pPr lvl="4"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5pPr>
            <a:lvl6pPr lvl="5"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6pPr>
            <a:lvl7pPr lvl="6"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7pPr>
            <a:lvl8pPr lvl="7"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8pPr>
            <a:lvl9pPr lvl="8"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9pPr>
          </a:lstStyle>
          <a:p/>
        </p:txBody>
      </p:sp>
      <p:sp>
        <p:nvSpPr>
          <p:cNvPr id="68" name="Google Shape;68;p25"/>
          <p:cNvSpPr txBox="1"/>
          <p:nvPr>
            <p:ph idx="5" type="subTitle"/>
          </p:nvPr>
        </p:nvSpPr>
        <p:spPr>
          <a:xfrm>
            <a:off x="2223600" y="4032710"/>
            <a:ext cx="4696800" cy="420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PT Sans"/>
              <a:buNone/>
              <a:defRPr b="0" i="0" sz="1800" u="none" cap="none" strike="noStrike">
                <a:solidFill>
                  <a:schemeClr val="dk1"/>
                </a:solidFill>
                <a:latin typeface="Inter"/>
                <a:ea typeface="Inter"/>
                <a:cs typeface="Inter"/>
                <a:sym typeface="Inter"/>
              </a:defRPr>
            </a:lvl1pPr>
            <a:lvl2pPr lvl="1"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4pPr>
            <a:lvl5pPr lvl="4"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5pPr>
            <a:lvl6pPr lvl="5"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6pPr>
            <a:lvl7pPr lvl="6"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7pPr>
            <a:lvl8pPr lvl="7"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8pPr>
            <a:lvl9pPr lvl="8" marR="0" rtl="0" algn="ctr">
              <a:lnSpc>
                <a:spcPct val="100000"/>
              </a:lnSpc>
              <a:spcBef>
                <a:spcPts val="0"/>
              </a:spcBef>
              <a:spcAft>
                <a:spcPts val="0"/>
              </a:spcAft>
              <a:buClr>
                <a:schemeClr val="dk1"/>
              </a:buClr>
              <a:buSzPts val="2100"/>
              <a:buFont typeface="PT Sans"/>
              <a:buNone/>
              <a:defRPr b="0" i="0" sz="2100" u="none" cap="none" strike="noStrike">
                <a:solidFill>
                  <a:schemeClr val="dk1"/>
                </a:solidFill>
                <a:latin typeface="PT Sans"/>
                <a:ea typeface="PT Sans"/>
                <a:cs typeface="PT Sans"/>
                <a:sym typeface="PT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69" name="Shape 69"/>
        <p:cNvGrpSpPr/>
        <p:nvPr/>
      </p:nvGrpSpPr>
      <p:grpSpPr>
        <a:xfrm>
          <a:off x="0" y="0"/>
          <a:ext cx="0" cy="0"/>
          <a:chOff x="0" y="0"/>
          <a:chExt cx="0" cy="0"/>
        </a:xfrm>
      </p:grpSpPr>
      <p:sp>
        <p:nvSpPr>
          <p:cNvPr id="70" name="Google Shape;70;p26"/>
          <p:cNvSpPr txBox="1"/>
          <p:nvPr>
            <p:ph type="title"/>
          </p:nvPr>
        </p:nvSpPr>
        <p:spPr>
          <a:xfrm>
            <a:off x="5171488" y="933275"/>
            <a:ext cx="3143700" cy="2235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26"/>
          <p:cNvSpPr txBox="1"/>
          <p:nvPr>
            <p:ph idx="1" type="subTitle"/>
          </p:nvPr>
        </p:nvSpPr>
        <p:spPr>
          <a:xfrm>
            <a:off x="5171488" y="3090350"/>
            <a:ext cx="31437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26"/>
          <p:cNvSpPr/>
          <p:nvPr>
            <p:ph idx="2" type="pic"/>
          </p:nvPr>
        </p:nvSpPr>
        <p:spPr>
          <a:xfrm>
            <a:off x="828813" y="994525"/>
            <a:ext cx="4008900" cy="3154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3" name="Shape 73"/>
        <p:cNvGrpSpPr/>
        <p:nvPr/>
      </p:nvGrpSpPr>
      <p:grpSpPr>
        <a:xfrm>
          <a:off x="0" y="0"/>
          <a:ext cx="0" cy="0"/>
          <a:chOff x="0" y="0"/>
          <a:chExt cx="0" cy="0"/>
        </a:xfrm>
      </p:grpSpPr>
      <p:sp>
        <p:nvSpPr>
          <p:cNvPr id="74" name="Google Shape;74;p28"/>
          <p:cNvSpPr txBox="1"/>
          <p:nvPr>
            <p:ph type="title"/>
          </p:nvPr>
        </p:nvSpPr>
        <p:spPr>
          <a:xfrm>
            <a:off x="2268125" y="1651900"/>
            <a:ext cx="4607700" cy="1839600"/>
          </a:xfrm>
          <a:prstGeom prst="rect">
            <a:avLst/>
          </a:prstGeom>
          <a:noFill/>
          <a:ln>
            <a:noFill/>
          </a:ln>
        </p:spPr>
        <p:txBody>
          <a:bodyPr anchorCtr="0" anchor="ctr" bIns="91425" lIns="91425" spcFirstLastPara="1" rIns="91425" wrap="square" tIns="91425">
            <a:noAutofit/>
          </a:bodyPr>
          <a:lstStyle>
            <a:lvl1pPr lvl="0" marR="0" rtl="0" algn="ctr">
              <a:lnSpc>
                <a:spcPct val="80000"/>
              </a:lnSpc>
              <a:spcBef>
                <a:spcPts val="0"/>
              </a:spcBef>
              <a:spcAft>
                <a:spcPts val="0"/>
              </a:spcAft>
              <a:buClr>
                <a:srgbClr val="000000"/>
              </a:buClr>
              <a:buSzPts val="4800"/>
              <a:buFont typeface="Arial"/>
              <a:buNone/>
              <a:defRPr b="1" i="0" sz="6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9"/>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29"/>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30"/>
          <p:cNvSpPr txBox="1"/>
          <p:nvPr>
            <p:ph idx="1" type="subTitle"/>
          </p:nvPr>
        </p:nvSpPr>
        <p:spPr>
          <a:xfrm>
            <a:off x="4629344" y="1608575"/>
            <a:ext cx="37947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80" name="Google Shape;80;p30"/>
          <p:cNvSpPr txBox="1"/>
          <p:nvPr>
            <p:ph idx="2" type="subTitle"/>
          </p:nvPr>
        </p:nvSpPr>
        <p:spPr>
          <a:xfrm>
            <a:off x="720256" y="1608575"/>
            <a:ext cx="3794100" cy="2847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400"/>
              <a:buFont typeface="Arial"/>
              <a:buChar char="■"/>
              <a:defRPr b="0" i="0" sz="14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Char char="■"/>
              <a:defRPr b="0" i="0" sz="2800" u="none" cap="none" strike="noStrike">
                <a:solidFill>
                  <a:srgbClr val="000000"/>
                </a:solidFill>
                <a:latin typeface="Arial"/>
                <a:ea typeface="Arial"/>
                <a:cs typeface="Arial"/>
                <a:sym typeface="Arial"/>
              </a:defRPr>
            </a:lvl9pPr>
          </a:lstStyle>
          <a:p/>
        </p:txBody>
      </p:sp>
      <p:sp>
        <p:nvSpPr>
          <p:cNvPr id="81" name="Google Shape;81;p30"/>
          <p:cNvSpPr txBox="1"/>
          <p:nvPr>
            <p:ph idx="3" type="subTitle"/>
          </p:nvPr>
        </p:nvSpPr>
        <p:spPr>
          <a:xfrm>
            <a:off x="719956"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p30"/>
          <p:cNvSpPr txBox="1"/>
          <p:nvPr>
            <p:ph idx="4" type="subTitle"/>
          </p:nvPr>
        </p:nvSpPr>
        <p:spPr>
          <a:xfrm>
            <a:off x="4629344" y="1294834"/>
            <a:ext cx="3794700" cy="408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30"/>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30"/>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5" name="Shape 85"/>
        <p:cNvGrpSpPr/>
        <p:nvPr/>
      </p:nvGrpSpPr>
      <p:grpSpPr>
        <a:xfrm>
          <a:off x="0" y="0"/>
          <a:ext cx="0" cy="0"/>
          <a:chOff x="0" y="0"/>
          <a:chExt cx="0" cy="0"/>
        </a:xfrm>
      </p:grpSpPr>
      <p:sp>
        <p:nvSpPr>
          <p:cNvPr id="86" name="Google Shape;86;p31"/>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87" name="Google Shape;87;p31"/>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33"/>
          <p:cNvSpPr txBox="1"/>
          <p:nvPr>
            <p:ph type="title"/>
          </p:nvPr>
        </p:nvSpPr>
        <p:spPr>
          <a:xfrm>
            <a:off x="720000" y="1413525"/>
            <a:ext cx="4294800" cy="209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0" i="0" sz="4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33"/>
          <p:cNvSpPr txBox="1"/>
          <p:nvPr>
            <p:ph idx="1" type="subTitle"/>
          </p:nvPr>
        </p:nvSpPr>
        <p:spPr>
          <a:xfrm>
            <a:off x="720000" y="3508800"/>
            <a:ext cx="4294800" cy="1004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Inter"/>
                <a:ea typeface="Inter"/>
                <a:cs typeface="Inter"/>
                <a:sym typeface="Inter"/>
              </a:defRPr>
            </a:lvl1pPr>
            <a:lvl2pPr lvl="1"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1" name="Shape 9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92" name="Shape 92"/>
        <p:cNvGrpSpPr/>
        <p:nvPr/>
      </p:nvGrpSpPr>
      <p:grpSpPr>
        <a:xfrm>
          <a:off x="0" y="0"/>
          <a:ext cx="0" cy="0"/>
          <a:chOff x="0" y="0"/>
          <a:chExt cx="0" cy="0"/>
        </a:xfrm>
      </p:grpSpPr>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 name="Shape 8"/>
        <p:cNvGrpSpPr/>
        <p:nvPr/>
      </p:nvGrpSpPr>
      <p:grpSpPr>
        <a:xfrm>
          <a:off x="0" y="0"/>
          <a:ext cx="0" cy="0"/>
          <a:chOff x="0" y="0"/>
          <a:chExt cx="0" cy="0"/>
        </a:xfrm>
      </p:grpSpPr>
      <p:sp>
        <p:nvSpPr>
          <p:cNvPr id="9" name="Google Shape;9;p20"/>
          <p:cNvSpPr/>
          <p:nvPr/>
        </p:nvSpPr>
        <p:spPr>
          <a:xfrm>
            <a:off x="61546" y="0"/>
            <a:ext cx="9513277"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0"/>
          <p:cNvSpPr txBox="1"/>
          <p:nvPr>
            <p:ph idx="1" type="subTitle"/>
          </p:nvPr>
        </p:nvSpPr>
        <p:spPr>
          <a:xfrm>
            <a:off x="727531" y="2193177"/>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20"/>
          <p:cNvSpPr txBox="1"/>
          <p:nvPr>
            <p:ph idx="2" type="subTitle"/>
          </p:nvPr>
        </p:nvSpPr>
        <p:spPr>
          <a:xfrm>
            <a:off x="727531" y="3739399"/>
            <a:ext cx="23541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0"/>
          <p:cNvSpPr txBox="1"/>
          <p:nvPr>
            <p:ph idx="3" type="subTitle"/>
          </p:nvPr>
        </p:nvSpPr>
        <p:spPr>
          <a:xfrm>
            <a:off x="3399150"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0"/>
          <p:cNvSpPr txBox="1"/>
          <p:nvPr>
            <p:ph idx="4" type="subTitle"/>
          </p:nvPr>
        </p:nvSpPr>
        <p:spPr>
          <a:xfrm>
            <a:off x="3399150"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0"/>
          <p:cNvSpPr txBox="1"/>
          <p:nvPr>
            <p:ph idx="5" type="title"/>
          </p:nvPr>
        </p:nvSpPr>
        <p:spPr>
          <a:xfrm>
            <a:off x="745115"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6" name="Google Shape;16;p20"/>
          <p:cNvSpPr txBox="1"/>
          <p:nvPr>
            <p:ph idx="6" type="title"/>
          </p:nvPr>
        </p:nvSpPr>
        <p:spPr>
          <a:xfrm>
            <a:off x="3414634"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7" name="Google Shape;17;p20"/>
          <p:cNvSpPr txBox="1"/>
          <p:nvPr>
            <p:ph idx="7" type="title"/>
          </p:nvPr>
        </p:nvSpPr>
        <p:spPr>
          <a:xfrm>
            <a:off x="745115"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8" name="Google Shape;18;p20"/>
          <p:cNvSpPr txBox="1"/>
          <p:nvPr>
            <p:ph idx="8" type="title"/>
          </p:nvPr>
        </p:nvSpPr>
        <p:spPr>
          <a:xfrm>
            <a:off x="3414634"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19" name="Google Shape;19;p20"/>
          <p:cNvSpPr txBox="1"/>
          <p:nvPr>
            <p:ph idx="9" type="subTitle"/>
          </p:nvPr>
        </p:nvSpPr>
        <p:spPr>
          <a:xfrm>
            <a:off x="6066569" y="3739388"/>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0"/>
          <p:cNvSpPr txBox="1"/>
          <p:nvPr>
            <p:ph idx="13" type="subTitle"/>
          </p:nvPr>
        </p:nvSpPr>
        <p:spPr>
          <a:xfrm>
            <a:off x="6066569" y="2193175"/>
            <a:ext cx="2349900" cy="484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0"/>
          <p:cNvSpPr txBox="1"/>
          <p:nvPr>
            <p:ph idx="14" type="title"/>
          </p:nvPr>
        </p:nvSpPr>
        <p:spPr>
          <a:xfrm>
            <a:off x="6084153" y="29418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2" name="Google Shape;22;p20"/>
          <p:cNvSpPr txBox="1"/>
          <p:nvPr>
            <p:ph idx="15" type="title"/>
          </p:nvPr>
        </p:nvSpPr>
        <p:spPr>
          <a:xfrm>
            <a:off x="6084153" y="1395589"/>
            <a:ext cx="1174950" cy="385200"/>
          </a:xfrm>
          <a:prstGeom prst="rect">
            <a:avLst/>
          </a:prstGeom>
          <a:noFill/>
          <a:ln>
            <a:noFill/>
          </a:ln>
        </p:spPr>
        <p:txBody>
          <a:bodyPr anchorCtr="0" anchor="ctr" bIns="91425" lIns="91425" spcFirstLastPara="1" rIns="91425" wrap="square" tIns="91425">
            <a:noAutofit/>
          </a:bodyPr>
          <a:lstStyle>
            <a:lvl1pPr lvl="0" marR="0" rtl="0" algn="l">
              <a:lnSpc>
                <a:spcPct val="115000"/>
              </a:lnSpc>
              <a:spcBef>
                <a:spcPts val="0"/>
              </a:spcBef>
              <a:spcAft>
                <a:spcPts val="0"/>
              </a:spcAft>
              <a:buClr>
                <a:srgbClr val="000000"/>
              </a:buClr>
              <a:buSzPts val="3000"/>
              <a:buFont typeface="Arial"/>
              <a:buNone/>
              <a:defRPr b="1"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23" name="Google Shape;23;p20"/>
          <p:cNvSpPr txBox="1"/>
          <p:nvPr>
            <p:ph idx="16" type="subTitle"/>
          </p:nvPr>
        </p:nvSpPr>
        <p:spPr>
          <a:xfrm>
            <a:off x="727531" y="1911775"/>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4" name="Google Shape;24;p20"/>
          <p:cNvSpPr txBox="1"/>
          <p:nvPr>
            <p:ph idx="17" type="subTitle"/>
          </p:nvPr>
        </p:nvSpPr>
        <p:spPr>
          <a:xfrm>
            <a:off x="727531" y="3458008"/>
            <a:ext cx="23541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5" name="Google Shape;25;p20"/>
          <p:cNvSpPr txBox="1"/>
          <p:nvPr>
            <p:ph idx="18" type="subTitle"/>
          </p:nvPr>
        </p:nvSpPr>
        <p:spPr>
          <a:xfrm>
            <a:off x="3399150"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6" name="Google Shape;26;p20"/>
          <p:cNvSpPr txBox="1"/>
          <p:nvPr>
            <p:ph idx="19" type="subTitle"/>
          </p:nvPr>
        </p:nvSpPr>
        <p:spPr>
          <a:xfrm>
            <a:off x="3399150"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7" name="Google Shape;27;p20"/>
          <p:cNvSpPr txBox="1"/>
          <p:nvPr>
            <p:ph idx="20" type="subTitle"/>
          </p:nvPr>
        </p:nvSpPr>
        <p:spPr>
          <a:xfrm>
            <a:off x="6066569" y="3457998"/>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28" name="Google Shape;28;p20"/>
          <p:cNvSpPr txBox="1"/>
          <p:nvPr>
            <p:ph idx="21" type="subTitle"/>
          </p:nvPr>
        </p:nvSpPr>
        <p:spPr>
          <a:xfrm>
            <a:off x="6066569" y="1911775"/>
            <a:ext cx="2349900" cy="385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0" i="0" sz="17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ctr">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ctr">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9" name="Shape 29"/>
        <p:cNvGrpSpPr/>
        <p:nvPr/>
      </p:nvGrpSpPr>
      <p:grpSpPr>
        <a:xfrm>
          <a:off x="0" y="0"/>
          <a:ext cx="0" cy="0"/>
          <a:chOff x="0" y="0"/>
          <a:chExt cx="0" cy="0"/>
        </a:xfrm>
      </p:grpSpPr>
      <p:sp>
        <p:nvSpPr>
          <p:cNvPr id="30" name="Google Shape;30;p21"/>
          <p:cNvSpPr txBox="1"/>
          <p:nvPr>
            <p:ph type="title"/>
          </p:nvPr>
        </p:nvSpPr>
        <p:spPr>
          <a:xfrm>
            <a:off x="869274" y="1902775"/>
            <a:ext cx="4985425" cy="841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None/>
              <a:defRPr b="0" i="0" sz="3600" u="none" cap="none" strike="noStrike">
                <a:solidFill>
                  <a:srgbClr val="000000"/>
                </a:solidFill>
                <a:latin typeface="Arial"/>
                <a:ea typeface="Arial"/>
                <a:cs typeface="Arial"/>
                <a:sym typeface="Arial"/>
              </a:defRPr>
            </a:lvl9pPr>
          </a:lstStyle>
          <a:p/>
        </p:txBody>
      </p:sp>
      <p:sp>
        <p:nvSpPr>
          <p:cNvPr id="31" name="Google Shape;31;p21"/>
          <p:cNvSpPr txBox="1"/>
          <p:nvPr>
            <p:ph idx="2" type="title"/>
          </p:nvPr>
        </p:nvSpPr>
        <p:spPr>
          <a:xfrm>
            <a:off x="869274" y="796775"/>
            <a:ext cx="3573299" cy="841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6000"/>
              <a:buFont typeface="Arial"/>
              <a:buNone/>
              <a:defRPr b="1" i="0" sz="88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000"/>
              <a:buFont typeface="Arial"/>
              <a:buNone/>
              <a:defRPr b="0" i="0" sz="6000" u="none" cap="none" strike="noStrike">
                <a:solidFill>
                  <a:srgbClr val="000000"/>
                </a:solidFill>
                <a:latin typeface="Arial"/>
                <a:ea typeface="Arial"/>
                <a:cs typeface="Arial"/>
                <a:sym typeface="Arial"/>
              </a:defRPr>
            </a:lvl9pPr>
          </a:lstStyle>
          <a:p/>
        </p:txBody>
      </p:sp>
      <p:sp>
        <p:nvSpPr>
          <p:cNvPr id="32" name="Google Shape;32;p21"/>
          <p:cNvSpPr txBox="1"/>
          <p:nvPr>
            <p:ph idx="1" type="subTitle"/>
          </p:nvPr>
        </p:nvSpPr>
        <p:spPr>
          <a:xfrm>
            <a:off x="869275" y="3011025"/>
            <a:ext cx="3573300" cy="71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lvl="4"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lvl="5"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lvl="6"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lvl="7" marR="0" rtl="0" algn="ctr">
              <a:lnSpc>
                <a:spcPct val="100000"/>
              </a:lnSpc>
              <a:spcBef>
                <a:spcPts val="1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lvl="8" marR="0" rtl="0" algn="ctr">
              <a:lnSpc>
                <a:spcPct val="100000"/>
              </a:lnSpc>
              <a:spcBef>
                <a:spcPts val="1600"/>
              </a:spcBef>
              <a:spcAft>
                <a:spcPts val="160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 name="Shape 33"/>
        <p:cNvGrpSpPr/>
        <p:nvPr/>
      </p:nvGrpSpPr>
      <p:grpSpPr>
        <a:xfrm>
          <a:off x="0" y="0"/>
          <a:ext cx="0" cy="0"/>
          <a:chOff x="0" y="0"/>
          <a:chExt cx="0" cy="0"/>
        </a:xfrm>
      </p:grpSpPr>
      <p:sp>
        <p:nvSpPr>
          <p:cNvPr id="34" name="Google Shape;34;p22"/>
          <p:cNvSpPr txBox="1"/>
          <p:nvPr>
            <p:ph type="title"/>
          </p:nvPr>
        </p:nvSpPr>
        <p:spPr>
          <a:xfrm>
            <a:off x="543645" y="247892"/>
            <a:ext cx="7710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22"/>
          <p:cNvSpPr txBox="1"/>
          <p:nvPr>
            <p:ph idx="1" type="subTitle"/>
          </p:nvPr>
        </p:nvSpPr>
        <p:spPr>
          <a:xfrm>
            <a:off x="641721" y="1582522"/>
            <a:ext cx="4606140" cy="676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2"/>
          <p:cNvSpPr txBox="1"/>
          <p:nvPr>
            <p:ph idx="2" type="subTitle"/>
          </p:nvPr>
        </p:nvSpPr>
        <p:spPr>
          <a:xfrm>
            <a:off x="641721" y="2702257"/>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22"/>
          <p:cNvSpPr txBox="1"/>
          <p:nvPr>
            <p:ph idx="3" type="subTitle"/>
          </p:nvPr>
        </p:nvSpPr>
        <p:spPr>
          <a:xfrm>
            <a:off x="641721" y="3823192"/>
            <a:ext cx="4606140" cy="67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Inter"/>
                <a:ea typeface="Inter"/>
                <a:cs typeface="Inter"/>
                <a:sym typeface="Inter"/>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22"/>
          <p:cNvSpPr txBox="1"/>
          <p:nvPr>
            <p:ph idx="4" type="subTitle"/>
          </p:nvPr>
        </p:nvSpPr>
        <p:spPr>
          <a:xfrm>
            <a:off x="641721" y="1241275"/>
            <a:ext cx="4606140" cy="530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39" name="Google Shape;39;p22"/>
          <p:cNvSpPr txBox="1"/>
          <p:nvPr>
            <p:ph idx="5" type="subTitle"/>
          </p:nvPr>
        </p:nvSpPr>
        <p:spPr>
          <a:xfrm>
            <a:off x="641721" y="2350127"/>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0" name="Google Shape;40;p22"/>
          <p:cNvSpPr txBox="1"/>
          <p:nvPr>
            <p:ph idx="6" type="subTitle"/>
          </p:nvPr>
        </p:nvSpPr>
        <p:spPr>
          <a:xfrm>
            <a:off x="641721" y="3470626"/>
            <a:ext cx="4606140" cy="52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Bebas Neue"/>
              <a:buNone/>
              <a:defRPr b="1" i="0" sz="1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2pPr>
            <a:lvl3pPr lvl="2"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3pPr>
            <a:lvl4pPr lvl="3"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4pPr>
            <a:lvl5pPr lvl="4"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5pPr>
            <a:lvl6pPr lvl="5"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6pPr>
            <a:lvl7pPr lvl="6"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7pPr>
            <a:lvl8pPr lvl="7" marR="0" rtl="0" algn="l">
              <a:lnSpc>
                <a:spcPct val="100000"/>
              </a:lnSpc>
              <a:spcBef>
                <a:spcPts val="1600"/>
              </a:spcBef>
              <a:spcAft>
                <a:spcPts val="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8pPr>
            <a:lvl9pPr lvl="8" marR="0" rtl="0" algn="l">
              <a:lnSpc>
                <a:spcPct val="100000"/>
              </a:lnSpc>
              <a:spcBef>
                <a:spcPts val="1600"/>
              </a:spcBef>
              <a:spcAft>
                <a:spcPts val="1600"/>
              </a:spcAft>
              <a:buClr>
                <a:srgbClr val="000000"/>
              </a:buClr>
              <a:buSzPts val="2400"/>
              <a:buFont typeface="Bebas Neue"/>
              <a:buNone/>
              <a:defRPr b="0" i="0" sz="2400" u="none" cap="none" strike="noStrike">
                <a:solidFill>
                  <a:srgbClr val="000000"/>
                </a:solidFill>
                <a:latin typeface="Bebas Neue"/>
                <a:ea typeface="Bebas Neue"/>
                <a:cs typeface="Bebas Neue"/>
                <a:sym typeface="Bebas Neue"/>
              </a:defRPr>
            </a:lvl9pPr>
          </a:lstStyle>
          <a:p/>
        </p:txBody>
      </p:sp>
      <p:sp>
        <p:nvSpPr>
          <p:cNvPr id="41" name="Google Shape;41;p22"/>
          <p:cNvSpPr txBox="1"/>
          <p:nvPr/>
        </p:nvSpPr>
        <p:spPr>
          <a:xfrm>
            <a:off x="139660" y="264931"/>
            <a:ext cx="50206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CO" sz="2800" u="none" cap="none" strike="noStrike">
                <a:solidFill>
                  <a:schemeClr val="accent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dk2"/>
        </a:solidFill>
      </p:bgPr>
    </p:bg>
    <p:spTree>
      <p:nvGrpSpPr>
        <p:cNvPr id="42" name="Shape 42"/>
        <p:cNvGrpSpPr/>
        <p:nvPr/>
      </p:nvGrpSpPr>
      <p:grpSpPr>
        <a:xfrm>
          <a:off x="0" y="0"/>
          <a:ext cx="0" cy="0"/>
          <a:chOff x="0" y="0"/>
          <a:chExt cx="0" cy="0"/>
        </a:xfrm>
      </p:grpSpPr>
      <p:sp>
        <p:nvSpPr>
          <p:cNvPr id="43" name="Google Shape;43;p32"/>
          <p:cNvSpPr txBox="1"/>
          <p:nvPr>
            <p:ph type="title"/>
          </p:nvPr>
        </p:nvSpPr>
        <p:spPr>
          <a:xfrm>
            <a:off x="1883694" y="782371"/>
            <a:ext cx="5376600" cy="1058700"/>
          </a:xfrm>
          <a:prstGeom prst="rect">
            <a:avLst/>
          </a:prstGeom>
          <a:noFill/>
          <a:ln>
            <a:noFill/>
          </a:ln>
        </p:spPr>
        <p:txBody>
          <a:bodyPr anchorCtr="0" anchor="t" bIns="91425" lIns="91425" spcFirstLastPara="1" rIns="91425" wrap="square" tIns="91425">
            <a:noAutofit/>
          </a:bodyPr>
          <a:lstStyle>
            <a:lvl1pPr lvl="0" marR="0" rtl="0" algn="ctr">
              <a:lnSpc>
                <a:spcPct val="80000"/>
              </a:lnSpc>
              <a:spcBef>
                <a:spcPts val="0"/>
              </a:spcBef>
              <a:spcAft>
                <a:spcPts val="0"/>
              </a:spcAft>
              <a:buClr>
                <a:srgbClr val="000000"/>
              </a:buClr>
              <a:buSzPts val="3000"/>
              <a:buFont typeface="Arial"/>
              <a:buNone/>
              <a:defRPr b="1" i="0" sz="75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1883706" y="1890775"/>
            <a:ext cx="5376600" cy="1175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sor 1ra Jerarquía">
  <p:cSld name="SECTION_HEADER_1">
    <p:bg>
      <p:bgPr>
        <a:solidFill>
          <a:srgbClr val="3B85FF"/>
        </a:solidFill>
      </p:bgPr>
    </p:bg>
    <p:spTree>
      <p:nvGrpSpPr>
        <p:cNvPr id="45" name="Shape 45"/>
        <p:cNvGrpSpPr/>
        <p:nvPr/>
      </p:nvGrpSpPr>
      <p:grpSpPr>
        <a:xfrm>
          <a:off x="0" y="0"/>
          <a:ext cx="0" cy="0"/>
          <a:chOff x="0" y="0"/>
          <a:chExt cx="0" cy="0"/>
        </a:xfrm>
      </p:grpSpPr>
      <p:sp>
        <p:nvSpPr>
          <p:cNvPr id="46" name="Google Shape;46;g2f789168b6d_0_88"/>
          <p:cNvSpPr txBox="1"/>
          <p:nvPr>
            <p:ph idx="1" type="subTitle"/>
          </p:nvPr>
        </p:nvSpPr>
        <p:spPr>
          <a:xfrm>
            <a:off x="610450" y="1723675"/>
            <a:ext cx="7749900" cy="439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47" name="Google Shape;47;g2f789168b6d_0_88"/>
          <p:cNvSpPr txBox="1"/>
          <p:nvPr>
            <p:ph type="title"/>
          </p:nvPr>
        </p:nvSpPr>
        <p:spPr>
          <a:xfrm>
            <a:off x="599700" y="2063900"/>
            <a:ext cx="7749900" cy="1337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000"/>
              <a:buFont typeface="Arial"/>
              <a:buNone/>
              <a:defRPr b="1" i="0" sz="3000" u="none" cap="none" strike="noStrike">
                <a:solidFill>
                  <a:srgbClr val="FFFFFF"/>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3000"/>
              <a:buFont typeface="Arial"/>
              <a:buNone/>
              <a:defRPr b="0" i="0" sz="3000" u="none" cap="none" strike="noStrike">
                <a:solidFill>
                  <a:srgbClr val="FFFFFF"/>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48" name="Shape 48"/>
        <p:cNvGrpSpPr/>
        <p:nvPr/>
      </p:nvGrpSpPr>
      <p:grpSpPr>
        <a:xfrm>
          <a:off x="0" y="0"/>
          <a:ext cx="0" cy="0"/>
          <a:chOff x="0" y="0"/>
          <a:chExt cx="0" cy="0"/>
        </a:xfrm>
      </p:grpSpPr>
      <p:sp>
        <p:nvSpPr>
          <p:cNvPr id="49" name="Google Shape;49;p19"/>
          <p:cNvSpPr txBox="1"/>
          <p:nvPr>
            <p:ph type="ctrTitle"/>
          </p:nvPr>
        </p:nvSpPr>
        <p:spPr>
          <a:xfrm>
            <a:off x="1023750" y="1320975"/>
            <a:ext cx="7096800" cy="22269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rgbClr val="000000"/>
              </a:buClr>
              <a:buSzPts val="5200"/>
              <a:buFont typeface="Arial"/>
              <a:buNone/>
              <a:defRPr b="1" i="0" sz="5000" u="none" cap="none" strike="noStrike">
                <a:solidFill>
                  <a:schemeClr val="lt1"/>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50" name="Google Shape;50;p19"/>
          <p:cNvSpPr txBox="1"/>
          <p:nvPr>
            <p:ph idx="1" type="subTitle"/>
          </p:nvPr>
        </p:nvSpPr>
        <p:spPr>
          <a:xfrm>
            <a:off x="1023750" y="3588575"/>
            <a:ext cx="6271200" cy="47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800" u="none" cap="none" strike="noStrike">
                <a:solidFill>
                  <a:schemeClr val="lt1"/>
                </a:solidFill>
                <a:latin typeface="Inter"/>
                <a:ea typeface="Inter"/>
                <a:cs typeface="Inter"/>
                <a:sym typeface="Inter"/>
              </a:defRPr>
            </a:lvl1pPr>
            <a:lvl2pPr lvl="1"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1" name="Google Shape;51;p19"/>
          <p:cNvSpPr/>
          <p:nvPr/>
        </p:nvSpPr>
        <p:spPr>
          <a:xfrm>
            <a:off x="7924800" y="0"/>
            <a:ext cx="1219200" cy="850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2" name="Google Shape;52;p19"/>
          <p:cNvPicPr preferRelativeResize="0"/>
          <p:nvPr/>
        </p:nvPicPr>
        <p:blipFill rotWithShape="1">
          <a:blip r:embed="rId2">
            <a:alphaModFix/>
          </a:blip>
          <a:srcRect b="0" l="0" r="0" t="0"/>
          <a:stretch/>
        </p:blipFill>
        <p:spPr>
          <a:xfrm>
            <a:off x="7924800" y="231775"/>
            <a:ext cx="1038313" cy="38735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7"/>
          <p:cNvSpPr/>
          <p:nvPr>
            <p:ph idx="2" type="pic"/>
          </p:nvPr>
        </p:nvSpPr>
        <p:spPr>
          <a:xfrm>
            <a:off x="0" y="0"/>
            <a:ext cx="9144000" cy="5143500"/>
          </a:xfrm>
          <a:prstGeom prst="rect">
            <a:avLst/>
          </a:prstGeom>
          <a:noFill/>
          <a:ln>
            <a:noFill/>
          </a:ln>
        </p:spPr>
      </p:sp>
      <p:sp>
        <p:nvSpPr>
          <p:cNvPr id="55" name="Google Shape;55;p27"/>
          <p:cNvSpPr txBox="1"/>
          <p:nvPr>
            <p:ph type="title"/>
          </p:nvPr>
        </p:nvSpPr>
        <p:spPr>
          <a:xfrm>
            <a:off x="2452325" y="3344975"/>
            <a:ext cx="4239300" cy="1263600"/>
          </a:xfrm>
          <a:prstGeom prst="rect">
            <a:avLst/>
          </a:prstGeom>
          <a:solidFill>
            <a:schemeClr val="lt1"/>
          </a:solid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6" name="Shape 56"/>
        <p:cNvGrpSpPr/>
        <p:nvPr/>
      </p:nvGrpSpPr>
      <p:grpSpPr>
        <a:xfrm>
          <a:off x="0" y="0"/>
          <a:ext cx="0" cy="0"/>
          <a:chOff x="0" y="0"/>
          <a:chExt cx="0" cy="0"/>
        </a:xfrm>
      </p:grpSpPr>
      <p:sp>
        <p:nvSpPr>
          <p:cNvPr id="57" name="Google Shape;57;p23"/>
          <p:cNvSpPr txBox="1"/>
          <p:nvPr>
            <p:ph type="title"/>
          </p:nvPr>
        </p:nvSpPr>
        <p:spPr>
          <a:xfrm>
            <a:off x="4327725" y="3744550"/>
            <a:ext cx="4103100" cy="643200"/>
          </a:xfrm>
          <a:prstGeom prst="rect">
            <a:avLst/>
          </a:prstGeom>
          <a:noFill/>
          <a:ln>
            <a:noFill/>
          </a:ln>
        </p:spPr>
        <p:txBody>
          <a:bodyPr anchorCtr="0" anchor="t" bIns="91425" lIns="91425" spcFirstLastPara="1" rIns="91425" wrap="square" tIns="91425">
            <a:noAutofit/>
          </a:bodyPr>
          <a:lstStyle>
            <a:lvl1pPr lvl="0" marR="0" rtl="0" algn="r">
              <a:lnSpc>
                <a:spcPct val="115000"/>
              </a:lnSpc>
              <a:spcBef>
                <a:spcPts val="0"/>
              </a:spcBef>
              <a:spcAft>
                <a:spcPts val="0"/>
              </a:spcAft>
              <a:buClr>
                <a:srgbClr val="000000"/>
              </a:buClr>
              <a:buSzPts val="3000"/>
              <a:buFont typeface="Arial"/>
              <a:buNone/>
              <a:defRPr b="0" i="0" sz="1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
        <p:nvSpPr>
          <p:cNvPr id="58" name="Google Shape;58;p23"/>
          <p:cNvSpPr txBox="1"/>
          <p:nvPr>
            <p:ph idx="1" type="subTitle"/>
          </p:nvPr>
        </p:nvSpPr>
        <p:spPr>
          <a:xfrm>
            <a:off x="684525" y="2011625"/>
            <a:ext cx="7746300" cy="1698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rgbClr val="000000"/>
              </a:buClr>
              <a:buSzPts val="3000"/>
              <a:buFont typeface="Arial"/>
              <a:buNone/>
              <a:defRPr b="0" i="0" sz="3000" u="none" cap="none" strike="noStrike">
                <a:solidFill>
                  <a:srgbClr val="000000"/>
                </a:solidFill>
                <a:latin typeface="Inter"/>
                <a:ea typeface="Inter"/>
                <a:cs typeface="Inter"/>
                <a:sym typeface="Inter"/>
              </a:defRPr>
            </a:lvl1pPr>
            <a:lvl2pPr lvl="1" marR="0" rtl="0" algn="ctr">
              <a:lnSpc>
                <a:spcPct val="100000"/>
              </a:lnSpc>
              <a:spcBef>
                <a:spcPts val="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2pPr>
            <a:lvl3pPr lvl="2"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3pPr>
            <a:lvl4pPr lvl="3"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4pPr>
            <a:lvl5pPr lvl="4"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5pPr>
            <a:lvl6pPr lvl="5"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6pPr>
            <a:lvl7pPr lvl="6"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7pPr>
            <a:lvl8pPr lvl="7" marR="0" rtl="0" algn="ctr">
              <a:lnSpc>
                <a:spcPct val="100000"/>
              </a:lnSpc>
              <a:spcBef>
                <a:spcPts val="1600"/>
              </a:spcBef>
              <a:spcAft>
                <a:spcPts val="0"/>
              </a:spcAft>
              <a:buClr>
                <a:srgbClr val="000000"/>
              </a:buClr>
              <a:buSzPts val="3000"/>
              <a:buFont typeface="Arial"/>
              <a:buNone/>
              <a:defRPr b="0" i="0" sz="3000" u="none" cap="none" strike="noStrike">
                <a:solidFill>
                  <a:srgbClr val="000000"/>
                </a:solidFill>
                <a:latin typeface="Arial"/>
                <a:ea typeface="Arial"/>
                <a:cs typeface="Arial"/>
                <a:sym typeface="Arial"/>
              </a:defRPr>
            </a:lvl8pPr>
            <a:lvl9pPr lvl="8" marR="0" rtl="0" algn="ctr">
              <a:lnSpc>
                <a:spcPct val="100000"/>
              </a:lnSpc>
              <a:spcBef>
                <a:spcPts val="1600"/>
              </a:spcBef>
              <a:spcAft>
                <a:spcPts val="1600"/>
              </a:spcAft>
              <a:buClr>
                <a:srgbClr val="000000"/>
              </a:buClr>
              <a:buSzPts val="3000"/>
              <a:buFont typeface="Arial"/>
              <a:buNone/>
              <a:defRPr b="0" i="0" sz="30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2F2"/>
        </a:solidFill>
      </p:bgPr>
    </p:bg>
    <p:spTree>
      <p:nvGrpSpPr>
        <p:cNvPr id="5" name="Shape 5"/>
        <p:cNvGrpSpPr/>
        <p:nvPr/>
      </p:nvGrpSpPr>
      <p:grpSpPr>
        <a:xfrm>
          <a:off x="0" y="0"/>
          <a:ext cx="0" cy="0"/>
          <a:chOff x="0" y="0"/>
          <a:chExt cx="0" cy="0"/>
        </a:xfrm>
      </p:grpSpPr>
      <p:pic>
        <p:nvPicPr>
          <p:cNvPr id="6" name="Google Shape;6;p17"/>
          <p:cNvPicPr preferRelativeResize="0"/>
          <p:nvPr/>
        </p:nvPicPr>
        <p:blipFill rotWithShape="1">
          <a:blip r:embed="rId1">
            <a:alphaModFix/>
          </a:blip>
          <a:srcRect b="0" l="0" r="0" t="0"/>
          <a:stretch/>
        </p:blipFill>
        <p:spPr>
          <a:xfrm>
            <a:off x="8575762" y="231289"/>
            <a:ext cx="387351" cy="3873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385">
          <p15:clr>
            <a:srgbClr val="F26B43"/>
          </p15:clr>
        </p15:guide>
        <p15:guide id="3" pos="5375">
          <p15:clr>
            <a:srgbClr val="F26B43"/>
          </p15:clr>
        </p15:guide>
        <p15:guide id="4" orient="horz">
          <p15:clr>
            <a:srgbClr val="F26B43"/>
          </p15:clr>
        </p15:guide>
        <p15:guide id="5" orient="horz" pos="3240">
          <p15:clr>
            <a:srgbClr val="F26B43"/>
          </p15:clr>
        </p15:guide>
        <p15:guide id="6" orient="horz" pos="3003">
          <p15:clr>
            <a:srgbClr val="F26B43"/>
          </p15:clr>
        </p15:guide>
        <p15:guide id="7" orient="horz" pos="237">
          <p15:clr>
            <a:srgbClr val="F26B43"/>
          </p15:clr>
        </p15:guide>
        <p15:guide id="8" orient="horz" pos="486">
          <p15:clr>
            <a:srgbClr val="F26B43"/>
          </p15:clr>
        </p15:guide>
        <p15:guide id="9">
          <p15:clr>
            <a:srgbClr val="F26B43"/>
          </p15:clr>
        </p15:guide>
        <p15:guide id="10" pos="5760">
          <p15:clr>
            <a:srgbClr val="F26B43"/>
          </p15:clr>
        </p15:guide>
        <p15:guide id="11"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gi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youtube.com/watch?v=3L5JyC_KhLQ" TargetMode="External"/><Relationship Id="rId4" Type="http://schemas.openxmlformats.org/officeDocument/2006/relationships/hyperlink" Target="https://www.youtube.com/watch?v=3L5JyC_KhLQ" TargetMode="External"/><Relationship Id="rId5" Type="http://schemas.openxmlformats.org/officeDocument/2006/relationships/hyperlink" Target="https://www.youtube.com/watch?v=3L5JyC_KhL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drawdb.app/edit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drawdb.app/edit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drawdb.app/edito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www.drawdb.app/edit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drawdb.app/edito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drawdb.app/edito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drawdb.app/edito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www.w3schools.com/sql/default.asp" TargetMode="External"/><Relationship Id="rId4" Type="http://schemas.openxmlformats.org/officeDocument/2006/relationships/hyperlink" Target="https://www.drawdb.app/edit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0" y="0"/>
            <a:ext cx="9144000" cy="51435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98" name="Google Shape;98;p1"/>
          <p:cNvPicPr preferRelativeResize="0"/>
          <p:nvPr/>
        </p:nvPicPr>
        <p:blipFill rotWithShape="1">
          <a:blip r:embed="rId3">
            <a:alphaModFix/>
          </a:blip>
          <a:srcRect b="0" l="0" r="0" t="0"/>
          <a:stretch/>
        </p:blipFill>
        <p:spPr>
          <a:xfrm>
            <a:off x="2225675" y="1879600"/>
            <a:ext cx="4692650" cy="9452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348eca727_0_21"/>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 cotidiano: </a:t>
            </a:r>
            <a:r>
              <a:rPr lang="es-CO">
                <a:solidFill>
                  <a:schemeClr val="dk1"/>
                </a:solidFill>
              </a:rPr>
              <a:t>Pedidos de oficina</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pic>
        <p:nvPicPr>
          <p:cNvPr id="168" name="Google Shape;168;g2d348eca727_0_21"/>
          <p:cNvPicPr preferRelativeResize="0"/>
          <p:nvPr/>
        </p:nvPicPr>
        <p:blipFill rotWithShape="1">
          <a:blip r:embed="rId3">
            <a:alphaModFix/>
          </a:blip>
          <a:srcRect b="0" l="0" r="0" t="0"/>
          <a:stretch/>
        </p:blipFill>
        <p:spPr>
          <a:xfrm>
            <a:off x="5318000" y="3557001"/>
            <a:ext cx="3048000" cy="1304925"/>
          </a:xfrm>
          <a:prstGeom prst="rect">
            <a:avLst/>
          </a:prstGeom>
          <a:noFill/>
          <a:ln>
            <a:noFill/>
          </a:ln>
        </p:spPr>
      </p:pic>
      <p:sp>
        <p:nvSpPr>
          <p:cNvPr id="169" name="Google Shape;169;g2d348eca727_0_21"/>
          <p:cNvSpPr txBox="1"/>
          <p:nvPr/>
        </p:nvSpPr>
        <p:spPr>
          <a:xfrm>
            <a:off x="555800" y="630050"/>
            <a:ext cx="82749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s-CO"/>
              <a:t>Imagina que una oficina organiza pedidos de café para los empleados. Tienes una lista donde anotas el empleado, el tipo de café, y el departamento del empleado:</a:t>
            </a:r>
            <a:endParaRPr/>
          </a:p>
          <a:p>
            <a:pPr indent="0" lvl="0" marL="0" rtl="0" algn="l">
              <a:spcBef>
                <a:spcPts val="1200"/>
              </a:spcBef>
              <a:spcAft>
                <a:spcPts val="0"/>
              </a:spcAft>
              <a:buNone/>
            </a:pPr>
            <a:r>
              <a:t/>
            </a:r>
            <a:endParaRPr/>
          </a:p>
        </p:txBody>
      </p:sp>
      <p:sp>
        <p:nvSpPr>
          <p:cNvPr id="170" name="Google Shape;170;g2d348eca727_0_21"/>
          <p:cNvSpPr txBox="1"/>
          <p:nvPr/>
        </p:nvSpPr>
        <p:spPr>
          <a:xfrm>
            <a:off x="232400" y="3011325"/>
            <a:ext cx="4013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CO" sz="1100">
                <a:solidFill>
                  <a:schemeClr val="dk1"/>
                </a:solidFill>
              </a:rPr>
              <a:t>Problema:</a:t>
            </a:r>
            <a:endParaRPr b="1" sz="1100">
              <a:solidFill>
                <a:schemeClr val="dk1"/>
              </a:solidFill>
            </a:endParaRPr>
          </a:p>
          <a:p>
            <a:pPr indent="0" lvl="0" marL="0" rtl="0" algn="l">
              <a:spcBef>
                <a:spcPts val="0"/>
              </a:spcBef>
              <a:spcAft>
                <a:spcPts val="0"/>
              </a:spcAft>
              <a:buNone/>
            </a:pPr>
            <a:r>
              <a:rPr lang="es-CO" sz="1100">
                <a:solidFill>
                  <a:schemeClr val="dk1"/>
                </a:solidFill>
              </a:rPr>
              <a:t>El </a:t>
            </a:r>
            <a:r>
              <a:rPr b="1" lang="es-CO" sz="1100">
                <a:solidFill>
                  <a:schemeClr val="dk1"/>
                </a:solidFill>
              </a:rPr>
              <a:t>departamento</a:t>
            </a:r>
            <a:r>
              <a:rPr lang="es-CO" sz="1100">
                <a:solidFill>
                  <a:schemeClr val="dk1"/>
                </a:solidFill>
              </a:rPr>
              <a:t> no depende del </a:t>
            </a:r>
            <a:r>
              <a:rPr b="1" lang="es-CO" sz="1100">
                <a:solidFill>
                  <a:schemeClr val="dk1"/>
                </a:solidFill>
              </a:rPr>
              <a:t>café</a:t>
            </a:r>
            <a:r>
              <a:rPr lang="es-CO" sz="1100">
                <a:solidFill>
                  <a:schemeClr val="dk1"/>
                </a:solidFill>
              </a:rPr>
              <a:t> que piden, depende del </a:t>
            </a:r>
            <a:r>
              <a:rPr b="1" lang="es-CO" sz="1100">
                <a:solidFill>
                  <a:schemeClr val="dk1"/>
                </a:solidFill>
              </a:rPr>
              <a:t>empleado</a:t>
            </a:r>
            <a:r>
              <a:rPr lang="es-CO" sz="1100">
                <a:solidFill>
                  <a:schemeClr val="dk1"/>
                </a:solidFill>
              </a:rPr>
              <a:t>. El departamento es información relacionada con el empleado, pero está conectada al pedido de café, creando una dependencia innecesaria.</a:t>
            </a:r>
            <a:endParaRPr b="1" sz="1100">
              <a:solidFill>
                <a:schemeClr val="dk1"/>
              </a:solidFill>
            </a:endParaRPr>
          </a:p>
        </p:txBody>
      </p:sp>
      <p:pic>
        <p:nvPicPr>
          <p:cNvPr id="171" name="Google Shape;171;g2d348eca727_0_21"/>
          <p:cNvPicPr preferRelativeResize="0"/>
          <p:nvPr/>
        </p:nvPicPr>
        <p:blipFill>
          <a:blip r:embed="rId4">
            <a:alphaModFix/>
          </a:blip>
          <a:stretch>
            <a:fillRect/>
          </a:stretch>
        </p:blipFill>
        <p:spPr>
          <a:xfrm>
            <a:off x="2075025" y="1396475"/>
            <a:ext cx="4993949" cy="99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d348eca727_0_3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77" name="Google Shape;177;g2d348eca727_0_33"/>
          <p:cNvSpPr txBox="1"/>
          <p:nvPr/>
        </p:nvSpPr>
        <p:spPr>
          <a:xfrm>
            <a:off x="345600" y="993825"/>
            <a:ext cx="7949400" cy="650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Analogía: Cajas de café en la oficina</a:t>
            </a:r>
            <a:endParaRPr b="1" sz="11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s-CO" sz="1800">
                <a:solidFill>
                  <a:schemeClr val="dk1"/>
                </a:solidFill>
              </a:rPr>
              <a:t>No está en 3FN:</a:t>
            </a:r>
            <a:r>
              <a:rPr lang="es-CO" sz="1800">
                <a:solidFill>
                  <a:schemeClr val="dk1"/>
                </a:solidFill>
              </a:rPr>
              <a:t> Es como si cada vez que un empleado pide un café, se escribiera también el nombre de su departamento en la caja del café, aunque el departamento no tenga nada que ver con el café que está pidiendo.</a:t>
            </a:r>
            <a:endParaRPr sz="1800">
              <a:solidFill>
                <a:schemeClr val="dk1"/>
              </a:solidFill>
            </a:endParaRPr>
          </a:p>
          <a:p>
            <a:pPr indent="0" lvl="0" marL="457200" rtl="0" algn="l">
              <a:lnSpc>
                <a:spcPct val="115000"/>
              </a:lnSpc>
              <a:spcBef>
                <a:spcPts val="1200"/>
              </a:spcBef>
              <a:spcAft>
                <a:spcPts val="0"/>
              </a:spcAft>
              <a:buNone/>
            </a:pPr>
            <a:r>
              <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s-CO" sz="1800">
                <a:solidFill>
                  <a:schemeClr val="dk1"/>
                </a:solidFill>
              </a:rPr>
              <a:t>Está en 3FN:</a:t>
            </a:r>
            <a:r>
              <a:rPr lang="es-CO" sz="1800">
                <a:solidFill>
                  <a:schemeClr val="dk1"/>
                </a:solidFill>
              </a:rPr>
              <a:t> Lo más eficiente sería tener una lista de empleados y sus departamentos por separado. Luego, para cada pedido de café, simplemente anotas qué empleado lo pidió.</a:t>
            </a:r>
            <a:endParaRPr sz="1800">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b="1" sz="1100">
              <a:solidFill>
                <a:schemeClr val="dk1"/>
              </a:solidFill>
            </a:endParaRPr>
          </a:p>
          <a:p>
            <a:pPr indent="0" lvl="0" marL="0" marR="0" rtl="0" algn="l">
              <a:lnSpc>
                <a:spcPct val="100000"/>
              </a:lnSpc>
              <a:spcBef>
                <a:spcPts val="1200"/>
              </a:spcBef>
              <a:spcAft>
                <a:spcPts val="0"/>
              </a:spcAft>
              <a:buClr>
                <a:srgbClr val="000000"/>
              </a:buClr>
              <a:buSzPts val="1500"/>
              <a:buFont typeface="Arial"/>
              <a:buNone/>
            </a:pPr>
            <a:r>
              <a:t/>
            </a:r>
            <a:endParaRPr b="1" sz="1500">
              <a:solidFill>
                <a:schemeClr val="dk1"/>
              </a:solidFil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d348eca727_0_39"/>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 Solución</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83" name="Google Shape;183;g2d348eca727_0_39"/>
          <p:cNvSpPr txBox="1"/>
          <p:nvPr/>
        </p:nvSpPr>
        <p:spPr>
          <a:xfrm>
            <a:off x="638350" y="1105000"/>
            <a:ext cx="7656600" cy="534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Solución:</a:t>
            </a:r>
            <a:br>
              <a:rPr b="1" lang="es-CO" sz="1100">
                <a:solidFill>
                  <a:schemeClr val="dk1"/>
                </a:solidFill>
              </a:rPr>
            </a:br>
            <a:r>
              <a:rPr lang="es-CO" sz="1100">
                <a:solidFill>
                  <a:schemeClr val="dk1"/>
                </a:solidFill>
              </a:rPr>
              <a:t>Dividimos la información en dos tablas:</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O" sz="1100">
                <a:solidFill>
                  <a:schemeClr val="dk1"/>
                </a:solidFill>
              </a:rPr>
              <a:t>Pedidos de café:</a:t>
            </a:r>
            <a:r>
              <a:rPr lang="es-CO" sz="1100">
                <a:solidFill>
                  <a:schemeClr val="dk1"/>
                </a:solidFill>
              </a:rPr>
              <a:t> Empleado, Café</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O" sz="1100">
                <a:solidFill>
                  <a:schemeClr val="dk1"/>
                </a:solidFill>
              </a:rPr>
              <a:t>Empleados:</a:t>
            </a:r>
            <a:r>
              <a:rPr lang="es-CO" sz="1100">
                <a:solidFill>
                  <a:schemeClr val="dk1"/>
                </a:solidFill>
              </a:rPr>
              <a:t> Empleado, Departamento</a:t>
            </a:r>
            <a:endParaRPr sz="1100">
              <a:solidFill>
                <a:schemeClr val="dk1"/>
              </a:solidFill>
            </a:endParaRPr>
          </a:p>
          <a:p>
            <a:pPr indent="0" lvl="0" marL="0" rtl="0" algn="l">
              <a:lnSpc>
                <a:spcPct val="115000"/>
              </a:lnSpc>
              <a:spcBef>
                <a:spcPts val="1200"/>
              </a:spcBef>
              <a:spcAft>
                <a:spcPts val="0"/>
              </a:spcAft>
              <a:buNone/>
            </a:pPr>
            <a:r>
              <a:rPr lang="es-CO" sz="1100">
                <a:solidFill>
                  <a:schemeClr val="dk1"/>
                </a:solidFill>
              </a:rPr>
              <a:t>De esta manera, el departamento del empleado no está innecesariamente relacionado con el pedido de café, eliminando la dependencia transitiva.</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marR="0" rtl="0" algn="l">
              <a:lnSpc>
                <a:spcPct val="100000"/>
              </a:lnSpc>
              <a:spcBef>
                <a:spcPts val="1200"/>
              </a:spcBef>
              <a:spcAft>
                <a:spcPts val="0"/>
              </a:spcAft>
              <a:buClr>
                <a:srgbClr val="000000"/>
              </a:buClr>
              <a:buSzPts val="19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02acd12fbb_3_6"/>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CONCLUSIÓN</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89" name="Google Shape;189;g302acd12fbb_3_6"/>
          <p:cNvSpPr txBox="1"/>
          <p:nvPr/>
        </p:nvSpPr>
        <p:spPr>
          <a:xfrm>
            <a:off x="638350" y="1105000"/>
            <a:ext cx="7656600" cy="301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lang="es-CO" sz="1900" u="sng">
                <a:solidFill>
                  <a:schemeClr val="hlink"/>
                </a:solidFill>
                <a:hlinkClick r:id="rId3"/>
              </a:rPr>
              <a:t>video de </a:t>
            </a:r>
            <a:r>
              <a:rPr lang="es-CO" sz="1900" u="sng">
                <a:solidFill>
                  <a:schemeClr val="hlink"/>
                </a:solidFill>
                <a:hlinkClick r:id="rId4"/>
              </a:rPr>
              <a:t>normalización</a:t>
            </a:r>
            <a:r>
              <a:rPr lang="es-CO" sz="1900" u="sng">
                <a:solidFill>
                  <a:schemeClr val="hlink"/>
                </a:solidFill>
                <a:hlinkClick r:id="rId5"/>
              </a:rPr>
              <a:t> </a:t>
            </a:r>
            <a:endParaRPr sz="2300">
              <a:solidFill>
                <a:schemeClr val="dk1"/>
              </a:solidFil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348eca727_0_49"/>
          <p:cNvSpPr txBox="1"/>
          <p:nvPr>
            <p:ph type="title"/>
          </p:nvPr>
        </p:nvSpPr>
        <p:spPr>
          <a:xfrm>
            <a:off x="311626" y="3760450"/>
            <a:ext cx="60162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lang="es-CO" sz="1700"/>
              <a:t>SQL</a:t>
            </a:r>
            <a:endParaRPr sz="1700"/>
          </a:p>
          <a:p>
            <a:pPr indent="0" lvl="0" marL="0" rtl="0" algn="l">
              <a:lnSpc>
                <a:spcPct val="100000"/>
              </a:lnSpc>
              <a:spcBef>
                <a:spcPts val="0"/>
              </a:spcBef>
              <a:spcAft>
                <a:spcPts val="0"/>
              </a:spcAft>
              <a:buClr>
                <a:schemeClr val="dk1"/>
              </a:buClr>
              <a:buSzPts val="2400"/>
              <a:buFont typeface="Bebas Neue"/>
              <a:buNone/>
            </a:pPr>
            <a:r>
              <a:t/>
            </a:r>
            <a:endParaRPr sz="1700"/>
          </a:p>
          <a:p>
            <a:pPr indent="0" lvl="0" marL="0" rtl="0" algn="l">
              <a:lnSpc>
                <a:spcPct val="100000"/>
              </a:lnSpc>
              <a:spcBef>
                <a:spcPts val="0"/>
              </a:spcBef>
              <a:spcAft>
                <a:spcPts val="0"/>
              </a:spcAft>
              <a:buClr>
                <a:schemeClr val="dk1"/>
              </a:buClr>
              <a:buSzPts val="2400"/>
              <a:buFont typeface="Bebas Neue"/>
              <a:buNone/>
            </a:pPr>
            <a:r>
              <a:t/>
            </a:r>
            <a:endParaRPr sz="1700"/>
          </a:p>
          <a:p>
            <a:pPr indent="0" lvl="0" marL="0" rtl="0" algn="l">
              <a:lnSpc>
                <a:spcPct val="100000"/>
              </a:lnSpc>
              <a:spcBef>
                <a:spcPts val="0"/>
              </a:spcBef>
              <a:spcAft>
                <a:spcPts val="0"/>
              </a:spcAft>
              <a:buClr>
                <a:schemeClr val="dk1"/>
              </a:buClr>
              <a:buSzPts val="2400"/>
              <a:buFont typeface="Arial"/>
              <a:buNone/>
            </a:pPr>
            <a:r>
              <a:t/>
            </a:r>
            <a:endParaRPr sz="1700"/>
          </a:p>
          <a:p>
            <a:pPr indent="0" lvl="0" marL="0" rtl="0" algn="l">
              <a:lnSpc>
                <a:spcPct val="100000"/>
              </a:lnSpc>
              <a:spcBef>
                <a:spcPts val="0"/>
              </a:spcBef>
              <a:spcAft>
                <a:spcPts val="0"/>
              </a:spcAft>
              <a:buClr>
                <a:schemeClr val="dk1"/>
              </a:buClr>
              <a:buSzPts val="2400"/>
              <a:buFont typeface="Arial"/>
              <a:buNone/>
            </a:pPr>
            <a:r>
              <a:t/>
            </a:r>
            <a:endParaRPr sz="1700"/>
          </a:p>
        </p:txBody>
      </p:sp>
      <p:sp>
        <p:nvSpPr>
          <p:cNvPr id="195" name="Google Shape;195;g2d348eca727_0_49"/>
          <p:cNvSpPr txBox="1"/>
          <p:nvPr>
            <p:ph idx="2" type="title"/>
          </p:nvPr>
        </p:nvSpPr>
        <p:spPr>
          <a:xfrm>
            <a:off x="1045374" y="2681100"/>
            <a:ext cx="17343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s-CO"/>
              <a:t>01</a:t>
            </a:r>
            <a:endParaRPr/>
          </a:p>
        </p:txBody>
      </p:sp>
      <p:pic>
        <p:nvPicPr>
          <p:cNvPr id="196" name="Google Shape;196;g2d348eca727_0_49"/>
          <p:cNvPicPr preferRelativeResize="0"/>
          <p:nvPr/>
        </p:nvPicPr>
        <p:blipFill rotWithShape="1">
          <a:blip r:embed="rId3">
            <a:alphaModFix/>
          </a:blip>
          <a:srcRect b="0" l="0" r="0" t="0"/>
          <a:stretch/>
        </p:blipFill>
        <p:spPr>
          <a:xfrm>
            <a:off x="5292925" y="1044675"/>
            <a:ext cx="2792900" cy="169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d348eca727_0_55"/>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Introducción teórica a 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02" name="Google Shape;202;g2d348eca727_0_55"/>
          <p:cNvSpPr txBox="1"/>
          <p:nvPr/>
        </p:nvSpPr>
        <p:spPr>
          <a:xfrm>
            <a:off x="1154000" y="993825"/>
            <a:ext cx="59316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100"/>
              <a:buFont typeface="Arial"/>
              <a:buNone/>
            </a:pPr>
            <a:r>
              <a:rPr b="1" lang="es-CO" sz="1100">
                <a:solidFill>
                  <a:schemeClr val="dk1"/>
                </a:solidFill>
              </a:rPr>
              <a:t>¿Qué es SQL?</a:t>
            </a:r>
            <a:r>
              <a:rPr lang="es-CO" sz="1100">
                <a:solidFill>
                  <a:schemeClr val="dk1"/>
                </a:solidFill>
              </a:rPr>
              <a:t>: SQL (Structured Query Language) es un lenguaje utilizado para gestionar bases de datos relacionales, permitiendo realizar operaciones como insertar, consultar, actualizar y eliminar datos.</a:t>
            </a:r>
            <a:endParaRPr b="0" i="0" sz="1100" u="none" cap="none" strike="noStrike">
              <a:solidFill>
                <a:schemeClr val="dk1"/>
              </a:solidFill>
              <a:latin typeface="Arial"/>
              <a:ea typeface="Arial"/>
              <a:cs typeface="Arial"/>
              <a:sym typeface="Arial"/>
            </a:endParaRPr>
          </a:p>
        </p:txBody>
      </p:sp>
      <p:sp>
        <p:nvSpPr>
          <p:cNvPr id="203" name="Google Shape;203;g2d348eca727_0_55"/>
          <p:cNvSpPr txBox="1"/>
          <p:nvPr/>
        </p:nvSpPr>
        <p:spPr>
          <a:xfrm>
            <a:off x="4911075" y="44361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
        <p:nvSpPr>
          <p:cNvPr id="204" name="Google Shape;204;g2d348eca727_0_55"/>
          <p:cNvSpPr txBox="1"/>
          <p:nvPr/>
        </p:nvSpPr>
        <p:spPr>
          <a:xfrm>
            <a:off x="363775" y="1802525"/>
            <a:ext cx="8322000" cy="25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Tablas y bases de datos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Bases de datos</a:t>
            </a:r>
            <a:r>
              <a:rPr lang="es-CO" sz="1100">
                <a:solidFill>
                  <a:schemeClr val="dk1"/>
                </a:solidFill>
              </a:rPr>
              <a:t>: Una base de datos es un conjunto organizado de datos que permite almacenar, acceder y gestionar información de manera eficiente. En el contexto de SQL, las bases de datos relacionales organizan la información en tablas. Estas tablas están relacionadas entre sí mediante llaves primarias y llaves foráneas, permitiendo mantener integridad y consistencia en los datos.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Tablas</a:t>
            </a:r>
            <a:r>
              <a:rPr lang="es-CO" sz="1100">
                <a:solidFill>
                  <a:schemeClr val="dk1"/>
                </a:solidFill>
              </a:rPr>
              <a:t>: Una tabla es una estructura que contiene datos en forma de filas (registros) y columnas (campos). Cada tabla suele representar una entidad o un conjunto de datos, como “Usuarios”, “Productos” o “Ventas”. Dentro de cada tabla, las </a:t>
            </a:r>
            <a:r>
              <a:rPr b="1" lang="es-CO" sz="1100">
                <a:solidFill>
                  <a:schemeClr val="dk1"/>
                </a:solidFill>
              </a:rPr>
              <a:t>columnas</a:t>
            </a:r>
            <a:r>
              <a:rPr lang="es-CO" sz="1100">
                <a:solidFill>
                  <a:schemeClr val="dk1"/>
                </a:solidFill>
              </a:rPr>
              <a:t> definen los atributos de los datos (como nombre, precio, fecha), mientras que las </a:t>
            </a:r>
            <a:r>
              <a:rPr b="1" lang="es-CO" sz="1100">
                <a:solidFill>
                  <a:schemeClr val="dk1"/>
                </a:solidFill>
              </a:rPr>
              <a:t>filas</a:t>
            </a:r>
            <a:r>
              <a:rPr lang="es-CO" sz="1100">
                <a:solidFill>
                  <a:schemeClr val="dk1"/>
                </a:solidFill>
              </a:rPr>
              <a:t> contienen los valores específicos de cada registro.</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348eca727_0_68"/>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200"/>
              </a:spcBef>
              <a:spcAft>
                <a:spcPts val="0"/>
              </a:spcAft>
              <a:buClr>
                <a:schemeClr val="dk1"/>
              </a:buClr>
              <a:buSzPts val="1100"/>
              <a:buFont typeface="Arial"/>
              <a:buNone/>
            </a:pPr>
            <a:r>
              <a:rPr lang="es-CO" sz="1100">
                <a:solidFill>
                  <a:schemeClr val="dk1"/>
                </a:solidFill>
              </a:rPr>
              <a:t>Ejemplo:</a:t>
            </a:r>
            <a:r>
              <a:rPr b="0" lang="es-CO" sz="1100">
                <a:solidFill>
                  <a:schemeClr val="dk1"/>
                </a:solidFill>
              </a:rPr>
              <a:t> Si tienes una tabla llamada </a:t>
            </a:r>
            <a:r>
              <a:rPr b="0" lang="es-CO" sz="1100">
                <a:solidFill>
                  <a:srgbClr val="188038"/>
                </a:solidFill>
                <a:latin typeface="Roboto Mono"/>
                <a:ea typeface="Roboto Mono"/>
                <a:cs typeface="Roboto Mono"/>
                <a:sym typeface="Roboto Mono"/>
              </a:rPr>
              <a:t>Productos</a:t>
            </a:r>
            <a:r>
              <a:rPr b="0" lang="es-CO" sz="1100">
                <a:solidFill>
                  <a:schemeClr val="dk1"/>
                </a:solidFill>
              </a:rPr>
              <a:t>, podría tener las siguientes columnas: </a:t>
            </a:r>
            <a:r>
              <a:rPr b="0" lang="es-CO" sz="1100">
                <a:solidFill>
                  <a:srgbClr val="188038"/>
                </a:solidFill>
                <a:latin typeface="Roboto Mono"/>
                <a:ea typeface="Roboto Mono"/>
                <a:cs typeface="Roboto Mono"/>
                <a:sym typeface="Roboto Mono"/>
              </a:rPr>
              <a:t>id</a:t>
            </a:r>
            <a:r>
              <a:rPr b="0" lang="es-CO" sz="1100">
                <a:solidFill>
                  <a:schemeClr val="dk1"/>
                </a:solidFill>
              </a:rPr>
              <a:t>, </a:t>
            </a:r>
            <a:r>
              <a:rPr b="0" lang="es-CO" sz="1100">
                <a:solidFill>
                  <a:srgbClr val="188038"/>
                </a:solidFill>
                <a:latin typeface="Roboto Mono"/>
                <a:ea typeface="Roboto Mono"/>
                <a:cs typeface="Roboto Mono"/>
                <a:sym typeface="Roboto Mono"/>
              </a:rPr>
              <a:t>nombre</a:t>
            </a:r>
            <a:r>
              <a:rPr b="0" lang="es-CO" sz="1100">
                <a:solidFill>
                  <a:schemeClr val="dk1"/>
                </a:solidFill>
              </a:rPr>
              <a:t>, </a:t>
            </a:r>
            <a:r>
              <a:rPr b="0" lang="es-CO" sz="1100">
                <a:solidFill>
                  <a:srgbClr val="188038"/>
                </a:solidFill>
                <a:latin typeface="Roboto Mono"/>
                <a:ea typeface="Roboto Mono"/>
                <a:cs typeface="Roboto Mono"/>
                <a:sym typeface="Roboto Mono"/>
              </a:rPr>
              <a:t>precio</a:t>
            </a:r>
            <a:r>
              <a:rPr b="0" lang="es-CO" sz="1100">
                <a:solidFill>
                  <a:schemeClr val="dk1"/>
                </a:solidFill>
              </a:rPr>
              <a:t>. Las filas contendrían datos como:</a:t>
            </a:r>
            <a:endParaRPr b="0"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10" name="Google Shape;210;g2d348eca727_0_68"/>
          <p:cNvSpPr txBox="1"/>
          <p:nvPr/>
        </p:nvSpPr>
        <p:spPr>
          <a:xfrm>
            <a:off x="2966650" y="257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
        <p:nvSpPr>
          <p:cNvPr id="211" name="Google Shape;211;g2d348eca727_0_68"/>
          <p:cNvSpPr txBox="1"/>
          <p:nvPr/>
        </p:nvSpPr>
        <p:spPr>
          <a:xfrm>
            <a:off x="1475350" y="3313125"/>
            <a:ext cx="6358200" cy="178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1100">
                <a:solidFill>
                  <a:schemeClr val="dk1"/>
                </a:solidFill>
              </a:rPr>
              <a:t>En este caso:</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Columnas</a:t>
            </a:r>
            <a:r>
              <a:rPr lang="es-CO" sz="1100">
                <a:solidFill>
                  <a:schemeClr val="dk1"/>
                </a:solidFill>
              </a:rPr>
              <a:t>: Son </a:t>
            </a:r>
            <a:r>
              <a:rPr lang="es-CO" sz="1100">
                <a:solidFill>
                  <a:srgbClr val="188038"/>
                </a:solidFill>
                <a:latin typeface="Roboto Mono"/>
                <a:ea typeface="Roboto Mono"/>
                <a:cs typeface="Roboto Mono"/>
                <a:sym typeface="Roboto Mono"/>
              </a:rPr>
              <a:t>id</a:t>
            </a:r>
            <a:r>
              <a:rPr lang="es-CO" sz="1100">
                <a:solidFill>
                  <a:schemeClr val="dk1"/>
                </a:solidFill>
              </a:rPr>
              <a:t>, </a:t>
            </a:r>
            <a:r>
              <a:rPr lang="es-CO" sz="1100">
                <a:solidFill>
                  <a:srgbClr val="188038"/>
                </a:solidFill>
                <a:latin typeface="Roboto Mono"/>
                <a:ea typeface="Roboto Mono"/>
                <a:cs typeface="Roboto Mono"/>
                <a:sym typeface="Roboto Mono"/>
              </a:rPr>
              <a:t>nombre</a:t>
            </a:r>
            <a:r>
              <a:rPr lang="es-CO" sz="1100">
                <a:solidFill>
                  <a:schemeClr val="dk1"/>
                </a:solidFill>
              </a:rPr>
              <a:t> y </a:t>
            </a:r>
            <a:r>
              <a:rPr lang="es-CO" sz="1100">
                <a:solidFill>
                  <a:srgbClr val="188038"/>
                </a:solidFill>
                <a:latin typeface="Roboto Mono"/>
                <a:ea typeface="Roboto Mono"/>
                <a:cs typeface="Roboto Mono"/>
                <a:sym typeface="Roboto Mono"/>
              </a:rPr>
              <a:t>precio</a:t>
            </a:r>
            <a:r>
              <a:rPr lang="es-CO" sz="1100">
                <a:solidFill>
                  <a:schemeClr val="dk1"/>
                </a:solidFill>
              </a:rPr>
              <a:t>. Cada columna tiene un tipo de datos específico (como números o texto).</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CO" sz="1100">
                <a:solidFill>
                  <a:schemeClr val="dk1"/>
                </a:solidFill>
              </a:rPr>
              <a:t>Filas</a:t>
            </a:r>
            <a:r>
              <a:rPr lang="es-CO" sz="1100">
                <a:solidFill>
                  <a:schemeClr val="dk1"/>
                </a:solidFill>
              </a:rPr>
              <a:t>: Son los registros individuales, que en este caso son las características de cada producto.</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d348eca727_0_118"/>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Tipos de datos en SQL</a:t>
            </a:r>
            <a:endParaRPr>
              <a:solidFill>
                <a:schemeClr val="dk1"/>
              </a:solidFill>
            </a:endParaRPr>
          </a:p>
          <a:p>
            <a:pPr indent="0" lvl="0" marL="0" rtl="0" algn="ctr">
              <a:lnSpc>
                <a:spcPct val="100000"/>
              </a:lnSpc>
              <a:spcBef>
                <a:spcPts val="0"/>
              </a:spcBef>
              <a:spcAft>
                <a:spcPts val="0"/>
              </a:spcAft>
              <a:buClr>
                <a:schemeClr val="dk1"/>
              </a:buClr>
              <a:buSzPts val="3000"/>
              <a:buFont typeface="Arial"/>
              <a:buNone/>
            </a:pPr>
            <a:r>
              <a:t/>
            </a:r>
            <a:endParaRPr>
              <a:solidFill>
                <a:schemeClr val="dk1"/>
              </a:solidFill>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17" name="Google Shape;217;g2d348eca727_0_118"/>
          <p:cNvSpPr txBox="1"/>
          <p:nvPr/>
        </p:nvSpPr>
        <p:spPr>
          <a:xfrm>
            <a:off x="1500850" y="1113275"/>
            <a:ext cx="59316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O" sz="1100">
                <a:solidFill>
                  <a:schemeClr val="dk1"/>
                </a:solidFill>
              </a:rPr>
              <a:t>Cuando creamos tablas en SQL, es importante asignar a cada columna un tipo de dato que defina qué tipo de información puede almacenar. Los tipos de datos ayudan a asegurar que los valores insertados en la base de datos sean correctos y coherentes.</a:t>
            </a:r>
            <a:endParaRPr b="1"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1" sz="1100">
              <a:solidFill>
                <a:schemeClr val="dk1"/>
              </a:solidFill>
            </a:endParaRPr>
          </a:p>
        </p:txBody>
      </p:sp>
      <p:pic>
        <p:nvPicPr>
          <p:cNvPr id="218" name="Google Shape;218;g2d348eca727_0_118"/>
          <p:cNvPicPr preferRelativeResize="0"/>
          <p:nvPr/>
        </p:nvPicPr>
        <p:blipFill>
          <a:blip r:embed="rId3">
            <a:alphaModFix/>
          </a:blip>
          <a:stretch>
            <a:fillRect/>
          </a:stretch>
        </p:blipFill>
        <p:spPr>
          <a:xfrm>
            <a:off x="1042050" y="2735423"/>
            <a:ext cx="7280049" cy="10593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d348eca727_0_127"/>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Tipos de datos numéricos</a:t>
            </a:r>
            <a:endParaRPr>
              <a:solidFill>
                <a:schemeClr val="dk1"/>
              </a:solidFill>
            </a:endParaRPr>
          </a:p>
          <a:p>
            <a:pPr indent="0" lvl="0" marL="0" rtl="0" algn="ctr">
              <a:lnSpc>
                <a:spcPct val="100000"/>
              </a:lnSpc>
              <a:spcBef>
                <a:spcPts val="0"/>
              </a:spcBef>
              <a:spcAft>
                <a:spcPts val="0"/>
              </a:spcAft>
              <a:buClr>
                <a:schemeClr val="dk1"/>
              </a:buClr>
              <a:buSzPts val="3000"/>
              <a:buFont typeface="Arial"/>
              <a:buNone/>
            </a:pPr>
            <a:r>
              <a:t/>
            </a:r>
            <a:endParaRPr>
              <a:solidFill>
                <a:schemeClr val="dk1"/>
              </a:solidFill>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24" name="Google Shape;224;g2d348eca727_0_127"/>
          <p:cNvSpPr txBox="1"/>
          <p:nvPr/>
        </p:nvSpPr>
        <p:spPr>
          <a:xfrm>
            <a:off x="1500850" y="771525"/>
            <a:ext cx="5931600" cy="21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O" sz="1100">
                <a:solidFill>
                  <a:schemeClr val="dk1"/>
                </a:solidFill>
              </a:rPr>
              <a:t>INT</a:t>
            </a:r>
            <a:r>
              <a:rPr lang="es-CO" sz="1100">
                <a:solidFill>
                  <a:schemeClr val="dk1"/>
                </a:solidFill>
              </a:rPr>
              <a:t> (Entero): Se usa para almacenar números enteros. No permite decimales.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1</a:t>
            </a:r>
            <a:r>
              <a:rPr lang="es-CO" sz="1100">
                <a:solidFill>
                  <a:schemeClr val="dk1"/>
                </a:solidFill>
              </a:rPr>
              <a:t>, </a:t>
            </a:r>
            <a:r>
              <a:rPr lang="es-CO" sz="1100">
                <a:solidFill>
                  <a:srgbClr val="188038"/>
                </a:solidFill>
                <a:latin typeface="Roboto Mono"/>
                <a:ea typeface="Roboto Mono"/>
                <a:cs typeface="Roboto Mono"/>
                <a:sym typeface="Roboto Mono"/>
              </a:rPr>
              <a:t>50</a:t>
            </a:r>
            <a:r>
              <a:rPr lang="es-CO" sz="1100">
                <a:solidFill>
                  <a:schemeClr val="dk1"/>
                </a:solidFill>
              </a:rPr>
              <a:t>, </a:t>
            </a:r>
            <a:r>
              <a:rPr lang="es-CO" sz="1100">
                <a:solidFill>
                  <a:srgbClr val="188038"/>
                </a:solidFill>
                <a:latin typeface="Roboto Mono"/>
                <a:ea typeface="Roboto Mono"/>
                <a:cs typeface="Roboto Mono"/>
                <a:sym typeface="Roboto Mono"/>
              </a:rPr>
              <a:t>1000</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almacenar cantidades como la edad de una persona, identificadores únicos (ID), número de productos en inventario, etc.</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1" sz="1100">
              <a:solidFill>
                <a:schemeClr val="dk1"/>
              </a:solidFill>
            </a:endParaRPr>
          </a:p>
        </p:txBody>
      </p:sp>
      <p:sp>
        <p:nvSpPr>
          <p:cNvPr id="225" name="Google Shape;225;g2d348eca727_0_127"/>
          <p:cNvSpPr txBox="1"/>
          <p:nvPr/>
        </p:nvSpPr>
        <p:spPr>
          <a:xfrm>
            <a:off x="1426050" y="2081675"/>
            <a:ext cx="6291900" cy="16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DECIMAL(p, s)</a:t>
            </a:r>
            <a:r>
              <a:rPr lang="es-CO" sz="1100">
                <a:solidFill>
                  <a:schemeClr val="dk1"/>
                </a:solidFill>
              </a:rPr>
              <a:t> (Decimal o número con decimales): Se usa para almacenar números con decimales. Aquí, </a:t>
            </a:r>
            <a:r>
              <a:rPr lang="es-CO" sz="1100">
                <a:solidFill>
                  <a:srgbClr val="188038"/>
                </a:solidFill>
                <a:latin typeface="Roboto Mono"/>
                <a:ea typeface="Roboto Mono"/>
                <a:cs typeface="Roboto Mono"/>
                <a:sym typeface="Roboto Mono"/>
              </a:rPr>
              <a:t>p</a:t>
            </a:r>
            <a:r>
              <a:rPr lang="es-CO" sz="1100">
                <a:solidFill>
                  <a:schemeClr val="dk1"/>
                </a:solidFill>
              </a:rPr>
              <a:t> es la precisión total (el número total de dígitos), y </a:t>
            </a:r>
            <a:r>
              <a:rPr lang="es-CO" sz="1100">
                <a:solidFill>
                  <a:srgbClr val="188038"/>
                </a:solidFill>
                <a:latin typeface="Roboto Mono"/>
                <a:ea typeface="Roboto Mono"/>
                <a:cs typeface="Roboto Mono"/>
                <a:sym typeface="Roboto Mono"/>
              </a:rPr>
              <a:t>s</a:t>
            </a:r>
            <a:r>
              <a:rPr lang="es-CO" sz="1100">
                <a:solidFill>
                  <a:schemeClr val="dk1"/>
                </a:solidFill>
              </a:rPr>
              <a:t> es la escala (el número de dígitos después del punto decimal).</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19.99</a:t>
            </a:r>
            <a:r>
              <a:rPr lang="es-CO" sz="1100">
                <a:solidFill>
                  <a:schemeClr val="dk1"/>
                </a:solidFill>
              </a:rPr>
              <a:t>, </a:t>
            </a:r>
            <a:r>
              <a:rPr lang="es-CO" sz="1100">
                <a:solidFill>
                  <a:srgbClr val="188038"/>
                </a:solidFill>
                <a:latin typeface="Roboto Mono"/>
                <a:ea typeface="Roboto Mono"/>
                <a:cs typeface="Roboto Mono"/>
                <a:sym typeface="Roboto Mono"/>
              </a:rPr>
              <a:t>2500.75</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valores monetarios, precios de productos, etc.</a:t>
            </a:r>
            <a:endParaRPr sz="1100">
              <a:solidFill>
                <a:schemeClr val="dk1"/>
              </a:solidFill>
            </a:endParaRPr>
          </a:p>
          <a:p>
            <a:pPr indent="0" lvl="0" marL="457200" rtl="0" algn="l">
              <a:lnSpc>
                <a:spcPct val="115000"/>
              </a:lnSpc>
              <a:spcBef>
                <a:spcPts val="1200"/>
              </a:spcBef>
              <a:spcAft>
                <a:spcPts val="1200"/>
              </a:spcAft>
              <a:buNone/>
            </a:pPr>
            <a:r>
              <a:t/>
            </a:r>
            <a:endParaRPr sz="1100">
              <a:solidFill>
                <a:schemeClr val="dk1"/>
              </a:solidFill>
            </a:endParaRPr>
          </a:p>
        </p:txBody>
      </p:sp>
      <p:sp>
        <p:nvSpPr>
          <p:cNvPr id="226" name="Google Shape;226;g2d348eca727_0_127"/>
          <p:cNvSpPr txBox="1"/>
          <p:nvPr/>
        </p:nvSpPr>
        <p:spPr>
          <a:xfrm>
            <a:off x="1339175" y="3789400"/>
            <a:ext cx="57720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FLOAT</a:t>
            </a:r>
            <a:r>
              <a:rPr lang="es-CO" sz="1100">
                <a:solidFill>
                  <a:schemeClr val="dk1"/>
                </a:solidFill>
              </a:rPr>
              <a:t> (Número en punto flotante): Se usa para almacenar números con decimales, pero es más adecuado para valores aproximados. Es menos preciso que </a:t>
            </a:r>
            <a:r>
              <a:rPr lang="es-CO" sz="1100">
                <a:solidFill>
                  <a:srgbClr val="188038"/>
                </a:solidFill>
                <a:latin typeface="Roboto Mono"/>
                <a:ea typeface="Roboto Mono"/>
                <a:cs typeface="Roboto Mono"/>
                <a:sym typeface="Roboto Mono"/>
              </a:rPr>
              <a:t>DECIMAL</a:t>
            </a:r>
            <a:r>
              <a:rPr lang="es-CO" sz="1100">
                <a:solidFill>
                  <a:schemeClr val="dk1"/>
                </a:solidFill>
              </a:rPr>
              <a:t>.</a:t>
            </a:r>
            <a:endParaRPr sz="1100">
              <a:solidFill>
                <a:schemeClr val="dk1"/>
              </a:solidFill>
            </a:endParaRPr>
          </a:p>
          <a:p>
            <a:pPr indent="-298450" lvl="1" marL="9144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3.14</a:t>
            </a:r>
            <a:r>
              <a:rPr lang="es-CO" sz="1100">
                <a:solidFill>
                  <a:schemeClr val="dk1"/>
                </a:solidFill>
              </a:rPr>
              <a:t>, </a:t>
            </a:r>
            <a:r>
              <a:rPr lang="es-CO" sz="1100">
                <a:solidFill>
                  <a:srgbClr val="188038"/>
                </a:solidFill>
                <a:latin typeface="Roboto Mono"/>
                <a:ea typeface="Roboto Mono"/>
                <a:cs typeface="Roboto Mono"/>
                <a:sym typeface="Roboto Mono"/>
              </a:rPr>
              <a:t>1.23e10</a:t>
            </a:r>
            <a:r>
              <a:rPr lang="es-CO" sz="1100">
                <a:solidFill>
                  <a:schemeClr val="dk1"/>
                </a:solidFill>
              </a:rPr>
              <a:t> (número en notación científica)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s-CO" sz="1100">
                <a:solidFill>
                  <a:schemeClr val="dk1"/>
                </a:solidFill>
              </a:rPr>
              <a:t>Uso: Para cálculos científicos o donde la precisión no es crítica.</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d348eca727_0_137"/>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Tipos de datos de texto</a:t>
            </a:r>
            <a:endParaRPr>
              <a:solidFill>
                <a:schemeClr val="dk1"/>
              </a:solidFill>
            </a:endParaRPr>
          </a:p>
          <a:p>
            <a:pPr indent="0" lvl="0" marL="0" rtl="0" algn="ctr">
              <a:lnSpc>
                <a:spcPct val="100000"/>
              </a:lnSpc>
              <a:spcBef>
                <a:spcPts val="0"/>
              </a:spcBef>
              <a:spcAft>
                <a:spcPts val="0"/>
              </a:spcAft>
              <a:buClr>
                <a:schemeClr val="dk1"/>
              </a:buClr>
              <a:buSzPts val="3000"/>
              <a:buFont typeface="Arial"/>
              <a:buNone/>
            </a:pPr>
            <a:r>
              <a:t/>
            </a:r>
            <a:endParaRPr>
              <a:solidFill>
                <a:schemeClr val="dk1"/>
              </a:solidFill>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32" name="Google Shape;232;g2d348eca727_0_137"/>
          <p:cNvSpPr txBox="1"/>
          <p:nvPr/>
        </p:nvSpPr>
        <p:spPr>
          <a:xfrm>
            <a:off x="998850" y="1605150"/>
            <a:ext cx="7146300" cy="228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O" sz="1100">
                <a:solidFill>
                  <a:schemeClr val="dk1"/>
                </a:solidFill>
              </a:rPr>
              <a:t>CHAR(n)</a:t>
            </a:r>
            <a:r>
              <a:rPr lang="es-CO" sz="1100">
                <a:solidFill>
                  <a:schemeClr val="dk1"/>
                </a:solidFill>
              </a:rPr>
              <a:t> (Cadena de caracteres fija): Similar a </a:t>
            </a:r>
            <a:r>
              <a:rPr lang="es-CO" sz="1100">
                <a:solidFill>
                  <a:srgbClr val="188038"/>
                </a:solidFill>
                <a:latin typeface="Roboto Mono"/>
                <a:ea typeface="Roboto Mono"/>
                <a:cs typeface="Roboto Mono"/>
                <a:sym typeface="Roboto Mono"/>
              </a:rPr>
              <a:t>VARCHAR</a:t>
            </a:r>
            <a:r>
              <a:rPr lang="es-CO" sz="1100">
                <a:solidFill>
                  <a:schemeClr val="dk1"/>
                </a:solidFill>
              </a:rPr>
              <a:t>, pero tiene una longitud fija. Si los datos son más cortos que el valor especificado, se rellenan con espacios.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'ABC'</a:t>
            </a:r>
            <a:r>
              <a:rPr lang="es-CO" sz="1100">
                <a:solidFill>
                  <a:schemeClr val="dk1"/>
                </a:solidFill>
              </a:rPr>
              <a:t> (si es </a:t>
            </a:r>
            <a:r>
              <a:rPr lang="es-CO" sz="1100">
                <a:solidFill>
                  <a:srgbClr val="188038"/>
                </a:solidFill>
                <a:latin typeface="Roboto Mono"/>
                <a:ea typeface="Roboto Mono"/>
                <a:cs typeface="Roboto Mono"/>
                <a:sym typeface="Roboto Mono"/>
              </a:rPr>
              <a:t>CHAR(5)</a:t>
            </a:r>
            <a:r>
              <a:rPr lang="es-CO" sz="1100">
                <a:solidFill>
                  <a:schemeClr val="dk1"/>
                </a:solidFill>
              </a:rPr>
              <a:t>, se almacenaría como </a:t>
            </a:r>
            <a:r>
              <a:rPr lang="es-CO" sz="1100">
                <a:solidFill>
                  <a:srgbClr val="188038"/>
                </a:solidFill>
                <a:latin typeface="Roboto Mono"/>
                <a:ea typeface="Roboto Mono"/>
                <a:cs typeface="Roboto Mono"/>
                <a:sym typeface="Roboto Mono"/>
              </a:rPr>
              <a:t>'ABC '</a:t>
            </a:r>
            <a:r>
              <a:rPr lang="es-CO"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Cuando el tamaño de los datos siempre es constante (como códigos de país o abreviaturas).</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s-CO" sz="1100">
                <a:solidFill>
                  <a:schemeClr val="dk1"/>
                </a:solidFill>
              </a:rPr>
              <a:t>TEXT</a:t>
            </a:r>
            <a:r>
              <a:rPr lang="es-CO" sz="1100">
                <a:solidFill>
                  <a:schemeClr val="dk1"/>
                </a:solidFill>
              </a:rPr>
              <a:t> (Texto largo): Se usa para almacenar grandes cantidades de texto.</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Un párrafo de descripción o una biografía.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almacenar descripciones largas, comentarios, etc.</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611200" y="2469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O"/>
              <a:t>AGENDA</a:t>
            </a:r>
            <a:endParaRPr>
              <a:solidFill>
                <a:schemeClr val="dk2"/>
              </a:solidFill>
            </a:endParaRPr>
          </a:p>
        </p:txBody>
      </p:sp>
      <p:sp>
        <p:nvSpPr>
          <p:cNvPr id="104" name="Google Shape;104;p3"/>
          <p:cNvSpPr txBox="1"/>
          <p:nvPr>
            <p:ph idx="5" type="title"/>
          </p:nvPr>
        </p:nvSpPr>
        <p:spPr>
          <a:xfrm>
            <a:off x="727531"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01</a:t>
            </a:r>
            <a:endParaRPr/>
          </a:p>
        </p:txBody>
      </p:sp>
      <p:sp>
        <p:nvSpPr>
          <p:cNvPr id="105" name="Google Shape;105;p3"/>
          <p:cNvSpPr txBox="1"/>
          <p:nvPr>
            <p:ph idx="7" type="title"/>
          </p:nvPr>
        </p:nvSpPr>
        <p:spPr>
          <a:xfrm>
            <a:off x="727531" y="2992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04</a:t>
            </a:r>
            <a:endParaRPr/>
          </a:p>
        </p:txBody>
      </p:sp>
      <p:sp>
        <p:nvSpPr>
          <p:cNvPr id="106" name="Google Shape;106;p3"/>
          <p:cNvSpPr txBox="1"/>
          <p:nvPr>
            <p:ph idx="8" type="title"/>
          </p:nvPr>
        </p:nvSpPr>
        <p:spPr>
          <a:xfrm>
            <a:off x="3397050"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02</a:t>
            </a:r>
            <a:endParaRPr/>
          </a:p>
        </p:txBody>
      </p:sp>
      <p:sp>
        <p:nvSpPr>
          <p:cNvPr id="107" name="Google Shape;107;p3"/>
          <p:cNvSpPr txBox="1"/>
          <p:nvPr>
            <p:ph idx="15" type="title"/>
          </p:nvPr>
        </p:nvSpPr>
        <p:spPr>
          <a:xfrm>
            <a:off x="6066569" y="1348279"/>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03</a:t>
            </a:r>
            <a:endParaRPr/>
          </a:p>
        </p:txBody>
      </p:sp>
      <p:sp>
        <p:nvSpPr>
          <p:cNvPr id="108" name="Google Shape;108;p3"/>
          <p:cNvSpPr txBox="1"/>
          <p:nvPr>
            <p:ph idx="16" type="subTitle"/>
          </p:nvPr>
        </p:nvSpPr>
        <p:spPr>
          <a:xfrm>
            <a:off x="1215625" y="1318100"/>
            <a:ext cx="1899300" cy="175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Segunda Forma Normal (2FN)</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p:txBody>
      </p:sp>
      <p:sp>
        <p:nvSpPr>
          <p:cNvPr id="109" name="Google Shape;109;p3"/>
          <p:cNvSpPr txBox="1"/>
          <p:nvPr>
            <p:ph idx="17" type="subTitle"/>
          </p:nvPr>
        </p:nvSpPr>
        <p:spPr>
          <a:xfrm>
            <a:off x="1276250" y="3027550"/>
            <a:ext cx="2354100" cy="167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Primera Forma Normal (1FN)</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0" name="Google Shape;110;p3"/>
          <p:cNvSpPr txBox="1"/>
          <p:nvPr>
            <p:ph idx="19" type="subTitle"/>
          </p:nvPr>
        </p:nvSpPr>
        <p:spPr>
          <a:xfrm>
            <a:off x="3630350" y="1074800"/>
            <a:ext cx="2513400" cy="256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Tercera Forma Normal (3FN)</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Clr>
                <a:schemeClr val="dk1"/>
              </a:buClr>
              <a:buSzPts val="2400"/>
              <a:buFont typeface="Arial"/>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1" name="Google Shape;111;p3"/>
          <p:cNvSpPr txBox="1"/>
          <p:nvPr>
            <p:ph idx="21" type="subTitle"/>
          </p:nvPr>
        </p:nvSpPr>
        <p:spPr>
          <a:xfrm>
            <a:off x="6300000" y="1457300"/>
            <a:ext cx="3242700" cy="14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Ejemplos</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pic>
        <p:nvPicPr>
          <p:cNvPr id="112" name="Google Shape;112;p3"/>
          <p:cNvPicPr preferRelativeResize="0"/>
          <p:nvPr/>
        </p:nvPicPr>
        <p:blipFill rotWithShape="1">
          <a:blip r:embed="rId3">
            <a:alphaModFix/>
          </a:blip>
          <a:srcRect b="0" l="0" r="0" t="0"/>
          <a:stretch/>
        </p:blipFill>
        <p:spPr>
          <a:xfrm>
            <a:off x="7915225" y="85726"/>
            <a:ext cx="1300925" cy="1371575"/>
          </a:xfrm>
          <a:prstGeom prst="rect">
            <a:avLst/>
          </a:prstGeom>
          <a:noFill/>
          <a:ln>
            <a:noFill/>
          </a:ln>
        </p:spPr>
      </p:pic>
      <p:sp>
        <p:nvSpPr>
          <p:cNvPr id="113" name="Google Shape;113;p3"/>
          <p:cNvSpPr txBox="1"/>
          <p:nvPr>
            <p:ph idx="7" type="title"/>
          </p:nvPr>
        </p:nvSpPr>
        <p:spPr>
          <a:xfrm>
            <a:off x="3849906" y="3027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05</a:t>
            </a:r>
            <a:endParaRPr/>
          </a:p>
        </p:txBody>
      </p:sp>
      <p:sp>
        <p:nvSpPr>
          <p:cNvPr id="114" name="Google Shape;114;p3"/>
          <p:cNvSpPr txBox="1"/>
          <p:nvPr>
            <p:ph idx="17" type="subTitle"/>
          </p:nvPr>
        </p:nvSpPr>
        <p:spPr>
          <a:xfrm>
            <a:off x="4434575" y="3070400"/>
            <a:ext cx="2354100" cy="1148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Conclusión</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
        <p:nvSpPr>
          <p:cNvPr id="115" name="Google Shape;115;p3"/>
          <p:cNvSpPr txBox="1"/>
          <p:nvPr>
            <p:ph idx="7" type="title"/>
          </p:nvPr>
        </p:nvSpPr>
        <p:spPr>
          <a:xfrm>
            <a:off x="6124406" y="3027546"/>
            <a:ext cx="722100" cy="385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3000"/>
              <a:buNone/>
            </a:pPr>
            <a:r>
              <a:rPr lang="es-CO"/>
              <a:t>06</a:t>
            </a:r>
            <a:endParaRPr/>
          </a:p>
        </p:txBody>
      </p:sp>
      <p:sp>
        <p:nvSpPr>
          <p:cNvPr id="116" name="Google Shape;116;p3"/>
          <p:cNvSpPr txBox="1"/>
          <p:nvPr>
            <p:ph idx="17" type="subTitle"/>
          </p:nvPr>
        </p:nvSpPr>
        <p:spPr>
          <a:xfrm>
            <a:off x="6744300" y="3086250"/>
            <a:ext cx="2354100" cy="147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b="1" lang="es-CO"/>
              <a:t>Introducción teórica a SQL</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Clr>
                <a:schemeClr val="dk1"/>
              </a:buClr>
              <a:buSzPts val="2400"/>
              <a:buFont typeface="Bebas Neue"/>
              <a:buNone/>
            </a:pPr>
            <a:r>
              <a:t/>
            </a:r>
            <a:endParaRPr b="1"/>
          </a:p>
          <a:p>
            <a:pPr indent="0" lvl="0" marL="0" rtl="0" algn="l">
              <a:lnSpc>
                <a:spcPct val="100000"/>
              </a:lnSpc>
              <a:spcBef>
                <a:spcPts val="0"/>
              </a:spcBef>
              <a:spcAft>
                <a:spcPts val="0"/>
              </a:spcAft>
              <a:buSzPts val="2400"/>
              <a:buFont typeface="Bebas Neue"/>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d348eca727_0_150"/>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Tipos de datos de fecha y hora</a:t>
            </a:r>
            <a:endParaRPr>
              <a:solidFill>
                <a:schemeClr val="dk1"/>
              </a:solidFill>
            </a:endParaRPr>
          </a:p>
          <a:p>
            <a:pPr indent="0" lvl="0" marL="0" rtl="0" algn="ctr">
              <a:lnSpc>
                <a:spcPct val="100000"/>
              </a:lnSpc>
              <a:spcBef>
                <a:spcPts val="0"/>
              </a:spcBef>
              <a:spcAft>
                <a:spcPts val="0"/>
              </a:spcAft>
              <a:buClr>
                <a:schemeClr val="dk1"/>
              </a:buClr>
              <a:buSzPts val="3000"/>
              <a:buFont typeface="Arial"/>
              <a:buNone/>
            </a:pPr>
            <a:r>
              <a:t/>
            </a:r>
            <a:endParaRPr>
              <a:solidFill>
                <a:schemeClr val="dk1"/>
              </a:solidFill>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38" name="Google Shape;238;g2d348eca727_0_150"/>
          <p:cNvSpPr txBox="1"/>
          <p:nvPr/>
        </p:nvSpPr>
        <p:spPr>
          <a:xfrm>
            <a:off x="938225" y="877600"/>
            <a:ext cx="7146300" cy="49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s-CO" sz="1100">
                <a:solidFill>
                  <a:schemeClr val="dk1"/>
                </a:solidFill>
              </a:rPr>
              <a:t>DATE</a:t>
            </a:r>
            <a:r>
              <a:rPr lang="es-CO" sz="1100">
                <a:solidFill>
                  <a:schemeClr val="dk1"/>
                </a:solidFill>
              </a:rPr>
              <a:t> (Fecha): Almacena una fecha en el formato </a:t>
            </a:r>
            <a:r>
              <a:rPr lang="es-CO" sz="1100">
                <a:solidFill>
                  <a:srgbClr val="188038"/>
                </a:solidFill>
                <a:latin typeface="Roboto Mono"/>
                <a:ea typeface="Roboto Mono"/>
                <a:cs typeface="Roboto Mono"/>
                <a:sym typeface="Roboto Mono"/>
              </a:rPr>
              <a:t>AAAA-MM-DD</a:t>
            </a:r>
            <a:r>
              <a:rPr lang="es-CO"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'2023-09-20'</a:t>
            </a:r>
            <a:r>
              <a:rPr lang="es-CO" sz="1100">
                <a:solidFill>
                  <a:schemeClr val="dk1"/>
                </a:solidFill>
              </a:rPr>
              <a:t>, </a:t>
            </a:r>
            <a:r>
              <a:rPr lang="es-CO" sz="1100">
                <a:solidFill>
                  <a:srgbClr val="188038"/>
                </a:solidFill>
                <a:latin typeface="Roboto Mono"/>
                <a:ea typeface="Roboto Mono"/>
                <a:cs typeface="Roboto Mono"/>
                <a:sym typeface="Roboto Mono"/>
              </a:rPr>
              <a:t>'1990-01-01'</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fechas de nacimiento, fechas de pedidos, fechas de eventos.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s-CO" sz="1100">
                <a:solidFill>
                  <a:schemeClr val="dk1"/>
                </a:solidFill>
              </a:rPr>
              <a:t>TIME</a:t>
            </a:r>
            <a:r>
              <a:rPr lang="es-CO" sz="1100">
                <a:solidFill>
                  <a:schemeClr val="dk1"/>
                </a:solidFill>
              </a:rPr>
              <a:t> (Hora): Almacena una hora en el formato </a:t>
            </a:r>
            <a:r>
              <a:rPr lang="es-CO" sz="1100">
                <a:solidFill>
                  <a:srgbClr val="188038"/>
                </a:solidFill>
                <a:latin typeface="Roboto Mono"/>
                <a:ea typeface="Roboto Mono"/>
                <a:cs typeface="Roboto Mono"/>
                <a:sym typeface="Roboto Mono"/>
              </a:rPr>
              <a:t>HH:MM:SS</a:t>
            </a:r>
            <a:r>
              <a:rPr lang="es-CO"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'14:30:00'</a:t>
            </a:r>
            <a:r>
              <a:rPr lang="es-CO" sz="1100">
                <a:solidFill>
                  <a:schemeClr val="dk1"/>
                </a:solidFill>
              </a:rPr>
              <a:t>, </a:t>
            </a:r>
            <a:r>
              <a:rPr lang="es-CO" sz="1100">
                <a:solidFill>
                  <a:srgbClr val="188038"/>
                </a:solidFill>
                <a:latin typeface="Roboto Mono"/>
                <a:ea typeface="Roboto Mono"/>
                <a:cs typeface="Roboto Mono"/>
                <a:sym typeface="Roboto Mono"/>
              </a:rPr>
              <a:t>'09:15:00'</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registrar la hora de un evento o transacción.</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O" sz="1100">
                <a:solidFill>
                  <a:schemeClr val="dk1"/>
                </a:solidFill>
              </a:rPr>
              <a:t>DATETIME</a:t>
            </a:r>
            <a:r>
              <a:rPr lang="es-CO" sz="1100">
                <a:solidFill>
                  <a:schemeClr val="dk1"/>
                </a:solidFill>
              </a:rPr>
              <a:t> (Fecha y hora combinadas): Almacena una fecha y una hora en el formato </a:t>
            </a:r>
            <a:r>
              <a:rPr lang="es-CO" sz="1100">
                <a:solidFill>
                  <a:srgbClr val="188038"/>
                </a:solidFill>
                <a:latin typeface="Roboto Mono"/>
                <a:ea typeface="Roboto Mono"/>
                <a:cs typeface="Roboto Mono"/>
                <a:sym typeface="Roboto Mono"/>
              </a:rPr>
              <a:t>AAAA-MM-DD HH:MM:SS</a:t>
            </a:r>
            <a:r>
              <a:rPr lang="es-CO"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'2024-09-20 15:45:00'</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registrar tanto la fecha como la hora de eventos importantes, como la creación de una cuenta.</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1200"/>
              </a:spcAft>
              <a:buNone/>
            </a:pPr>
            <a:r>
              <a:t/>
            </a:r>
            <a:endParaRPr b="1"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d348eca727_0_159"/>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Tipos de datos booleanos</a:t>
            </a:r>
            <a:endParaRPr>
              <a:solidFill>
                <a:schemeClr val="dk1"/>
              </a:solidFill>
            </a:endParaRPr>
          </a:p>
          <a:p>
            <a:pPr indent="0" lvl="0" marL="0" rtl="0" algn="ctr">
              <a:lnSpc>
                <a:spcPct val="100000"/>
              </a:lnSpc>
              <a:spcBef>
                <a:spcPts val="0"/>
              </a:spcBef>
              <a:spcAft>
                <a:spcPts val="0"/>
              </a:spcAft>
              <a:buClr>
                <a:schemeClr val="dk1"/>
              </a:buClr>
              <a:buSzPts val="3000"/>
              <a:buFont typeface="Arial"/>
              <a:buNone/>
            </a:pPr>
            <a:r>
              <a:t/>
            </a:r>
            <a:endParaRPr>
              <a:solidFill>
                <a:schemeClr val="dk1"/>
              </a:solidFill>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244" name="Google Shape;244;g2d348eca727_0_159"/>
          <p:cNvSpPr txBox="1"/>
          <p:nvPr/>
        </p:nvSpPr>
        <p:spPr>
          <a:xfrm>
            <a:off x="938225" y="877600"/>
            <a:ext cx="7146300" cy="248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Clr>
                <a:schemeClr val="dk1"/>
              </a:buClr>
              <a:buSzPts val="1100"/>
              <a:buFont typeface="Arial"/>
              <a:buNone/>
            </a:pPr>
            <a:r>
              <a:rPr b="1" lang="es-CO" sz="1100">
                <a:solidFill>
                  <a:schemeClr val="dk1"/>
                </a:solidFill>
              </a:rPr>
              <a:t>BOOLEAN</a:t>
            </a:r>
            <a:r>
              <a:rPr lang="es-CO" sz="1100">
                <a:solidFill>
                  <a:schemeClr val="dk1"/>
                </a:solidFill>
              </a:rPr>
              <a:t> (Booleano): Almacena valores de verdad, donde </a:t>
            </a:r>
            <a:r>
              <a:rPr lang="es-CO" sz="1100">
                <a:solidFill>
                  <a:srgbClr val="188038"/>
                </a:solidFill>
                <a:latin typeface="Roboto Mono"/>
                <a:ea typeface="Roboto Mono"/>
                <a:cs typeface="Roboto Mono"/>
                <a:sym typeface="Roboto Mono"/>
              </a:rPr>
              <a:t>TRUE</a:t>
            </a:r>
            <a:r>
              <a:rPr lang="es-CO" sz="1100">
                <a:solidFill>
                  <a:schemeClr val="dk1"/>
                </a:solidFill>
              </a:rPr>
              <a:t> es verdadero y </a:t>
            </a:r>
            <a:r>
              <a:rPr lang="es-CO" sz="1100">
                <a:solidFill>
                  <a:srgbClr val="188038"/>
                </a:solidFill>
                <a:latin typeface="Roboto Mono"/>
                <a:ea typeface="Roboto Mono"/>
                <a:cs typeface="Roboto Mono"/>
                <a:sym typeface="Roboto Mono"/>
              </a:rPr>
              <a:t>FALSE</a:t>
            </a:r>
            <a:r>
              <a:rPr lang="es-CO" sz="1100">
                <a:solidFill>
                  <a:schemeClr val="dk1"/>
                </a:solidFill>
              </a:rPr>
              <a:t> es falso. En algunos sistemas, también puede representarse como </a:t>
            </a:r>
            <a:r>
              <a:rPr lang="es-CO" sz="1100">
                <a:solidFill>
                  <a:srgbClr val="188038"/>
                </a:solidFill>
                <a:latin typeface="Roboto Mono"/>
                <a:ea typeface="Roboto Mono"/>
                <a:cs typeface="Roboto Mono"/>
                <a:sym typeface="Roboto Mono"/>
              </a:rPr>
              <a:t>1</a:t>
            </a:r>
            <a:r>
              <a:rPr lang="es-CO" sz="1100">
                <a:solidFill>
                  <a:schemeClr val="dk1"/>
                </a:solidFill>
              </a:rPr>
              <a:t> (verdadero) y </a:t>
            </a:r>
            <a:r>
              <a:rPr lang="es-CO" sz="1100">
                <a:solidFill>
                  <a:srgbClr val="188038"/>
                </a:solidFill>
                <a:latin typeface="Roboto Mono"/>
                <a:ea typeface="Roboto Mono"/>
                <a:cs typeface="Roboto Mono"/>
                <a:sym typeface="Roboto Mono"/>
              </a:rPr>
              <a:t>0</a:t>
            </a:r>
            <a:r>
              <a:rPr lang="es-CO" sz="1100">
                <a:solidFill>
                  <a:schemeClr val="dk1"/>
                </a:solidFill>
              </a:rPr>
              <a:t> (falso).</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Ejemplos: </a:t>
            </a:r>
            <a:r>
              <a:rPr lang="es-CO" sz="1100">
                <a:solidFill>
                  <a:srgbClr val="188038"/>
                </a:solidFill>
                <a:latin typeface="Roboto Mono"/>
                <a:ea typeface="Roboto Mono"/>
                <a:cs typeface="Roboto Mono"/>
                <a:sym typeface="Roboto Mono"/>
              </a:rPr>
              <a:t>TRUE</a:t>
            </a:r>
            <a:r>
              <a:rPr lang="es-CO" sz="1100">
                <a:solidFill>
                  <a:schemeClr val="dk1"/>
                </a:solidFill>
              </a:rPr>
              <a:t>, </a:t>
            </a:r>
            <a:r>
              <a:rPr lang="es-CO" sz="1100">
                <a:solidFill>
                  <a:srgbClr val="188038"/>
                </a:solidFill>
                <a:latin typeface="Roboto Mono"/>
                <a:ea typeface="Roboto Mono"/>
                <a:cs typeface="Roboto Mono"/>
                <a:sym typeface="Roboto Mono"/>
              </a:rPr>
              <a:t>FALSE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Uso: Para campos como "activo/inactivo", "sí/no", "verdadero/falso".</a:t>
            </a:r>
            <a:endParaRPr sz="1100">
              <a:solidFill>
                <a:schemeClr val="dk1"/>
              </a:solidFill>
            </a:endParaRPr>
          </a:p>
          <a:p>
            <a:pPr indent="0" lvl="0" marL="45720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457200" rtl="0" algn="l">
              <a:lnSpc>
                <a:spcPct val="115000"/>
              </a:lnSpc>
              <a:spcBef>
                <a:spcPts val="1200"/>
              </a:spcBef>
              <a:spcAft>
                <a:spcPts val="1200"/>
              </a:spcAft>
              <a:buNone/>
            </a:pPr>
            <a:r>
              <a:t/>
            </a:r>
            <a:endParaRPr b="1"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d348eca727_0_81"/>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200"/>
              </a:spcBef>
              <a:spcAft>
                <a:spcPts val="0"/>
              </a:spcAft>
              <a:buSzPts val="1100"/>
              <a:buNone/>
            </a:pPr>
            <a:r>
              <a:rPr lang="es-CO" sz="1100">
                <a:solidFill>
                  <a:schemeClr val="dk1"/>
                </a:solidFill>
              </a:rPr>
              <a:t>Columnas y filas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s-CO" sz="1100">
                <a:solidFill>
                  <a:schemeClr val="dk1"/>
                </a:solidFill>
              </a:rPr>
              <a:t>Columnas</a:t>
            </a:r>
            <a:r>
              <a:rPr b="0" lang="es-CO" sz="1100">
                <a:solidFill>
                  <a:schemeClr val="dk1"/>
                </a:solidFill>
              </a:rPr>
              <a:t>: Son los atributos o campos de la tabla que describen el tipo de información almacenada. Cada columna tiene un nombre y un tipo de datos asociado (por ejemplo, texto, número, fecha, etc.). En una tabla de </a:t>
            </a:r>
            <a:r>
              <a:rPr b="0" lang="es-CO" sz="1100">
                <a:solidFill>
                  <a:srgbClr val="188038"/>
                </a:solidFill>
                <a:latin typeface="Roboto Mono"/>
                <a:ea typeface="Roboto Mono"/>
                <a:cs typeface="Roboto Mono"/>
                <a:sym typeface="Roboto Mono"/>
              </a:rPr>
              <a:t>Usuarios</a:t>
            </a:r>
            <a:r>
              <a:rPr b="0" lang="es-CO" sz="1100">
                <a:solidFill>
                  <a:schemeClr val="dk1"/>
                </a:solidFill>
              </a:rPr>
              <a:t>, las columnas podrían ser </a:t>
            </a:r>
            <a:r>
              <a:rPr b="0" lang="es-CO" sz="1100">
                <a:solidFill>
                  <a:srgbClr val="188038"/>
                </a:solidFill>
                <a:latin typeface="Roboto Mono"/>
                <a:ea typeface="Roboto Mono"/>
                <a:cs typeface="Roboto Mono"/>
                <a:sym typeface="Roboto Mono"/>
              </a:rPr>
              <a:t>nombre</a:t>
            </a:r>
            <a:r>
              <a:rPr b="0" lang="es-CO" sz="1100">
                <a:solidFill>
                  <a:schemeClr val="dk1"/>
                </a:solidFill>
              </a:rPr>
              <a:t>, </a:t>
            </a:r>
            <a:r>
              <a:rPr b="0" lang="es-CO" sz="1100">
                <a:solidFill>
                  <a:srgbClr val="188038"/>
                </a:solidFill>
                <a:latin typeface="Roboto Mono"/>
                <a:ea typeface="Roboto Mono"/>
                <a:cs typeface="Roboto Mono"/>
                <a:sym typeface="Roboto Mono"/>
              </a:rPr>
              <a:t>correo_electronico</a:t>
            </a:r>
            <a:r>
              <a:rPr b="0" lang="es-CO" sz="1100">
                <a:solidFill>
                  <a:schemeClr val="dk1"/>
                </a:solidFill>
              </a:rPr>
              <a:t>, </a:t>
            </a:r>
            <a:r>
              <a:rPr b="0" lang="es-CO" sz="1100">
                <a:solidFill>
                  <a:srgbClr val="188038"/>
                </a:solidFill>
                <a:latin typeface="Roboto Mono"/>
                <a:ea typeface="Roboto Mono"/>
                <a:cs typeface="Roboto Mono"/>
                <a:sym typeface="Roboto Mono"/>
              </a:rPr>
              <a:t>fecha_nacimiento</a:t>
            </a:r>
            <a:r>
              <a:rPr b="0" lang="es-CO" sz="1100">
                <a:solidFill>
                  <a:schemeClr val="dk1"/>
                </a:solidFill>
              </a:rPr>
              <a:t>.</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s-CO" sz="1100">
                <a:solidFill>
                  <a:schemeClr val="dk1"/>
                </a:solidFill>
              </a:rPr>
              <a:t>Filas</a:t>
            </a:r>
            <a:r>
              <a:rPr b="0" lang="es-CO" sz="1100">
                <a:solidFill>
                  <a:schemeClr val="dk1"/>
                </a:solidFill>
              </a:rPr>
              <a:t>: Son las instancias o registros de los datos en la tabla. Cada fila representa una entidad completa con todos los atributos definidos por las columnas. Por ejemplo, en la tabla de </a:t>
            </a:r>
            <a:r>
              <a:rPr b="0" lang="es-CO" sz="1100">
                <a:solidFill>
                  <a:srgbClr val="188038"/>
                </a:solidFill>
                <a:latin typeface="Roboto Mono"/>
                <a:ea typeface="Roboto Mono"/>
                <a:cs typeface="Roboto Mono"/>
                <a:sym typeface="Roboto Mono"/>
              </a:rPr>
              <a:t>Usuarios</a:t>
            </a:r>
            <a:r>
              <a:rPr b="0" lang="es-CO" sz="1100">
                <a:solidFill>
                  <a:schemeClr val="dk1"/>
                </a:solidFill>
              </a:rPr>
              <a:t>, cada fila representaría un usuario único.</a:t>
            </a:r>
            <a:endParaRPr b="0" sz="1100">
              <a:solidFill>
                <a:schemeClr val="dk1"/>
              </a:solidFill>
            </a:endParaRPr>
          </a:p>
          <a:p>
            <a:pPr indent="0" lvl="0" marL="0" rtl="0" algn="l">
              <a:lnSpc>
                <a:spcPct val="115000"/>
              </a:lnSpc>
              <a:spcBef>
                <a:spcPts val="1200"/>
              </a:spcBef>
              <a:spcAft>
                <a:spcPts val="0"/>
              </a:spcAft>
              <a:buNone/>
            </a:pPr>
            <a:br>
              <a:rPr b="0" lang="es-CO" sz="1100">
                <a:solidFill>
                  <a:schemeClr val="dk1"/>
                </a:solidFill>
              </a:rPr>
            </a:br>
            <a:r>
              <a:rPr lang="es-CO" sz="1100">
                <a:solidFill>
                  <a:schemeClr val="dk1"/>
                </a:solidFill>
              </a:rPr>
              <a:t>Ejemplo de una tabla </a:t>
            </a:r>
            <a:r>
              <a:rPr lang="es-CO" sz="1100">
                <a:solidFill>
                  <a:srgbClr val="188038"/>
                </a:solidFill>
                <a:latin typeface="Roboto Mono"/>
                <a:ea typeface="Roboto Mono"/>
                <a:cs typeface="Roboto Mono"/>
                <a:sym typeface="Roboto Mono"/>
              </a:rPr>
              <a:t>Usuarios</a:t>
            </a:r>
            <a:r>
              <a:rPr lang="es-CO" sz="1100">
                <a:solidFill>
                  <a:schemeClr val="dk1"/>
                </a:solidFill>
              </a:rPr>
              <a:t>:</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50" name="Google Shape;250;g2d348eca727_0_81"/>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d348eca727_0_88"/>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Ejercicios</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400"/>
              </a:spcBef>
              <a:spcAft>
                <a:spcPts val="0"/>
              </a:spcAft>
              <a:buClr>
                <a:schemeClr val="dk1"/>
              </a:buClr>
              <a:buSzPts val="1100"/>
              <a:buFont typeface="Arial"/>
              <a:buNone/>
            </a:pPr>
            <a:r>
              <a:rPr lang="es-CO" sz="1300">
                <a:solidFill>
                  <a:schemeClr val="dk1"/>
                </a:solidFill>
              </a:rPr>
              <a:t>Ejercicio 1: Crear tabla de Clientes</a:t>
            </a:r>
            <a:endParaRPr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chemeClr val="dk1"/>
                </a:solidFill>
              </a:rPr>
              <a:t>Crea una tabla llamada </a:t>
            </a:r>
            <a:r>
              <a:rPr b="0" lang="es-CO" sz="1100">
                <a:solidFill>
                  <a:srgbClr val="188038"/>
                </a:solidFill>
                <a:latin typeface="Roboto Mono"/>
                <a:ea typeface="Roboto Mono"/>
                <a:cs typeface="Roboto Mono"/>
                <a:sym typeface="Roboto Mono"/>
              </a:rPr>
              <a:t>Clientes</a:t>
            </a:r>
            <a:r>
              <a:rPr b="0" lang="es-CO" sz="1100">
                <a:solidFill>
                  <a:schemeClr val="dk1"/>
                </a:solidFill>
              </a:rPr>
              <a:t> que almacene la información básica de los clientes de una tienda.</a:t>
            </a:r>
            <a:endParaRPr b="0"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O" sz="1100">
                <a:solidFill>
                  <a:schemeClr val="dk1"/>
                </a:solidFill>
              </a:rPr>
              <a:t>Especificaciones: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id</a:t>
            </a:r>
            <a:r>
              <a:rPr b="0" lang="es-CO" sz="1100">
                <a:solidFill>
                  <a:schemeClr val="dk1"/>
                </a:solidFill>
              </a:rPr>
              <a:t> (INT, clave primaria)</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nombre</a:t>
            </a:r>
            <a:r>
              <a:rPr b="0" lang="es-CO" sz="1100">
                <a:solidFill>
                  <a:schemeClr val="dk1"/>
                </a:solidFill>
              </a:rPr>
              <a:t> (VARCHAR(50))</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correo_electronico</a:t>
            </a:r>
            <a:r>
              <a:rPr b="0" lang="es-CO" sz="1100">
                <a:solidFill>
                  <a:schemeClr val="dk1"/>
                </a:solidFill>
              </a:rPr>
              <a:t> (VARCHAR(100), debe ser único)</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fecha_registro</a:t>
            </a:r>
            <a:r>
              <a:rPr b="0" lang="es-CO" sz="1100">
                <a:solidFill>
                  <a:schemeClr val="dk1"/>
                </a:solidFill>
              </a:rPr>
              <a:t> (DATE)</a:t>
            </a:r>
            <a:endParaRPr b="0"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56" name="Google Shape;256;g2d348eca727_0_88"/>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d348eca727_0_94"/>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Ejercicios</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400"/>
              </a:spcBef>
              <a:spcAft>
                <a:spcPts val="0"/>
              </a:spcAft>
              <a:buNone/>
            </a:pPr>
            <a:r>
              <a:rPr lang="es-CO" sz="1300">
                <a:solidFill>
                  <a:schemeClr val="dk1"/>
                </a:solidFill>
              </a:rPr>
              <a:t>Ejercicio 2: Crear tabla de Productos</a:t>
            </a:r>
            <a:endParaRPr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chemeClr val="dk1"/>
                </a:solidFill>
              </a:rPr>
              <a:t>Crea una tabla llamada </a:t>
            </a:r>
            <a:r>
              <a:rPr b="0" lang="es-CO" sz="1100">
                <a:solidFill>
                  <a:srgbClr val="188038"/>
                </a:solidFill>
                <a:latin typeface="Roboto Mono"/>
                <a:ea typeface="Roboto Mono"/>
                <a:cs typeface="Roboto Mono"/>
                <a:sym typeface="Roboto Mono"/>
              </a:rPr>
              <a:t>Productos</a:t>
            </a:r>
            <a:r>
              <a:rPr b="0" lang="es-CO" sz="1100">
                <a:solidFill>
                  <a:schemeClr val="dk1"/>
                </a:solidFill>
              </a:rPr>
              <a:t> para almacenar información sobre productos en un inventario.</a:t>
            </a:r>
            <a:endParaRPr b="0" sz="1100">
              <a:solidFill>
                <a:schemeClr val="dk1"/>
              </a:solidFill>
            </a:endParaRPr>
          </a:p>
          <a:p>
            <a:pPr indent="0" lvl="0" marL="0" rtl="0" algn="l">
              <a:lnSpc>
                <a:spcPct val="115000"/>
              </a:lnSpc>
              <a:spcBef>
                <a:spcPts val="1200"/>
              </a:spcBef>
              <a:spcAft>
                <a:spcPts val="0"/>
              </a:spcAft>
              <a:buNone/>
            </a:pPr>
            <a:r>
              <a:rPr lang="es-CO" sz="1100">
                <a:solidFill>
                  <a:schemeClr val="dk1"/>
                </a:solidFill>
              </a:rPr>
              <a:t>Especificaciones: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id</a:t>
            </a:r>
            <a:r>
              <a:rPr b="0" lang="es-CO" sz="1100">
                <a:solidFill>
                  <a:schemeClr val="dk1"/>
                </a:solidFill>
              </a:rPr>
              <a:t> (INT, clave primaria)</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nombre</a:t>
            </a:r>
            <a:r>
              <a:rPr b="0" lang="es-CO" sz="1100">
                <a:solidFill>
                  <a:schemeClr val="dk1"/>
                </a:solidFill>
              </a:rPr>
              <a:t> (VARCHAR(50))</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descripcion</a:t>
            </a:r>
            <a:r>
              <a:rPr b="0" lang="es-CO" sz="1100">
                <a:solidFill>
                  <a:schemeClr val="dk1"/>
                </a:solidFill>
              </a:rPr>
              <a:t> (TEXT)</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precio</a:t>
            </a:r>
            <a:r>
              <a:rPr b="0" lang="es-CO" sz="1100">
                <a:solidFill>
                  <a:schemeClr val="dk1"/>
                </a:solidFill>
              </a:rPr>
              <a:t> (DECIMAL(10, 2))</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stock</a:t>
            </a:r>
            <a:r>
              <a:rPr b="0" lang="es-CO" sz="1100">
                <a:solidFill>
                  <a:schemeClr val="dk1"/>
                </a:solidFill>
              </a:rPr>
              <a:t> (INT)</a:t>
            </a:r>
            <a:endParaRPr b="0" sz="1100">
              <a:solidFill>
                <a:schemeClr val="dk1"/>
              </a:solidFill>
            </a:endParaRPr>
          </a:p>
          <a:p>
            <a:pPr indent="-311150" lvl="0" marL="457200" rtl="0" algn="l">
              <a:lnSpc>
                <a:spcPct val="115000"/>
              </a:lnSpc>
              <a:spcBef>
                <a:spcPts val="0"/>
              </a:spcBef>
              <a:spcAft>
                <a:spcPts val="0"/>
              </a:spcAft>
              <a:buClr>
                <a:schemeClr val="dk1"/>
              </a:buClr>
              <a:buSzPts val="1300"/>
              <a:buChar char="●"/>
            </a:pPr>
            <a:r>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62" name="Google Shape;262;g2d348eca727_0_94"/>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d348eca727_0_100"/>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Ejercicios</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400"/>
              </a:spcBef>
              <a:spcAft>
                <a:spcPts val="0"/>
              </a:spcAft>
              <a:buNone/>
            </a:pPr>
            <a:r>
              <a:rPr lang="es-CO" sz="1300">
                <a:solidFill>
                  <a:schemeClr val="dk1"/>
                </a:solidFill>
              </a:rPr>
              <a:t>Ejercicio 3: Crear tabla de Órdenes</a:t>
            </a:r>
            <a:endParaRPr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chemeClr val="dk1"/>
                </a:solidFill>
              </a:rPr>
              <a:t>Crea una tabla llamada </a:t>
            </a:r>
            <a:r>
              <a:rPr b="0" lang="es-CO" sz="1100">
                <a:solidFill>
                  <a:srgbClr val="188038"/>
                </a:solidFill>
                <a:latin typeface="Roboto Mono"/>
                <a:ea typeface="Roboto Mono"/>
                <a:cs typeface="Roboto Mono"/>
                <a:sym typeface="Roboto Mono"/>
              </a:rPr>
              <a:t>Ordenes</a:t>
            </a:r>
            <a:r>
              <a:rPr b="0" lang="es-CO" sz="1100">
                <a:solidFill>
                  <a:schemeClr val="dk1"/>
                </a:solidFill>
              </a:rPr>
              <a:t> que guarde información sobre las órdenes realizadas por los clientes.</a:t>
            </a:r>
            <a:endParaRPr b="0" sz="1100">
              <a:solidFill>
                <a:schemeClr val="dk1"/>
              </a:solidFill>
            </a:endParaRPr>
          </a:p>
          <a:p>
            <a:pPr indent="0" lvl="0" marL="0" rtl="0" algn="l">
              <a:lnSpc>
                <a:spcPct val="115000"/>
              </a:lnSpc>
              <a:spcBef>
                <a:spcPts val="1200"/>
              </a:spcBef>
              <a:spcAft>
                <a:spcPts val="0"/>
              </a:spcAft>
              <a:buNone/>
            </a:pPr>
            <a:r>
              <a:rPr lang="es-CO" sz="1100">
                <a:solidFill>
                  <a:schemeClr val="dk1"/>
                </a:solidFill>
              </a:rPr>
              <a:t>Especificaciones: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id</a:t>
            </a:r>
            <a:r>
              <a:rPr b="0" lang="es-CO" sz="1100">
                <a:solidFill>
                  <a:schemeClr val="dk1"/>
                </a:solidFill>
              </a:rPr>
              <a:t> (INT, clave primaria)</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fecha_orden</a:t>
            </a:r>
            <a:r>
              <a:rPr b="0" lang="es-CO" sz="1100">
                <a:solidFill>
                  <a:schemeClr val="dk1"/>
                </a:solidFill>
              </a:rPr>
              <a:t> (DATE)</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total</a:t>
            </a:r>
            <a:r>
              <a:rPr b="0" lang="es-CO" sz="1100">
                <a:solidFill>
                  <a:schemeClr val="dk1"/>
                </a:solidFill>
              </a:rPr>
              <a:t> (DECIMAL(10, 2))</a:t>
            </a:r>
            <a:endParaRPr b="0" sz="11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68" name="Google Shape;268;g2d348eca727_0_100"/>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d348eca727_0_106"/>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Ejercicios</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400"/>
              </a:spcBef>
              <a:spcAft>
                <a:spcPts val="0"/>
              </a:spcAft>
              <a:buNone/>
            </a:pPr>
            <a:r>
              <a:rPr lang="es-CO" sz="1300">
                <a:solidFill>
                  <a:schemeClr val="dk1"/>
                </a:solidFill>
              </a:rPr>
              <a:t>Ejercicio 4: Crear tabla de Empleados</a:t>
            </a:r>
            <a:endParaRPr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chemeClr val="dk1"/>
                </a:solidFill>
              </a:rPr>
              <a:t>Crea una tabla llamada </a:t>
            </a:r>
            <a:r>
              <a:rPr b="0" lang="es-CO" sz="1100">
                <a:solidFill>
                  <a:srgbClr val="188038"/>
                </a:solidFill>
                <a:latin typeface="Roboto Mono"/>
                <a:ea typeface="Roboto Mono"/>
                <a:cs typeface="Roboto Mono"/>
                <a:sym typeface="Roboto Mono"/>
              </a:rPr>
              <a:t>Empleados</a:t>
            </a:r>
            <a:r>
              <a:rPr b="0" lang="es-CO" sz="1100">
                <a:solidFill>
                  <a:schemeClr val="dk1"/>
                </a:solidFill>
              </a:rPr>
              <a:t> que contenga los datos de los empleados de una empresa.</a:t>
            </a:r>
            <a:endParaRPr b="0" sz="1100">
              <a:solidFill>
                <a:schemeClr val="dk1"/>
              </a:solidFill>
            </a:endParaRPr>
          </a:p>
          <a:p>
            <a:pPr indent="0" lvl="0" marL="0" rtl="0" algn="l">
              <a:lnSpc>
                <a:spcPct val="115000"/>
              </a:lnSpc>
              <a:spcBef>
                <a:spcPts val="1200"/>
              </a:spcBef>
              <a:spcAft>
                <a:spcPts val="0"/>
              </a:spcAft>
              <a:buNone/>
            </a:pPr>
            <a:r>
              <a:rPr lang="es-CO" sz="1100">
                <a:solidFill>
                  <a:schemeClr val="dk1"/>
                </a:solidFill>
              </a:rPr>
              <a:t>Especificaciones: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id</a:t>
            </a:r>
            <a:r>
              <a:rPr b="0" lang="es-CO" sz="1100">
                <a:solidFill>
                  <a:schemeClr val="dk1"/>
                </a:solidFill>
              </a:rPr>
              <a:t> (INT, clave primaria)</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nombre</a:t>
            </a:r>
            <a:r>
              <a:rPr b="0" lang="es-CO" sz="1100">
                <a:solidFill>
                  <a:schemeClr val="dk1"/>
                </a:solidFill>
              </a:rPr>
              <a:t> (VARCHAR(50))</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cargo</a:t>
            </a:r>
            <a:r>
              <a:rPr b="0" lang="es-CO" sz="1100">
                <a:solidFill>
                  <a:schemeClr val="dk1"/>
                </a:solidFill>
              </a:rPr>
              <a:t> (VARCHAR(50))</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salario</a:t>
            </a:r>
            <a:r>
              <a:rPr b="0" lang="es-CO" sz="1100">
                <a:solidFill>
                  <a:schemeClr val="dk1"/>
                </a:solidFill>
              </a:rPr>
              <a:t> (DECIMAL(10, 2))</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fecha_contratacion</a:t>
            </a:r>
            <a:r>
              <a:rPr b="0" lang="es-CO" sz="1100">
                <a:solidFill>
                  <a:schemeClr val="dk1"/>
                </a:solidFill>
              </a:rPr>
              <a:t> (DATE)</a:t>
            </a:r>
            <a:endParaRPr b="0" sz="11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74" name="Google Shape;274;g2d348eca727_0_106"/>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3"/>
              </a:rPr>
              <a:t>https://www.drawdb.app/editor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d348eca727_0_112"/>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Ejercicios</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15000"/>
              </a:lnSpc>
              <a:spcBef>
                <a:spcPts val="1400"/>
              </a:spcBef>
              <a:spcAft>
                <a:spcPts val="0"/>
              </a:spcAft>
              <a:buNone/>
            </a:pPr>
            <a:r>
              <a:rPr lang="es-CO" sz="1300">
                <a:solidFill>
                  <a:schemeClr val="dk1"/>
                </a:solidFill>
              </a:rPr>
              <a:t>Ejercicio 5: Crear tabla de Categorías de Productos</a:t>
            </a:r>
            <a:endParaRPr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chemeClr val="dk1"/>
                </a:solidFill>
              </a:rPr>
              <a:t>Crea una tabla llamada </a:t>
            </a:r>
            <a:r>
              <a:rPr b="0" lang="es-CO" sz="1100">
                <a:solidFill>
                  <a:srgbClr val="188038"/>
                </a:solidFill>
                <a:latin typeface="Roboto Mono"/>
                <a:ea typeface="Roboto Mono"/>
                <a:cs typeface="Roboto Mono"/>
                <a:sym typeface="Roboto Mono"/>
              </a:rPr>
              <a:t>Categorias</a:t>
            </a:r>
            <a:r>
              <a:rPr b="0" lang="es-CO" sz="1100">
                <a:solidFill>
                  <a:schemeClr val="dk1"/>
                </a:solidFill>
              </a:rPr>
              <a:t> que almacene diferentes categorías para los productos de una tienda.</a:t>
            </a:r>
            <a:endParaRPr b="0" sz="1100">
              <a:solidFill>
                <a:schemeClr val="dk1"/>
              </a:solidFill>
            </a:endParaRPr>
          </a:p>
          <a:p>
            <a:pPr indent="0" lvl="0" marL="0" rtl="0" algn="l">
              <a:lnSpc>
                <a:spcPct val="115000"/>
              </a:lnSpc>
              <a:spcBef>
                <a:spcPts val="1200"/>
              </a:spcBef>
              <a:spcAft>
                <a:spcPts val="0"/>
              </a:spcAft>
              <a:buNone/>
            </a:pPr>
            <a:r>
              <a:rPr lang="es-CO" sz="1100">
                <a:solidFill>
                  <a:schemeClr val="dk1"/>
                </a:solidFill>
              </a:rPr>
              <a:t>Especificaciones: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id</a:t>
            </a:r>
            <a:r>
              <a:rPr b="0" lang="es-CO" sz="1100">
                <a:solidFill>
                  <a:schemeClr val="dk1"/>
                </a:solidFill>
              </a:rPr>
              <a:t> (INT, clave primaria)</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nombre_categoria</a:t>
            </a:r>
            <a:r>
              <a:rPr b="0" lang="es-CO" sz="1100">
                <a:solidFill>
                  <a:schemeClr val="dk1"/>
                </a:solidFill>
              </a:rPr>
              <a:t> (VARCHAR(50))</a:t>
            </a:r>
            <a:endParaRPr b="0" sz="1100">
              <a:solidFill>
                <a:schemeClr val="dk1"/>
              </a:solidFill>
            </a:endParaRPr>
          </a:p>
          <a:p>
            <a:pPr indent="-298450" lvl="0" marL="457200" rtl="0" algn="l">
              <a:lnSpc>
                <a:spcPct val="115000"/>
              </a:lnSpc>
              <a:spcBef>
                <a:spcPts val="0"/>
              </a:spcBef>
              <a:spcAft>
                <a:spcPts val="0"/>
              </a:spcAft>
              <a:buClr>
                <a:schemeClr val="dk1"/>
              </a:buClr>
              <a:buSzPts val="1100"/>
              <a:buChar char="●"/>
            </a:pPr>
            <a:r>
              <a:rPr b="0" lang="es-CO" sz="1100">
                <a:solidFill>
                  <a:srgbClr val="188038"/>
                </a:solidFill>
                <a:latin typeface="Roboto Mono"/>
                <a:ea typeface="Roboto Mono"/>
                <a:cs typeface="Roboto Mono"/>
                <a:sym typeface="Roboto Mono"/>
              </a:rPr>
              <a:t>descripcion_categoria</a:t>
            </a:r>
            <a:r>
              <a:rPr b="0" lang="es-CO" sz="1100">
                <a:solidFill>
                  <a:schemeClr val="dk1"/>
                </a:solidFill>
              </a:rPr>
              <a:t> (TEXT)</a:t>
            </a:r>
            <a:endParaRPr b="0" sz="11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rPr lang="es-CO" sz="1300">
                <a:solidFill>
                  <a:schemeClr val="dk1"/>
                </a:solidFill>
              </a:rPr>
              <a:t>Recomendación</a:t>
            </a:r>
            <a:r>
              <a:rPr lang="es-CO" sz="1300">
                <a:solidFill>
                  <a:schemeClr val="dk1"/>
                </a:solidFill>
              </a:rPr>
              <a:t>: de curso </a:t>
            </a:r>
            <a:r>
              <a:rPr lang="es-CO" sz="1300" u="sng">
                <a:solidFill>
                  <a:schemeClr val="hlink"/>
                </a:solidFill>
                <a:hlinkClick r:id="rId3"/>
              </a:rPr>
              <a:t>SQL</a:t>
            </a:r>
            <a:r>
              <a:rPr lang="es-CO" sz="1300">
                <a:solidFill>
                  <a:schemeClr val="dk1"/>
                </a:solidFill>
              </a:rPr>
              <a:t> </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00000"/>
              </a:lnSpc>
              <a:spcBef>
                <a:spcPts val="1200"/>
              </a:spcBef>
              <a:spcAft>
                <a:spcPts val="0"/>
              </a:spcAft>
              <a:buSzPts val="3000"/>
              <a:buNone/>
            </a:pPr>
            <a:r>
              <a:t/>
            </a:r>
            <a:endParaRPr/>
          </a:p>
        </p:txBody>
      </p:sp>
      <p:sp>
        <p:nvSpPr>
          <p:cNvPr id="280" name="Google Shape;280;g2d348eca727_0_112"/>
          <p:cNvSpPr txBox="1"/>
          <p:nvPr/>
        </p:nvSpPr>
        <p:spPr>
          <a:xfrm>
            <a:off x="3072000" y="4441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u="sng">
                <a:solidFill>
                  <a:schemeClr val="hlink"/>
                </a:solidFill>
                <a:hlinkClick r:id="rId4"/>
              </a:rPr>
              <a:t>https://www.drawdb.app/editor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6"/>
          <p:cNvSpPr txBox="1"/>
          <p:nvPr>
            <p:ph type="title"/>
          </p:nvPr>
        </p:nvSpPr>
        <p:spPr>
          <a:xfrm>
            <a:off x="1883694" y="2143085"/>
            <a:ext cx="5376600" cy="1058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000"/>
              <a:buNone/>
            </a:pPr>
            <a:r>
              <a:rPr lang="es-CO"/>
              <a:t>GRACIAS</a:t>
            </a:r>
            <a:r>
              <a:rPr lang="es-CO">
                <a:solidFill>
                  <a:schemeClr val="dk2"/>
                </a:solidFill>
              </a:rPr>
              <a:t>!</a:t>
            </a:r>
            <a:endParaRPr>
              <a:solidFill>
                <a:schemeClr val="dk2"/>
              </a:solidFill>
            </a:endParaRPr>
          </a:p>
        </p:txBody>
      </p:sp>
      <p:sp>
        <p:nvSpPr>
          <p:cNvPr id="286" name="Google Shape;286;p16"/>
          <p:cNvSpPr txBox="1"/>
          <p:nvPr/>
        </p:nvSpPr>
        <p:spPr>
          <a:xfrm>
            <a:off x="1883694" y="4015829"/>
            <a:ext cx="5376600" cy="345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s-CO" sz="1200" u="none" cap="none" strike="noStrike">
                <a:solidFill>
                  <a:schemeClr val="dk1"/>
                </a:solidFill>
                <a:latin typeface="Inter"/>
                <a:ea typeface="Inter"/>
                <a:cs typeface="Inter"/>
                <a:sym typeface="Inter"/>
              </a:rPr>
              <a:t>Please keep this slide for attribution</a:t>
            </a:r>
            <a:endParaRPr b="0" i="0" sz="1200" u="none" cap="none" strike="noStrike">
              <a:solidFill>
                <a:schemeClr val="dk1"/>
              </a:solidFill>
              <a:latin typeface="Inter"/>
              <a:ea typeface="Inter"/>
              <a:cs typeface="Inter"/>
              <a:sym typeface="Inter"/>
            </a:endParaRPr>
          </a:p>
        </p:txBody>
      </p:sp>
      <p:pic>
        <p:nvPicPr>
          <p:cNvPr id="287" name="Google Shape;287;p16"/>
          <p:cNvPicPr preferRelativeResize="0"/>
          <p:nvPr/>
        </p:nvPicPr>
        <p:blipFill rotWithShape="1">
          <a:blip r:embed="rId3">
            <a:alphaModFix/>
          </a:blip>
          <a:srcRect b="0" l="0" r="0" t="0"/>
          <a:stretch/>
        </p:blipFill>
        <p:spPr>
          <a:xfrm>
            <a:off x="6531550" y="2531050"/>
            <a:ext cx="2612450" cy="261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11626" y="3760450"/>
            <a:ext cx="60162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Bebas Neue"/>
              <a:buNone/>
            </a:pPr>
            <a:r>
              <a:rPr lang="es-CO" sz="1700"/>
              <a:t>Introducción a Bases de Datos</a:t>
            </a:r>
            <a:endParaRPr sz="1700"/>
          </a:p>
          <a:p>
            <a:pPr indent="0" lvl="0" marL="0" rtl="0" algn="l">
              <a:lnSpc>
                <a:spcPct val="100000"/>
              </a:lnSpc>
              <a:spcBef>
                <a:spcPts val="0"/>
              </a:spcBef>
              <a:spcAft>
                <a:spcPts val="0"/>
              </a:spcAft>
              <a:buClr>
                <a:schemeClr val="dk1"/>
              </a:buClr>
              <a:buSzPts val="2400"/>
              <a:buFont typeface="Bebas Neue"/>
              <a:buNone/>
            </a:pPr>
            <a:r>
              <a:t/>
            </a:r>
            <a:endParaRPr sz="1700"/>
          </a:p>
          <a:p>
            <a:pPr indent="0" lvl="0" marL="0" rtl="0" algn="l">
              <a:lnSpc>
                <a:spcPct val="100000"/>
              </a:lnSpc>
              <a:spcBef>
                <a:spcPts val="0"/>
              </a:spcBef>
              <a:spcAft>
                <a:spcPts val="0"/>
              </a:spcAft>
              <a:buClr>
                <a:schemeClr val="dk1"/>
              </a:buClr>
              <a:buSzPts val="2400"/>
              <a:buFont typeface="Bebas Neue"/>
              <a:buNone/>
            </a:pPr>
            <a:r>
              <a:t/>
            </a:r>
            <a:endParaRPr sz="1700"/>
          </a:p>
          <a:p>
            <a:pPr indent="0" lvl="0" marL="0" rtl="0" algn="l">
              <a:lnSpc>
                <a:spcPct val="100000"/>
              </a:lnSpc>
              <a:spcBef>
                <a:spcPts val="0"/>
              </a:spcBef>
              <a:spcAft>
                <a:spcPts val="0"/>
              </a:spcAft>
              <a:buClr>
                <a:schemeClr val="dk1"/>
              </a:buClr>
              <a:buSzPts val="2400"/>
              <a:buFont typeface="Arial"/>
              <a:buNone/>
            </a:pPr>
            <a:r>
              <a:t/>
            </a:r>
            <a:endParaRPr sz="1700"/>
          </a:p>
          <a:p>
            <a:pPr indent="0" lvl="0" marL="0" rtl="0" algn="l">
              <a:lnSpc>
                <a:spcPct val="100000"/>
              </a:lnSpc>
              <a:spcBef>
                <a:spcPts val="0"/>
              </a:spcBef>
              <a:spcAft>
                <a:spcPts val="0"/>
              </a:spcAft>
              <a:buClr>
                <a:schemeClr val="dk1"/>
              </a:buClr>
              <a:buSzPts val="2400"/>
              <a:buFont typeface="Arial"/>
              <a:buNone/>
            </a:pPr>
            <a:r>
              <a:t/>
            </a:r>
            <a:endParaRPr sz="1700"/>
          </a:p>
        </p:txBody>
      </p:sp>
      <p:sp>
        <p:nvSpPr>
          <p:cNvPr id="122" name="Google Shape;122;p4"/>
          <p:cNvSpPr txBox="1"/>
          <p:nvPr>
            <p:ph idx="2" type="title"/>
          </p:nvPr>
        </p:nvSpPr>
        <p:spPr>
          <a:xfrm>
            <a:off x="1045374" y="2681100"/>
            <a:ext cx="17343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s-CO"/>
              <a:t>01</a:t>
            </a:r>
            <a:endParaRPr/>
          </a:p>
        </p:txBody>
      </p:sp>
      <p:pic>
        <p:nvPicPr>
          <p:cNvPr id="123" name="Google Shape;123;p4"/>
          <p:cNvPicPr preferRelativeResize="0"/>
          <p:nvPr/>
        </p:nvPicPr>
        <p:blipFill rotWithShape="1">
          <a:blip r:embed="rId3">
            <a:alphaModFix/>
          </a:blip>
          <a:srcRect b="0" l="0" r="0" t="0"/>
          <a:stretch/>
        </p:blipFill>
        <p:spPr>
          <a:xfrm>
            <a:off x="5292925" y="1044675"/>
            <a:ext cx="2792900" cy="169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ff9a7db458_0_7"/>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Importancia de la Normalización en Bases de Datos SQL</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29" name="Google Shape;129;g2ff9a7db458_0_7"/>
          <p:cNvSpPr txBox="1"/>
          <p:nvPr/>
        </p:nvSpPr>
        <p:spPr>
          <a:xfrm>
            <a:off x="1244950" y="1666475"/>
            <a:ext cx="5931600" cy="1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1100"/>
              <a:buFont typeface="Arial"/>
              <a:buNone/>
            </a:pPr>
            <a:r>
              <a:rPr b="0" i="0" lang="es-CO" sz="1100" u="none" cap="none" strike="noStrike">
                <a:solidFill>
                  <a:schemeClr val="dk1"/>
                </a:solidFill>
                <a:latin typeface="Arial"/>
                <a:ea typeface="Arial"/>
                <a:cs typeface="Arial"/>
                <a:sym typeface="Arial"/>
              </a:rPr>
              <a:t>En bases de datos SQL, uno de los aspectos más importantes es </a:t>
            </a:r>
            <a:r>
              <a:rPr b="1" i="0" lang="es-CO" sz="1100" u="none" cap="none" strike="noStrike">
                <a:solidFill>
                  <a:schemeClr val="dk1"/>
                </a:solidFill>
                <a:latin typeface="Arial"/>
                <a:ea typeface="Arial"/>
                <a:cs typeface="Arial"/>
                <a:sym typeface="Arial"/>
              </a:rPr>
              <a:t>la normalización</a:t>
            </a:r>
            <a:r>
              <a:rPr b="0" i="0" lang="es-CO" sz="1100" u="none" cap="none" strike="noStrike">
                <a:solidFill>
                  <a:schemeClr val="dk1"/>
                </a:solidFill>
                <a:latin typeface="Arial"/>
                <a:ea typeface="Arial"/>
                <a:cs typeface="Arial"/>
                <a:sym typeface="Arial"/>
              </a:rPr>
              <a:t>, que es el proceso de estructurar las tablas para minimizar la redundancia y asegurar la integridad de los datos. La normalización se realiza a través de </a:t>
            </a:r>
            <a:r>
              <a:rPr b="1" i="0" lang="es-CO" sz="1100" u="none" cap="none" strike="noStrike">
                <a:solidFill>
                  <a:schemeClr val="dk1"/>
                </a:solidFill>
                <a:latin typeface="Arial"/>
                <a:ea typeface="Arial"/>
                <a:cs typeface="Arial"/>
                <a:sym typeface="Arial"/>
              </a:rPr>
              <a:t>formas normales</a:t>
            </a:r>
            <a:r>
              <a:rPr b="0" i="0" lang="es-CO" sz="1100" u="none" cap="none" strike="noStrike">
                <a:solidFill>
                  <a:schemeClr val="dk1"/>
                </a:solidFill>
                <a:latin typeface="Arial"/>
                <a:ea typeface="Arial"/>
                <a:cs typeface="Arial"/>
                <a:sym typeface="Arial"/>
              </a:rPr>
              <a:t>, comenzando con la </a:t>
            </a:r>
            <a:r>
              <a:rPr b="1" i="0" lang="es-CO" sz="1100" u="none" cap="none" strike="noStrike">
                <a:solidFill>
                  <a:schemeClr val="dk1"/>
                </a:solidFill>
                <a:latin typeface="Arial"/>
                <a:ea typeface="Arial"/>
                <a:cs typeface="Arial"/>
                <a:sym typeface="Arial"/>
              </a:rPr>
              <a:t>Primera Forma Normal (1FN)</a:t>
            </a:r>
            <a:r>
              <a:rPr b="0" i="0" lang="es-CO" sz="1100" u="none" cap="none" strike="noStrike">
                <a:solidFill>
                  <a:schemeClr val="dk1"/>
                </a:solidFill>
                <a:latin typeface="Arial"/>
                <a:ea typeface="Arial"/>
                <a:cs typeface="Arial"/>
                <a:sym typeface="Arial"/>
              </a:rPr>
              <a:t>, que requiere que las columnas tengan valores atómicos y no repetitivos.</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ff9a7db458_0_13"/>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CO"/>
              <a:t>Segunda Forma Normal (2FN)</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35" name="Google Shape;135;g2ff9a7db458_0_13"/>
          <p:cNvSpPr txBox="1"/>
          <p:nvPr/>
        </p:nvSpPr>
        <p:spPr>
          <a:xfrm>
            <a:off x="780125" y="1143875"/>
            <a:ext cx="7488000" cy="22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1100">
                <a:solidFill>
                  <a:schemeClr val="dk1"/>
                </a:solidFill>
              </a:rPr>
              <a:t>Una tabla está en </a:t>
            </a:r>
            <a:r>
              <a:rPr b="1" lang="es-CO" sz="1100">
                <a:solidFill>
                  <a:schemeClr val="dk1"/>
                </a:solidFill>
              </a:rPr>
              <a:t>Segunda Forma Normal (2FN)</a:t>
            </a:r>
            <a:r>
              <a:rPr lang="es-CO" sz="1100">
                <a:solidFill>
                  <a:schemeClr val="dk1"/>
                </a:solidFill>
              </a:rPr>
              <a:t> cuando cumple con los requisitos de la </a:t>
            </a:r>
            <a:r>
              <a:rPr b="1" lang="es-CO" sz="1100">
                <a:solidFill>
                  <a:schemeClr val="dk1"/>
                </a:solidFill>
              </a:rPr>
              <a:t>Primera Forma Normal (1FN)</a:t>
            </a:r>
            <a:r>
              <a:rPr lang="es-CO" sz="1100">
                <a:solidFill>
                  <a:schemeClr val="dk1"/>
                </a:solidFill>
              </a:rPr>
              <a:t> </a:t>
            </a:r>
            <a:r>
              <a:rPr b="1" lang="es-CO" sz="1100">
                <a:solidFill>
                  <a:schemeClr val="dk1"/>
                </a:solidFill>
              </a:rPr>
              <a:t>y</a:t>
            </a:r>
            <a:r>
              <a:rPr lang="es-CO" sz="1100">
                <a:solidFill>
                  <a:schemeClr val="dk1"/>
                </a:solidFill>
              </a:rPr>
              <a:t>, además, </a:t>
            </a:r>
            <a:r>
              <a:rPr b="1" lang="es-CO" sz="1100">
                <a:solidFill>
                  <a:schemeClr val="dk1"/>
                </a:solidFill>
              </a:rPr>
              <a:t>todos los atributos no clave</a:t>
            </a:r>
            <a:r>
              <a:rPr lang="es-CO" sz="1100">
                <a:solidFill>
                  <a:schemeClr val="dk1"/>
                </a:solidFill>
              </a:rPr>
              <a:t> de la tabla dependen completamente de la clave primaria </a:t>
            </a:r>
            <a:r>
              <a:rPr b="1" lang="es-CO" sz="1100">
                <a:solidFill>
                  <a:schemeClr val="dk1"/>
                </a:solidFill>
              </a:rPr>
              <a:t>en su totalidad</a:t>
            </a:r>
            <a:r>
              <a:rPr lang="es-CO" sz="1100">
                <a:solidFill>
                  <a:schemeClr val="dk1"/>
                </a:solidFill>
              </a:rPr>
              <a:t>, no de una parte de ella.</a:t>
            </a:r>
            <a:endParaRPr sz="1100">
              <a:solidFill>
                <a:schemeClr val="dk1"/>
              </a:solidFill>
            </a:endParaRPr>
          </a:p>
          <a:p>
            <a:pPr indent="0" lvl="0" marL="0" rtl="0" algn="l">
              <a:lnSpc>
                <a:spcPct val="115000"/>
              </a:lnSpc>
              <a:spcBef>
                <a:spcPts val="1200"/>
              </a:spcBef>
              <a:spcAft>
                <a:spcPts val="0"/>
              </a:spcAft>
              <a:buNone/>
            </a:pPr>
            <a:r>
              <a:rPr b="1" lang="es-CO" sz="1100">
                <a:solidFill>
                  <a:schemeClr val="dk1"/>
                </a:solidFill>
              </a:rPr>
              <a:t>Requisitos: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s-CO" sz="1100">
                <a:solidFill>
                  <a:schemeClr val="dk1"/>
                </a:solidFill>
              </a:rPr>
              <a:t>La tabla debe estar en </a:t>
            </a:r>
            <a:r>
              <a:rPr b="1" lang="es-CO" sz="1100">
                <a:solidFill>
                  <a:schemeClr val="dk1"/>
                </a:solidFill>
              </a:rPr>
              <a:t>1FN</a:t>
            </a:r>
            <a:r>
              <a:rPr lang="es-CO"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CO" sz="1100">
                <a:solidFill>
                  <a:schemeClr val="dk1"/>
                </a:solidFill>
              </a:rPr>
              <a:t>No debe haber dependencias parciales. Esto significa que, si la clave primaria es compuesta (tiene más de un campo), ningún atributo debe depender solo de una parte de la clave.</a:t>
            </a:r>
            <a:endParaRPr sz="1100">
              <a:solidFill>
                <a:schemeClr val="dk1"/>
              </a:solidFill>
            </a:endParaRPr>
          </a:p>
          <a:p>
            <a:pPr indent="0" lvl="0" marL="457200" marR="0" rtl="0" algn="l">
              <a:lnSpc>
                <a:spcPct val="115000"/>
              </a:lnSpc>
              <a:spcBef>
                <a:spcPts val="1200"/>
              </a:spcBef>
              <a:spcAft>
                <a:spcPts val="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01d9d118c0_0_15"/>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 cotidiano: Pedido de pizza</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pic>
        <p:nvPicPr>
          <p:cNvPr id="141" name="Google Shape;141;g301d9d118c0_0_15"/>
          <p:cNvPicPr preferRelativeResize="0"/>
          <p:nvPr/>
        </p:nvPicPr>
        <p:blipFill rotWithShape="1">
          <a:blip r:embed="rId3">
            <a:alphaModFix/>
          </a:blip>
          <a:srcRect b="0" l="0" r="0" t="0"/>
          <a:stretch/>
        </p:blipFill>
        <p:spPr>
          <a:xfrm>
            <a:off x="5318000" y="3557001"/>
            <a:ext cx="3048000" cy="1304925"/>
          </a:xfrm>
          <a:prstGeom prst="rect">
            <a:avLst/>
          </a:prstGeom>
          <a:noFill/>
          <a:ln>
            <a:noFill/>
          </a:ln>
        </p:spPr>
      </p:pic>
      <p:sp>
        <p:nvSpPr>
          <p:cNvPr id="142" name="Google Shape;142;g301d9d118c0_0_15"/>
          <p:cNvSpPr txBox="1"/>
          <p:nvPr/>
        </p:nvSpPr>
        <p:spPr>
          <a:xfrm>
            <a:off x="417550" y="721000"/>
            <a:ext cx="80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a:t>Imagina que estás en una pizzería haciendo un pedido y llevas una hoja donde </a:t>
            </a:r>
            <a:r>
              <a:rPr lang="es-CO"/>
              <a:t>anotar</a:t>
            </a:r>
            <a:r>
              <a:rPr lang="es-CO"/>
              <a:t> lo siguiente:</a:t>
            </a:r>
            <a:endParaRPr/>
          </a:p>
        </p:txBody>
      </p:sp>
      <p:pic>
        <p:nvPicPr>
          <p:cNvPr id="143" name="Google Shape;143;g301d9d118c0_0_15"/>
          <p:cNvPicPr preferRelativeResize="0"/>
          <p:nvPr/>
        </p:nvPicPr>
        <p:blipFill>
          <a:blip r:embed="rId4">
            <a:alphaModFix/>
          </a:blip>
          <a:stretch>
            <a:fillRect/>
          </a:stretch>
        </p:blipFill>
        <p:spPr>
          <a:xfrm>
            <a:off x="1112375" y="1253375"/>
            <a:ext cx="5849325" cy="1186000"/>
          </a:xfrm>
          <a:prstGeom prst="rect">
            <a:avLst/>
          </a:prstGeom>
          <a:noFill/>
          <a:ln>
            <a:noFill/>
          </a:ln>
        </p:spPr>
      </p:pic>
      <p:sp>
        <p:nvSpPr>
          <p:cNvPr id="144" name="Google Shape;144;g301d9d118c0_0_15"/>
          <p:cNvSpPr txBox="1"/>
          <p:nvPr/>
        </p:nvSpPr>
        <p:spPr>
          <a:xfrm>
            <a:off x="232400" y="3011325"/>
            <a:ext cx="4013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O" sz="1100">
                <a:solidFill>
                  <a:schemeClr val="dk1"/>
                </a:solidFill>
              </a:rPr>
              <a:t>Problema:</a:t>
            </a:r>
            <a:endParaRPr b="1" sz="1100">
              <a:solidFill>
                <a:schemeClr val="dk1"/>
              </a:solidFill>
            </a:endParaRPr>
          </a:p>
          <a:p>
            <a:pPr indent="0" lvl="0" marL="0" rtl="0" algn="l">
              <a:spcBef>
                <a:spcPts val="0"/>
              </a:spcBef>
              <a:spcAft>
                <a:spcPts val="0"/>
              </a:spcAft>
              <a:buNone/>
            </a:pPr>
            <a:r>
              <a:rPr lang="es-CO" sz="1100">
                <a:solidFill>
                  <a:schemeClr val="dk1"/>
                </a:solidFill>
              </a:rPr>
              <a:t>Si bien el precio depende del </a:t>
            </a:r>
            <a:r>
              <a:rPr b="1" lang="es-CO" sz="1100">
                <a:solidFill>
                  <a:schemeClr val="dk1"/>
                </a:solidFill>
              </a:rPr>
              <a:t>tamaño de la pizza</a:t>
            </a:r>
            <a:r>
              <a:rPr lang="es-CO" sz="1100">
                <a:solidFill>
                  <a:schemeClr val="dk1"/>
                </a:solidFill>
              </a:rPr>
              <a:t>, no depende del cliente. Pero la </a:t>
            </a:r>
            <a:r>
              <a:rPr b="1" lang="es-CO" sz="1100">
                <a:solidFill>
                  <a:schemeClr val="dk1"/>
                </a:solidFill>
              </a:rPr>
              <a:t>dirección del cliente</a:t>
            </a:r>
            <a:r>
              <a:rPr lang="es-CO" sz="1100">
                <a:solidFill>
                  <a:schemeClr val="dk1"/>
                </a:solidFill>
              </a:rPr>
              <a:t> solo depende del cliente, no del pedido o del tamaño de la pizza. Aquí, tenemos una dependencia parcial: la dirección está relacionada con el cliente, no con el pedido.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ff9a7db458_0_19"/>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50" name="Google Shape;150;g2ff9a7db458_0_19"/>
          <p:cNvSpPr txBox="1"/>
          <p:nvPr/>
        </p:nvSpPr>
        <p:spPr>
          <a:xfrm>
            <a:off x="345600" y="993825"/>
            <a:ext cx="7949400" cy="600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O" sz="1100">
                <a:solidFill>
                  <a:schemeClr val="dk1"/>
                </a:solidFill>
              </a:rPr>
              <a:t>Analogía: Etiquetas de entrega y pizza</a:t>
            </a:r>
            <a:endParaRPr b="1" sz="11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s-CO" sz="1800">
                <a:solidFill>
                  <a:schemeClr val="dk1"/>
                </a:solidFill>
              </a:rPr>
              <a:t>No está en 2FN:</a:t>
            </a:r>
            <a:r>
              <a:rPr lang="es-CO" sz="1800">
                <a:solidFill>
                  <a:schemeClr val="dk1"/>
                </a:solidFill>
              </a:rPr>
              <a:t> Es como si para cada pizza entregada, la pizzería escribiera la dirección en cada caja de pizza, aunque envíe varias pizzas a la misma dirección. ¡Están repitiendo información innecesariamente!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s-CO" sz="1800">
                <a:solidFill>
                  <a:schemeClr val="dk1"/>
                </a:solidFill>
              </a:rPr>
              <a:t>Está en 2FN:</a:t>
            </a:r>
            <a:r>
              <a:rPr lang="es-CO" sz="1800">
                <a:solidFill>
                  <a:schemeClr val="dk1"/>
                </a:solidFill>
              </a:rPr>
              <a:t> Sería más eficiente si la pizzería tiene una única etiqueta con la dirección del cliente y usa esa etiqueta para todas las pizzas de un mismo pedido. Las pizzas se organizan por tamaño y precio, y la dirección del cliente está en otra lista relacionada solo con el cliente.</a:t>
            </a:r>
            <a:endParaRPr sz="1800">
              <a:solidFill>
                <a:schemeClr val="dk1"/>
              </a:solidFill>
            </a:endParaRPr>
          </a:p>
          <a:p>
            <a:pPr indent="0" lvl="0" marL="0" marR="0" rtl="0" algn="l">
              <a:lnSpc>
                <a:spcPct val="100000"/>
              </a:lnSpc>
              <a:spcBef>
                <a:spcPts val="1200"/>
              </a:spcBef>
              <a:spcAft>
                <a:spcPts val="0"/>
              </a:spcAft>
              <a:buClr>
                <a:srgbClr val="000000"/>
              </a:buClr>
              <a:buSzPts val="1500"/>
              <a:buFont typeface="Arial"/>
              <a:buNone/>
            </a:pPr>
            <a:r>
              <a:t/>
            </a:r>
            <a:endParaRPr b="1" sz="1500">
              <a:solidFill>
                <a:schemeClr val="dk1"/>
              </a:solidFil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2acd12fbb_3_0"/>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000"/>
              <a:buFont typeface="Arial"/>
              <a:buNone/>
            </a:pPr>
            <a:r>
              <a:rPr lang="es-CO">
                <a:solidFill>
                  <a:schemeClr val="dk1"/>
                </a:solidFill>
              </a:rPr>
              <a:t>Ejemplo Solución</a:t>
            </a:r>
            <a:endParaRPr/>
          </a:p>
          <a:p>
            <a:pPr indent="0" lvl="0" marL="0" rtl="0" algn="ctr">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56" name="Google Shape;156;g302acd12fbb_3_0"/>
          <p:cNvSpPr txBox="1"/>
          <p:nvPr/>
        </p:nvSpPr>
        <p:spPr>
          <a:xfrm>
            <a:off x="638350" y="1105000"/>
            <a:ext cx="7656600" cy="534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s-CO" sz="1100">
                <a:solidFill>
                  <a:schemeClr val="dk1"/>
                </a:solidFill>
              </a:rPr>
              <a:t>Solución:</a:t>
            </a:r>
            <a:br>
              <a:rPr b="1" lang="es-CO" sz="1100">
                <a:solidFill>
                  <a:schemeClr val="dk1"/>
                </a:solidFill>
              </a:rPr>
            </a:br>
            <a:r>
              <a:rPr lang="es-CO" sz="1100">
                <a:solidFill>
                  <a:schemeClr val="dk1"/>
                </a:solidFill>
              </a:rPr>
              <a:t>Dividimos la información en dos tablas:</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s-CO" sz="1100">
                <a:solidFill>
                  <a:schemeClr val="dk1"/>
                </a:solidFill>
              </a:rPr>
              <a:t>Pedidos:</a:t>
            </a:r>
            <a:r>
              <a:rPr lang="es-CO" sz="1100">
                <a:solidFill>
                  <a:schemeClr val="dk1"/>
                </a:solidFill>
              </a:rPr>
              <a:t> Cliente, Tamaño Pizza, Precio Pizza</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s-CO" sz="1100">
                <a:solidFill>
                  <a:schemeClr val="dk1"/>
                </a:solidFill>
              </a:rPr>
              <a:t>Clientes:</a:t>
            </a:r>
            <a:r>
              <a:rPr lang="es-CO" sz="1100">
                <a:solidFill>
                  <a:schemeClr val="dk1"/>
                </a:solidFill>
              </a:rPr>
              <a:t> Cliente, Dirección Cliente</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O" sz="1100">
                <a:solidFill>
                  <a:schemeClr val="dk1"/>
                </a:solidFill>
              </a:rPr>
              <a:t>Ahora, los pedidos están claramente relacionados con el precio de la pizza, y la dirección está relacionada solo con el cliente, eliminando las dependencias parciales.</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marR="0" rtl="0" algn="l">
              <a:lnSpc>
                <a:spcPct val="100000"/>
              </a:lnSpc>
              <a:spcBef>
                <a:spcPts val="1200"/>
              </a:spcBef>
              <a:spcAft>
                <a:spcPts val="0"/>
              </a:spcAft>
              <a:buClr>
                <a:srgbClr val="000000"/>
              </a:buClr>
              <a:buSzPts val="19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d348eca727_0_14"/>
          <p:cNvSpPr txBox="1"/>
          <p:nvPr>
            <p:ph type="title"/>
          </p:nvPr>
        </p:nvSpPr>
        <p:spPr>
          <a:xfrm>
            <a:off x="611200" y="95619"/>
            <a:ext cx="7710900" cy="89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CO"/>
              <a:t>Tercera Forma Normal (3FN): "Dependencias transitivas"</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162" name="Google Shape;162;g2d348eca727_0_14"/>
          <p:cNvSpPr txBox="1"/>
          <p:nvPr/>
        </p:nvSpPr>
        <p:spPr>
          <a:xfrm>
            <a:off x="780125" y="1143875"/>
            <a:ext cx="7488000" cy="24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1100">
                <a:solidFill>
                  <a:schemeClr val="dk1"/>
                </a:solidFill>
              </a:rPr>
              <a:t>Una tabla está en </a:t>
            </a:r>
            <a:r>
              <a:rPr b="1" lang="es-CO" sz="1100">
                <a:solidFill>
                  <a:schemeClr val="dk1"/>
                </a:solidFill>
              </a:rPr>
              <a:t>Tercera Forma Normal (3FN)</a:t>
            </a:r>
            <a:r>
              <a:rPr lang="es-CO" sz="1100">
                <a:solidFill>
                  <a:schemeClr val="dk1"/>
                </a:solidFill>
              </a:rPr>
              <a:t> cuando cumple con los requisitos de la </a:t>
            </a:r>
            <a:r>
              <a:rPr b="1" lang="es-CO" sz="1100">
                <a:solidFill>
                  <a:schemeClr val="dk1"/>
                </a:solidFill>
              </a:rPr>
              <a:t>Segunda Forma Normal (2FN)</a:t>
            </a:r>
            <a:r>
              <a:rPr lang="es-CO" sz="1100">
                <a:solidFill>
                  <a:schemeClr val="dk1"/>
                </a:solidFill>
              </a:rPr>
              <a:t> </a:t>
            </a:r>
            <a:r>
              <a:rPr b="1" lang="es-CO" sz="1100">
                <a:solidFill>
                  <a:schemeClr val="dk1"/>
                </a:solidFill>
              </a:rPr>
              <a:t>y</a:t>
            </a:r>
            <a:r>
              <a:rPr lang="es-CO" sz="1100">
                <a:solidFill>
                  <a:schemeClr val="dk1"/>
                </a:solidFill>
              </a:rPr>
              <a:t>, además, </a:t>
            </a:r>
            <a:r>
              <a:rPr b="1" lang="es-CO" sz="1100">
                <a:solidFill>
                  <a:schemeClr val="dk1"/>
                </a:solidFill>
              </a:rPr>
              <a:t>ningún atributo no clave</a:t>
            </a:r>
            <a:r>
              <a:rPr lang="es-CO" sz="1100">
                <a:solidFill>
                  <a:schemeClr val="dk1"/>
                </a:solidFill>
              </a:rPr>
              <a:t> depende de otro atributo no clave.</a:t>
            </a:r>
            <a:endParaRPr sz="1100">
              <a:solidFill>
                <a:schemeClr val="dk1"/>
              </a:solidFill>
            </a:endParaRPr>
          </a:p>
          <a:p>
            <a:pPr indent="0" lvl="0" marL="0" rtl="0" algn="l">
              <a:lnSpc>
                <a:spcPct val="115000"/>
              </a:lnSpc>
              <a:spcBef>
                <a:spcPts val="1200"/>
              </a:spcBef>
              <a:spcAft>
                <a:spcPts val="0"/>
              </a:spcAft>
              <a:buNone/>
            </a:pPr>
            <a:r>
              <a:rPr b="1" lang="es-CO" sz="1100">
                <a:solidFill>
                  <a:schemeClr val="dk1"/>
                </a:solidFill>
              </a:rPr>
              <a:t>Requisitos: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s-CO" sz="1100">
                <a:solidFill>
                  <a:schemeClr val="dk1"/>
                </a:solidFill>
              </a:rPr>
              <a:t>La tabla debe estar en </a:t>
            </a:r>
            <a:r>
              <a:rPr b="1" lang="es-CO" sz="1100">
                <a:solidFill>
                  <a:schemeClr val="dk1"/>
                </a:solidFill>
              </a:rPr>
              <a:t>2FN</a:t>
            </a:r>
            <a:r>
              <a:rPr lang="es-CO"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CO" sz="1100">
                <a:solidFill>
                  <a:schemeClr val="dk1"/>
                </a:solidFill>
              </a:rPr>
              <a:t>No debe haber </a:t>
            </a:r>
            <a:r>
              <a:rPr b="1" lang="es-CO" sz="1100">
                <a:solidFill>
                  <a:schemeClr val="dk1"/>
                </a:solidFill>
              </a:rPr>
              <a:t>dependencias transitivas</a:t>
            </a:r>
            <a:r>
              <a:rPr lang="es-CO" sz="1100">
                <a:solidFill>
                  <a:schemeClr val="dk1"/>
                </a:solidFill>
              </a:rPr>
              <a:t>, es decir, un atributo no clave no debe depender de otro atributo no clave.</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marR="0" rtl="0" algn="l">
              <a:lnSpc>
                <a:spcPct val="115000"/>
              </a:lnSpc>
              <a:spcBef>
                <a:spcPts val="1200"/>
              </a:spcBef>
              <a:spcAft>
                <a:spcPts val="0"/>
              </a:spcAft>
              <a:buNone/>
            </a:pPr>
            <a:r>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ffects of School Bullying on Teenagers Thesis Defense by Slidesgo">
  <a:themeElements>
    <a:clrScheme name="Nodo">
      <a:dk1>
        <a:srgbClr val="000000"/>
      </a:dk1>
      <a:lt1>
        <a:srgbClr val="FFFFFF"/>
      </a:lt1>
      <a:dk2>
        <a:srgbClr val="000023"/>
      </a:dk2>
      <a:lt2>
        <a:srgbClr val="000066"/>
      </a:lt2>
      <a:accent1>
        <a:srgbClr val="006FFF"/>
      </a:accent1>
      <a:accent2>
        <a:srgbClr val="00D9AC"/>
      </a:accent2>
      <a:accent3>
        <a:srgbClr val="F8D300"/>
      </a:accent3>
      <a:accent4>
        <a:srgbClr val="FF8F1B"/>
      </a:accent4>
      <a:accent5>
        <a:srgbClr val="7979FF"/>
      </a:accent5>
      <a:accent6>
        <a:srgbClr val="CFD0D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0x0101002D3715C159A3E1429C79038F1E10A35A</vt:lpwstr>
  </property>
</Properties>
</file>